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6724B51-2CCE-438A-BA61-7A34949D1C04}">
  <a:tblStyle styleId="{16724B51-2CCE-438A-BA61-7A34949D1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8bec3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8bec3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70e70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70e70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70e703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70e703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70e703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70e703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70e703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70e703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70e703a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70e703a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70e703a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70e703a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8bec3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78bec3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78bec3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78bec3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mod_02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Operator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Membership Operator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n, not 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Operator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s,  is not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&gt;Match the object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About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Myfirst python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Multiline statement 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Quotation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Python Data Types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Python Basic Operation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</a:t>
            </a:r>
            <a:r>
              <a:rPr b="1" lang="en"/>
              <a:t>  Assignment &amp; </a:t>
            </a:r>
            <a:r>
              <a:rPr b="1" lang="en"/>
              <a:t>Data Types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reserved</a:t>
            </a:r>
            <a:r>
              <a:rPr lang="en"/>
              <a:t> word List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and, exec, Not, as, finally, or, assert, for, pass,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break, from, print, class, global, raise, continue, if,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return, def, import, try, del, in, while,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elif, is, with, else, lambda, yield, excep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reserved word start with small letter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variable name start only (A/Z or a/z or _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case sensitive (INDIA or india is not same)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Variable  Assignment &amp; Data Types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value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value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</a:t>
            </a:r>
            <a:endParaRPr/>
          </a:p>
        </p:txBody>
      </p:sp>
      <p:cxnSp>
        <p:nvCxnSpPr>
          <p:cNvPr id="79" name="Google Shape;79;p17"/>
          <p:cNvCxnSpPr>
            <a:stCxn id="80" idx="2"/>
            <a:endCxn id="81" idx="0"/>
          </p:cNvCxnSpPr>
          <p:nvPr/>
        </p:nvCxnSpPr>
        <p:spPr>
          <a:xfrm flipH="1" rot="-5400000">
            <a:off x="5285700" y="7033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" name="Google Shape;82;p17"/>
          <p:cNvCxnSpPr>
            <a:stCxn id="83" idx="0"/>
            <a:endCxn id="80" idx="2"/>
          </p:cNvCxnSpPr>
          <p:nvPr/>
        </p:nvCxnSpPr>
        <p:spPr>
          <a:xfrm rot="-5400000">
            <a:off x="3515400" y="7034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7"/>
          <p:cNvSpPr txBox="1"/>
          <p:nvPr/>
        </p:nvSpPr>
        <p:spPr>
          <a:xfrm>
            <a:off x="3954150" y="8983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185050" y="19124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Static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725650" y="19124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Dynamic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842750" y="2500875"/>
            <a:ext cx="31791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data type define by programmer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 C, C++, Java, .net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 i =100;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200.3;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971375" y="2500875"/>
            <a:ext cx="36045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Programmer need not specify data type explicitly, but at the time of program execution internally data type is defined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python, 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</a:t>
            </a:r>
            <a:endParaRPr/>
          </a:p>
        </p:txBody>
      </p:sp>
      <p:cxnSp>
        <p:nvCxnSpPr>
          <p:cNvPr id="91" name="Google Shape;91;p18"/>
          <p:cNvCxnSpPr>
            <a:stCxn id="92" idx="2"/>
            <a:endCxn id="93" idx="0"/>
          </p:cNvCxnSpPr>
          <p:nvPr/>
        </p:nvCxnSpPr>
        <p:spPr>
          <a:xfrm rot="5400000">
            <a:off x="4043850" y="1841350"/>
            <a:ext cx="647700" cy="4086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" name="Google Shape;94;p18"/>
          <p:cNvCxnSpPr>
            <a:stCxn id="95" idx="0"/>
            <a:endCxn id="92" idx="2"/>
          </p:cNvCxnSpPr>
          <p:nvPr/>
        </p:nvCxnSpPr>
        <p:spPr>
          <a:xfrm rot="-5400000">
            <a:off x="2704950" y="502400"/>
            <a:ext cx="647700" cy="3086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" name="Google Shape;96;p18"/>
          <p:cNvCxnSpPr>
            <a:stCxn id="95" idx="2"/>
            <a:endCxn id="97" idx="0"/>
          </p:cNvCxnSpPr>
          <p:nvPr/>
        </p:nvCxnSpPr>
        <p:spPr>
          <a:xfrm rot="5400000">
            <a:off x="1108950" y="3045200"/>
            <a:ext cx="685800" cy="6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8" name="Google Shape;98;p18"/>
          <p:cNvCxnSpPr>
            <a:stCxn id="99" idx="0"/>
            <a:endCxn id="95" idx="2"/>
          </p:cNvCxnSpPr>
          <p:nvPr/>
        </p:nvCxnSpPr>
        <p:spPr>
          <a:xfrm rot="-5400000">
            <a:off x="728550" y="2664800"/>
            <a:ext cx="685800" cy="82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>
            <a:stCxn id="93" idx="2"/>
            <a:endCxn id="101" idx="0"/>
          </p:cNvCxnSpPr>
          <p:nvPr/>
        </p:nvCxnSpPr>
        <p:spPr>
          <a:xfrm flipH="1" rot="-5400000">
            <a:off x="3910200" y="2988950"/>
            <a:ext cx="685800" cy="179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2" name="Google Shape;102;p18"/>
          <p:cNvCxnSpPr>
            <a:stCxn id="103" idx="0"/>
            <a:endCxn id="93" idx="2"/>
          </p:cNvCxnSpPr>
          <p:nvPr/>
        </p:nvCxnSpPr>
        <p:spPr>
          <a:xfrm rot="-5400000">
            <a:off x="3541200" y="2799500"/>
            <a:ext cx="685800" cy="558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8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89650" y="2369600"/>
            <a:ext cx="1191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515850" y="2369600"/>
            <a:ext cx="1294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Seqence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01845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8020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165500" y="3421700"/>
            <a:ext cx="505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73000" y="3421700"/>
            <a:ext cx="7689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Integer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810650" y="3421700"/>
            <a:ext cx="558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Tuple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750200" y="3421700"/>
            <a:ext cx="7689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Complex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8"/>
          <p:cNvCxnSpPr>
            <a:stCxn id="105" idx="0"/>
            <a:endCxn id="95" idx="2"/>
          </p:cNvCxnSpPr>
          <p:nvPr/>
        </p:nvCxnSpPr>
        <p:spPr>
          <a:xfrm flipH="1" rot="5400000">
            <a:off x="1467150" y="2754200"/>
            <a:ext cx="685800" cy="649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7" name="Google Shape;107;p18"/>
          <p:cNvCxnSpPr>
            <a:stCxn id="104" idx="0"/>
            <a:endCxn id="93" idx="2"/>
          </p:cNvCxnSpPr>
          <p:nvPr/>
        </p:nvCxnSpPr>
        <p:spPr>
          <a:xfrm flipH="1" rot="5400000">
            <a:off x="4283700" y="2615450"/>
            <a:ext cx="685800" cy="92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5473850" y="2369600"/>
            <a:ext cx="1017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Set/Dictonary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797925" y="2369600"/>
            <a:ext cx="1294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8"/>
          <p:cNvCxnSpPr>
            <a:endCxn id="111" idx="0"/>
          </p:cNvCxnSpPr>
          <p:nvPr/>
        </p:nvCxnSpPr>
        <p:spPr>
          <a:xfrm flipH="1" rot="-5400000">
            <a:off x="7390000" y="2812550"/>
            <a:ext cx="685800" cy="53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18"/>
          <p:cNvCxnSpPr>
            <a:endCxn id="109" idx="2"/>
          </p:cNvCxnSpPr>
          <p:nvPr/>
        </p:nvCxnSpPr>
        <p:spPr>
          <a:xfrm rot="-5400000">
            <a:off x="6857775" y="2834150"/>
            <a:ext cx="685800" cy="48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767455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55300" y="3421700"/>
            <a:ext cx="64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>
            <a:stCxn id="109" idx="0"/>
          </p:cNvCxnSpPr>
          <p:nvPr/>
        </p:nvCxnSpPr>
        <p:spPr>
          <a:xfrm flipH="1" rot="5400000">
            <a:off x="5853525" y="777800"/>
            <a:ext cx="310200" cy="28734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 flipH="1">
            <a:off x="5891175" y="2043175"/>
            <a:ext cx="451800" cy="326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Arithmetic Operation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952500" y="11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{16724B51-2CCE-438A-BA61-7A34949D1C04}</a:tableStyleId>
              </a:tblPr>
              <a:tblGrid>
                <a:gridCol w="2413000"/>
                <a:gridCol w="987000"/>
                <a:gridCol w="38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a = 5    b = 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 b  &gt;&gt;&gt;&gt;&gt; 7    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- 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&gt;&gt;&gt;&gt;&gt;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* b &gt;&gt;&gt;&gt;&gt; 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/  b &gt;&gt;&gt;&gt;&gt; 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% b &gt;&gt;&gt;&gt;&gt;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** b &gt;&gt;&gt;&gt;&gt; 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FloorDivision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// b  &gt;&gt;&gt;&gt;&gt;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/>
        </p:nvSpPr>
        <p:spPr>
          <a:xfrm>
            <a:off x="837950" y="4431600"/>
            <a:ext cx="735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operator= y   &gt;&gt;&gt;&gt; x = x operator y      eg:- a +=b  &gt;&gt;&gt;&gt;       a = a +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Comparison Operator</a:t>
            </a:r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{16724B51-2CCE-438A-BA61-7A34949D1C04}</a:tableStyleId>
              </a:tblPr>
              <a:tblGrid>
                <a:gridCol w="1756175"/>
                <a:gridCol w="2261425"/>
                <a:gridCol w="3221400"/>
              </a:tblGrid>
              <a:tr h="35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Symbol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 ==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!=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and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&gt;=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and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 &lt;=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logical operation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037525" y="2945225"/>
            <a:ext cx="72390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2727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expression </a:t>
            </a:r>
            <a:r>
              <a:rPr lang="e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x and 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first evaluates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; if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false, its value is returned; otherwise,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evaluated and the resulting value is returned.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expression </a:t>
            </a:r>
            <a:r>
              <a:rPr lang="en" sz="11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x or 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first evaluates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; if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true, its value is returned; otherwise,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evaluated and the resulting value is returned.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952500" y="11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{16724B51-2CCE-438A-BA61-7A34949D1C04}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