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8587" r:id="rId2"/>
    <p:sldId id="8435" r:id="rId3"/>
    <p:sldId id="8594" r:id="rId4"/>
    <p:sldId id="319" r:id="rId5"/>
    <p:sldId id="8586" r:id="rId6"/>
    <p:sldId id="8427" r:id="rId7"/>
    <p:sldId id="8543" r:id="rId8"/>
    <p:sldId id="8588" r:id="rId9"/>
    <p:sldId id="8589" r:id="rId10"/>
    <p:sldId id="8590" r:id="rId11"/>
    <p:sldId id="8591" r:id="rId12"/>
    <p:sldId id="8592" r:id="rId13"/>
    <p:sldId id="8593" r:id="rId14"/>
    <p:sldId id="8595" r:id="rId15"/>
    <p:sldId id="259" r:id="rId16"/>
    <p:sldId id="261"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7979"/>
    <a:srgbClr val="EAAEAE"/>
    <a:srgbClr val="2A3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9E29FD-5CB0-43B2-8DE4-7A81EECF5A0B}" type="datetimeFigureOut">
              <a:rPr lang="zh-CN" altLang="en-US" smtClean="0"/>
              <a:t>2025/2/24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2CAD8-F91A-409A-B778-AA74111763F6}" type="slidenum">
              <a:rPr lang="zh-CN" altLang="en-US" smtClean="0"/>
              <a:t>‹#›</a:t>
            </a:fld>
            <a:endParaRPr lang="zh-CN" altLang="en-US"/>
          </a:p>
        </p:txBody>
      </p:sp>
    </p:spTree>
    <p:extLst>
      <p:ext uri="{BB962C8B-B14F-4D97-AF65-F5344CB8AC3E}">
        <p14:creationId xmlns:p14="http://schemas.microsoft.com/office/powerpoint/2010/main" val="354403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21B6-AD2C-362F-F057-D5A5A306415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1678FA7-4879-64D8-1EDD-B1DE10E988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80ECB57-418E-B000-3C43-5A5BFE02AF2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676C20B-6AC7-7372-1C7D-92625501CEDA}"/>
              </a:ext>
            </a:extLst>
          </p:cNvPr>
          <p:cNvSpPr>
            <a:spLocks noGrp="1"/>
          </p:cNvSpPr>
          <p:nvPr>
            <p:ph type="sldNum" sz="quarter" idx="10"/>
          </p:nvPr>
        </p:nvSpPr>
        <p:spPr/>
        <p:txBody>
          <a:bodyPr/>
          <a:lstStyle/>
          <a:p>
            <a:fld id="{979B768E-EB72-4C59-9398-8D4B10BC0412}" type="slidenum">
              <a:rPr lang="zh-CN" altLang="en-US" smtClean="0"/>
              <a:t>1</a:t>
            </a:fld>
            <a:endParaRPr lang="zh-CN" altLang="en-US"/>
          </a:p>
        </p:txBody>
      </p:sp>
    </p:spTree>
    <p:extLst>
      <p:ext uri="{BB962C8B-B14F-4D97-AF65-F5344CB8AC3E}">
        <p14:creationId xmlns:p14="http://schemas.microsoft.com/office/powerpoint/2010/main" val="1265294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B9FBF-16A2-8203-758F-C62F0ADECF6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7BDC380-11A9-D821-F8E8-77A6061FC7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8A1F48-6CFA-D977-F721-F973B883B2F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ECD0444-F629-064D-FD58-A26E4A27BB19}"/>
              </a:ext>
            </a:extLst>
          </p:cNvPr>
          <p:cNvSpPr>
            <a:spLocks noGrp="1"/>
          </p:cNvSpPr>
          <p:nvPr>
            <p:ph type="sldNum" sz="quarter" idx="10"/>
          </p:nvPr>
        </p:nvSpPr>
        <p:spPr/>
        <p:txBody>
          <a:bodyPr/>
          <a:lstStyle/>
          <a:p>
            <a:fld id="{979B768E-EB72-4C59-9398-8D4B10BC0412}" type="slidenum">
              <a:rPr lang="zh-CN" altLang="en-US" smtClean="0"/>
              <a:t>12</a:t>
            </a:fld>
            <a:endParaRPr lang="zh-CN" altLang="en-US"/>
          </a:p>
        </p:txBody>
      </p:sp>
    </p:spTree>
    <p:extLst>
      <p:ext uri="{BB962C8B-B14F-4D97-AF65-F5344CB8AC3E}">
        <p14:creationId xmlns:p14="http://schemas.microsoft.com/office/powerpoint/2010/main" val="403581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3BD15-53D5-8CA2-4BEA-4DB1BF9306F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A42D934-FA84-F9FC-7608-2A2CF69E38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7D3B725-CB6B-CB42-579B-9DC5A758037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9038F72-BFAB-E973-2018-6EEBF2DA199F}"/>
              </a:ext>
            </a:extLst>
          </p:cNvPr>
          <p:cNvSpPr>
            <a:spLocks noGrp="1"/>
          </p:cNvSpPr>
          <p:nvPr>
            <p:ph type="sldNum" sz="quarter" idx="10"/>
          </p:nvPr>
        </p:nvSpPr>
        <p:spPr/>
        <p:txBody>
          <a:bodyPr/>
          <a:lstStyle/>
          <a:p>
            <a:fld id="{7668CC2D-76F1-462D-95A1-A11D84385989}" type="slidenum">
              <a:rPr lang="zh-CN" altLang="en-US" smtClean="0"/>
              <a:t>13</a:t>
            </a:fld>
            <a:endParaRPr lang="zh-CN" altLang="en-US"/>
          </a:p>
        </p:txBody>
      </p:sp>
    </p:spTree>
    <p:extLst>
      <p:ext uri="{BB962C8B-B14F-4D97-AF65-F5344CB8AC3E}">
        <p14:creationId xmlns:p14="http://schemas.microsoft.com/office/powerpoint/2010/main" val="1480392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7165B-198E-4403-C6A5-30401B9F41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F9FDF6-6395-3182-81CF-A3CF7FE3C12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A9E961-1B48-56A9-16D5-98F7BDB667C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BEB41A3-04AF-C47D-323E-7EA4D4961138}"/>
              </a:ext>
            </a:extLst>
          </p:cNvPr>
          <p:cNvSpPr>
            <a:spLocks noGrp="1"/>
          </p:cNvSpPr>
          <p:nvPr>
            <p:ph type="sldNum" sz="quarter" idx="10"/>
          </p:nvPr>
        </p:nvSpPr>
        <p:spPr/>
        <p:txBody>
          <a:bodyPr/>
          <a:lstStyle/>
          <a:p>
            <a:fld id="{979B768E-EB72-4C59-9398-8D4B10BC0412}" type="slidenum">
              <a:rPr lang="zh-CN" altLang="en-US" smtClean="0"/>
              <a:t>14</a:t>
            </a:fld>
            <a:endParaRPr lang="zh-CN" altLang="en-US"/>
          </a:p>
        </p:txBody>
      </p:sp>
    </p:spTree>
    <p:extLst>
      <p:ext uri="{BB962C8B-B14F-4D97-AF65-F5344CB8AC3E}">
        <p14:creationId xmlns:p14="http://schemas.microsoft.com/office/powerpoint/2010/main" val="140264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t>2</a:t>
            </a:fld>
            <a:endParaRPr lang="zh-CN" altLang="en-US"/>
          </a:p>
        </p:txBody>
      </p:sp>
    </p:spTree>
    <p:extLst>
      <p:ext uri="{BB962C8B-B14F-4D97-AF65-F5344CB8AC3E}">
        <p14:creationId xmlns:p14="http://schemas.microsoft.com/office/powerpoint/2010/main" val="233412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77F1F-85CC-CC93-DFFB-4CF0289FB2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4400BA-147E-5BF0-3E71-D26C15F8B0E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93A55-C45D-73E3-1B1B-192A6782301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D55450E-6B79-B353-D091-6D2FB71098B7}"/>
              </a:ext>
            </a:extLst>
          </p:cNvPr>
          <p:cNvSpPr>
            <a:spLocks noGrp="1"/>
          </p:cNvSpPr>
          <p:nvPr>
            <p:ph type="sldNum" sz="quarter" idx="10"/>
          </p:nvPr>
        </p:nvSpPr>
        <p:spPr/>
        <p:txBody>
          <a:bodyPr/>
          <a:lstStyle/>
          <a:p>
            <a:fld id="{7668CC2D-76F1-462D-95A1-A11D84385989}" type="slidenum">
              <a:rPr lang="zh-CN" altLang="en-US" smtClean="0"/>
              <a:t>3</a:t>
            </a:fld>
            <a:endParaRPr lang="zh-CN" altLang="en-US"/>
          </a:p>
        </p:txBody>
      </p:sp>
    </p:spTree>
    <p:extLst>
      <p:ext uri="{BB962C8B-B14F-4D97-AF65-F5344CB8AC3E}">
        <p14:creationId xmlns:p14="http://schemas.microsoft.com/office/powerpoint/2010/main" val="233611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9B768E-EB72-4C59-9398-8D4B10BC0412}" type="slidenum">
              <a:rPr lang="zh-CN" altLang="en-US" smtClean="0"/>
              <a:t>4</a:t>
            </a:fld>
            <a:endParaRPr lang="zh-CN" altLang="en-US"/>
          </a:p>
        </p:txBody>
      </p:sp>
    </p:spTree>
    <p:extLst>
      <p:ext uri="{BB962C8B-B14F-4D97-AF65-F5344CB8AC3E}">
        <p14:creationId xmlns:p14="http://schemas.microsoft.com/office/powerpoint/2010/main" val="2334041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E49B3-5F53-9CB3-1A5D-55E713EB7F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8FEBCA-A842-4D0C-1937-648D527375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ED688A3-DAF1-CFF7-3988-32CF43FD259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B0A4AE9-73B1-046C-E419-4E05B7B6075B}"/>
              </a:ext>
            </a:extLst>
          </p:cNvPr>
          <p:cNvSpPr>
            <a:spLocks noGrp="1"/>
          </p:cNvSpPr>
          <p:nvPr>
            <p:ph type="sldNum" sz="quarter" idx="10"/>
          </p:nvPr>
        </p:nvSpPr>
        <p:spPr/>
        <p:txBody>
          <a:bodyPr/>
          <a:lstStyle/>
          <a:p>
            <a:fld id="{979B768E-EB72-4C59-9398-8D4B10BC0412}" type="slidenum">
              <a:rPr lang="zh-CN" altLang="en-US" smtClean="0"/>
              <a:t>5</a:t>
            </a:fld>
            <a:endParaRPr lang="zh-CN" altLang="en-US"/>
          </a:p>
        </p:txBody>
      </p:sp>
    </p:spTree>
    <p:extLst>
      <p:ext uri="{BB962C8B-B14F-4D97-AF65-F5344CB8AC3E}">
        <p14:creationId xmlns:p14="http://schemas.microsoft.com/office/powerpoint/2010/main" val="114653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68CC2D-76F1-462D-95A1-A11D84385989}" type="slidenum">
              <a:rPr lang="zh-CN" altLang="en-US" smtClean="0"/>
              <a:t>6</a:t>
            </a:fld>
            <a:endParaRPr lang="zh-CN" altLang="en-US"/>
          </a:p>
        </p:txBody>
      </p:sp>
    </p:spTree>
    <p:extLst>
      <p:ext uri="{BB962C8B-B14F-4D97-AF65-F5344CB8AC3E}">
        <p14:creationId xmlns:p14="http://schemas.microsoft.com/office/powerpoint/2010/main" val="3079224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4C0232-94FA-4EBE-BB9B-79FBE486032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60295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7144-A393-44AC-94CF-9565DE55A7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1B99539-7317-DFFB-D510-1394B01EB5A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902410-5572-6E37-BB2D-73A78EC6ACC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161218B-251D-78B1-8232-86DB1C9992D6}"/>
              </a:ext>
            </a:extLst>
          </p:cNvPr>
          <p:cNvSpPr>
            <a:spLocks noGrp="1"/>
          </p:cNvSpPr>
          <p:nvPr>
            <p:ph type="sldNum" sz="quarter" idx="10"/>
          </p:nvPr>
        </p:nvSpPr>
        <p:spPr/>
        <p:txBody>
          <a:bodyPr/>
          <a:lstStyle/>
          <a:p>
            <a:fld id="{979B768E-EB72-4C59-9398-8D4B10BC0412}" type="slidenum">
              <a:rPr lang="zh-CN" altLang="en-US" smtClean="0"/>
              <a:t>8</a:t>
            </a:fld>
            <a:endParaRPr lang="zh-CN" altLang="en-US"/>
          </a:p>
        </p:txBody>
      </p:sp>
    </p:spTree>
    <p:extLst>
      <p:ext uri="{BB962C8B-B14F-4D97-AF65-F5344CB8AC3E}">
        <p14:creationId xmlns:p14="http://schemas.microsoft.com/office/powerpoint/2010/main" val="4230268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129C3-1585-2845-D827-EB32DAE5662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190085-8151-52BF-C4A1-3D8EC24A98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F8F19F3-D039-73BB-99E5-3F1E055137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17CE476-63B3-6AF7-CC0C-5EDCB36913E6}"/>
              </a:ext>
            </a:extLst>
          </p:cNvPr>
          <p:cNvSpPr>
            <a:spLocks noGrp="1"/>
          </p:cNvSpPr>
          <p:nvPr>
            <p:ph type="sldNum" sz="quarter" idx="10"/>
          </p:nvPr>
        </p:nvSpPr>
        <p:spPr/>
        <p:txBody>
          <a:bodyPr/>
          <a:lstStyle/>
          <a:p>
            <a:fld id="{979B768E-EB72-4C59-9398-8D4B10BC0412}" type="slidenum">
              <a:rPr lang="zh-CN" altLang="en-US" smtClean="0"/>
              <a:t>11</a:t>
            </a:fld>
            <a:endParaRPr lang="zh-CN" altLang="en-US"/>
          </a:p>
        </p:txBody>
      </p:sp>
    </p:spTree>
    <p:extLst>
      <p:ext uri="{BB962C8B-B14F-4D97-AF65-F5344CB8AC3E}">
        <p14:creationId xmlns:p14="http://schemas.microsoft.com/office/powerpoint/2010/main" val="38178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E6307-B339-4BB6-917D-3C23473274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072071-EDC3-4497-9CF5-D380D826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0F51E2-6110-42B6-AD1C-2A061E700915}"/>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5" name="页脚占位符 4">
            <a:extLst>
              <a:ext uri="{FF2B5EF4-FFF2-40B4-BE49-F238E27FC236}">
                <a16:creationId xmlns:a16="http://schemas.microsoft.com/office/drawing/2014/main" id="{0FB077BF-E70D-46F2-806A-019D5E9D85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0F3DE-A7B7-4C33-862E-179405C3ACF5}"/>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253811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56CA-60B2-41D2-9BC1-9F491180B7C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036413-0D1F-49C6-ABC3-E88B00AA9D1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967AC-5B2E-4CE5-B02B-28F41E919F81}"/>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5" name="页脚占位符 4">
            <a:extLst>
              <a:ext uri="{FF2B5EF4-FFF2-40B4-BE49-F238E27FC236}">
                <a16:creationId xmlns:a16="http://schemas.microsoft.com/office/drawing/2014/main" id="{8E7432D6-B28E-4415-90A8-1491910D2A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1B169-DE41-4C59-B264-6376E14F05E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9672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F2B3E7E-5BF0-4A59-8E75-85A611782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194D29-58BB-4975-B376-EF1A5BC29E8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08C711-39DA-4EF0-8F62-5B958554AD34}"/>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5" name="页脚占位符 4">
            <a:extLst>
              <a:ext uri="{FF2B5EF4-FFF2-40B4-BE49-F238E27FC236}">
                <a16:creationId xmlns:a16="http://schemas.microsoft.com/office/drawing/2014/main" id="{E334A974-65FE-4464-B01A-02E8F7EFE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20632-8296-4676-AD40-600AE63B59EE}"/>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885388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2025/2/24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extLst>
      <p:ext uri="{BB962C8B-B14F-4D97-AF65-F5344CB8AC3E}">
        <p14:creationId xmlns:p14="http://schemas.microsoft.com/office/powerpoint/2010/main" val="59248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463354"/>
      </p:ext>
    </p:extLst>
  </p:cSld>
  <p:clrMapOvr>
    <a:masterClrMapping/>
  </p:clrMapOvr>
  <mc:AlternateContent xmlns:mc="http://schemas.openxmlformats.org/markup-compatibility/2006" xmlns:p14="http://schemas.microsoft.com/office/powerpoint/2010/main">
    <mc:Choice Requires="p14">
      <p:transition spd="slow" p14:dur="1600" advClick="0" advTm="5000">
        <p14:prism isInverted="1"/>
      </p:transition>
    </mc:Choice>
    <mc:Fallback xmlns="">
      <p:transition spd="slow" advClick="0"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950967" y="1612300"/>
            <a:ext cx="5154000" cy="1087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7"/>
          <p:cNvSpPr txBox="1">
            <a:spLocks noGrp="1"/>
          </p:cNvSpPr>
          <p:nvPr>
            <p:ph type="subTitle" idx="1"/>
          </p:nvPr>
        </p:nvSpPr>
        <p:spPr>
          <a:xfrm>
            <a:off x="950967" y="2668467"/>
            <a:ext cx="5154000" cy="25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2133"/>
              </a:spcBef>
              <a:spcAft>
                <a:spcPts val="0"/>
              </a:spcAft>
              <a:buClr>
                <a:srgbClr val="E76A28"/>
              </a:buClr>
              <a:buSzPts val="1200"/>
              <a:buFont typeface="Nunito Light"/>
              <a:buChar char="■"/>
              <a:defRPr/>
            </a:lvl3pPr>
            <a:lvl4pPr lvl="3" algn="ctr" rtl="0">
              <a:lnSpc>
                <a:spcPct val="100000"/>
              </a:lnSpc>
              <a:spcBef>
                <a:spcPts val="2133"/>
              </a:spcBef>
              <a:spcAft>
                <a:spcPts val="0"/>
              </a:spcAft>
              <a:buClr>
                <a:srgbClr val="E76A28"/>
              </a:buClr>
              <a:buSzPts val="1200"/>
              <a:buFont typeface="Nunito Light"/>
              <a:buChar char="●"/>
              <a:defRPr/>
            </a:lvl4pPr>
            <a:lvl5pPr lvl="4" algn="ctr" rtl="0">
              <a:lnSpc>
                <a:spcPct val="100000"/>
              </a:lnSpc>
              <a:spcBef>
                <a:spcPts val="2133"/>
              </a:spcBef>
              <a:spcAft>
                <a:spcPts val="0"/>
              </a:spcAft>
              <a:buClr>
                <a:srgbClr val="E76A28"/>
              </a:buClr>
              <a:buSzPts val="1200"/>
              <a:buFont typeface="Nunito Light"/>
              <a:buChar char="○"/>
              <a:defRPr/>
            </a:lvl5pPr>
            <a:lvl6pPr lvl="5" algn="ctr" rtl="0">
              <a:lnSpc>
                <a:spcPct val="100000"/>
              </a:lnSpc>
              <a:spcBef>
                <a:spcPts val="2133"/>
              </a:spcBef>
              <a:spcAft>
                <a:spcPts val="0"/>
              </a:spcAft>
              <a:buClr>
                <a:srgbClr val="999999"/>
              </a:buClr>
              <a:buSzPts val="1200"/>
              <a:buFont typeface="Nunito Light"/>
              <a:buChar char="■"/>
              <a:defRPr/>
            </a:lvl6pPr>
            <a:lvl7pPr lvl="6" algn="ctr" rtl="0">
              <a:lnSpc>
                <a:spcPct val="100000"/>
              </a:lnSpc>
              <a:spcBef>
                <a:spcPts val="2133"/>
              </a:spcBef>
              <a:spcAft>
                <a:spcPts val="0"/>
              </a:spcAft>
              <a:buClr>
                <a:srgbClr val="999999"/>
              </a:buClr>
              <a:buSzPts val="1200"/>
              <a:buFont typeface="Nunito Light"/>
              <a:buChar char="●"/>
              <a:defRPr/>
            </a:lvl7pPr>
            <a:lvl8pPr lvl="7" algn="ctr" rtl="0">
              <a:lnSpc>
                <a:spcPct val="100000"/>
              </a:lnSpc>
              <a:spcBef>
                <a:spcPts val="2133"/>
              </a:spcBef>
              <a:spcAft>
                <a:spcPts val="0"/>
              </a:spcAft>
              <a:buClr>
                <a:srgbClr val="999999"/>
              </a:buClr>
              <a:buSzPts val="1200"/>
              <a:buFont typeface="Nunito Light"/>
              <a:buChar char="○"/>
              <a:defRPr/>
            </a:lvl8pPr>
            <a:lvl9pPr lvl="8" algn="ctr" rtl="0">
              <a:lnSpc>
                <a:spcPct val="100000"/>
              </a:lnSpc>
              <a:spcBef>
                <a:spcPts val="2133"/>
              </a:spcBef>
              <a:spcAft>
                <a:spcPts val="2133"/>
              </a:spcAft>
              <a:buClr>
                <a:srgbClr val="999999"/>
              </a:buClr>
              <a:buSzPts val="1200"/>
              <a:buFont typeface="Nunito Light"/>
              <a:buChar char="■"/>
              <a:defRPr/>
            </a:lvl9pPr>
          </a:lstStyle>
          <a:p>
            <a:endParaRPr/>
          </a:p>
        </p:txBody>
      </p:sp>
      <p:sp>
        <p:nvSpPr>
          <p:cNvPr id="51" name="Google Shape;51;p7"/>
          <p:cNvSpPr>
            <a:spLocks noGrp="1"/>
          </p:cNvSpPr>
          <p:nvPr>
            <p:ph type="pic" idx="2"/>
          </p:nvPr>
        </p:nvSpPr>
        <p:spPr>
          <a:xfrm>
            <a:off x="7122167" y="809000"/>
            <a:ext cx="4118800" cy="5333600"/>
          </a:xfrm>
          <a:prstGeom prst="rect">
            <a:avLst/>
          </a:prstGeom>
          <a:noFill/>
          <a:ln>
            <a:noFill/>
          </a:ln>
        </p:spPr>
      </p:sp>
      <p:cxnSp>
        <p:nvCxnSpPr>
          <p:cNvPr id="52" name="Google Shape;52;p7"/>
          <p:cNvCxnSpPr/>
          <p:nvPr/>
        </p:nvCxnSpPr>
        <p:spPr>
          <a:xfrm>
            <a:off x="956284" y="6508389"/>
            <a:ext cx="10292800" cy="0"/>
          </a:xfrm>
          <a:prstGeom prst="straightConnector1">
            <a:avLst/>
          </a:prstGeom>
          <a:noFill/>
          <a:ln w="19050" cap="flat" cmpd="sng">
            <a:solidFill>
              <a:schemeClr val="dk1"/>
            </a:solidFill>
            <a:prstDash val="solid"/>
            <a:round/>
            <a:headEnd type="none" w="med" len="med"/>
            <a:tailEnd type="none" w="med" len="med"/>
          </a:ln>
        </p:spPr>
      </p:cxnSp>
      <p:cxnSp>
        <p:nvCxnSpPr>
          <p:cNvPr id="53" name="Google Shape;53;p7"/>
          <p:cNvCxnSpPr/>
          <p:nvPr/>
        </p:nvCxnSpPr>
        <p:spPr>
          <a:xfrm>
            <a:off x="956300" y="349500"/>
            <a:ext cx="102928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41874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963168" y="5917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5"/>
          <p:cNvSpPr txBox="1">
            <a:spLocks noGrp="1"/>
          </p:cNvSpPr>
          <p:nvPr>
            <p:ph type="subTitle" idx="1"/>
          </p:nvPr>
        </p:nvSpPr>
        <p:spPr>
          <a:xfrm>
            <a:off x="6990832" y="3452401"/>
            <a:ext cx="3554400" cy="20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2"/>
          </p:nvPr>
        </p:nvSpPr>
        <p:spPr>
          <a:xfrm>
            <a:off x="1646765" y="3452401"/>
            <a:ext cx="3554400" cy="20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3"/>
          </p:nvPr>
        </p:nvSpPr>
        <p:spPr>
          <a:xfrm>
            <a:off x="1646765" y="2789133"/>
            <a:ext cx="35544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4" name="Google Shape;24;p5"/>
          <p:cNvSpPr txBox="1">
            <a:spLocks noGrp="1"/>
          </p:cNvSpPr>
          <p:nvPr>
            <p:ph type="subTitle" idx="4"/>
          </p:nvPr>
        </p:nvSpPr>
        <p:spPr>
          <a:xfrm>
            <a:off x="6990835" y="2789133"/>
            <a:ext cx="35544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cxnSp>
        <p:nvCxnSpPr>
          <p:cNvPr id="25" name="Google Shape;25;p5"/>
          <p:cNvCxnSpPr/>
          <p:nvPr/>
        </p:nvCxnSpPr>
        <p:spPr>
          <a:xfrm>
            <a:off x="956284" y="6508389"/>
            <a:ext cx="102928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26;p5"/>
          <p:cNvCxnSpPr/>
          <p:nvPr/>
        </p:nvCxnSpPr>
        <p:spPr>
          <a:xfrm>
            <a:off x="956300" y="349500"/>
            <a:ext cx="10292800" cy="0"/>
          </a:xfrm>
          <a:prstGeom prst="straightConnector1">
            <a:avLst/>
          </a:prstGeom>
          <a:noFill/>
          <a:ln w="19050" cap="flat" cmpd="sng">
            <a:solidFill>
              <a:schemeClr val="dk1"/>
            </a:solidFill>
            <a:prstDash val="solid"/>
            <a:round/>
            <a:headEnd type="none" w="med" len="med"/>
            <a:tailEnd type="none" w="med" len="med"/>
          </a:ln>
        </p:spPr>
      </p:cxnSp>
      <p:grpSp>
        <p:nvGrpSpPr>
          <p:cNvPr id="27" name="Google Shape;27;p5"/>
          <p:cNvGrpSpPr/>
          <p:nvPr/>
        </p:nvGrpSpPr>
        <p:grpSpPr>
          <a:xfrm>
            <a:off x="11235155" y="1208152"/>
            <a:ext cx="583704" cy="597384"/>
            <a:chOff x="8377391" y="1163214"/>
            <a:chExt cx="437778" cy="448038"/>
          </a:xfrm>
        </p:grpSpPr>
        <p:sp>
          <p:nvSpPr>
            <p:cNvPr id="28" name="Google Shape;28;p5"/>
            <p:cNvSpPr/>
            <p:nvPr/>
          </p:nvSpPr>
          <p:spPr>
            <a:xfrm rot="-417254" flipH="1">
              <a:off x="8400382" y="1185448"/>
              <a:ext cx="391798" cy="403570"/>
            </a:xfrm>
            <a:custGeom>
              <a:avLst/>
              <a:gdLst/>
              <a:ahLst/>
              <a:cxnLst/>
              <a:rect l="l" t="t" r="r" b="b"/>
              <a:pathLst>
                <a:path w="4227" h="4354" extrusionOk="0">
                  <a:moveTo>
                    <a:pt x="0" y="0"/>
                  </a:moveTo>
                  <a:lnTo>
                    <a:pt x="0" y="4078"/>
                  </a:lnTo>
                  <a:lnTo>
                    <a:pt x="3144" y="4354"/>
                  </a:lnTo>
                  <a:lnTo>
                    <a:pt x="4226" y="3016"/>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5"/>
            <p:cNvSpPr/>
            <p:nvPr/>
          </p:nvSpPr>
          <p:spPr>
            <a:xfrm rot="-417254" flipH="1">
              <a:off x="8417179" y="1461940"/>
              <a:ext cx="100383" cy="143761"/>
            </a:xfrm>
            <a:custGeom>
              <a:avLst/>
              <a:gdLst/>
              <a:ahLst/>
              <a:cxnLst/>
              <a:rect l="l" t="t" r="r" b="b"/>
              <a:pathLst>
                <a:path w="1083" h="1551" extrusionOk="0">
                  <a:moveTo>
                    <a:pt x="0" y="0"/>
                  </a:moveTo>
                  <a:lnTo>
                    <a:pt x="0" y="1551"/>
                  </a:lnTo>
                  <a:lnTo>
                    <a:pt x="1082" y="21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5"/>
            <p:cNvSpPr/>
            <p:nvPr/>
          </p:nvSpPr>
          <p:spPr>
            <a:xfrm rot="-417254" flipH="1">
              <a:off x="8476982" y="1266864"/>
              <a:ext cx="236358" cy="11864"/>
            </a:xfrm>
            <a:custGeom>
              <a:avLst/>
              <a:gdLst/>
              <a:ahLst/>
              <a:cxnLst/>
              <a:rect l="l" t="t" r="r" b="b"/>
              <a:pathLst>
                <a:path w="2550" h="128" extrusionOk="0">
                  <a:moveTo>
                    <a:pt x="1" y="0"/>
                  </a:moveTo>
                  <a:lnTo>
                    <a:pt x="1" y="128"/>
                  </a:lnTo>
                  <a:lnTo>
                    <a:pt x="2549" y="128"/>
                  </a:lnTo>
                  <a:lnTo>
                    <a:pt x="2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5"/>
            <p:cNvSpPr/>
            <p:nvPr/>
          </p:nvSpPr>
          <p:spPr>
            <a:xfrm rot="-417254" flipH="1">
              <a:off x="8496130" y="1342911"/>
              <a:ext cx="226533" cy="12050"/>
            </a:xfrm>
            <a:custGeom>
              <a:avLst/>
              <a:gdLst/>
              <a:ahLst/>
              <a:cxnLst/>
              <a:rect l="l" t="t" r="r" b="b"/>
              <a:pathLst>
                <a:path w="2444" h="130" extrusionOk="0">
                  <a:moveTo>
                    <a:pt x="1" y="1"/>
                  </a:moveTo>
                  <a:lnTo>
                    <a:pt x="1" y="129"/>
                  </a:lnTo>
                  <a:lnTo>
                    <a:pt x="2443" y="129"/>
                  </a:lnTo>
                  <a:lnTo>
                    <a:pt x="24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32762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5" name="Google Shape;195;p20"/>
          <p:cNvSpPr txBox="1">
            <a:spLocks noGrp="1"/>
          </p:cNvSpPr>
          <p:nvPr>
            <p:ph type="subTitle" idx="1"/>
          </p:nvPr>
        </p:nvSpPr>
        <p:spPr>
          <a:xfrm>
            <a:off x="960000" y="2386133"/>
            <a:ext cx="3178800" cy="12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96" name="Google Shape;196;p20"/>
          <p:cNvSpPr txBox="1">
            <a:spLocks noGrp="1"/>
          </p:cNvSpPr>
          <p:nvPr>
            <p:ph type="subTitle" idx="2"/>
          </p:nvPr>
        </p:nvSpPr>
        <p:spPr>
          <a:xfrm>
            <a:off x="4505000" y="2386135"/>
            <a:ext cx="3182000" cy="12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97" name="Google Shape;197;p20"/>
          <p:cNvSpPr txBox="1">
            <a:spLocks noGrp="1"/>
          </p:cNvSpPr>
          <p:nvPr>
            <p:ph type="subTitle" idx="3"/>
          </p:nvPr>
        </p:nvSpPr>
        <p:spPr>
          <a:xfrm>
            <a:off x="960000" y="4485667"/>
            <a:ext cx="3178800" cy="12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98" name="Google Shape;198;p20"/>
          <p:cNvSpPr txBox="1">
            <a:spLocks noGrp="1"/>
          </p:cNvSpPr>
          <p:nvPr>
            <p:ph type="subTitle" idx="4"/>
          </p:nvPr>
        </p:nvSpPr>
        <p:spPr>
          <a:xfrm>
            <a:off x="4505000" y="4485671"/>
            <a:ext cx="3182000" cy="12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99" name="Google Shape;199;p20"/>
          <p:cNvSpPr txBox="1">
            <a:spLocks noGrp="1"/>
          </p:cNvSpPr>
          <p:nvPr>
            <p:ph type="subTitle" idx="5"/>
          </p:nvPr>
        </p:nvSpPr>
        <p:spPr>
          <a:xfrm>
            <a:off x="8053200" y="2386135"/>
            <a:ext cx="3182000" cy="12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00" name="Google Shape;200;p20"/>
          <p:cNvSpPr txBox="1">
            <a:spLocks noGrp="1"/>
          </p:cNvSpPr>
          <p:nvPr>
            <p:ph type="subTitle" idx="6"/>
          </p:nvPr>
        </p:nvSpPr>
        <p:spPr>
          <a:xfrm>
            <a:off x="8053200" y="4485671"/>
            <a:ext cx="3182000" cy="12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01" name="Google Shape;201;p20"/>
          <p:cNvSpPr txBox="1">
            <a:spLocks noGrp="1"/>
          </p:cNvSpPr>
          <p:nvPr>
            <p:ph type="subTitle" idx="7"/>
          </p:nvPr>
        </p:nvSpPr>
        <p:spPr>
          <a:xfrm>
            <a:off x="966249" y="1874533"/>
            <a:ext cx="3166000" cy="61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02" name="Google Shape;202;p20"/>
          <p:cNvSpPr txBox="1">
            <a:spLocks noGrp="1"/>
          </p:cNvSpPr>
          <p:nvPr>
            <p:ph type="subTitle" idx="8"/>
          </p:nvPr>
        </p:nvSpPr>
        <p:spPr>
          <a:xfrm>
            <a:off x="4511255" y="1874533"/>
            <a:ext cx="3169600" cy="61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03" name="Google Shape;203;p20"/>
          <p:cNvSpPr txBox="1">
            <a:spLocks noGrp="1"/>
          </p:cNvSpPr>
          <p:nvPr>
            <p:ph type="subTitle" idx="9"/>
          </p:nvPr>
        </p:nvSpPr>
        <p:spPr>
          <a:xfrm>
            <a:off x="8059453" y="1874533"/>
            <a:ext cx="3169600" cy="61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04" name="Google Shape;204;p20"/>
          <p:cNvSpPr txBox="1">
            <a:spLocks noGrp="1"/>
          </p:cNvSpPr>
          <p:nvPr>
            <p:ph type="subTitle" idx="13"/>
          </p:nvPr>
        </p:nvSpPr>
        <p:spPr>
          <a:xfrm>
            <a:off x="966249" y="3974060"/>
            <a:ext cx="3166000" cy="61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05" name="Google Shape;205;p20"/>
          <p:cNvSpPr txBox="1">
            <a:spLocks noGrp="1"/>
          </p:cNvSpPr>
          <p:nvPr>
            <p:ph type="subTitle" idx="14"/>
          </p:nvPr>
        </p:nvSpPr>
        <p:spPr>
          <a:xfrm>
            <a:off x="4511255" y="3974064"/>
            <a:ext cx="3169600" cy="61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06" name="Google Shape;206;p20"/>
          <p:cNvSpPr txBox="1">
            <a:spLocks noGrp="1"/>
          </p:cNvSpPr>
          <p:nvPr>
            <p:ph type="subTitle" idx="15"/>
          </p:nvPr>
        </p:nvSpPr>
        <p:spPr>
          <a:xfrm>
            <a:off x="8059453" y="3974064"/>
            <a:ext cx="3169600" cy="61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067" b="1">
                <a:solidFill>
                  <a:schemeClr val="dk1"/>
                </a:solidFill>
                <a:latin typeface="Golos Text"/>
                <a:ea typeface="Golos Text"/>
                <a:cs typeface="Golos Text"/>
                <a:sym typeface="Golos Text"/>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cxnSp>
        <p:nvCxnSpPr>
          <p:cNvPr id="207" name="Google Shape;207;p20"/>
          <p:cNvCxnSpPr/>
          <p:nvPr/>
        </p:nvCxnSpPr>
        <p:spPr>
          <a:xfrm>
            <a:off x="956284" y="6508389"/>
            <a:ext cx="10292800" cy="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20"/>
          <p:cNvCxnSpPr/>
          <p:nvPr/>
        </p:nvCxnSpPr>
        <p:spPr>
          <a:xfrm>
            <a:off x="956300" y="349500"/>
            <a:ext cx="10292800" cy="0"/>
          </a:xfrm>
          <a:prstGeom prst="straightConnector1">
            <a:avLst/>
          </a:prstGeom>
          <a:noFill/>
          <a:ln w="19050" cap="flat" cmpd="sng">
            <a:solidFill>
              <a:schemeClr val="dk1"/>
            </a:solidFill>
            <a:prstDash val="solid"/>
            <a:round/>
            <a:headEnd type="none" w="med" len="med"/>
            <a:tailEnd type="none" w="med" len="med"/>
          </a:ln>
        </p:spPr>
      </p:cxnSp>
      <p:grpSp>
        <p:nvGrpSpPr>
          <p:cNvPr id="209" name="Google Shape;209;p20"/>
          <p:cNvGrpSpPr/>
          <p:nvPr/>
        </p:nvGrpSpPr>
        <p:grpSpPr>
          <a:xfrm rot="-495731">
            <a:off x="11166390" y="442109"/>
            <a:ext cx="583692" cy="597372"/>
            <a:chOff x="8377391" y="1163214"/>
            <a:chExt cx="437778" cy="448038"/>
          </a:xfrm>
        </p:grpSpPr>
        <p:sp>
          <p:nvSpPr>
            <p:cNvPr id="210" name="Google Shape;210;p20"/>
            <p:cNvSpPr/>
            <p:nvPr/>
          </p:nvSpPr>
          <p:spPr>
            <a:xfrm rot="-417254" flipH="1">
              <a:off x="8400382" y="1185448"/>
              <a:ext cx="391798" cy="403570"/>
            </a:xfrm>
            <a:custGeom>
              <a:avLst/>
              <a:gdLst/>
              <a:ahLst/>
              <a:cxnLst/>
              <a:rect l="l" t="t" r="r" b="b"/>
              <a:pathLst>
                <a:path w="4227" h="4354" extrusionOk="0">
                  <a:moveTo>
                    <a:pt x="0" y="0"/>
                  </a:moveTo>
                  <a:lnTo>
                    <a:pt x="0" y="4078"/>
                  </a:lnTo>
                  <a:lnTo>
                    <a:pt x="3144" y="4354"/>
                  </a:lnTo>
                  <a:lnTo>
                    <a:pt x="4226" y="3016"/>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20"/>
            <p:cNvSpPr/>
            <p:nvPr/>
          </p:nvSpPr>
          <p:spPr>
            <a:xfrm rot="-417254" flipH="1">
              <a:off x="8417179" y="1461940"/>
              <a:ext cx="100383" cy="143761"/>
            </a:xfrm>
            <a:custGeom>
              <a:avLst/>
              <a:gdLst/>
              <a:ahLst/>
              <a:cxnLst/>
              <a:rect l="l" t="t" r="r" b="b"/>
              <a:pathLst>
                <a:path w="1083" h="1551" extrusionOk="0">
                  <a:moveTo>
                    <a:pt x="0" y="0"/>
                  </a:moveTo>
                  <a:lnTo>
                    <a:pt x="0" y="1551"/>
                  </a:lnTo>
                  <a:lnTo>
                    <a:pt x="1082" y="21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20"/>
            <p:cNvSpPr/>
            <p:nvPr/>
          </p:nvSpPr>
          <p:spPr>
            <a:xfrm rot="-417254" flipH="1">
              <a:off x="8476982" y="1266864"/>
              <a:ext cx="236358" cy="11864"/>
            </a:xfrm>
            <a:custGeom>
              <a:avLst/>
              <a:gdLst/>
              <a:ahLst/>
              <a:cxnLst/>
              <a:rect l="l" t="t" r="r" b="b"/>
              <a:pathLst>
                <a:path w="2550" h="128" extrusionOk="0">
                  <a:moveTo>
                    <a:pt x="1" y="0"/>
                  </a:moveTo>
                  <a:lnTo>
                    <a:pt x="1" y="128"/>
                  </a:lnTo>
                  <a:lnTo>
                    <a:pt x="2549" y="128"/>
                  </a:lnTo>
                  <a:lnTo>
                    <a:pt x="2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20"/>
            <p:cNvSpPr/>
            <p:nvPr/>
          </p:nvSpPr>
          <p:spPr>
            <a:xfrm rot="-417254" flipH="1">
              <a:off x="8496130" y="1342911"/>
              <a:ext cx="226533" cy="12050"/>
            </a:xfrm>
            <a:custGeom>
              <a:avLst/>
              <a:gdLst/>
              <a:ahLst/>
              <a:cxnLst/>
              <a:rect l="l" t="t" r="r" b="b"/>
              <a:pathLst>
                <a:path w="2444" h="130" extrusionOk="0">
                  <a:moveTo>
                    <a:pt x="1" y="1"/>
                  </a:moveTo>
                  <a:lnTo>
                    <a:pt x="1" y="129"/>
                  </a:lnTo>
                  <a:lnTo>
                    <a:pt x="2443" y="129"/>
                  </a:lnTo>
                  <a:lnTo>
                    <a:pt x="24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9675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77EB-7B1C-4797-B807-1B765A2162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7EB334-C061-42FA-A5AE-07BFA35371E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47535A-CA5C-4FEB-8741-595DAEBF8813}"/>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5" name="页脚占位符 4">
            <a:extLst>
              <a:ext uri="{FF2B5EF4-FFF2-40B4-BE49-F238E27FC236}">
                <a16:creationId xmlns:a16="http://schemas.microsoft.com/office/drawing/2014/main" id="{0E5168A3-DC42-4431-B2A4-33DDF8F94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8EB0B5-8941-4C75-B707-5940D44EDB0D}"/>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6745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5127F-20D8-4068-878F-48890575BF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B98F518-0D22-4132-8C68-ED1D54680E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A1F2D2F-B897-46FD-A83C-A03ED06B7A11}"/>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5" name="页脚占位符 4">
            <a:extLst>
              <a:ext uri="{FF2B5EF4-FFF2-40B4-BE49-F238E27FC236}">
                <a16:creationId xmlns:a16="http://schemas.microsoft.com/office/drawing/2014/main" id="{BE6671F4-D60B-47B4-BB35-3100C4743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45399D-A2E8-4CAD-B3BB-26E911D8EAC7}"/>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88092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4A8BC-975A-4B24-8DA5-BFD4085B51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331B-1258-49A7-A448-BA619BD2CBF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832F10-E7A1-4918-9586-614F89310C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6315400-E657-44A6-9431-0775D1338014}"/>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6" name="页脚占位符 5">
            <a:extLst>
              <a:ext uri="{FF2B5EF4-FFF2-40B4-BE49-F238E27FC236}">
                <a16:creationId xmlns:a16="http://schemas.microsoft.com/office/drawing/2014/main" id="{894BE32A-A4EE-4002-9DA3-2E867BA793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5ECE8-9536-4F2A-A2C6-F24A7E3A8A3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95549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28D4C-61C7-4860-85A6-A3F6A9C47B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DC5404-67DA-47BC-BDC7-CFE0371E0D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DC7319B-9EFD-4F2B-AFB4-6F8FF9B70EC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A08BC7-5813-4F8F-A400-9C517B3D3C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2A17C35-FA6D-40CF-817E-CED56FC4744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C908C43-40B8-47E0-BEE5-4D569B395DA2}"/>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8" name="页脚占位符 7">
            <a:extLst>
              <a:ext uri="{FF2B5EF4-FFF2-40B4-BE49-F238E27FC236}">
                <a16:creationId xmlns:a16="http://schemas.microsoft.com/office/drawing/2014/main" id="{5B9C5204-5B7E-43D5-BD5A-EE4E20494E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D37292-8C9A-410B-BA66-F18700020CD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58656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604C9-D928-41DE-A839-3EAEC1FAB6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DAC134-AFFB-4EBC-8577-3763C77156F6}"/>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4" name="页脚占位符 3">
            <a:extLst>
              <a:ext uri="{FF2B5EF4-FFF2-40B4-BE49-F238E27FC236}">
                <a16:creationId xmlns:a16="http://schemas.microsoft.com/office/drawing/2014/main" id="{65D0B644-513C-4606-84A6-087331DB599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F4FFAE-F259-4982-A5E1-51E875184446}"/>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215027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8FB671-D110-4C75-BC20-D71012F4A82D}"/>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3" name="页脚占位符 2">
            <a:extLst>
              <a:ext uri="{FF2B5EF4-FFF2-40B4-BE49-F238E27FC236}">
                <a16:creationId xmlns:a16="http://schemas.microsoft.com/office/drawing/2014/main" id="{14D5A602-2A66-4B9D-AC99-DCA045FC37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AFDC037-E85D-4B1C-AAF2-707E200379B3}"/>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39071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8E56B-88A9-4A63-AA39-EEC66F4BBF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AD1967-9EA4-49D8-B47A-A4928B9BDA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B30B7C7-9F69-405B-A724-A56FFE8CF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5A3FB0E-9CF1-484B-B4E7-EDED727E82EA}"/>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6" name="页脚占位符 5">
            <a:extLst>
              <a:ext uri="{FF2B5EF4-FFF2-40B4-BE49-F238E27FC236}">
                <a16:creationId xmlns:a16="http://schemas.microsoft.com/office/drawing/2014/main" id="{A0058464-C1D5-4E69-91AB-FEEADBE5E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D4698F-D47F-464C-8A82-581E076C7912}"/>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307577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CE7E5-5001-424A-AA19-22C73E2924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37281FE-6EDA-43D6-9015-553BF16ED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30C39A6-BBC0-4016-B558-EF17FDE34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C7275C6-0447-48E4-871A-D2274E6D9624}"/>
              </a:ext>
            </a:extLst>
          </p:cNvPr>
          <p:cNvSpPr>
            <a:spLocks noGrp="1"/>
          </p:cNvSpPr>
          <p:nvPr>
            <p:ph type="dt" sz="half" idx="10"/>
          </p:nvPr>
        </p:nvSpPr>
        <p:spPr/>
        <p:txBody>
          <a:bodyPr/>
          <a:lstStyle/>
          <a:p>
            <a:fld id="{851456EF-EDA7-466D-90A9-97D47B7037CB}" type="datetimeFigureOut">
              <a:rPr lang="zh-CN" altLang="en-US" smtClean="0"/>
              <a:t>2025/2/24</a:t>
            </a:fld>
            <a:endParaRPr lang="zh-CN" altLang="en-US"/>
          </a:p>
        </p:txBody>
      </p:sp>
      <p:sp>
        <p:nvSpPr>
          <p:cNvPr id="6" name="页脚占位符 5">
            <a:extLst>
              <a:ext uri="{FF2B5EF4-FFF2-40B4-BE49-F238E27FC236}">
                <a16:creationId xmlns:a16="http://schemas.microsoft.com/office/drawing/2014/main" id="{4EAF0A44-B67C-432B-AF7A-A261D75E7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4500BC-68D8-47FB-87BF-3CAD99BFFBC4}"/>
              </a:ext>
            </a:extLst>
          </p:cNvPr>
          <p:cNvSpPr>
            <a:spLocks noGrp="1"/>
          </p:cNvSpPr>
          <p:nvPr>
            <p:ph type="sldNum" sz="quarter" idx="12"/>
          </p:nvPr>
        </p:nvSpPr>
        <p:spPr/>
        <p:txBody>
          <a:bodyPr/>
          <a:lstStyle/>
          <a:p>
            <a:fld id="{1A7D73ED-7EBB-4E11-B60B-79773C5177D3}" type="slidenum">
              <a:rPr lang="zh-CN" altLang="en-US" smtClean="0"/>
              <a:t>‹#›</a:t>
            </a:fld>
            <a:endParaRPr lang="zh-CN" altLang="en-US"/>
          </a:p>
        </p:txBody>
      </p:sp>
    </p:spTree>
    <p:extLst>
      <p:ext uri="{BB962C8B-B14F-4D97-AF65-F5344CB8AC3E}">
        <p14:creationId xmlns:p14="http://schemas.microsoft.com/office/powerpoint/2010/main" val="104053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7264FB-0618-4E18-959B-77CB113B8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F56141-EDC8-4561-B210-A15B1651A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2B7860-1501-44BF-BDA2-4ECAC48F4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456EF-EDA7-466D-90A9-97D47B7037CB}" type="datetimeFigureOut">
              <a:rPr lang="zh-CN" altLang="en-US" smtClean="0"/>
              <a:t>2025/2/24</a:t>
            </a:fld>
            <a:endParaRPr lang="zh-CN" altLang="en-US"/>
          </a:p>
        </p:txBody>
      </p:sp>
      <p:sp>
        <p:nvSpPr>
          <p:cNvPr id="5" name="页脚占位符 4">
            <a:extLst>
              <a:ext uri="{FF2B5EF4-FFF2-40B4-BE49-F238E27FC236}">
                <a16:creationId xmlns:a16="http://schemas.microsoft.com/office/drawing/2014/main" id="{E21586E5-F721-4A39-860D-941C9E93E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DB4B5-A198-4FFC-8349-20B0234F0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73ED-7EBB-4E11-B60B-79773C5177D3}" type="slidenum">
              <a:rPr lang="zh-CN" altLang="en-US" smtClean="0"/>
              <a:t>‹#›</a:t>
            </a:fld>
            <a:endParaRPr lang="zh-CN" altLang="en-US"/>
          </a:p>
        </p:txBody>
      </p:sp>
      <p:pic>
        <p:nvPicPr>
          <p:cNvPr id="7" name="图片 6">
            <a:extLst>
              <a:ext uri="{FF2B5EF4-FFF2-40B4-BE49-F238E27FC236}">
                <a16:creationId xmlns:a16="http://schemas.microsoft.com/office/drawing/2014/main" id="{7CAFA2F7-9719-4A9D-84FD-F3DEB2BE641A}"/>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t="25809" b="48091"/>
          <a:stretch/>
        </p:blipFill>
        <p:spPr>
          <a:xfrm>
            <a:off x="-1" y="0"/>
            <a:ext cx="12192002" cy="6858000"/>
          </a:xfrm>
          <a:prstGeom prst="rect">
            <a:avLst/>
          </a:prstGeom>
        </p:spPr>
      </p:pic>
    </p:spTree>
    <p:extLst>
      <p:ext uri="{BB962C8B-B14F-4D97-AF65-F5344CB8AC3E}">
        <p14:creationId xmlns:p14="http://schemas.microsoft.com/office/powerpoint/2010/main" val="399281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7"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3BE8B-67A0-863B-C303-20E91ED73365}"/>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02CF2613-274C-979C-6973-33C62C9CDFBD}"/>
              </a:ext>
            </a:extLst>
          </p:cNvPr>
          <p:cNvGrpSpPr/>
          <p:nvPr/>
        </p:nvGrpSpPr>
        <p:grpSpPr>
          <a:xfrm>
            <a:off x="1658470" y="4421649"/>
            <a:ext cx="8875059" cy="923330"/>
            <a:chOff x="1846731" y="4706470"/>
            <a:chExt cx="8875059" cy="923330"/>
          </a:xfrm>
        </p:grpSpPr>
        <p:sp>
          <p:nvSpPr>
            <p:cNvPr id="3" name="TextBox 2">
              <a:extLst>
                <a:ext uri="{FF2B5EF4-FFF2-40B4-BE49-F238E27FC236}">
                  <a16:creationId xmlns:a16="http://schemas.microsoft.com/office/drawing/2014/main" id="{E383CD5A-A562-9B1C-0D3D-721A8765CEC2}"/>
                </a:ext>
              </a:extLst>
            </p:cNvPr>
            <p:cNvSpPr txBox="1"/>
            <p:nvPr/>
          </p:nvSpPr>
          <p:spPr>
            <a:xfrm>
              <a:off x="1846731" y="4706470"/>
              <a:ext cx="337969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By: </a:t>
              </a:r>
            </a:p>
            <a:p>
              <a:r>
                <a:rPr lang="en-US" dirty="0">
                  <a:latin typeface="Arial" panose="020B0604020202020204" pitchFamily="34" charset="0"/>
                  <a:cs typeface="Arial" panose="020B0604020202020204" pitchFamily="34" charset="0"/>
                </a:rPr>
                <a:t>Mahmudul Hasan Shihan</a:t>
              </a:r>
            </a:p>
            <a:p>
              <a:r>
                <a:rPr lang="en-US" dirty="0">
                  <a:latin typeface="Arial" panose="020B0604020202020204" pitchFamily="34" charset="0"/>
                  <a:cs typeface="Arial" panose="020B0604020202020204" pitchFamily="34" charset="0"/>
                </a:rPr>
                <a:t>ID: 2221081098 </a:t>
              </a:r>
            </a:p>
          </p:txBody>
        </p:sp>
        <p:sp>
          <p:nvSpPr>
            <p:cNvPr id="4" name="TextBox 3">
              <a:extLst>
                <a:ext uri="{FF2B5EF4-FFF2-40B4-BE49-F238E27FC236}">
                  <a16:creationId xmlns:a16="http://schemas.microsoft.com/office/drawing/2014/main" id="{300943F5-F830-3082-3403-E89552C0F997}"/>
                </a:ext>
              </a:extLst>
            </p:cNvPr>
            <p:cNvSpPr txBox="1"/>
            <p:nvPr/>
          </p:nvSpPr>
          <p:spPr>
            <a:xfrm>
              <a:off x="7342096" y="4706470"/>
              <a:ext cx="337969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To: </a:t>
              </a:r>
            </a:p>
            <a:p>
              <a:r>
                <a:rPr lang="en-US" dirty="0">
                  <a:latin typeface="Arial" panose="020B0604020202020204" pitchFamily="34" charset="0"/>
                  <a:cs typeface="Arial" panose="020B0604020202020204" pitchFamily="34" charset="0"/>
                </a:rPr>
                <a:t>Rashed Mahmud Shakil</a:t>
              </a:r>
            </a:p>
            <a:p>
              <a:r>
                <a:rPr lang="en-US" dirty="0">
                  <a:latin typeface="Arial" panose="020B0604020202020204" pitchFamily="34" charset="0"/>
                  <a:cs typeface="Arial" panose="020B0604020202020204" pitchFamily="34" charset="0"/>
                </a:rPr>
                <a:t>Assistant Professor</a:t>
              </a:r>
            </a:p>
          </p:txBody>
        </p:sp>
      </p:grpSp>
      <p:grpSp>
        <p:nvGrpSpPr>
          <p:cNvPr id="5" name="Group 4">
            <a:extLst>
              <a:ext uri="{FF2B5EF4-FFF2-40B4-BE49-F238E27FC236}">
                <a16:creationId xmlns:a16="http://schemas.microsoft.com/office/drawing/2014/main" id="{DC7723B3-8DAF-43E9-41B0-0D88FA2CA2E7}"/>
              </a:ext>
            </a:extLst>
          </p:cNvPr>
          <p:cNvGrpSpPr/>
          <p:nvPr/>
        </p:nvGrpSpPr>
        <p:grpSpPr>
          <a:xfrm>
            <a:off x="1461247" y="2626259"/>
            <a:ext cx="9269506" cy="1115869"/>
            <a:chOff x="1335741" y="2158226"/>
            <a:chExt cx="9269506" cy="1115869"/>
          </a:xfrm>
        </p:grpSpPr>
        <p:sp>
          <p:nvSpPr>
            <p:cNvPr id="2" name="TextBox 1">
              <a:extLst>
                <a:ext uri="{FF2B5EF4-FFF2-40B4-BE49-F238E27FC236}">
                  <a16:creationId xmlns:a16="http://schemas.microsoft.com/office/drawing/2014/main" id="{A87284D0-3601-2607-0D7E-3464AD32B2F6}"/>
                </a:ext>
              </a:extLst>
            </p:cNvPr>
            <p:cNvSpPr txBox="1"/>
            <p:nvPr/>
          </p:nvSpPr>
          <p:spPr>
            <a:xfrm>
              <a:off x="1335741" y="2873985"/>
              <a:ext cx="9269506"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What are the main types of employee motivation? Explain with examples.</a:t>
              </a:r>
            </a:p>
          </p:txBody>
        </p:sp>
        <p:sp>
          <p:nvSpPr>
            <p:cNvPr id="36" name="TextBox 35">
              <a:extLst>
                <a:ext uri="{FF2B5EF4-FFF2-40B4-BE49-F238E27FC236}">
                  <a16:creationId xmlns:a16="http://schemas.microsoft.com/office/drawing/2014/main" id="{D05D4FAD-EFDD-B60E-BB9F-E6C84D164174}"/>
                </a:ext>
              </a:extLst>
            </p:cNvPr>
            <p:cNvSpPr txBox="1"/>
            <p:nvPr/>
          </p:nvSpPr>
          <p:spPr>
            <a:xfrm>
              <a:off x="1335741" y="2158226"/>
              <a:ext cx="3715869"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Question</a:t>
              </a:r>
            </a:p>
          </p:txBody>
        </p:sp>
      </p:grpSp>
      <p:pic>
        <p:nvPicPr>
          <p:cNvPr id="7" name="Picture 6">
            <a:extLst>
              <a:ext uri="{FF2B5EF4-FFF2-40B4-BE49-F238E27FC236}">
                <a16:creationId xmlns:a16="http://schemas.microsoft.com/office/drawing/2014/main" id="{FEC8ADC5-2CA8-3C4A-439E-00B0ACEC3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81" y="0"/>
            <a:ext cx="2321859" cy="2321859"/>
          </a:xfrm>
          <a:prstGeom prst="rect">
            <a:avLst/>
          </a:prstGeom>
        </p:spPr>
      </p:pic>
    </p:spTree>
    <p:extLst>
      <p:ext uri="{BB962C8B-B14F-4D97-AF65-F5344CB8AC3E}">
        <p14:creationId xmlns:p14="http://schemas.microsoft.com/office/powerpoint/2010/main" val="2703675028"/>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94AB7-9B09-A2B0-B3F0-1C5BD1151493}"/>
            </a:ext>
          </a:extLst>
        </p:cNvPr>
        <p:cNvGrpSpPr/>
        <p:nvPr/>
      </p:nvGrpSpPr>
      <p:grpSpPr>
        <a:xfrm>
          <a:off x="0" y="0"/>
          <a:ext cx="0" cy="0"/>
          <a:chOff x="0" y="0"/>
          <a:chExt cx="0" cy="0"/>
        </a:xfrm>
      </p:grpSpPr>
      <p:cxnSp>
        <p:nvCxnSpPr>
          <p:cNvPr id="24" name="4">
            <a:extLst>
              <a:ext uri="{FF2B5EF4-FFF2-40B4-BE49-F238E27FC236}">
                <a16:creationId xmlns:a16="http://schemas.microsoft.com/office/drawing/2014/main" id="{6DFDC07C-8F68-AE6D-AF70-89988CA8F35C}"/>
              </a:ext>
            </a:extLst>
          </p:cNvPr>
          <p:cNvCxnSpPr/>
          <p:nvPr/>
        </p:nvCxnSpPr>
        <p:spPr>
          <a:xfrm>
            <a:off x="2496949" y="1621523"/>
            <a:ext cx="565610" cy="0"/>
          </a:xfrm>
          <a:prstGeom prst="line">
            <a:avLst/>
          </a:prstGeom>
          <a:solidFill>
            <a:srgbClr val="C00000"/>
          </a:solidFill>
          <a:ln w="6350">
            <a:solidFill>
              <a:schemeClr val="accent2"/>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8AA59275-5F4A-3F8D-3B37-8B4E0E8D4DF1}"/>
              </a:ext>
            </a:extLst>
          </p:cNvPr>
          <p:cNvGrpSpPr/>
          <p:nvPr/>
        </p:nvGrpSpPr>
        <p:grpSpPr>
          <a:xfrm>
            <a:off x="2779754" y="1722394"/>
            <a:ext cx="6749728" cy="691902"/>
            <a:chOff x="1920926" y="2807814"/>
            <a:chExt cx="6749728" cy="691902"/>
          </a:xfrm>
        </p:grpSpPr>
        <p:sp>
          <p:nvSpPr>
            <p:cNvPr id="26" name="TextBox 104">
              <a:extLst>
                <a:ext uri="{FF2B5EF4-FFF2-40B4-BE49-F238E27FC236}">
                  <a16:creationId xmlns:a16="http://schemas.microsoft.com/office/drawing/2014/main" id="{D11D65BB-38FF-F330-11F1-D1E74AB7D4FC}"/>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Motivation is Total, Not Part</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27" name="TextBox 105">
              <a:extLst>
                <a:ext uri="{FF2B5EF4-FFF2-40B4-BE49-F238E27FC236}">
                  <a16:creationId xmlns:a16="http://schemas.microsoft.com/office/drawing/2014/main" id="{853349E3-9A7E-4FE4-1920-B8AE136AA211}"/>
                </a:ext>
              </a:extLst>
            </p:cNvPr>
            <p:cNvSpPr txBox="1">
              <a:spLocks/>
            </p:cNvSpPr>
            <p:nvPr/>
          </p:nvSpPr>
          <p:spPr bwMode="auto">
            <a:xfrm>
              <a:off x="1920926" y="3120893"/>
              <a:ext cx="6749728"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A worker’s motivation is holistic, considering all interrelated needs and aspirations.</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cxnSp>
        <p:nvCxnSpPr>
          <p:cNvPr id="28" name="4">
            <a:extLst>
              <a:ext uri="{FF2B5EF4-FFF2-40B4-BE49-F238E27FC236}">
                <a16:creationId xmlns:a16="http://schemas.microsoft.com/office/drawing/2014/main" id="{B43D49D9-1EA6-A988-A47A-81DC872EC7B3}"/>
              </a:ext>
            </a:extLst>
          </p:cNvPr>
          <p:cNvCxnSpPr/>
          <p:nvPr/>
        </p:nvCxnSpPr>
        <p:spPr>
          <a:xfrm>
            <a:off x="2640218" y="3142131"/>
            <a:ext cx="560010" cy="0"/>
          </a:xfrm>
          <a:prstGeom prst="line">
            <a:avLst/>
          </a:prstGeom>
          <a:solidFill>
            <a:srgbClr val="C00000"/>
          </a:solidFill>
          <a:ln w="6350">
            <a:solidFill>
              <a:schemeClr val="accent2"/>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0" name="Freeform 7">
            <a:extLst>
              <a:ext uri="{FF2B5EF4-FFF2-40B4-BE49-F238E27FC236}">
                <a16:creationId xmlns:a16="http://schemas.microsoft.com/office/drawing/2014/main" id="{2CCCC52E-DD13-F1EF-594B-A8503D6EF2F7}"/>
              </a:ext>
            </a:extLst>
          </p:cNvPr>
          <p:cNvSpPr/>
          <p:nvPr/>
        </p:nvSpPr>
        <p:spPr bwMode="auto">
          <a:xfrm rot="18900000">
            <a:off x="2146176" y="2973282"/>
            <a:ext cx="882334" cy="859084"/>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rgbClr val="EAAEAE"/>
          </a:solidFill>
          <a:ln>
            <a:noFill/>
          </a:ln>
        </p:spPr>
        <p:txBody>
          <a:bodyPr vert="horz" wrap="square" lIns="91412" tIns="45706" rIns="91412" bIns="45706" numCol="1" anchor="t" anchorCtr="0" compatLnSpc="1"/>
          <a:lstStyle/>
          <a:p>
            <a:endParaRPr lang="ko-KR" altLang="en-US" sz="2399" dirty="0">
              <a:solidFill>
                <a:schemeClr val="tx1">
                  <a:lumMod val="75000"/>
                  <a:lumOff val="25000"/>
                </a:schemeClr>
              </a:solidFill>
              <a:cs typeface="+mn-ea"/>
              <a:sym typeface="+mn-lt"/>
            </a:endParaRPr>
          </a:p>
        </p:txBody>
      </p:sp>
      <p:grpSp>
        <p:nvGrpSpPr>
          <p:cNvPr id="29" name="Group 28">
            <a:extLst>
              <a:ext uri="{FF2B5EF4-FFF2-40B4-BE49-F238E27FC236}">
                <a16:creationId xmlns:a16="http://schemas.microsoft.com/office/drawing/2014/main" id="{93BE8627-D982-A9B7-2D35-D36556D81283}"/>
              </a:ext>
            </a:extLst>
          </p:cNvPr>
          <p:cNvGrpSpPr/>
          <p:nvPr/>
        </p:nvGrpSpPr>
        <p:grpSpPr>
          <a:xfrm>
            <a:off x="2779754" y="3217068"/>
            <a:ext cx="6597328" cy="691902"/>
            <a:chOff x="1920926" y="2807814"/>
            <a:chExt cx="6597328" cy="691902"/>
          </a:xfrm>
        </p:grpSpPr>
        <p:sp>
          <p:nvSpPr>
            <p:cNvPr id="30" name="TextBox 104">
              <a:extLst>
                <a:ext uri="{FF2B5EF4-FFF2-40B4-BE49-F238E27FC236}">
                  <a16:creationId xmlns:a16="http://schemas.microsoft.com/office/drawing/2014/main" id="{FB7F2884-084E-2C31-9AE4-AE21EF3B3DD1}"/>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Financial and Non-Financial</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31" name="TextBox 105">
              <a:extLst>
                <a:ext uri="{FF2B5EF4-FFF2-40B4-BE49-F238E27FC236}">
                  <a16:creationId xmlns:a16="http://schemas.microsoft.com/office/drawing/2014/main" id="{6A044CF3-37AE-B236-A9B9-4B53D5D77A7F}"/>
                </a:ext>
              </a:extLst>
            </p:cNvPr>
            <p:cNvSpPr txBox="1">
              <a:spLocks/>
            </p:cNvSpPr>
            <p:nvPr/>
          </p:nvSpPr>
          <p:spPr bwMode="auto">
            <a:xfrm>
              <a:off x="1920926" y="3120893"/>
              <a:ext cx="6597328"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Motivation can be financial (wages, bonuses) or non-financial (recognition, responsibility).</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cxnSp>
        <p:nvCxnSpPr>
          <p:cNvPr id="32" name="4">
            <a:extLst>
              <a:ext uri="{FF2B5EF4-FFF2-40B4-BE49-F238E27FC236}">
                <a16:creationId xmlns:a16="http://schemas.microsoft.com/office/drawing/2014/main" id="{11FE3037-14E8-1B5F-A33A-14C37A295EA9}"/>
              </a:ext>
            </a:extLst>
          </p:cNvPr>
          <p:cNvCxnSpPr/>
          <p:nvPr/>
        </p:nvCxnSpPr>
        <p:spPr>
          <a:xfrm>
            <a:off x="2607682" y="4648199"/>
            <a:ext cx="560010" cy="0"/>
          </a:xfrm>
          <a:prstGeom prst="line">
            <a:avLst/>
          </a:prstGeom>
          <a:solidFill>
            <a:srgbClr val="C00000"/>
          </a:solidFill>
          <a:ln w="6350">
            <a:solidFill>
              <a:schemeClr val="accent2"/>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3F69E73-F5A4-B214-99B9-AA9AB4BADE74}"/>
              </a:ext>
            </a:extLst>
          </p:cNvPr>
          <p:cNvGrpSpPr/>
          <p:nvPr/>
        </p:nvGrpSpPr>
        <p:grpSpPr>
          <a:xfrm>
            <a:off x="2932154" y="4713624"/>
            <a:ext cx="6597328" cy="761092"/>
            <a:chOff x="1920926" y="2807814"/>
            <a:chExt cx="6597328" cy="691902"/>
          </a:xfrm>
        </p:grpSpPr>
        <p:sp>
          <p:nvSpPr>
            <p:cNvPr id="34" name="TextBox 104">
              <a:extLst>
                <a:ext uri="{FF2B5EF4-FFF2-40B4-BE49-F238E27FC236}">
                  <a16:creationId xmlns:a16="http://schemas.microsoft.com/office/drawing/2014/main" id="{6EA0B13B-0457-000A-20BD-B21B45440642}"/>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Constant Process</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35" name="TextBox 105">
              <a:extLst>
                <a:ext uri="{FF2B5EF4-FFF2-40B4-BE49-F238E27FC236}">
                  <a16:creationId xmlns:a16="http://schemas.microsoft.com/office/drawing/2014/main" id="{F5F773ED-E43D-8B0F-E669-50161B629CEE}"/>
                </a:ext>
              </a:extLst>
            </p:cNvPr>
            <p:cNvSpPr txBox="1">
              <a:spLocks/>
            </p:cNvSpPr>
            <p:nvPr/>
          </p:nvSpPr>
          <p:spPr bwMode="auto">
            <a:xfrm>
              <a:off x="1920926" y="3120893"/>
              <a:ext cx="6597328"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Motivation is continuous, as human needs evolve endlessly, requiring ongoing efforts.</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sp>
        <p:nvSpPr>
          <p:cNvPr id="12" name="Freeform 6">
            <a:extLst>
              <a:ext uri="{FF2B5EF4-FFF2-40B4-BE49-F238E27FC236}">
                <a16:creationId xmlns:a16="http://schemas.microsoft.com/office/drawing/2014/main" id="{34F4DB5F-02A0-517F-2689-3288D24ABA09}"/>
              </a:ext>
            </a:extLst>
          </p:cNvPr>
          <p:cNvSpPr/>
          <p:nvPr/>
        </p:nvSpPr>
        <p:spPr bwMode="auto">
          <a:xfrm rot="18900000">
            <a:off x="2004365" y="1587238"/>
            <a:ext cx="883907" cy="859084"/>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rgbClr val="DD7979"/>
          </a:solidFill>
          <a:ln>
            <a:noFill/>
          </a:ln>
        </p:spPr>
        <p:txBody>
          <a:bodyPr vert="horz" wrap="square" lIns="91412" tIns="45706" rIns="91412" bIns="45706" numCol="1" anchor="t" anchorCtr="0" compatLnSpc="1"/>
          <a:lstStyle/>
          <a:p>
            <a:endParaRPr lang="ko-KR" altLang="en-US" sz="2399" dirty="0">
              <a:solidFill>
                <a:schemeClr val="tx1">
                  <a:lumMod val="75000"/>
                  <a:lumOff val="25000"/>
                </a:schemeClr>
              </a:solidFill>
              <a:cs typeface="+mn-ea"/>
              <a:sym typeface="+mn-lt"/>
            </a:endParaRPr>
          </a:p>
        </p:txBody>
      </p:sp>
      <p:sp>
        <p:nvSpPr>
          <p:cNvPr id="16" name="Freeform 8">
            <a:extLst>
              <a:ext uri="{FF2B5EF4-FFF2-40B4-BE49-F238E27FC236}">
                <a16:creationId xmlns:a16="http://schemas.microsoft.com/office/drawing/2014/main" id="{37326981-6439-B9D1-6929-9F77729E3999}"/>
              </a:ext>
            </a:extLst>
          </p:cNvPr>
          <p:cNvSpPr/>
          <p:nvPr/>
        </p:nvSpPr>
        <p:spPr bwMode="auto">
          <a:xfrm rot="18900000">
            <a:off x="2005709" y="4299605"/>
            <a:ext cx="882334" cy="944992"/>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rgbClr val="DD7979"/>
          </a:solidFill>
          <a:ln>
            <a:noFill/>
          </a:ln>
        </p:spPr>
        <p:txBody>
          <a:bodyPr vert="horz" wrap="square" lIns="91412" tIns="45706" rIns="91412" bIns="45706" numCol="1" anchor="t" anchorCtr="0" compatLnSpc="1"/>
          <a:lstStyle/>
          <a:p>
            <a:endParaRPr lang="ko-KR" altLang="en-US" sz="2399"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7285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6E843-C38C-C67C-F1BF-A4881B2A8E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A27DE15-487E-E90D-9F60-B87E0DB70F2F}"/>
              </a:ext>
            </a:extLst>
          </p:cNvPr>
          <p:cNvSpPr txBox="1"/>
          <p:nvPr/>
        </p:nvSpPr>
        <p:spPr>
          <a:xfrm>
            <a:off x="1335741" y="2760947"/>
            <a:ext cx="9269506"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What is group dynamics, and why is it important in organizational behavior?</a:t>
            </a:r>
          </a:p>
        </p:txBody>
      </p:sp>
      <p:grpSp>
        <p:nvGrpSpPr>
          <p:cNvPr id="10" name="Group 9">
            <a:extLst>
              <a:ext uri="{FF2B5EF4-FFF2-40B4-BE49-F238E27FC236}">
                <a16:creationId xmlns:a16="http://schemas.microsoft.com/office/drawing/2014/main" id="{20E2CFAF-52AE-D27A-8A63-D19F06A88F41}"/>
              </a:ext>
            </a:extLst>
          </p:cNvPr>
          <p:cNvGrpSpPr/>
          <p:nvPr/>
        </p:nvGrpSpPr>
        <p:grpSpPr>
          <a:xfrm>
            <a:off x="1335741" y="4484402"/>
            <a:ext cx="6624918" cy="923330"/>
            <a:chOff x="1846731" y="4706470"/>
            <a:chExt cx="6624918" cy="923330"/>
          </a:xfrm>
        </p:grpSpPr>
        <p:sp>
          <p:nvSpPr>
            <p:cNvPr id="3" name="TextBox 2">
              <a:extLst>
                <a:ext uri="{FF2B5EF4-FFF2-40B4-BE49-F238E27FC236}">
                  <a16:creationId xmlns:a16="http://schemas.microsoft.com/office/drawing/2014/main" id="{FBEF3958-6B28-5088-B01D-4A24B9A448DD}"/>
                </a:ext>
              </a:extLst>
            </p:cNvPr>
            <p:cNvSpPr txBox="1"/>
            <p:nvPr/>
          </p:nvSpPr>
          <p:spPr>
            <a:xfrm>
              <a:off x="1846731" y="4706470"/>
              <a:ext cx="3003177"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By: </a:t>
              </a:r>
            </a:p>
            <a:p>
              <a:r>
                <a:rPr lang="en-US" dirty="0" err="1">
                  <a:latin typeface="Arial" panose="020B0604020202020204" pitchFamily="34" charset="0"/>
                  <a:cs typeface="Arial" panose="020B0604020202020204" pitchFamily="34" charset="0"/>
                </a:rPr>
                <a:t>Jobaer</a:t>
              </a:r>
              <a:r>
                <a:rPr lang="en-US" dirty="0">
                  <a:latin typeface="Arial" panose="020B0604020202020204" pitchFamily="34" charset="0"/>
                  <a:cs typeface="Arial" panose="020B0604020202020204" pitchFamily="34" charset="0"/>
                </a:rPr>
                <a:t> Islam</a:t>
              </a:r>
            </a:p>
            <a:p>
              <a:r>
                <a:rPr lang="en-US" dirty="0">
                  <a:latin typeface="Arial" panose="020B0604020202020204" pitchFamily="34" charset="0"/>
                  <a:cs typeface="Arial" panose="020B0604020202020204" pitchFamily="34" charset="0"/>
                </a:rPr>
                <a:t>ID: 2221081010 </a:t>
              </a:r>
            </a:p>
          </p:txBody>
        </p:sp>
        <p:sp>
          <p:nvSpPr>
            <p:cNvPr id="4" name="TextBox 3">
              <a:extLst>
                <a:ext uri="{FF2B5EF4-FFF2-40B4-BE49-F238E27FC236}">
                  <a16:creationId xmlns:a16="http://schemas.microsoft.com/office/drawing/2014/main" id="{45DD3877-A33F-E411-41A2-ED88C0E8F8CD}"/>
                </a:ext>
              </a:extLst>
            </p:cNvPr>
            <p:cNvSpPr txBox="1"/>
            <p:nvPr/>
          </p:nvSpPr>
          <p:spPr>
            <a:xfrm>
              <a:off x="5091955" y="4706470"/>
              <a:ext cx="337969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To: </a:t>
              </a:r>
            </a:p>
            <a:p>
              <a:r>
                <a:rPr lang="en-US" dirty="0">
                  <a:latin typeface="Arial" panose="020B0604020202020204" pitchFamily="34" charset="0"/>
                  <a:cs typeface="Arial" panose="020B0604020202020204" pitchFamily="34" charset="0"/>
                </a:rPr>
                <a:t>Rashed Mahmud Shakil</a:t>
              </a:r>
            </a:p>
            <a:p>
              <a:r>
                <a:rPr lang="en-US" dirty="0">
                  <a:latin typeface="Arial" panose="020B0604020202020204" pitchFamily="34" charset="0"/>
                  <a:cs typeface="Arial" panose="020B0604020202020204" pitchFamily="34" charset="0"/>
                </a:rPr>
                <a:t>Assistant Professor</a:t>
              </a:r>
            </a:p>
          </p:txBody>
        </p:sp>
      </p:grpSp>
      <p:sp>
        <p:nvSpPr>
          <p:cNvPr id="36" name="TextBox 35">
            <a:extLst>
              <a:ext uri="{FF2B5EF4-FFF2-40B4-BE49-F238E27FC236}">
                <a16:creationId xmlns:a16="http://schemas.microsoft.com/office/drawing/2014/main" id="{A365203E-619C-1EF4-BC67-6D219637F073}"/>
              </a:ext>
            </a:extLst>
          </p:cNvPr>
          <p:cNvSpPr txBox="1"/>
          <p:nvPr/>
        </p:nvSpPr>
        <p:spPr>
          <a:xfrm>
            <a:off x="1335741" y="2050432"/>
            <a:ext cx="3715869"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Question</a:t>
            </a:r>
          </a:p>
        </p:txBody>
      </p:sp>
      <p:pic>
        <p:nvPicPr>
          <p:cNvPr id="6" name="Picture 5">
            <a:extLst>
              <a:ext uri="{FF2B5EF4-FFF2-40B4-BE49-F238E27FC236}">
                <a16:creationId xmlns:a16="http://schemas.microsoft.com/office/drawing/2014/main" id="{4A6737AC-4EA6-2FF3-DEF5-2560229B6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376" y="3415553"/>
            <a:ext cx="3379694" cy="3379694"/>
          </a:xfrm>
          <a:prstGeom prst="rect">
            <a:avLst/>
          </a:prstGeom>
        </p:spPr>
      </p:pic>
    </p:spTree>
    <p:extLst>
      <p:ext uri="{BB962C8B-B14F-4D97-AF65-F5344CB8AC3E}">
        <p14:creationId xmlns:p14="http://schemas.microsoft.com/office/powerpoint/2010/main" val="107035793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4BDB9-8B6D-F973-EE8F-1A1AA1E70D6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A55C3C6-DC20-1081-3302-8C598E9C5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99" y="6722"/>
            <a:ext cx="3422278" cy="3422278"/>
          </a:xfrm>
          <a:prstGeom prst="rect">
            <a:avLst/>
          </a:prstGeom>
        </p:spPr>
      </p:pic>
      <p:grpSp>
        <p:nvGrpSpPr>
          <p:cNvPr id="9" name="Group 8">
            <a:extLst>
              <a:ext uri="{FF2B5EF4-FFF2-40B4-BE49-F238E27FC236}">
                <a16:creationId xmlns:a16="http://schemas.microsoft.com/office/drawing/2014/main" id="{B11FAD56-50EB-3AB8-036D-AADFE8FB8090}"/>
              </a:ext>
            </a:extLst>
          </p:cNvPr>
          <p:cNvGrpSpPr/>
          <p:nvPr/>
        </p:nvGrpSpPr>
        <p:grpSpPr>
          <a:xfrm>
            <a:off x="950258" y="3296743"/>
            <a:ext cx="10811436" cy="1677762"/>
            <a:chOff x="1102658" y="2507849"/>
            <a:chExt cx="10811436" cy="1677762"/>
          </a:xfrm>
        </p:grpSpPr>
        <p:sp>
          <p:nvSpPr>
            <p:cNvPr id="5" name="TextBox 4">
              <a:extLst>
                <a:ext uri="{FF2B5EF4-FFF2-40B4-BE49-F238E27FC236}">
                  <a16:creationId xmlns:a16="http://schemas.microsoft.com/office/drawing/2014/main" id="{0805ACCD-BAF0-82FB-EEEC-18AB4A46AABF}"/>
                </a:ext>
              </a:extLst>
            </p:cNvPr>
            <p:cNvSpPr txBox="1"/>
            <p:nvPr/>
          </p:nvSpPr>
          <p:spPr>
            <a:xfrm>
              <a:off x="1102658" y="3262281"/>
              <a:ext cx="1081143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Group dynamics refers to the patterns of interaction that occur within a group involved in achieving a common goal. It studies how group members interact, influence each other, and collaborate to fulfill tasks.</a:t>
              </a:r>
            </a:p>
          </p:txBody>
        </p:sp>
        <p:sp>
          <p:nvSpPr>
            <p:cNvPr id="6" name="TextBox 5">
              <a:extLst>
                <a:ext uri="{FF2B5EF4-FFF2-40B4-BE49-F238E27FC236}">
                  <a16:creationId xmlns:a16="http://schemas.microsoft.com/office/drawing/2014/main" id="{3B0F1AE8-D6C3-DBE1-CD86-09560C53FD84}"/>
                </a:ext>
              </a:extLst>
            </p:cNvPr>
            <p:cNvSpPr txBox="1"/>
            <p:nvPr/>
          </p:nvSpPr>
          <p:spPr>
            <a:xfrm>
              <a:off x="1102659" y="2507849"/>
              <a:ext cx="5522259"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Group Dynamics </a:t>
              </a:r>
            </a:p>
          </p:txBody>
        </p:sp>
      </p:grpSp>
    </p:spTree>
    <p:extLst>
      <p:ext uri="{BB962C8B-B14F-4D97-AF65-F5344CB8AC3E}">
        <p14:creationId xmlns:p14="http://schemas.microsoft.com/office/powerpoint/2010/main" val="198791836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4939B-90DC-C263-5ADE-D5D66FDF51F5}"/>
            </a:ext>
          </a:extLst>
        </p:cNvPr>
        <p:cNvGrpSpPr/>
        <p:nvPr/>
      </p:nvGrpSpPr>
      <p:grpSpPr>
        <a:xfrm>
          <a:off x="0" y="0"/>
          <a:ext cx="0" cy="0"/>
          <a:chOff x="0" y="0"/>
          <a:chExt cx="0" cy="0"/>
        </a:xfrm>
      </p:grpSpPr>
      <p:sp>
        <p:nvSpPr>
          <p:cNvPr id="62" name="Shape 4258">
            <a:extLst>
              <a:ext uri="{FF2B5EF4-FFF2-40B4-BE49-F238E27FC236}">
                <a16:creationId xmlns:a16="http://schemas.microsoft.com/office/drawing/2014/main" id="{CB853492-9419-2CC3-B058-261A9F257DDD}"/>
              </a:ext>
            </a:extLst>
          </p:cNvPr>
          <p:cNvSpPr/>
          <p:nvPr/>
        </p:nvSpPr>
        <p:spPr>
          <a:xfrm>
            <a:off x="1650946" y="5029901"/>
            <a:ext cx="638641" cy="638889"/>
          </a:xfrm>
          <a:prstGeom prst="ellipse">
            <a:avLst/>
          </a:prstGeom>
          <a:solidFill>
            <a:srgbClr val="EAAEAE"/>
          </a:solidFill>
          <a:ln>
            <a:noFill/>
          </a:ln>
        </p:spPr>
        <p:txBody>
          <a:bodyPr lIns="45699" tIns="0" rIns="45699" bIns="31991" anchor="ctr" anchorCtr="0">
            <a:noAutofit/>
          </a:bodyPr>
          <a:lstStyle/>
          <a:p>
            <a:pPr algn="ctr" defTabSz="914133">
              <a:buSzPct val="25000"/>
              <a:defRPr/>
            </a:pPr>
            <a:endParaRPr lang="id-ID" sz="1400" dirty="0">
              <a:solidFill>
                <a:prstClr val="white"/>
              </a:solidFill>
              <a:cs typeface="+mn-ea"/>
              <a:sym typeface="+mn-lt"/>
            </a:endParaRPr>
          </a:p>
        </p:txBody>
      </p:sp>
      <p:sp>
        <p:nvSpPr>
          <p:cNvPr id="68" name="Shape 4256">
            <a:extLst>
              <a:ext uri="{FF2B5EF4-FFF2-40B4-BE49-F238E27FC236}">
                <a16:creationId xmlns:a16="http://schemas.microsoft.com/office/drawing/2014/main" id="{A0584900-469A-B3D9-1D54-C98AFACDDB6C}"/>
              </a:ext>
            </a:extLst>
          </p:cNvPr>
          <p:cNvSpPr/>
          <p:nvPr/>
        </p:nvSpPr>
        <p:spPr>
          <a:xfrm>
            <a:off x="1650946" y="2322248"/>
            <a:ext cx="638641" cy="638891"/>
          </a:xfrm>
          <a:prstGeom prst="ellipse">
            <a:avLst/>
          </a:prstGeom>
          <a:solidFill>
            <a:schemeClr val="accent2">
              <a:lumMod val="100000"/>
            </a:schemeClr>
          </a:solidFill>
          <a:ln>
            <a:noFill/>
          </a:ln>
        </p:spPr>
        <p:txBody>
          <a:bodyPr lIns="45699" tIns="0" rIns="45699" bIns="31991" anchor="ctr" anchorCtr="0">
            <a:noAutofit/>
          </a:bodyPr>
          <a:lstStyle/>
          <a:p>
            <a:pPr algn="ctr" defTabSz="914133">
              <a:buSzPct val="25000"/>
              <a:defRPr/>
            </a:pPr>
            <a:endParaRPr lang="id-ID" sz="1400" dirty="0">
              <a:solidFill>
                <a:prstClr val="white"/>
              </a:solidFill>
              <a:cs typeface="+mn-ea"/>
              <a:sym typeface="+mn-lt"/>
            </a:endParaRPr>
          </a:p>
        </p:txBody>
      </p:sp>
      <p:sp>
        <p:nvSpPr>
          <p:cNvPr id="74" name="Shape 4257">
            <a:extLst>
              <a:ext uri="{FF2B5EF4-FFF2-40B4-BE49-F238E27FC236}">
                <a16:creationId xmlns:a16="http://schemas.microsoft.com/office/drawing/2014/main" id="{F6B63063-3DB9-8D3A-5BD5-A17FA6A0C2FE}"/>
              </a:ext>
            </a:extLst>
          </p:cNvPr>
          <p:cNvSpPr/>
          <p:nvPr/>
        </p:nvSpPr>
        <p:spPr>
          <a:xfrm>
            <a:off x="1650946" y="3645012"/>
            <a:ext cx="638641" cy="638889"/>
          </a:xfrm>
          <a:prstGeom prst="ellipse">
            <a:avLst/>
          </a:prstGeom>
          <a:solidFill>
            <a:srgbClr val="DD7979"/>
          </a:solidFill>
          <a:ln>
            <a:noFill/>
          </a:ln>
        </p:spPr>
        <p:txBody>
          <a:bodyPr lIns="45699" tIns="0" rIns="45699" bIns="31991" anchor="ctr" anchorCtr="0">
            <a:noAutofit/>
          </a:bodyPr>
          <a:lstStyle/>
          <a:p>
            <a:pPr algn="ctr" defTabSz="914133">
              <a:buSzPct val="25000"/>
              <a:defRPr/>
            </a:pPr>
            <a:endParaRPr lang="id-ID" sz="1400">
              <a:solidFill>
                <a:prstClr val="white"/>
              </a:solidFill>
              <a:cs typeface="+mn-ea"/>
              <a:sym typeface="+mn-lt"/>
            </a:endParaRPr>
          </a:p>
        </p:txBody>
      </p:sp>
      <p:grpSp>
        <p:nvGrpSpPr>
          <p:cNvPr id="25" name="组合 24">
            <a:extLst>
              <a:ext uri="{FF2B5EF4-FFF2-40B4-BE49-F238E27FC236}">
                <a16:creationId xmlns:a16="http://schemas.microsoft.com/office/drawing/2014/main" id="{44D665E6-EDB8-DE12-BD85-9866CC1C7727}"/>
              </a:ext>
            </a:extLst>
          </p:cNvPr>
          <p:cNvGrpSpPr/>
          <p:nvPr/>
        </p:nvGrpSpPr>
        <p:grpSpPr>
          <a:xfrm>
            <a:off x="2694491" y="2316211"/>
            <a:ext cx="7775477" cy="644928"/>
            <a:chOff x="11884" y="3191"/>
            <a:chExt cx="3433" cy="1016"/>
          </a:xfrm>
        </p:grpSpPr>
        <p:sp>
          <p:nvSpPr>
            <p:cNvPr id="26" name="文本框 25">
              <a:extLst>
                <a:ext uri="{FF2B5EF4-FFF2-40B4-BE49-F238E27FC236}">
                  <a16:creationId xmlns:a16="http://schemas.microsoft.com/office/drawing/2014/main" id="{8DE6CB3D-A8B2-3C36-1F67-F84E33E11074}"/>
                </a:ext>
              </a:extLst>
            </p:cNvPr>
            <p:cNvSpPr txBox="1"/>
            <p:nvPr/>
          </p:nvSpPr>
          <p:spPr>
            <a:xfrm>
              <a:off x="11884" y="3744"/>
              <a:ext cx="3433" cy="463"/>
            </a:xfrm>
            <a:prstGeom prst="rect">
              <a:avLst/>
            </a:prstGeom>
            <a:noFill/>
          </p:spPr>
          <p:txBody>
            <a:bodyPr wrap="square" rtlCol="0">
              <a:spAutoFit/>
            </a:bodyPr>
            <a:lstStyle/>
            <a:p>
              <a:pPr>
                <a:lnSpc>
                  <a:spcPct val="120000"/>
                </a:lnSpc>
              </a:pPr>
              <a:r>
                <a:rPr lang="en-US" sz="1200" dirty="0">
                  <a:latin typeface="Arial" panose="020B0604020202020204" pitchFamily="34" charset="0"/>
                  <a:cs typeface="Arial" panose="020B0604020202020204" pitchFamily="34" charset="0"/>
                </a:rPr>
                <a:t>Diverse groups bring varied perspectives, which contribute to more innovative and effective decision-making.</a:t>
              </a:r>
              <a:endParaRPr lang="en-US" altLang="zh-CN" sz="1200" dirty="0">
                <a:solidFill>
                  <a:schemeClr val="tx1">
                    <a:lumMod val="50000"/>
                  </a:schemeClr>
                </a:solidFill>
                <a:latin typeface="Arial" panose="020B0604020202020204" pitchFamily="34" charset="0"/>
                <a:cs typeface="Arial" panose="020B0604020202020204" pitchFamily="34" charset="0"/>
                <a:sym typeface="+mn-lt"/>
              </a:endParaRPr>
            </a:p>
          </p:txBody>
        </p:sp>
        <p:sp>
          <p:nvSpPr>
            <p:cNvPr id="27" name="TextBox 76">
              <a:extLst>
                <a:ext uri="{FF2B5EF4-FFF2-40B4-BE49-F238E27FC236}">
                  <a16:creationId xmlns:a16="http://schemas.microsoft.com/office/drawing/2014/main" id="{F9ADEFEE-410B-7BC7-8C76-21F6E497CCDA}"/>
                </a:ext>
              </a:extLst>
            </p:cNvPr>
            <p:cNvSpPr txBox="1"/>
            <p:nvPr/>
          </p:nvSpPr>
          <p:spPr>
            <a:xfrm>
              <a:off x="11884" y="3191"/>
              <a:ext cx="1465" cy="580"/>
            </a:xfrm>
            <a:prstGeom prst="rect">
              <a:avLst/>
            </a:prstGeom>
            <a:noFill/>
          </p:spPr>
          <p:txBody>
            <a:bodyPr wrap="square" rtlCol="0">
              <a:spAutoFit/>
            </a:bodyPr>
            <a:lstStyle/>
            <a:p>
              <a:pPr algn="l"/>
              <a:r>
                <a:rPr lang="en-US" dirty="0">
                  <a:latin typeface="Arial" panose="020B0604020202020204" pitchFamily="34" charset="0"/>
                  <a:cs typeface="Arial" panose="020B0604020202020204" pitchFamily="34" charset="0"/>
                </a:rPr>
                <a:t>Enhanced Decision-Making</a:t>
              </a:r>
              <a:endParaRPr lang="zh-CN" altLang="en-US" b="1" dirty="0">
                <a:solidFill>
                  <a:schemeClr val="tx1">
                    <a:lumMod val="50000"/>
                  </a:schemeClr>
                </a:solidFill>
                <a:latin typeface="Arial" panose="020B0604020202020204" pitchFamily="34" charset="0"/>
                <a:cs typeface="Arial" panose="020B0604020202020204" pitchFamily="34" charset="0"/>
                <a:sym typeface="+mn-lt"/>
              </a:endParaRPr>
            </a:p>
          </p:txBody>
        </p:sp>
      </p:grpSp>
      <p:sp>
        <p:nvSpPr>
          <p:cNvPr id="2" name="TextBox 1">
            <a:extLst>
              <a:ext uri="{FF2B5EF4-FFF2-40B4-BE49-F238E27FC236}">
                <a16:creationId xmlns:a16="http://schemas.microsoft.com/office/drawing/2014/main" id="{32413850-5C91-9FCE-85C5-A939EF0315AE}"/>
              </a:ext>
            </a:extLst>
          </p:cNvPr>
          <p:cNvSpPr txBox="1"/>
          <p:nvPr/>
        </p:nvSpPr>
        <p:spPr>
          <a:xfrm>
            <a:off x="1592414" y="929917"/>
            <a:ext cx="4647021"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Importance of OB</a:t>
            </a:r>
          </a:p>
        </p:txBody>
      </p:sp>
      <p:grpSp>
        <p:nvGrpSpPr>
          <p:cNvPr id="9" name="组合 24">
            <a:extLst>
              <a:ext uri="{FF2B5EF4-FFF2-40B4-BE49-F238E27FC236}">
                <a16:creationId xmlns:a16="http://schemas.microsoft.com/office/drawing/2014/main" id="{D2AB99F2-92C1-D2C6-CEA9-7B85CA70FEE0}"/>
              </a:ext>
            </a:extLst>
          </p:cNvPr>
          <p:cNvGrpSpPr/>
          <p:nvPr/>
        </p:nvGrpSpPr>
        <p:grpSpPr>
          <a:xfrm>
            <a:off x="2694493" y="3638972"/>
            <a:ext cx="8153720" cy="866463"/>
            <a:chOff x="11884" y="3191"/>
            <a:chExt cx="3600" cy="1365"/>
          </a:xfrm>
        </p:grpSpPr>
        <p:sp>
          <p:nvSpPr>
            <p:cNvPr id="10" name="文本框 25">
              <a:extLst>
                <a:ext uri="{FF2B5EF4-FFF2-40B4-BE49-F238E27FC236}">
                  <a16:creationId xmlns:a16="http://schemas.microsoft.com/office/drawing/2014/main" id="{BD554A85-ED9D-E9D4-0ADA-30D9CB54EDD0}"/>
                </a:ext>
              </a:extLst>
            </p:cNvPr>
            <p:cNvSpPr txBox="1"/>
            <p:nvPr/>
          </p:nvSpPr>
          <p:spPr>
            <a:xfrm>
              <a:off x="11884" y="3744"/>
              <a:ext cx="3600" cy="812"/>
            </a:xfrm>
            <a:prstGeom prst="rect">
              <a:avLst/>
            </a:prstGeom>
            <a:noFill/>
          </p:spPr>
          <p:txBody>
            <a:bodyPr wrap="square" rtlCol="0">
              <a:spAutoFit/>
            </a:bodyPr>
            <a:lstStyle/>
            <a:p>
              <a:pPr>
                <a:lnSpc>
                  <a:spcPct val="120000"/>
                </a:lnSpc>
              </a:pPr>
              <a:r>
                <a:rPr lang="en-US" sz="1200" dirty="0">
                  <a:latin typeface="Arial" panose="020B0604020202020204" pitchFamily="34" charset="0"/>
                  <a:cs typeface="Arial" panose="020B0604020202020204" pitchFamily="34" charset="0"/>
                </a:rPr>
                <a:t>Effective group dynamics foster an environment where members feel safe to express ideas, leading to creative solutions to complex problems.</a:t>
              </a:r>
              <a:endParaRPr lang="en-US" altLang="zh-CN" sz="1200" dirty="0">
                <a:solidFill>
                  <a:schemeClr val="tx1">
                    <a:lumMod val="50000"/>
                  </a:schemeClr>
                </a:solidFill>
                <a:latin typeface="Arial" panose="020B0604020202020204" pitchFamily="34" charset="0"/>
                <a:cs typeface="Arial" panose="020B0604020202020204" pitchFamily="34" charset="0"/>
                <a:sym typeface="+mn-lt"/>
              </a:endParaRPr>
            </a:p>
          </p:txBody>
        </p:sp>
        <p:sp>
          <p:nvSpPr>
            <p:cNvPr id="11" name="TextBox 76">
              <a:extLst>
                <a:ext uri="{FF2B5EF4-FFF2-40B4-BE49-F238E27FC236}">
                  <a16:creationId xmlns:a16="http://schemas.microsoft.com/office/drawing/2014/main" id="{17594D5C-CBB7-1272-9D96-3ADD1FF12934}"/>
                </a:ext>
              </a:extLst>
            </p:cNvPr>
            <p:cNvSpPr txBox="1"/>
            <p:nvPr/>
          </p:nvSpPr>
          <p:spPr>
            <a:xfrm>
              <a:off x="11884" y="3191"/>
              <a:ext cx="1465" cy="580"/>
            </a:xfrm>
            <a:prstGeom prst="rect">
              <a:avLst/>
            </a:prstGeom>
            <a:noFill/>
          </p:spPr>
          <p:txBody>
            <a:bodyPr wrap="square" rtlCol="0">
              <a:spAutoFit/>
            </a:bodyPr>
            <a:lstStyle/>
            <a:p>
              <a:pPr algn="l"/>
              <a:r>
                <a:rPr lang="en-US" dirty="0">
                  <a:latin typeface="Arial" panose="020B0604020202020204" pitchFamily="34" charset="0"/>
                  <a:cs typeface="Arial" panose="020B0604020202020204" pitchFamily="34" charset="0"/>
                </a:rPr>
                <a:t>Improved Problem Solving</a:t>
              </a:r>
              <a:endParaRPr lang="zh-CN" altLang="en-US" b="1" dirty="0">
                <a:solidFill>
                  <a:schemeClr val="tx1">
                    <a:lumMod val="50000"/>
                  </a:schemeClr>
                </a:solidFill>
                <a:latin typeface="Arial" panose="020B0604020202020204" pitchFamily="34" charset="0"/>
                <a:cs typeface="Arial" panose="020B0604020202020204" pitchFamily="34" charset="0"/>
                <a:sym typeface="+mn-lt"/>
              </a:endParaRPr>
            </a:p>
          </p:txBody>
        </p:sp>
      </p:grpSp>
      <p:grpSp>
        <p:nvGrpSpPr>
          <p:cNvPr id="12" name="组合 24">
            <a:extLst>
              <a:ext uri="{FF2B5EF4-FFF2-40B4-BE49-F238E27FC236}">
                <a16:creationId xmlns:a16="http://schemas.microsoft.com/office/drawing/2014/main" id="{FCBBA4B3-1DB8-ED29-1769-45DD8C2D82AF}"/>
              </a:ext>
            </a:extLst>
          </p:cNvPr>
          <p:cNvGrpSpPr/>
          <p:nvPr/>
        </p:nvGrpSpPr>
        <p:grpSpPr>
          <a:xfrm>
            <a:off x="2694491" y="4990300"/>
            <a:ext cx="6590922" cy="644927"/>
            <a:chOff x="11884" y="3191"/>
            <a:chExt cx="2910" cy="1016"/>
          </a:xfrm>
        </p:grpSpPr>
        <p:sp>
          <p:nvSpPr>
            <p:cNvPr id="13" name="文本框 25">
              <a:extLst>
                <a:ext uri="{FF2B5EF4-FFF2-40B4-BE49-F238E27FC236}">
                  <a16:creationId xmlns:a16="http://schemas.microsoft.com/office/drawing/2014/main" id="{A8A162AA-8E37-8671-BAE9-D97C45D04AA6}"/>
                </a:ext>
              </a:extLst>
            </p:cNvPr>
            <p:cNvSpPr txBox="1"/>
            <p:nvPr/>
          </p:nvSpPr>
          <p:spPr>
            <a:xfrm>
              <a:off x="11884" y="3744"/>
              <a:ext cx="2910" cy="463"/>
            </a:xfrm>
            <a:prstGeom prst="rect">
              <a:avLst/>
            </a:prstGeom>
            <a:noFill/>
          </p:spPr>
          <p:txBody>
            <a:bodyPr wrap="square" rtlCol="0">
              <a:spAutoFit/>
            </a:bodyPr>
            <a:lstStyle/>
            <a:p>
              <a:pPr>
                <a:lnSpc>
                  <a:spcPct val="120000"/>
                </a:lnSpc>
              </a:pPr>
              <a:r>
                <a:rPr lang="en-US" sz="1200" dirty="0">
                  <a:latin typeface="Arial" panose="020B0604020202020204" pitchFamily="34" charset="0"/>
                  <a:cs typeface="Arial" panose="020B0604020202020204" pitchFamily="34" charset="0"/>
                </a:rPr>
                <a:t>Positive interactions among group members streamline processes and enhance productivity.</a:t>
              </a:r>
              <a:endParaRPr lang="en-US" altLang="zh-CN" sz="1200" dirty="0">
                <a:solidFill>
                  <a:schemeClr val="tx1">
                    <a:lumMod val="50000"/>
                  </a:schemeClr>
                </a:solidFill>
                <a:latin typeface="Arial" panose="020B0604020202020204" pitchFamily="34" charset="0"/>
                <a:cs typeface="Arial" panose="020B0604020202020204" pitchFamily="34" charset="0"/>
                <a:sym typeface="+mn-lt"/>
              </a:endParaRPr>
            </a:p>
          </p:txBody>
        </p:sp>
        <p:sp>
          <p:nvSpPr>
            <p:cNvPr id="14" name="TextBox 76">
              <a:extLst>
                <a:ext uri="{FF2B5EF4-FFF2-40B4-BE49-F238E27FC236}">
                  <a16:creationId xmlns:a16="http://schemas.microsoft.com/office/drawing/2014/main" id="{79344187-5C4C-C989-99EA-AF114CE8BB88}"/>
                </a:ext>
              </a:extLst>
            </p:cNvPr>
            <p:cNvSpPr txBox="1"/>
            <p:nvPr/>
          </p:nvSpPr>
          <p:spPr>
            <a:xfrm>
              <a:off x="11884" y="3191"/>
              <a:ext cx="2130" cy="582"/>
            </a:xfrm>
            <a:prstGeom prst="rect">
              <a:avLst/>
            </a:prstGeom>
            <a:noFill/>
          </p:spPr>
          <p:txBody>
            <a:bodyPr wrap="square" rtlCol="0">
              <a:spAutoFit/>
            </a:bodyPr>
            <a:lstStyle/>
            <a:p>
              <a:pPr algn="l"/>
              <a:r>
                <a:rPr lang="en-US" dirty="0">
                  <a:latin typeface="Arial" panose="020B0604020202020204" pitchFamily="34" charset="0"/>
                  <a:cs typeface="Arial" panose="020B0604020202020204" pitchFamily="34" charset="0"/>
                </a:rPr>
                <a:t>Increased Productivity</a:t>
              </a:r>
              <a:endParaRPr lang="zh-CN" altLang="en-US" b="1" dirty="0">
                <a:solidFill>
                  <a:schemeClr val="tx1">
                    <a:lumMod val="50000"/>
                  </a:schemeClr>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391166985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20C1D-D5D2-6B79-9B52-36E925F40336}"/>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E240C6CC-9C2B-137B-E18C-20C69FDFD08B}"/>
              </a:ext>
            </a:extLst>
          </p:cNvPr>
          <p:cNvGrpSpPr/>
          <p:nvPr/>
        </p:nvGrpSpPr>
        <p:grpSpPr>
          <a:xfrm>
            <a:off x="1335741" y="4147961"/>
            <a:ext cx="6624918" cy="923330"/>
            <a:chOff x="1846731" y="4706470"/>
            <a:chExt cx="6624918" cy="923330"/>
          </a:xfrm>
        </p:grpSpPr>
        <p:sp>
          <p:nvSpPr>
            <p:cNvPr id="3" name="TextBox 2">
              <a:extLst>
                <a:ext uri="{FF2B5EF4-FFF2-40B4-BE49-F238E27FC236}">
                  <a16:creationId xmlns:a16="http://schemas.microsoft.com/office/drawing/2014/main" id="{4E6996E0-95A1-2973-A001-3E1701328CCD}"/>
                </a:ext>
              </a:extLst>
            </p:cNvPr>
            <p:cNvSpPr txBox="1"/>
            <p:nvPr/>
          </p:nvSpPr>
          <p:spPr>
            <a:xfrm>
              <a:off x="1846731" y="4706470"/>
              <a:ext cx="3003177"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By: </a:t>
              </a:r>
            </a:p>
            <a:p>
              <a:r>
                <a:rPr lang="en-US" dirty="0" err="1">
                  <a:latin typeface="Arial" panose="020B0604020202020204" pitchFamily="34" charset="0"/>
                  <a:cs typeface="Arial" panose="020B0604020202020204" pitchFamily="34" charset="0"/>
                </a:rPr>
                <a:t>Nure</a:t>
              </a:r>
              <a:r>
                <a:rPr lang="en-US" dirty="0">
                  <a:latin typeface="Arial" panose="020B0604020202020204" pitchFamily="34" charset="0"/>
                  <a:cs typeface="Arial" panose="020B0604020202020204" pitchFamily="34" charset="0"/>
                </a:rPr>
                <a:t> Alam </a:t>
              </a:r>
              <a:r>
                <a:rPr lang="en-US" dirty="0" err="1">
                  <a:latin typeface="Arial" panose="020B0604020202020204" pitchFamily="34" charset="0"/>
                  <a:cs typeface="Arial" panose="020B0604020202020204" pitchFamily="34" charset="0"/>
                </a:rPr>
                <a:t>Akand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Shadin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ID: 2221081095 </a:t>
              </a:r>
            </a:p>
          </p:txBody>
        </p:sp>
        <p:sp>
          <p:nvSpPr>
            <p:cNvPr id="4" name="TextBox 3">
              <a:extLst>
                <a:ext uri="{FF2B5EF4-FFF2-40B4-BE49-F238E27FC236}">
                  <a16:creationId xmlns:a16="http://schemas.microsoft.com/office/drawing/2014/main" id="{E935ED1A-037A-EB98-8964-5321BB8E7D9F}"/>
                </a:ext>
              </a:extLst>
            </p:cNvPr>
            <p:cNvSpPr txBox="1"/>
            <p:nvPr/>
          </p:nvSpPr>
          <p:spPr>
            <a:xfrm>
              <a:off x="5091955" y="4706470"/>
              <a:ext cx="337969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To: </a:t>
              </a:r>
            </a:p>
            <a:p>
              <a:r>
                <a:rPr lang="en-US" dirty="0">
                  <a:latin typeface="Arial" panose="020B0604020202020204" pitchFamily="34" charset="0"/>
                  <a:cs typeface="Arial" panose="020B0604020202020204" pitchFamily="34" charset="0"/>
                </a:rPr>
                <a:t>Rashed Mahmud Shakil</a:t>
              </a:r>
            </a:p>
            <a:p>
              <a:r>
                <a:rPr lang="en-US" dirty="0">
                  <a:latin typeface="Arial" panose="020B0604020202020204" pitchFamily="34" charset="0"/>
                  <a:cs typeface="Arial" panose="020B0604020202020204" pitchFamily="34" charset="0"/>
                </a:rPr>
                <a:t>Assistant Professor</a:t>
              </a:r>
            </a:p>
          </p:txBody>
        </p:sp>
      </p:grpSp>
      <p:grpSp>
        <p:nvGrpSpPr>
          <p:cNvPr id="8" name="Group 7">
            <a:extLst>
              <a:ext uri="{FF2B5EF4-FFF2-40B4-BE49-F238E27FC236}">
                <a16:creationId xmlns:a16="http://schemas.microsoft.com/office/drawing/2014/main" id="{82B063F0-A228-AF4F-7ABF-941D5B4E971C}"/>
              </a:ext>
            </a:extLst>
          </p:cNvPr>
          <p:cNvGrpSpPr/>
          <p:nvPr/>
        </p:nvGrpSpPr>
        <p:grpSpPr>
          <a:xfrm>
            <a:off x="1335741" y="1555361"/>
            <a:ext cx="9269506" cy="1418401"/>
            <a:chOff x="1335741" y="2050432"/>
            <a:chExt cx="9269506" cy="1418401"/>
          </a:xfrm>
        </p:grpSpPr>
        <p:sp>
          <p:nvSpPr>
            <p:cNvPr id="2" name="TextBox 1">
              <a:extLst>
                <a:ext uri="{FF2B5EF4-FFF2-40B4-BE49-F238E27FC236}">
                  <a16:creationId xmlns:a16="http://schemas.microsoft.com/office/drawing/2014/main" id="{24F9BB6E-5200-DFE8-591F-712F831B33CC}"/>
                </a:ext>
              </a:extLst>
            </p:cNvPr>
            <p:cNvSpPr txBox="1"/>
            <p:nvPr/>
          </p:nvSpPr>
          <p:spPr>
            <a:xfrm>
              <a:off x="1335741" y="2760947"/>
              <a:ext cx="9269506"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Summarize various tools and techniques used by organizations to motivate people.</a:t>
              </a:r>
            </a:p>
          </p:txBody>
        </p:sp>
        <p:sp>
          <p:nvSpPr>
            <p:cNvPr id="36" name="TextBox 35">
              <a:extLst>
                <a:ext uri="{FF2B5EF4-FFF2-40B4-BE49-F238E27FC236}">
                  <a16:creationId xmlns:a16="http://schemas.microsoft.com/office/drawing/2014/main" id="{026F1EFB-1134-D22C-C406-88A7302AA3E6}"/>
                </a:ext>
              </a:extLst>
            </p:cNvPr>
            <p:cNvSpPr txBox="1"/>
            <p:nvPr/>
          </p:nvSpPr>
          <p:spPr>
            <a:xfrm>
              <a:off x="1335741" y="2050432"/>
              <a:ext cx="3715869"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Question</a:t>
              </a:r>
            </a:p>
          </p:txBody>
        </p:sp>
      </p:grpSp>
      <p:pic>
        <p:nvPicPr>
          <p:cNvPr id="7" name="Picture 6">
            <a:extLst>
              <a:ext uri="{FF2B5EF4-FFF2-40B4-BE49-F238E27FC236}">
                <a16:creationId xmlns:a16="http://schemas.microsoft.com/office/drawing/2014/main" id="{C1E6CD1C-AA1B-14B5-6715-E55BB9DFA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166" y="3510312"/>
            <a:ext cx="3121958" cy="3121958"/>
          </a:xfrm>
          <a:prstGeom prst="rect">
            <a:avLst/>
          </a:prstGeom>
        </p:spPr>
      </p:pic>
    </p:spTree>
    <p:extLst>
      <p:ext uri="{BB962C8B-B14F-4D97-AF65-F5344CB8AC3E}">
        <p14:creationId xmlns:p14="http://schemas.microsoft.com/office/powerpoint/2010/main" val="108727638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3"/>
          <p:cNvSpPr txBox="1">
            <a:spLocks noGrp="1"/>
          </p:cNvSpPr>
          <p:nvPr>
            <p:ph type="title"/>
          </p:nvPr>
        </p:nvSpPr>
        <p:spPr>
          <a:xfrm>
            <a:off x="735583" y="2069500"/>
            <a:ext cx="6096000" cy="1087600"/>
          </a:xfrm>
          <a:prstGeom prst="rect">
            <a:avLst/>
          </a:prstGeom>
        </p:spPr>
        <p:txBody>
          <a:bodyPr spcFirstLastPara="1" vert="horz" wrap="square" lIns="121900" tIns="121900" rIns="121900" bIns="121900" rtlCol="0" anchor="t" anchorCtr="0">
            <a:noAutofit/>
          </a:bodyPr>
          <a:lstStyle/>
          <a:p>
            <a:r>
              <a:rPr lang="en-US" sz="3200" b="1" dirty="0">
                <a:solidFill>
                  <a:srgbClr val="DD7979"/>
                </a:solidFill>
                <a:latin typeface="Arial" panose="020B0604020202020204" pitchFamily="34" charset="0"/>
                <a:cs typeface="Arial" panose="020B0604020202020204" pitchFamily="34" charset="0"/>
              </a:rPr>
              <a:t>What is Motivation?</a:t>
            </a:r>
            <a:endParaRPr sz="3200" b="1" dirty="0">
              <a:solidFill>
                <a:srgbClr val="DD7979"/>
              </a:solidFill>
              <a:latin typeface="Arial" panose="020B0604020202020204" pitchFamily="34" charset="0"/>
              <a:cs typeface="Arial" panose="020B0604020202020204" pitchFamily="34" charset="0"/>
            </a:endParaRPr>
          </a:p>
        </p:txBody>
      </p:sp>
      <p:sp>
        <p:nvSpPr>
          <p:cNvPr id="488" name="Google Shape;488;p33"/>
          <p:cNvSpPr txBox="1">
            <a:spLocks noGrp="1"/>
          </p:cNvSpPr>
          <p:nvPr>
            <p:ph type="subTitle" idx="1"/>
          </p:nvPr>
        </p:nvSpPr>
        <p:spPr>
          <a:xfrm>
            <a:off x="735583" y="2807447"/>
            <a:ext cx="6197600" cy="1988671"/>
          </a:xfrm>
          <a:prstGeom prst="rect">
            <a:avLst/>
          </a:prstGeom>
        </p:spPr>
        <p:txBody>
          <a:bodyPr spcFirstLastPara="1" vert="horz" wrap="square" lIns="121900" tIns="121900" rIns="121900" bIns="121900" rtlCol="0" anchor="t" anchorCtr="0">
            <a:noAutofit/>
          </a:bodyPr>
          <a:lstStyle/>
          <a:p>
            <a:pPr marL="0" indent="0" algn="just">
              <a:buSzPts val="1100"/>
              <a:buNone/>
            </a:pPr>
            <a:r>
              <a:rPr lang="en-US" sz="1800" dirty="0">
                <a:latin typeface="Arial" panose="020B0604020202020204" pitchFamily="34" charset="0"/>
                <a:cs typeface="Arial" panose="020B0604020202020204" pitchFamily="34" charset="0"/>
              </a:rPr>
              <a:t>Motivation is an important technique that is used by management. The management motivates the workforce for getting the work done from them. </a:t>
            </a:r>
            <a:endParaRPr sz="1800" dirty="0">
              <a:latin typeface="Arial" panose="020B0604020202020204" pitchFamily="34" charset="0"/>
              <a:cs typeface="Arial" panose="020B0604020202020204" pitchFamily="34" charset="0"/>
            </a:endParaRPr>
          </a:p>
        </p:txBody>
      </p:sp>
      <p:pic>
        <p:nvPicPr>
          <p:cNvPr id="489" name="Google Shape;489;p33"/>
          <p:cNvPicPr preferRelativeResize="0">
            <a:picLocks noGrp="1"/>
          </p:cNvPicPr>
          <p:nvPr>
            <p:ph type="pic" idx="2"/>
          </p:nvPr>
        </p:nvPicPr>
        <p:blipFill rotWithShape="1">
          <a:blip r:embed="rId3">
            <a:alphaModFix/>
          </a:blip>
          <a:srcRect t="7603" b="6093"/>
          <a:stretch/>
        </p:blipFill>
        <p:spPr>
          <a:xfrm>
            <a:off x="7122168" y="809001"/>
            <a:ext cx="4118865" cy="5333401"/>
          </a:xfrm>
          <a:prstGeom prst="rect">
            <a:avLst/>
          </a:prstGeom>
        </p:spPr>
      </p:pic>
      <p:grpSp>
        <p:nvGrpSpPr>
          <p:cNvPr id="490" name="Google Shape;490;p33"/>
          <p:cNvGrpSpPr/>
          <p:nvPr/>
        </p:nvGrpSpPr>
        <p:grpSpPr>
          <a:xfrm>
            <a:off x="10728502" y="555531"/>
            <a:ext cx="1025041" cy="6184239"/>
            <a:chOff x="8046376" y="416648"/>
            <a:chExt cx="768781" cy="4638179"/>
          </a:xfrm>
        </p:grpSpPr>
        <p:sp>
          <p:nvSpPr>
            <p:cNvPr id="491" name="Google Shape;491;p33"/>
            <p:cNvSpPr/>
            <p:nvPr/>
          </p:nvSpPr>
          <p:spPr>
            <a:xfrm rot="-1161856">
              <a:off x="8366197" y="4107479"/>
              <a:ext cx="403378" cy="343770"/>
            </a:xfrm>
            <a:custGeom>
              <a:avLst/>
              <a:gdLst/>
              <a:ahLst/>
              <a:cxnLst/>
              <a:rect l="l" t="t" r="r" b="b"/>
              <a:pathLst>
                <a:path w="4737" h="4037" extrusionOk="0">
                  <a:moveTo>
                    <a:pt x="447" y="1"/>
                  </a:moveTo>
                  <a:cubicBezTo>
                    <a:pt x="1" y="2126"/>
                    <a:pt x="468" y="4037"/>
                    <a:pt x="468" y="4037"/>
                  </a:cubicBezTo>
                  <a:lnTo>
                    <a:pt x="4736" y="4037"/>
                  </a:lnTo>
                  <a:cubicBezTo>
                    <a:pt x="4334" y="3123"/>
                    <a:pt x="4546" y="1"/>
                    <a:pt x="454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492" name="Google Shape;492;p33"/>
            <p:cNvSpPr/>
            <p:nvPr/>
          </p:nvSpPr>
          <p:spPr>
            <a:xfrm rot="-1161856">
              <a:off x="8428051" y="4188001"/>
              <a:ext cx="146807" cy="10900"/>
            </a:xfrm>
            <a:custGeom>
              <a:avLst/>
              <a:gdLst/>
              <a:ahLst/>
              <a:cxnLst/>
              <a:rect l="l" t="t" r="r" b="b"/>
              <a:pathLst>
                <a:path w="1724" h="128" extrusionOk="0">
                  <a:moveTo>
                    <a:pt x="0" y="0"/>
                  </a:moveTo>
                  <a:lnTo>
                    <a:pt x="0" y="128"/>
                  </a:lnTo>
                  <a:lnTo>
                    <a:pt x="1724" y="128"/>
                  </a:lnTo>
                  <a:lnTo>
                    <a:pt x="1724"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93" name="Google Shape;493;p33"/>
            <p:cNvSpPr/>
            <p:nvPr/>
          </p:nvSpPr>
          <p:spPr>
            <a:xfrm rot="-1161856">
              <a:off x="8443501" y="4227972"/>
              <a:ext cx="193557" cy="10900"/>
            </a:xfrm>
            <a:custGeom>
              <a:avLst/>
              <a:gdLst/>
              <a:ahLst/>
              <a:cxnLst/>
              <a:rect l="l" t="t" r="r" b="b"/>
              <a:pathLst>
                <a:path w="2273" h="128" extrusionOk="0">
                  <a:moveTo>
                    <a:pt x="0" y="1"/>
                  </a:moveTo>
                  <a:lnTo>
                    <a:pt x="0" y="128"/>
                  </a:lnTo>
                  <a:lnTo>
                    <a:pt x="2272" y="128"/>
                  </a:lnTo>
                  <a:lnTo>
                    <a:pt x="2272"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94" name="Google Shape;494;p33"/>
            <p:cNvSpPr/>
            <p:nvPr/>
          </p:nvSpPr>
          <p:spPr>
            <a:xfrm rot="-1161856">
              <a:off x="8460513" y="4275142"/>
              <a:ext cx="208033" cy="10900"/>
            </a:xfrm>
            <a:custGeom>
              <a:avLst/>
              <a:gdLst/>
              <a:ahLst/>
              <a:cxnLst/>
              <a:rect l="l" t="t" r="r" b="b"/>
              <a:pathLst>
                <a:path w="2443" h="128" extrusionOk="0">
                  <a:moveTo>
                    <a:pt x="0" y="0"/>
                  </a:moveTo>
                  <a:lnTo>
                    <a:pt x="0" y="127"/>
                  </a:lnTo>
                  <a:lnTo>
                    <a:pt x="2443" y="127"/>
                  </a:lnTo>
                  <a:lnTo>
                    <a:pt x="244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95" name="Google Shape;495;p33"/>
            <p:cNvSpPr/>
            <p:nvPr/>
          </p:nvSpPr>
          <p:spPr>
            <a:xfrm rot="-1161856">
              <a:off x="8493634" y="4378830"/>
              <a:ext cx="96736" cy="10985"/>
            </a:xfrm>
            <a:custGeom>
              <a:avLst/>
              <a:gdLst/>
              <a:ahLst/>
              <a:cxnLst/>
              <a:rect l="l" t="t" r="r" b="b"/>
              <a:pathLst>
                <a:path w="1136" h="129" extrusionOk="0">
                  <a:moveTo>
                    <a:pt x="0" y="0"/>
                  </a:moveTo>
                  <a:lnTo>
                    <a:pt x="0" y="129"/>
                  </a:lnTo>
                  <a:lnTo>
                    <a:pt x="1136" y="129"/>
                  </a:lnTo>
                  <a:lnTo>
                    <a:pt x="1136"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496" name="Google Shape;496;p33"/>
            <p:cNvSpPr/>
            <p:nvPr/>
          </p:nvSpPr>
          <p:spPr>
            <a:xfrm rot="417254">
              <a:off x="8069366" y="4629023"/>
              <a:ext cx="391798" cy="403570"/>
            </a:xfrm>
            <a:custGeom>
              <a:avLst/>
              <a:gdLst/>
              <a:ahLst/>
              <a:cxnLst/>
              <a:rect l="l" t="t" r="r" b="b"/>
              <a:pathLst>
                <a:path w="4227" h="4354" extrusionOk="0">
                  <a:moveTo>
                    <a:pt x="0" y="0"/>
                  </a:moveTo>
                  <a:lnTo>
                    <a:pt x="0" y="4078"/>
                  </a:lnTo>
                  <a:lnTo>
                    <a:pt x="3144" y="4354"/>
                  </a:lnTo>
                  <a:lnTo>
                    <a:pt x="4226" y="3016"/>
                  </a:lnTo>
                  <a:lnTo>
                    <a:pt x="422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97" name="Google Shape;497;p33"/>
            <p:cNvSpPr/>
            <p:nvPr/>
          </p:nvSpPr>
          <p:spPr>
            <a:xfrm rot="417254">
              <a:off x="8343984" y="4905515"/>
              <a:ext cx="100383" cy="143761"/>
            </a:xfrm>
            <a:custGeom>
              <a:avLst/>
              <a:gdLst/>
              <a:ahLst/>
              <a:cxnLst/>
              <a:rect l="l" t="t" r="r" b="b"/>
              <a:pathLst>
                <a:path w="1083" h="1551" extrusionOk="0">
                  <a:moveTo>
                    <a:pt x="0" y="0"/>
                  </a:moveTo>
                  <a:lnTo>
                    <a:pt x="0" y="1551"/>
                  </a:lnTo>
                  <a:lnTo>
                    <a:pt x="1082" y="213"/>
                  </a:lnTo>
                  <a:lnTo>
                    <a:pt x="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98" name="Google Shape;498;p33"/>
            <p:cNvSpPr/>
            <p:nvPr/>
          </p:nvSpPr>
          <p:spPr>
            <a:xfrm rot="417254">
              <a:off x="8148206" y="4710439"/>
              <a:ext cx="236358" cy="11864"/>
            </a:xfrm>
            <a:custGeom>
              <a:avLst/>
              <a:gdLst/>
              <a:ahLst/>
              <a:cxnLst/>
              <a:rect l="l" t="t" r="r" b="b"/>
              <a:pathLst>
                <a:path w="2550" h="128" extrusionOk="0">
                  <a:moveTo>
                    <a:pt x="1" y="0"/>
                  </a:moveTo>
                  <a:lnTo>
                    <a:pt x="1" y="128"/>
                  </a:lnTo>
                  <a:lnTo>
                    <a:pt x="2549" y="128"/>
                  </a:lnTo>
                  <a:lnTo>
                    <a:pt x="254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99" name="Google Shape;499;p33"/>
            <p:cNvSpPr/>
            <p:nvPr/>
          </p:nvSpPr>
          <p:spPr>
            <a:xfrm rot="417254">
              <a:off x="8138884" y="4786486"/>
              <a:ext cx="226533" cy="12050"/>
            </a:xfrm>
            <a:custGeom>
              <a:avLst/>
              <a:gdLst/>
              <a:ahLst/>
              <a:cxnLst/>
              <a:rect l="l" t="t" r="r" b="b"/>
              <a:pathLst>
                <a:path w="2444" h="130" extrusionOk="0">
                  <a:moveTo>
                    <a:pt x="1" y="1"/>
                  </a:moveTo>
                  <a:lnTo>
                    <a:pt x="1" y="129"/>
                  </a:lnTo>
                  <a:lnTo>
                    <a:pt x="2443" y="129"/>
                  </a:lnTo>
                  <a:lnTo>
                    <a:pt x="2443"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500" name="Google Shape;500;p33"/>
            <p:cNvGrpSpPr/>
            <p:nvPr/>
          </p:nvGrpSpPr>
          <p:grpSpPr>
            <a:xfrm rot="1161880" flipH="1">
              <a:off x="8139085" y="473801"/>
              <a:ext cx="403384" cy="343775"/>
              <a:chOff x="-1132625" y="2469199"/>
              <a:chExt cx="784021" cy="668164"/>
            </a:xfrm>
          </p:grpSpPr>
          <p:sp>
            <p:nvSpPr>
              <p:cNvPr id="501" name="Google Shape;501;p33"/>
              <p:cNvSpPr/>
              <p:nvPr/>
            </p:nvSpPr>
            <p:spPr>
              <a:xfrm>
                <a:off x="-1132625" y="2469199"/>
                <a:ext cx="784021" cy="668164"/>
              </a:xfrm>
              <a:custGeom>
                <a:avLst/>
                <a:gdLst/>
                <a:ahLst/>
                <a:cxnLst/>
                <a:rect l="l" t="t" r="r" b="b"/>
                <a:pathLst>
                  <a:path w="4737" h="4037" extrusionOk="0">
                    <a:moveTo>
                      <a:pt x="447" y="1"/>
                    </a:moveTo>
                    <a:cubicBezTo>
                      <a:pt x="1" y="2126"/>
                      <a:pt x="468" y="4037"/>
                      <a:pt x="468" y="4037"/>
                    </a:cubicBezTo>
                    <a:lnTo>
                      <a:pt x="4736" y="4037"/>
                    </a:lnTo>
                    <a:cubicBezTo>
                      <a:pt x="4334" y="3123"/>
                      <a:pt x="4546" y="1"/>
                      <a:pt x="454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02" name="Google Shape;502;p33"/>
              <p:cNvSpPr/>
              <p:nvPr/>
            </p:nvSpPr>
            <p:spPr>
              <a:xfrm>
                <a:off x="-949735" y="2592339"/>
                <a:ext cx="285339" cy="21185"/>
              </a:xfrm>
              <a:custGeom>
                <a:avLst/>
                <a:gdLst/>
                <a:ahLst/>
                <a:cxnLst/>
                <a:rect l="l" t="t" r="r" b="b"/>
                <a:pathLst>
                  <a:path w="1724" h="128" extrusionOk="0">
                    <a:moveTo>
                      <a:pt x="0" y="0"/>
                    </a:moveTo>
                    <a:lnTo>
                      <a:pt x="0" y="128"/>
                    </a:lnTo>
                    <a:lnTo>
                      <a:pt x="1724" y="128"/>
                    </a:lnTo>
                    <a:lnTo>
                      <a:pt x="172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3" name="Google Shape;503;p33"/>
              <p:cNvSpPr/>
              <p:nvPr/>
            </p:nvSpPr>
            <p:spPr>
              <a:xfrm>
                <a:off x="-949735" y="2690653"/>
                <a:ext cx="376204" cy="21185"/>
              </a:xfrm>
              <a:custGeom>
                <a:avLst/>
                <a:gdLst/>
                <a:ahLst/>
                <a:cxnLst/>
                <a:rect l="l" t="t" r="r" b="b"/>
                <a:pathLst>
                  <a:path w="2273" h="128" extrusionOk="0">
                    <a:moveTo>
                      <a:pt x="0" y="1"/>
                    </a:moveTo>
                    <a:lnTo>
                      <a:pt x="0" y="128"/>
                    </a:lnTo>
                    <a:lnTo>
                      <a:pt x="2272" y="128"/>
                    </a:lnTo>
                    <a:lnTo>
                      <a:pt x="2272"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4" name="Google Shape;504;p33"/>
              <p:cNvSpPr/>
              <p:nvPr/>
            </p:nvSpPr>
            <p:spPr>
              <a:xfrm>
                <a:off x="-949735" y="2792773"/>
                <a:ext cx="404341" cy="21185"/>
              </a:xfrm>
              <a:custGeom>
                <a:avLst/>
                <a:gdLst/>
                <a:ahLst/>
                <a:cxnLst/>
                <a:rect l="l" t="t" r="r" b="b"/>
                <a:pathLst>
                  <a:path w="2443" h="128" extrusionOk="0">
                    <a:moveTo>
                      <a:pt x="0" y="0"/>
                    </a:moveTo>
                    <a:lnTo>
                      <a:pt x="0" y="127"/>
                    </a:lnTo>
                    <a:lnTo>
                      <a:pt x="2443" y="127"/>
                    </a:lnTo>
                    <a:lnTo>
                      <a:pt x="244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05" name="Google Shape;505;p33"/>
              <p:cNvSpPr/>
              <p:nvPr/>
            </p:nvSpPr>
            <p:spPr>
              <a:xfrm>
                <a:off x="-949735" y="2968380"/>
                <a:ext cx="188019" cy="21351"/>
              </a:xfrm>
              <a:custGeom>
                <a:avLst/>
                <a:gdLst/>
                <a:ahLst/>
                <a:cxnLst/>
                <a:rect l="l" t="t" r="r" b="b"/>
                <a:pathLst>
                  <a:path w="1136" h="129" extrusionOk="0">
                    <a:moveTo>
                      <a:pt x="0" y="0"/>
                    </a:moveTo>
                    <a:lnTo>
                      <a:pt x="0" y="129"/>
                    </a:lnTo>
                    <a:lnTo>
                      <a:pt x="1136" y="129"/>
                    </a:lnTo>
                    <a:lnTo>
                      <a:pt x="113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5"/>
          <p:cNvSpPr txBox="1">
            <a:spLocks noGrp="1"/>
          </p:cNvSpPr>
          <p:nvPr>
            <p:ph type="subTitle" idx="4"/>
          </p:nvPr>
        </p:nvSpPr>
        <p:spPr>
          <a:xfrm>
            <a:off x="6182659" y="1601230"/>
            <a:ext cx="4388365" cy="745200"/>
          </a:xfrm>
          <a:prstGeom prst="rect">
            <a:avLst/>
          </a:prstGeom>
        </p:spPr>
        <p:txBody>
          <a:bodyPr spcFirstLastPara="1" vert="horz" wrap="square" lIns="121900" tIns="121900" rIns="121900" bIns="121900" rtlCol="0" anchor="b" anchorCtr="0">
            <a:noAutofit/>
          </a:bodyPr>
          <a:lstStyle/>
          <a:p>
            <a:pPr marL="0" indent="0"/>
            <a:r>
              <a:rPr lang="en" sz="2400" dirty="0"/>
              <a:t>Non-Financial Incentive</a:t>
            </a:r>
            <a:endParaRPr sz="2400" dirty="0"/>
          </a:p>
        </p:txBody>
      </p:sp>
      <p:sp>
        <p:nvSpPr>
          <p:cNvPr id="627" name="Google Shape;627;p35"/>
          <p:cNvSpPr txBox="1">
            <a:spLocks noGrp="1"/>
          </p:cNvSpPr>
          <p:nvPr>
            <p:ph type="title"/>
          </p:nvPr>
        </p:nvSpPr>
        <p:spPr>
          <a:xfrm>
            <a:off x="963168" y="591767"/>
            <a:ext cx="10272000" cy="763600"/>
          </a:xfrm>
          <a:prstGeom prst="rect">
            <a:avLst/>
          </a:prstGeom>
        </p:spPr>
        <p:txBody>
          <a:bodyPr spcFirstLastPara="1" vert="horz" wrap="square" lIns="121900" tIns="121900" rIns="121900" bIns="121900" rtlCol="0" anchor="t" anchorCtr="0">
            <a:noAutofit/>
          </a:bodyPr>
          <a:lstStyle/>
          <a:p>
            <a:r>
              <a:rPr lang="en-US" sz="2400" b="1" dirty="0">
                <a:solidFill>
                  <a:srgbClr val="DD7979"/>
                </a:solidFill>
                <a:latin typeface="Arial" panose="020B0604020202020204" pitchFamily="34" charset="0"/>
                <a:cs typeface="Arial" panose="020B0604020202020204" pitchFamily="34" charset="0"/>
              </a:rPr>
              <a:t>There are several motives in the form of incentives.</a:t>
            </a:r>
            <a:br>
              <a:rPr lang="en-US" sz="2400" b="1" dirty="0">
                <a:solidFill>
                  <a:srgbClr val="DD7979"/>
                </a:solidFill>
                <a:latin typeface="Arial" panose="020B0604020202020204" pitchFamily="34" charset="0"/>
                <a:cs typeface="Arial" panose="020B0604020202020204" pitchFamily="34" charset="0"/>
              </a:rPr>
            </a:br>
            <a:endParaRPr lang="en-US" sz="2400" b="1" dirty="0">
              <a:solidFill>
                <a:srgbClr val="DD7979"/>
              </a:solidFill>
              <a:latin typeface="Arial" panose="020B0604020202020204" pitchFamily="34" charset="0"/>
              <a:cs typeface="Arial" panose="020B0604020202020204" pitchFamily="34" charset="0"/>
            </a:endParaRPr>
          </a:p>
        </p:txBody>
      </p:sp>
      <p:sp>
        <p:nvSpPr>
          <p:cNvPr id="628" name="Google Shape;628;p35"/>
          <p:cNvSpPr txBox="1">
            <a:spLocks noGrp="1"/>
          </p:cNvSpPr>
          <p:nvPr>
            <p:ph type="subTitle" idx="1"/>
          </p:nvPr>
        </p:nvSpPr>
        <p:spPr>
          <a:xfrm>
            <a:off x="6257365" y="2502646"/>
            <a:ext cx="3860800" cy="2743200"/>
          </a:xfrm>
          <a:prstGeom prst="rect">
            <a:avLst/>
          </a:prstGeom>
        </p:spPr>
        <p:txBody>
          <a:bodyPr spcFirstLastPara="1" vert="horz" wrap="square" lIns="121900" tIns="121900" rIns="121900" bIns="121900" rtlCol="0" anchor="t" anchorCtr="0">
            <a:noAutofit/>
          </a:bodyPr>
          <a:lstStyle/>
          <a:p>
            <a:pPr marL="0" indent="0"/>
            <a:r>
              <a:rPr lang="en-US" sz="1800" dirty="0"/>
              <a:t>Non-financial incentives can be put into the following categories:</a:t>
            </a:r>
          </a:p>
          <a:p>
            <a:pPr marL="0" indent="0"/>
            <a:r>
              <a:rPr lang="en-US" sz="1800" dirty="0"/>
              <a:t>1. Work Appreciation</a:t>
            </a:r>
          </a:p>
          <a:p>
            <a:pPr marL="0" indent="0"/>
            <a:r>
              <a:rPr lang="en-US" sz="1800" dirty="0"/>
              <a:t>2. Healthy Competition</a:t>
            </a:r>
          </a:p>
          <a:p>
            <a:pPr marL="0" indent="0"/>
            <a:r>
              <a:rPr lang="en-US" sz="1800" dirty="0"/>
              <a:t>3. Group Incentive</a:t>
            </a:r>
          </a:p>
          <a:p>
            <a:pPr marL="0" indent="0"/>
            <a:r>
              <a:rPr lang="en-US" sz="1800" dirty="0"/>
              <a:t>4. Participation of Workers</a:t>
            </a:r>
          </a:p>
          <a:p>
            <a:pPr marL="0" indent="0"/>
            <a:r>
              <a:rPr lang="en-US" sz="1800" dirty="0"/>
              <a:t>5. Growth Opportunity</a:t>
            </a:r>
          </a:p>
          <a:p>
            <a:pPr marL="0" indent="0"/>
            <a:r>
              <a:rPr lang="en-US" sz="1800" dirty="0"/>
              <a:t>6. Job Enrichment</a:t>
            </a:r>
            <a:endParaRPr sz="1800" dirty="0"/>
          </a:p>
        </p:txBody>
      </p:sp>
      <p:sp>
        <p:nvSpPr>
          <p:cNvPr id="629" name="Google Shape;629;p35"/>
          <p:cNvSpPr txBox="1">
            <a:spLocks noGrp="1"/>
          </p:cNvSpPr>
          <p:nvPr>
            <p:ph type="subTitle" idx="2"/>
          </p:nvPr>
        </p:nvSpPr>
        <p:spPr>
          <a:xfrm>
            <a:off x="1056200" y="2346430"/>
            <a:ext cx="4775200" cy="3803358"/>
          </a:xfrm>
          <a:prstGeom prst="rect">
            <a:avLst/>
          </a:prstGeom>
        </p:spPr>
        <p:txBody>
          <a:bodyPr spcFirstLastPara="1" vert="horz" wrap="square" lIns="121900" tIns="121900" rIns="121900" bIns="121900" rtlCol="0" anchor="t" anchorCtr="0">
            <a:noAutofit/>
          </a:bodyPr>
          <a:lstStyle/>
          <a:p>
            <a:pPr marL="0" indent="0" algn="just"/>
            <a:r>
              <a:rPr lang="en-US" sz="1800" dirty="0">
                <a:latin typeface="Arial" panose="020B0604020202020204" pitchFamily="34" charset="0"/>
                <a:cs typeface="Arial" panose="020B0604020202020204" pitchFamily="34" charset="0"/>
              </a:rPr>
              <a:t>Incentives provided to employees act as stimulants and also induce certain actions and </a:t>
            </a:r>
            <a:r>
              <a:rPr lang="en-US" sz="1800" dirty="0" err="1">
                <a:latin typeface="Arial" panose="020B0604020202020204" pitchFamily="34" charset="0"/>
                <a:cs typeface="Arial" panose="020B0604020202020204" pitchFamily="34" charset="0"/>
              </a:rPr>
              <a:t>Behaviour</a:t>
            </a:r>
            <a:r>
              <a:rPr lang="en-US" sz="1800" dirty="0">
                <a:latin typeface="Arial" panose="020B0604020202020204" pitchFamily="34" charset="0"/>
                <a:cs typeface="Arial" panose="020B0604020202020204" pitchFamily="34" charset="0"/>
              </a:rPr>
              <a:t> from employees. Money has an important role in motivating people to do their work. Money satisfies the physiological and social needs of people and provides security to many people. Money is used in many different ways, which include wages, bonuses, salaries, perks, medical benefits, retirement benefits and more.</a:t>
            </a:r>
            <a:endParaRPr sz="1800" dirty="0">
              <a:latin typeface="Arial" panose="020B0604020202020204" pitchFamily="34" charset="0"/>
              <a:cs typeface="Arial" panose="020B0604020202020204" pitchFamily="34" charset="0"/>
            </a:endParaRPr>
          </a:p>
        </p:txBody>
      </p:sp>
      <p:sp>
        <p:nvSpPr>
          <p:cNvPr id="630" name="Google Shape;630;p35"/>
          <p:cNvSpPr txBox="1">
            <a:spLocks noGrp="1"/>
          </p:cNvSpPr>
          <p:nvPr>
            <p:ph type="subTitle" idx="3"/>
          </p:nvPr>
        </p:nvSpPr>
        <p:spPr>
          <a:xfrm>
            <a:off x="1124533" y="1601230"/>
            <a:ext cx="3880365" cy="745200"/>
          </a:xfrm>
          <a:prstGeom prst="rect">
            <a:avLst/>
          </a:prstGeom>
        </p:spPr>
        <p:txBody>
          <a:bodyPr spcFirstLastPara="1" vert="horz" wrap="square" lIns="121900" tIns="121900" rIns="121900" bIns="121900" rtlCol="0" anchor="b" anchorCtr="0">
            <a:noAutofit/>
          </a:bodyPr>
          <a:lstStyle/>
          <a:p>
            <a:pPr marL="0" indent="0"/>
            <a:r>
              <a:rPr lang="en" sz="2400" dirty="0"/>
              <a:t>Financial Incentive</a:t>
            </a:r>
            <a:endParaRPr sz="2400" dirty="0"/>
          </a:p>
        </p:txBody>
      </p:sp>
      <p:grpSp>
        <p:nvGrpSpPr>
          <p:cNvPr id="631" name="Google Shape;631;p35"/>
          <p:cNvGrpSpPr/>
          <p:nvPr/>
        </p:nvGrpSpPr>
        <p:grpSpPr>
          <a:xfrm>
            <a:off x="10697085" y="597405"/>
            <a:ext cx="1010803" cy="5320884"/>
            <a:chOff x="8022814" y="448053"/>
            <a:chExt cx="758102" cy="3990663"/>
          </a:xfrm>
        </p:grpSpPr>
        <p:grpSp>
          <p:nvGrpSpPr>
            <p:cNvPr id="632" name="Google Shape;632;p35"/>
            <p:cNvGrpSpPr/>
            <p:nvPr/>
          </p:nvGrpSpPr>
          <p:grpSpPr>
            <a:xfrm>
              <a:off x="8022814" y="448053"/>
              <a:ext cx="494543" cy="458072"/>
              <a:chOff x="8046389" y="606753"/>
              <a:chExt cx="494543" cy="458072"/>
            </a:xfrm>
          </p:grpSpPr>
          <p:sp>
            <p:nvSpPr>
              <p:cNvPr id="633" name="Google Shape;633;p35"/>
              <p:cNvSpPr/>
              <p:nvPr/>
            </p:nvSpPr>
            <p:spPr>
              <a:xfrm rot="1161856" flipH="1">
                <a:off x="8091972" y="663904"/>
                <a:ext cx="403378" cy="343770"/>
              </a:xfrm>
              <a:custGeom>
                <a:avLst/>
                <a:gdLst/>
                <a:ahLst/>
                <a:cxnLst/>
                <a:rect l="l" t="t" r="r" b="b"/>
                <a:pathLst>
                  <a:path w="4737" h="4037" extrusionOk="0">
                    <a:moveTo>
                      <a:pt x="447" y="1"/>
                    </a:moveTo>
                    <a:cubicBezTo>
                      <a:pt x="1" y="2126"/>
                      <a:pt x="468" y="4037"/>
                      <a:pt x="468" y="4037"/>
                    </a:cubicBezTo>
                    <a:lnTo>
                      <a:pt x="4736" y="4037"/>
                    </a:lnTo>
                    <a:cubicBezTo>
                      <a:pt x="4334" y="3123"/>
                      <a:pt x="4546" y="1"/>
                      <a:pt x="454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4" name="Google Shape;634;p35"/>
              <p:cNvSpPr/>
              <p:nvPr/>
            </p:nvSpPr>
            <p:spPr>
              <a:xfrm rot="1161856" flipH="1">
                <a:off x="8286689" y="744426"/>
                <a:ext cx="146807" cy="10900"/>
              </a:xfrm>
              <a:custGeom>
                <a:avLst/>
                <a:gdLst/>
                <a:ahLst/>
                <a:cxnLst/>
                <a:rect l="l" t="t" r="r" b="b"/>
                <a:pathLst>
                  <a:path w="1724" h="128" extrusionOk="0">
                    <a:moveTo>
                      <a:pt x="0" y="0"/>
                    </a:moveTo>
                    <a:lnTo>
                      <a:pt x="0" y="128"/>
                    </a:lnTo>
                    <a:lnTo>
                      <a:pt x="1724" y="128"/>
                    </a:lnTo>
                    <a:lnTo>
                      <a:pt x="1724"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5" name="Google Shape;635;p35"/>
              <p:cNvSpPr/>
              <p:nvPr/>
            </p:nvSpPr>
            <p:spPr>
              <a:xfrm rot="1161856" flipH="1">
                <a:off x="8224489" y="784397"/>
                <a:ext cx="193557" cy="10900"/>
              </a:xfrm>
              <a:custGeom>
                <a:avLst/>
                <a:gdLst/>
                <a:ahLst/>
                <a:cxnLst/>
                <a:rect l="l" t="t" r="r" b="b"/>
                <a:pathLst>
                  <a:path w="2273" h="128" extrusionOk="0">
                    <a:moveTo>
                      <a:pt x="0" y="1"/>
                    </a:moveTo>
                    <a:lnTo>
                      <a:pt x="0" y="128"/>
                    </a:lnTo>
                    <a:lnTo>
                      <a:pt x="2272" y="128"/>
                    </a:lnTo>
                    <a:lnTo>
                      <a:pt x="227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6" name="Google Shape;636;p35"/>
              <p:cNvSpPr/>
              <p:nvPr/>
            </p:nvSpPr>
            <p:spPr>
              <a:xfrm rot="1161856" flipH="1">
                <a:off x="8193000" y="831567"/>
                <a:ext cx="208033" cy="10900"/>
              </a:xfrm>
              <a:custGeom>
                <a:avLst/>
                <a:gdLst/>
                <a:ahLst/>
                <a:cxnLst/>
                <a:rect l="l" t="t" r="r" b="b"/>
                <a:pathLst>
                  <a:path w="2443" h="128" extrusionOk="0">
                    <a:moveTo>
                      <a:pt x="0" y="0"/>
                    </a:moveTo>
                    <a:lnTo>
                      <a:pt x="0" y="127"/>
                    </a:lnTo>
                    <a:lnTo>
                      <a:pt x="2443" y="127"/>
                    </a:lnTo>
                    <a:lnTo>
                      <a:pt x="244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37" name="Google Shape;637;p35"/>
              <p:cNvSpPr/>
              <p:nvPr/>
            </p:nvSpPr>
            <p:spPr>
              <a:xfrm rot="1161856" flipH="1">
                <a:off x="8271177" y="935255"/>
                <a:ext cx="96736" cy="10985"/>
              </a:xfrm>
              <a:custGeom>
                <a:avLst/>
                <a:gdLst/>
                <a:ahLst/>
                <a:cxnLst/>
                <a:rect l="l" t="t" r="r" b="b"/>
                <a:pathLst>
                  <a:path w="1136" h="129" extrusionOk="0">
                    <a:moveTo>
                      <a:pt x="0" y="0"/>
                    </a:moveTo>
                    <a:lnTo>
                      <a:pt x="0" y="129"/>
                    </a:lnTo>
                    <a:lnTo>
                      <a:pt x="1136" y="129"/>
                    </a:lnTo>
                    <a:lnTo>
                      <a:pt x="113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638" name="Google Shape;638;p35"/>
            <p:cNvGrpSpPr/>
            <p:nvPr/>
          </p:nvGrpSpPr>
          <p:grpSpPr>
            <a:xfrm>
              <a:off x="8286364" y="3980636"/>
              <a:ext cx="494552" cy="458081"/>
              <a:chOff x="8183501" y="4274523"/>
              <a:chExt cx="494552" cy="458081"/>
            </a:xfrm>
          </p:grpSpPr>
          <p:sp>
            <p:nvSpPr>
              <p:cNvPr id="639" name="Google Shape;639;p35"/>
              <p:cNvSpPr/>
              <p:nvPr/>
            </p:nvSpPr>
            <p:spPr>
              <a:xfrm rot="1161880" flipH="1">
                <a:off x="8229085" y="4331676"/>
                <a:ext cx="403384" cy="343775"/>
              </a:xfrm>
              <a:custGeom>
                <a:avLst/>
                <a:gdLst/>
                <a:ahLst/>
                <a:cxnLst/>
                <a:rect l="l" t="t" r="r" b="b"/>
                <a:pathLst>
                  <a:path w="4737" h="4037" extrusionOk="0">
                    <a:moveTo>
                      <a:pt x="447" y="1"/>
                    </a:moveTo>
                    <a:cubicBezTo>
                      <a:pt x="1" y="2126"/>
                      <a:pt x="468" y="4037"/>
                      <a:pt x="468" y="4037"/>
                    </a:cubicBezTo>
                    <a:lnTo>
                      <a:pt x="4736" y="4037"/>
                    </a:lnTo>
                    <a:cubicBezTo>
                      <a:pt x="4334" y="3123"/>
                      <a:pt x="4546" y="1"/>
                      <a:pt x="454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40" name="Google Shape;640;p35"/>
              <p:cNvSpPr/>
              <p:nvPr/>
            </p:nvSpPr>
            <p:spPr>
              <a:xfrm rot="1161880" flipH="1">
                <a:off x="8423808" y="4412201"/>
                <a:ext cx="146809" cy="10900"/>
              </a:xfrm>
              <a:custGeom>
                <a:avLst/>
                <a:gdLst/>
                <a:ahLst/>
                <a:cxnLst/>
                <a:rect l="l" t="t" r="r" b="b"/>
                <a:pathLst>
                  <a:path w="1724" h="128" extrusionOk="0">
                    <a:moveTo>
                      <a:pt x="0" y="0"/>
                    </a:moveTo>
                    <a:lnTo>
                      <a:pt x="0" y="128"/>
                    </a:lnTo>
                    <a:lnTo>
                      <a:pt x="1724" y="128"/>
                    </a:lnTo>
                    <a:lnTo>
                      <a:pt x="1724"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1" name="Google Shape;641;p35"/>
              <p:cNvSpPr/>
              <p:nvPr/>
            </p:nvSpPr>
            <p:spPr>
              <a:xfrm rot="1161880" flipH="1">
                <a:off x="8361607" y="4452171"/>
                <a:ext cx="193560" cy="10900"/>
              </a:xfrm>
              <a:custGeom>
                <a:avLst/>
                <a:gdLst/>
                <a:ahLst/>
                <a:cxnLst/>
                <a:rect l="l" t="t" r="r" b="b"/>
                <a:pathLst>
                  <a:path w="2273" h="128" extrusionOk="0">
                    <a:moveTo>
                      <a:pt x="0" y="1"/>
                    </a:moveTo>
                    <a:lnTo>
                      <a:pt x="0" y="128"/>
                    </a:lnTo>
                    <a:lnTo>
                      <a:pt x="2272" y="128"/>
                    </a:lnTo>
                    <a:lnTo>
                      <a:pt x="2272"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2" name="Google Shape;642;p35"/>
              <p:cNvSpPr/>
              <p:nvPr/>
            </p:nvSpPr>
            <p:spPr>
              <a:xfrm rot="1161880" flipH="1">
                <a:off x="8330119" y="4499340"/>
                <a:ext cx="208036" cy="10900"/>
              </a:xfrm>
              <a:custGeom>
                <a:avLst/>
                <a:gdLst/>
                <a:ahLst/>
                <a:cxnLst/>
                <a:rect l="l" t="t" r="r" b="b"/>
                <a:pathLst>
                  <a:path w="2443" h="128" extrusionOk="0">
                    <a:moveTo>
                      <a:pt x="0" y="0"/>
                    </a:moveTo>
                    <a:lnTo>
                      <a:pt x="0" y="127"/>
                    </a:lnTo>
                    <a:lnTo>
                      <a:pt x="2443" y="127"/>
                    </a:lnTo>
                    <a:lnTo>
                      <a:pt x="244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3" name="Google Shape;643;p35"/>
              <p:cNvSpPr/>
              <p:nvPr/>
            </p:nvSpPr>
            <p:spPr>
              <a:xfrm rot="1161880" flipH="1">
                <a:off x="8408297" y="4603030"/>
                <a:ext cx="96737" cy="10985"/>
              </a:xfrm>
              <a:custGeom>
                <a:avLst/>
                <a:gdLst/>
                <a:ahLst/>
                <a:cxnLst/>
                <a:rect l="l" t="t" r="r" b="b"/>
                <a:pathLst>
                  <a:path w="1136" h="129" extrusionOk="0">
                    <a:moveTo>
                      <a:pt x="0" y="0"/>
                    </a:moveTo>
                    <a:lnTo>
                      <a:pt x="0" y="129"/>
                    </a:lnTo>
                    <a:lnTo>
                      <a:pt x="1136" y="129"/>
                    </a:lnTo>
                    <a:lnTo>
                      <a:pt x="1136"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8"/>
          <p:cNvSpPr txBox="1">
            <a:spLocks noGrp="1"/>
          </p:cNvSpPr>
          <p:nvPr>
            <p:ph type="title"/>
          </p:nvPr>
        </p:nvSpPr>
        <p:spPr>
          <a:xfrm>
            <a:off x="711200" y="482600"/>
            <a:ext cx="10419200" cy="763600"/>
          </a:xfrm>
          <a:prstGeom prst="rect">
            <a:avLst/>
          </a:prstGeom>
        </p:spPr>
        <p:txBody>
          <a:bodyPr spcFirstLastPara="1" vert="horz" wrap="square" lIns="121900" tIns="121900" rIns="121900" bIns="121900" rtlCol="0" anchor="t" anchorCtr="0">
            <a:noAutofit/>
          </a:bodyPr>
          <a:lstStyle/>
          <a:p>
            <a:r>
              <a:rPr lang="en" sz="2000" b="1" dirty="0">
                <a:solidFill>
                  <a:srgbClr val="DD7979"/>
                </a:solidFill>
                <a:latin typeface="Arial" panose="020B0604020202020204" pitchFamily="34" charset="0"/>
                <a:cs typeface="Arial" panose="020B0604020202020204" pitchFamily="34" charset="0"/>
              </a:rPr>
              <a:t>There are 6 catagories of Non-Financial Incentives</a:t>
            </a:r>
            <a:endParaRPr sz="2000" b="1" dirty="0">
              <a:solidFill>
                <a:srgbClr val="DD7979"/>
              </a:solidFill>
              <a:latin typeface="Arial" panose="020B0604020202020204" pitchFamily="34" charset="0"/>
              <a:cs typeface="Arial" panose="020B0604020202020204" pitchFamily="34" charset="0"/>
            </a:endParaRPr>
          </a:p>
        </p:txBody>
      </p:sp>
      <p:sp>
        <p:nvSpPr>
          <p:cNvPr id="784" name="Google Shape;784;p38"/>
          <p:cNvSpPr txBox="1">
            <a:spLocks noGrp="1"/>
          </p:cNvSpPr>
          <p:nvPr>
            <p:ph type="subTitle" idx="1"/>
          </p:nvPr>
        </p:nvSpPr>
        <p:spPr>
          <a:xfrm>
            <a:off x="606258" y="1995953"/>
            <a:ext cx="3280400" cy="1828800"/>
          </a:xfrm>
          <a:prstGeom prst="rect">
            <a:avLst/>
          </a:prstGeom>
        </p:spPr>
        <p:txBody>
          <a:bodyPr spcFirstLastPara="1" vert="horz" wrap="square" lIns="121900" tIns="121900" rIns="121900" bIns="121900" rtlCol="0" anchor="t" anchorCtr="0">
            <a:noAutofit/>
          </a:bodyPr>
          <a:lstStyle/>
          <a:p>
            <a:pPr marL="0" indent="0"/>
            <a:r>
              <a:rPr lang="en-US" sz="1600" dirty="0">
                <a:latin typeface="Arial" panose="020B0604020202020204" pitchFamily="34" charset="0"/>
                <a:cs typeface="Arial" panose="020B0604020202020204" pitchFamily="34" charset="0"/>
              </a:rPr>
              <a:t>Appreciation of the work done by an individual is a big motivator. People being praised at work in school or university or at home works as a big morale booster and is an effective non-financial incentive.</a:t>
            </a:r>
            <a:endParaRPr sz="1600" dirty="0">
              <a:latin typeface="Arial" panose="020B0604020202020204" pitchFamily="34" charset="0"/>
              <a:cs typeface="Arial" panose="020B0604020202020204" pitchFamily="34" charset="0"/>
            </a:endParaRPr>
          </a:p>
        </p:txBody>
      </p:sp>
      <p:sp>
        <p:nvSpPr>
          <p:cNvPr id="785" name="Google Shape;785;p38"/>
          <p:cNvSpPr txBox="1">
            <a:spLocks noGrp="1"/>
          </p:cNvSpPr>
          <p:nvPr>
            <p:ph type="subTitle" idx="2"/>
          </p:nvPr>
        </p:nvSpPr>
        <p:spPr>
          <a:xfrm>
            <a:off x="4467058" y="1995952"/>
            <a:ext cx="3318200" cy="1828799"/>
          </a:xfrm>
          <a:prstGeom prst="rect">
            <a:avLst/>
          </a:prstGeom>
        </p:spPr>
        <p:txBody>
          <a:bodyPr spcFirstLastPara="1" vert="horz" wrap="square" lIns="121900" tIns="121900" rIns="121900" bIns="121900" rtlCol="0" anchor="t" anchorCtr="0">
            <a:noAutofit/>
          </a:bodyPr>
          <a:lstStyle/>
          <a:p>
            <a:pPr marL="0" indent="0"/>
            <a:r>
              <a:rPr lang="en-US" sz="1600" dirty="0"/>
              <a:t>Healthy competition in the workforce inspires them to put in their best efforts to achieve their</a:t>
            </a:r>
          </a:p>
          <a:p>
            <a:pPr marL="0" indent="0"/>
            <a:r>
              <a:rPr lang="en-US" sz="1600" dirty="0"/>
              <a:t>personal or group goals. Hence, competition acts as an important non-financial incentive for</a:t>
            </a:r>
          </a:p>
          <a:p>
            <a:pPr marL="0" indent="0"/>
            <a:r>
              <a:rPr lang="en-US" sz="1600" dirty="0"/>
              <a:t>employees.</a:t>
            </a:r>
            <a:endParaRPr sz="1600" dirty="0"/>
          </a:p>
        </p:txBody>
      </p:sp>
      <p:sp>
        <p:nvSpPr>
          <p:cNvPr id="786" name="Google Shape;786;p38"/>
          <p:cNvSpPr txBox="1">
            <a:spLocks noGrp="1"/>
          </p:cNvSpPr>
          <p:nvPr>
            <p:ph type="subTitle" idx="3"/>
          </p:nvPr>
        </p:nvSpPr>
        <p:spPr>
          <a:xfrm>
            <a:off x="504658" y="4231152"/>
            <a:ext cx="3657600" cy="1899881"/>
          </a:xfrm>
          <a:prstGeom prst="rect">
            <a:avLst/>
          </a:prstGeom>
        </p:spPr>
        <p:txBody>
          <a:bodyPr spcFirstLastPara="1" vert="horz" wrap="square" lIns="121900" tIns="121900" rIns="121900" bIns="121900" rtlCol="0" anchor="t" anchorCtr="0">
            <a:noAutofit/>
          </a:bodyPr>
          <a:lstStyle/>
          <a:p>
            <a:pPr marL="0" indent="0"/>
            <a:r>
              <a:rPr lang="en-US" sz="1600" dirty="0"/>
              <a:t>When the management of the organization invites workers to take part in decision making, it creates an impact on them and motivates them. Workers feel important that they are being heard by the management which is a good motivating tool.</a:t>
            </a:r>
            <a:endParaRPr sz="1600" dirty="0"/>
          </a:p>
        </p:txBody>
      </p:sp>
      <p:sp>
        <p:nvSpPr>
          <p:cNvPr id="787" name="Google Shape;787;p38"/>
          <p:cNvSpPr txBox="1">
            <a:spLocks noGrp="1"/>
          </p:cNvSpPr>
          <p:nvPr>
            <p:ph type="subTitle" idx="4"/>
          </p:nvPr>
        </p:nvSpPr>
        <p:spPr>
          <a:xfrm>
            <a:off x="4568658" y="4231153"/>
            <a:ext cx="3182000" cy="1422398"/>
          </a:xfrm>
          <a:prstGeom prst="rect">
            <a:avLst/>
          </a:prstGeom>
        </p:spPr>
        <p:txBody>
          <a:bodyPr spcFirstLastPara="1" vert="horz" wrap="square" lIns="121900" tIns="121900" rIns="121900" bIns="121900" rtlCol="0" anchor="t" anchorCtr="0">
            <a:noAutofit/>
          </a:bodyPr>
          <a:lstStyle/>
          <a:p>
            <a:pPr marL="0" indent="0"/>
            <a:r>
              <a:rPr lang="en-US" sz="1600" dirty="0"/>
              <a:t>When employees are given growth opportunities for their career advancement, they feel satisfied and become more committed to their work and goals.</a:t>
            </a:r>
            <a:endParaRPr sz="1600" dirty="0"/>
          </a:p>
        </p:txBody>
      </p:sp>
      <p:sp>
        <p:nvSpPr>
          <p:cNvPr id="788" name="Google Shape;788;p38"/>
          <p:cNvSpPr txBox="1">
            <a:spLocks noGrp="1"/>
          </p:cNvSpPr>
          <p:nvPr>
            <p:ph type="subTitle" idx="7"/>
          </p:nvPr>
        </p:nvSpPr>
        <p:spPr>
          <a:xfrm>
            <a:off x="647598" y="1515919"/>
            <a:ext cx="3166000" cy="613200"/>
          </a:xfrm>
          <a:prstGeom prst="rect">
            <a:avLst/>
          </a:prstGeom>
        </p:spPr>
        <p:txBody>
          <a:bodyPr spcFirstLastPara="1" vert="horz" wrap="square" lIns="121900" tIns="121900" rIns="121900" bIns="121900" rtlCol="0" anchor="b" anchorCtr="0">
            <a:noAutofit/>
          </a:bodyPr>
          <a:lstStyle/>
          <a:p>
            <a:pPr marL="0" indent="0"/>
            <a:r>
              <a:rPr lang="en" sz="1800" dirty="0"/>
              <a:t>Job Appreciation</a:t>
            </a:r>
            <a:endParaRPr sz="1800" dirty="0"/>
          </a:p>
        </p:txBody>
      </p:sp>
      <p:sp>
        <p:nvSpPr>
          <p:cNvPr id="789" name="Google Shape;789;p38"/>
          <p:cNvSpPr txBox="1">
            <a:spLocks noGrp="1"/>
          </p:cNvSpPr>
          <p:nvPr>
            <p:ph type="subTitle" idx="8"/>
          </p:nvPr>
        </p:nvSpPr>
        <p:spPr>
          <a:xfrm>
            <a:off x="4467058" y="1487953"/>
            <a:ext cx="3657600" cy="613200"/>
          </a:xfrm>
          <a:prstGeom prst="rect">
            <a:avLst/>
          </a:prstGeom>
        </p:spPr>
        <p:txBody>
          <a:bodyPr spcFirstLastPara="1" vert="horz" wrap="square" lIns="121900" tIns="121900" rIns="121900" bIns="121900" rtlCol="0" anchor="b" anchorCtr="0">
            <a:noAutofit/>
          </a:bodyPr>
          <a:lstStyle/>
          <a:p>
            <a:pPr marL="0" indent="0"/>
            <a:r>
              <a:rPr lang="en" sz="1800" dirty="0"/>
              <a:t>Healthy Compitition</a:t>
            </a:r>
            <a:endParaRPr sz="1800" dirty="0"/>
          </a:p>
        </p:txBody>
      </p:sp>
      <p:sp>
        <p:nvSpPr>
          <p:cNvPr id="790" name="Google Shape;790;p38"/>
          <p:cNvSpPr txBox="1">
            <a:spLocks noGrp="1"/>
          </p:cNvSpPr>
          <p:nvPr>
            <p:ph type="subTitle" idx="9"/>
          </p:nvPr>
        </p:nvSpPr>
        <p:spPr>
          <a:xfrm>
            <a:off x="8124658" y="1487953"/>
            <a:ext cx="3169600" cy="613200"/>
          </a:xfrm>
          <a:prstGeom prst="rect">
            <a:avLst/>
          </a:prstGeom>
        </p:spPr>
        <p:txBody>
          <a:bodyPr spcFirstLastPara="1" vert="horz" wrap="square" lIns="121900" tIns="121900" rIns="121900" bIns="121900" rtlCol="0" anchor="b" anchorCtr="0">
            <a:noAutofit/>
          </a:bodyPr>
          <a:lstStyle/>
          <a:p>
            <a:pPr marL="0" indent="0"/>
            <a:r>
              <a:rPr lang="en-US" sz="1800" dirty="0"/>
              <a:t>Group Incentive</a:t>
            </a:r>
            <a:endParaRPr sz="1800" dirty="0"/>
          </a:p>
        </p:txBody>
      </p:sp>
      <p:sp>
        <p:nvSpPr>
          <p:cNvPr id="791" name="Google Shape;791;p38"/>
          <p:cNvSpPr txBox="1">
            <a:spLocks noGrp="1"/>
          </p:cNvSpPr>
          <p:nvPr>
            <p:ph type="subTitle" idx="5"/>
          </p:nvPr>
        </p:nvSpPr>
        <p:spPr>
          <a:xfrm>
            <a:off x="8169835" y="2006599"/>
            <a:ext cx="3454400" cy="1899413"/>
          </a:xfrm>
          <a:prstGeom prst="rect">
            <a:avLst/>
          </a:prstGeom>
        </p:spPr>
        <p:txBody>
          <a:bodyPr spcFirstLastPara="1" vert="horz" wrap="square" lIns="121900" tIns="121900" rIns="121900" bIns="121900" rtlCol="0" anchor="t" anchorCtr="0">
            <a:noAutofit/>
          </a:bodyPr>
          <a:lstStyle/>
          <a:p>
            <a:pPr marL="0" indent="0"/>
            <a:r>
              <a:rPr lang="en-US" sz="1600" dirty="0"/>
              <a:t>Group incentive helps to boost and steer the team to perform better. It is more effective than individual incentives to motivate employees. It helps to improve team spirit among employees and makes the group work together as a team.</a:t>
            </a:r>
            <a:endParaRPr sz="1600" dirty="0"/>
          </a:p>
        </p:txBody>
      </p:sp>
      <p:sp>
        <p:nvSpPr>
          <p:cNvPr id="792" name="Google Shape;792;p38"/>
          <p:cNvSpPr txBox="1">
            <a:spLocks noGrp="1"/>
          </p:cNvSpPr>
          <p:nvPr>
            <p:ph type="subTitle" idx="6"/>
          </p:nvPr>
        </p:nvSpPr>
        <p:spPr>
          <a:xfrm>
            <a:off x="8148917" y="4241800"/>
            <a:ext cx="3454400" cy="2133600"/>
          </a:xfrm>
          <a:prstGeom prst="rect">
            <a:avLst/>
          </a:prstGeom>
        </p:spPr>
        <p:txBody>
          <a:bodyPr spcFirstLastPara="1" vert="horz" wrap="square" lIns="121900" tIns="121900" rIns="121900" bIns="121900" rtlCol="0" anchor="t" anchorCtr="0">
            <a:noAutofit/>
          </a:bodyPr>
          <a:lstStyle/>
          <a:p>
            <a:pPr marL="0" indent="0"/>
            <a:r>
              <a:rPr lang="en-US" sz="1600" dirty="0">
                <a:latin typeface="Arial" panose="020B0604020202020204" pitchFamily="34" charset="0"/>
                <a:cs typeface="Arial" panose="020B0604020202020204" pitchFamily="34" charset="0"/>
              </a:rPr>
              <a:t>Job enrichment leads to more responsibilities, better scope and more </a:t>
            </a:r>
            <a:r>
              <a:rPr lang="en-US" sz="1600" dirty="0" err="1">
                <a:latin typeface="Arial" panose="020B0604020202020204" pitchFamily="34" charset="0"/>
                <a:cs typeface="Arial" panose="020B0604020202020204" pitchFamily="34" charset="0"/>
              </a:rPr>
              <a:t>challenges.Job</a:t>
            </a:r>
            <a:r>
              <a:rPr lang="en-US" sz="1600" dirty="0">
                <a:latin typeface="Arial" panose="020B0604020202020204" pitchFamily="34" charset="0"/>
                <a:cs typeface="Arial" panose="020B0604020202020204" pitchFamily="34" charset="0"/>
              </a:rPr>
              <a:t> enrichment motivates people by giving them more incentives, which act as</a:t>
            </a:r>
          </a:p>
          <a:p>
            <a:pPr marL="0" indent="0"/>
            <a:r>
              <a:rPr lang="en-US" sz="1600" dirty="0">
                <a:latin typeface="Arial" panose="020B0604020202020204" pitchFamily="34" charset="0"/>
                <a:cs typeface="Arial" panose="020B0604020202020204" pitchFamily="34" charset="0"/>
              </a:rPr>
              <a:t>motivation for them to put in more effort for the accomplishment of their goals.</a:t>
            </a:r>
            <a:endParaRPr sz="1600" dirty="0">
              <a:latin typeface="Arial" panose="020B0604020202020204" pitchFamily="34" charset="0"/>
              <a:cs typeface="Arial" panose="020B0604020202020204" pitchFamily="34" charset="0"/>
            </a:endParaRPr>
          </a:p>
        </p:txBody>
      </p:sp>
      <p:sp>
        <p:nvSpPr>
          <p:cNvPr id="793" name="Google Shape;793;p38"/>
          <p:cNvSpPr txBox="1">
            <a:spLocks noGrp="1"/>
          </p:cNvSpPr>
          <p:nvPr>
            <p:ph type="subTitle" idx="13"/>
          </p:nvPr>
        </p:nvSpPr>
        <p:spPr>
          <a:xfrm>
            <a:off x="504658" y="3824753"/>
            <a:ext cx="4267200" cy="613200"/>
          </a:xfrm>
          <a:prstGeom prst="rect">
            <a:avLst/>
          </a:prstGeom>
        </p:spPr>
        <p:txBody>
          <a:bodyPr spcFirstLastPara="1" vert="horz" wrap="square" lIns="121900" tIns="121900" rIns="121900" bIns="121900" rtlCol="0" anchor="b" anchorCtr="0">
            <a:noAutofit/>
          </a:bodyPr>
          <a:lstStyle/>
          <a:p>
            <a:pPr marL="0" indent="0"/>
            <a:r>
              <a:rPr lang="en-US" sz="1800" dirty="0"/>
              <a:t>Participation of Workers</a:t>
            </a:r>
            <a:endParaRPr sz="1800" dirty="0"/>
          </a:p>
        </p:txBody>
      </p:sp>
      <p:sp>
        <p:nvSpPr>
          <p:cNvPr id="794" name="Google Shape;794;p38"/>
          <p:cNvSpPr txBox="1">
            <a:spLocks noGrp="1"/>
          </p:cNvSpPr>
          <p:nvPr>
            <p:ph type="subTitle" idx="14"/>
          </p:nvPr>
        </p:nvSpPr>
        <p:spPr>
          <a:xfrm>
            <a:off x="4467058" y="3824753"/>
            <a:ext cx="3556000" cy="613200"/>
          </a:xfrm>
          <a:prstGeom prst="rect">
            <a:avLst/>
          </a:prstGeom>
        </p:spPr>
        <p:txBody>
          <a:bodyPr spcFirstLastPara="1" vert="horz" wrap="square" lIns="121900" tIns="121900" rIns="121900" bIns="121900" rtlCol="0" anchor="b" anchorCtr="0">
            <a:noAutofit/>
          </a:bodyPr>
          <a:lstStyle/>
          <a:p>
            <a:pPr marL="0" indent="0"/>
            <a:r>
              <a:rPr lang="en-US" sz="1800" dirty="0"/>
              <a:t>Growth Opportunity</a:t>
            </a:r>
            <a:endParaRPr sz="1800" dirty="0"/>
          </a:p>
        </p:txBody>
      </p:sp>
      <p:sp>
        <p:nvSpPr>
          <p:cNvPr id="795" name="Google Shape;795;p38"/>
          <p:cNvSpPr txBox="1">
            <a:spLocks noGrp="1"/>
          </p:cNvSpPr>
          <p:nvPr>
            <p:ph type="subTitle" idx="15"/>
          </p:nvPr>
        </p:nvSpPr>
        <p:spPr>
          <a:xfrm>
            <a:off x="8124658" y="3824753"/>
            <a:ext cx="3169600" cy="613200"/>
          </a:xfrm>
          <a:prstGeom prst="rect">
            <a:avLst/>
          </a:prstGeom>
        </p:spPr>
        <p:txBody>
          <a:bodyPr spcFirstLastPara="1" vert="horz" wrap="square" lIns="121900" tIns="121900" rIns="121900" bIns="121900" rtlCol="0" anchor="b" anchorCtr="0">
            <a:noAutofit/>
          </a:bodyPr>
          <a:lstStyle/>
          <a:p>
            <a:pPr marL="0" indent="0"/>
            <a:r>
              <a:rPr lang="en-US" sz="1800" dirty="0"/>
              <a:t>Job Enrichment</a:t>
            </a:r>
            <a:endParaRPr sz="1800" dirty="0"/>
          </a:p>
        </p:txBody>
      </p:sp>
      <p:grpSp>
        <p:nvGrpSpPr>
          <p:cNvPr id="796" name="Google Shape;796;p38"/>
          <p:cNvGrpSpPr/>
          <p:nvPr/>
        </p:nvGrpSpPr>
        <p:grpSpPr>
          <a:xfrm>
            <a:off x="11074401" y="1092200"/>
            <a:ext cx="879249" cy="5243211"/>
            <a:chOff x="8130054" y="808754"/>
            <a:chExt cx="659437" cy="3932408"/>
          </a:xfrm>
        </p:grpSpPr>
        <p:grpSp>
          <p:nvGrpSpPr>
            <p:cNvPr id="797" name="Google Shape;797;p38"/>
            <p:cNvGrpSpPr/>
            <p:nvPr/>
          </p:nvGrpSpPr>
          <p:grpSpPr>
            <a:xfrm rot="664843" flipH="1">
              <a:off x="8169029" y="846648"/>
              <a:ext cx="437797" cy="448058"/>
              <a:chOff x="8377391" y="1163214"/>
              <a:chExt cx="437778" cy="448038"/>
            </a:xfrm>
          </p:grpSpPr>
          <p:sp>
            <p:nvSpPr>
              <p:cNvPr id="798" name="Google Shape;798;p38"/>
              <p:cNvSpPr/>
              <p:nvPr/>
            </p:nvSpPr>
            <p:spPr>
              <a:xfrm rot="-417254" flipH="1">
                <a:off x="8400382" y="1185448"/>
                <a:ext cx="391798" cy="403570"/>
              </a:xfrm>
              <a:custGeom>
                <a:avLst/>
                <a:gdLst/>
                <a:ahLst/>
                <a:cxnLst/>
                <a:rect l="l" t="t" r="r" b="b"/>
                <a:pathLst>
                  <a:path w="4227" h="4354" extrusionOk="0">
                    <a:moveTo>
                      <a:pt x="0" y="0"/>
                    </a:moveTo>
                    <a:lnTo>
                      <a:pt x="0" y="4078"/>
                    </a:lnTo>
                    <a:lnTo>
                      <a:pt x="3144" y="4354"/>
                    </a:lnTo>
                    <a:lnTo>
                      <a:pt x="4226" y="3016"/>
                    </a:lnTo>
                    <a:lnTo>
                      <a:pt x="422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99" name="Google Shape;799;p38"/>
              <p:cNvSpPr/>
              <p:nvPr/>
            </p:nvSpPr>
            <p:spPr>
              <a:xfrm rot="-417254" flipH="1">
                <a:off x="8417179" y="1461940"/>
                <a:ext cx="100383" cy="143761"/>
              </a:xfrm>
              <a:custGeom>
                <a:avLst/>
                <a:gdLst/>
                <a:ahLst/>
                <a:cxnLst/>
                <a:rect l="l" t="t" r="r" b="b"/>
                <a:pathLst>
                  <a:path w="1083" h="1551" extrusionOk="0">
                    <a:moveTo>
                      <a:pt x="0" y="0"/>
                    </a:moveTo>
                    <a:lnTo>
                      <a:pt x="0" y="1551"/>
                    </a:lnTo>
                    <a:lnTo>
                      <a:pt x="1082" y="213"/>
                    </a:ln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00" name="Google Shape;800;p38"/>
              <p:cNvSpPr/>
              <p:nvPr/>
            </p:nvSpPr>
            <p:spPr>
              <a:xfrm rot="-417254" flipH="1">
                <a:off x="8476982" y="1266864"/>
                <a:ext cx="236358" cy="11864"/>
              </a:xfrm>
              <a:custGeom>
                <a:avLst/>
                <a:gdLst/>
                <a:ahLst/>
                <a:cxnLst/>
                <a:rect l="l" t="t" r="r" b="b"/>
                <a:pathLst>
                  <a:path w="2550" h="128" extrusionOk="0">
                    <a:moveTo>
                      <a:pt x="1" y="0"/>
                    </a:moveTo>
                    <a:lnTo>
                      <a:pt x="1" y="128"/>
                    </a:lnTo>
                    <a:lnTo>
                      <a:pt x="2549" y="128"/>
                    </a:lnTo>
                    <a:lnTo>
                      <a:pt x="254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01" name="Google Shape;801;p38"/>
              <p:cNvSpPr/>
              <p:nvPr/>
            </p:nvSpPr>
            <p:spPr>
              <a:xfrm rot="-417254" flipH="1">
                <a:off x="8496130" y="1342911"/>
                <a:ext cx="226533" cy="12050"/>
              </a:xfrm>
              <a:custGeom>
                <a:avLst/>
                <a:gdLst/>
                <a:ahLst/>
                <a:cxnLst/>
                <a:rect l="l" t="t" r="r" b="b"/>
                <a:pathLst>
                  <a:path w="2444" h="130" extrusionOk="0">
                    <a:moveTo>
                      <a:pt x="1" y="1"/>
                    </a:moveTo>
                    <a:lnTo>
                      <a:pt x="1" y="129"/>
                    </a:lnTo>
                    <a:lnTo>
                      <a:pt x="2443" y="129"/>
                    </a:lnTo>
                    <a:lnTo>
                      <a:pt x="2443"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802" name="Google Shape;802;p38"/>
            <p:cNvGrpSpPr/>
            <p:nvPr/>
          </p:nvGrpSpPr>
          <p:grpSpPr>
            <a:xfrm flipH="1">
              <a:off x="8294948" y="4283090"/>
              <a:ext cx="494543" cy="458072"/>
              <a:chOff x="8183510" y="4274528"/>
              <a:chExt cx="494543" cy="458072"/>
            </a:xfrm>
          </p:grpSpPr>
          <p:sp>
            <p:nvSpPr>
              <p:cNvPr id="803" name="Google Shape;803;p38"/>
              <p:cNvSpPr/>
              <p:nvPr/>
            </p:nvSpPr>
            <p:spPr>
              <a:xfrm rot="1161856" flipH="1">
                <a:off x="8229093" y="4331679"/>
                <a:ext cx="403378" cy="343770"/>
              </a:xfrm>
              <a:custGeom>
                <a:avLst/>
                <a:gdLst/>
                <a:ahLst/>
                <a:cxnLst/>
                <a:rect l="l" t="t" r="r" b="b"/>
                <a:pathLst>
                  <a:path w="4737" h="4037" extrusionOk="0">
                    <a:moveTo>
                      <a:pt x="447" y="1"/>
                    </a:moveTo>
                    <a:cubicBezTo>
                      <a:pt x="1" y="2126"/>
                      <a:pt x="468" y="4037"/>
                      <a:pt x="468" y="4037"/>
                    </a:cubicBezTo>
                    <a:lnTo>
                      <a:pt x="4736" y="4037"/>
                    </a:lnTo>
                    <a:cubicBezTo>
                      <a:pt x="4334" y="3123"/>
                      <a:pt x="4546" y="1"/>
                      <a:pt x="454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04" name="Google Shape;804;p38"/>
              <p:cNvSpPr/>
              <p:nvPr/>
            </p:nvSpPr>
            <p:spPr>
              <a:xfrm rot="1161856" flipH="1">
                <a:off x="8423810" y="4412201"/>
                <a:ext cx="146807" cy="10900"/>
              </a:xfrm>
              <a:custGeom>
                <a:avLst/>
                <a:gdLst/>
                <a:ahLst/>
                <a:cxnLst/>
                <a:rect l="l" t="t" r="r" b="b"/>
                <a:pathLst>
                  <a:path w="1724" h="128" extrusionOk="0">
                    <a:moveTo>
                      <a:pt x="0" y="0"/>
                    </a:moveTo>
                    <a:lnTo>
                      <a:pt x="0" y="128"/>
                    </a:lnTo>
                    <a:lnTo>
                      <a:pt x="1724" y="128"/>
                    </a:lnTo>
                    <a:lnTo>
                      <a:pt x="1724"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05" name="Google Shape;805;p38"/>
              <p:cNvSpPr/>
              <p:nvPr/>
            </p:nvSpPr>
            <p:spPr>
              <a:xfrm rot="1161856" flipH="1">
                <a:off x="8361610" y="4452172"/>
                <a:ext cx="193557" cy="10900"/>
              </a:xfrm>
              <a:custGeom>
                <a:avLst/>
                <a:gdLst/>
                <a:ahLst/>
                <a:cxnLst/>
                <a:rect l="l" t="t" r="r" b="b"/>
                <a:pathLst>
                  <a:path w="2273" h="128" extrusionOk="0">
                    <a:moveTo>
                      <a:pt x="0" y="1"/>
                    </a:moveTo>
                    <a:lnTo>
                      <a:pt x="0" y="128"/>
                    </a:lnTo>
                    <a:lnTo>
                      <a:pt x="2272" y="128"/>
                    </a:lnTo>
                    <a:lnTo>
                      <a:pt x="2272"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06" name="Google Shape;806;p38"/>
              <p:cNvSpPr/>
              <p:nvPr/>
            </p:nvSpPr>
            <p:spPr>
              <a:xfrm rot="1161856" flipH="1">
                <a:off x="8330122" y="4499342"/>
                <a:ext cx="208033" cy="10900"/>
              </a:xfrm>
              <a:custGeom>
                <a:avLst/>
                <a:gdLst/>
                <a:ahLst/>
                <a:cxnLst/>
                <a:rect l="l" t="t" r="r" b="b"/>
                <a:pathLst>
                  <a:path w="2443" h="128" extrusionOk="0">
                    <a:moveTo>
                      <a:pt x="0" y="0"/>
                    </a:moveTo>
                    <a:lnTo>
                      <a:pt x="0" y="127"/>
                    </a:lnTo>
                    <a:lnTo>
                      <a:pt x="2443" y="127"/>
                    </a:lnTo>
                    <a:lnTo>
                      <a:pt x="244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07" name="Google Shape;807;p38"/>
              <p:cNvSpPr/>
              <p:nvPr/>
            </p:nvSpPr>
            <p:spPr>
              <a:xfrm rot="1161856" flipH="1">
                <a:off x="8408298" y="4603030"/>
                <a:ext cx="96736" cy="10985"/>
              </a:xfrm>
              <a:custGeom>
                <a:avLst/>
                <a:gdLst/>
                <a:ahLst/>
                <a:cxnLst/>
                <a:rect l="l" t="t" r="r" b="b"/>
                <a:pathLst>
                  <a:path w="1136" h="129" extrusionOk="0">
                    <a:moveTo>
                      <a:pt x="0" y="0"/>
                    </a:moveTo>
                    <a:lnTo>
                      <a:pt x="0" y="129"/>
                    </a:lnTo>
                    <a:lnTo>
                      <a:pt x="1136" y="129"/>
                    </a:lnTo>
                    <a:lnTo>
                      <a:pt x="1136"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F998D26D-2536-FBCC-0485-C4439D0380C5}"/>
              </a:ext>
            </a:extLst>
          </p:cNvPr>
          <p:cNvGrpSpPr/>
          <p:nvPr/>
        </p:nvGrpSpPr>
        <p:grpSpPr>
          <a:xfrm>
            <a:off x="2854247" y="1985289"/>
            <a:ext cx="3103812" cy="3823342"/>
            <a:chOff x="2200434" y="1714192"/>
            <a:chExt cx="3103812" cy="3823342"/>
          </a:xfrm>
        </p:grpSpPr>
        <p:sp>
          <p:nvSpPr>
            <p:cNvPr id="80" name="TextBox 76">
              <a:extLst>
                <a:ext uri="{FF2B5EF4-FFF2-40B4-BE49-F238E27FC236}">
                  <a16:creationId xmlns:a16="http://schemas.microsoft.com/office/drawing/2014/main" id="{873E1CF5-C521-B9F2-E864-44A2FDF3F7A7}"/>
                </a:ext>
              </a:extLst>
            </p:cNvPr>
            <p:cNvSpPr txBox="1"/>
            <p:nvPr/>
          </p:nvSpPr>
          <p:spPr>
            <a:xfrm>
              <a:off x="2200435" y="1714192"/>
              <a:ext cx="3103811" cy="369332"/>
            </a:xfrm>
            <a:prstGeom prst="rect">
              <a:avLst/>
            </a:prstGeom>
            <a:noFill/>
          </p:spPr>
          <p:txBody>
            <a:bodyPr wrap="square" rtlCol="0">
              <a:spAutoFit/>
            </a:bodyPr>
            <a:lstStyle/>
            <a:p>
              <a:r>
                <a:rPr lang="en-US" altLang="zh-CN"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rPr>
                <a:t>Achievement Motivation</a:t>
              </a:r>
              <a:endParaRPr lang="zh-CN" altLang="en-US"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endParaRPr>
            </a:p>
          </p:txBody>
        </p:sp>
        <p:sp>
          <p:nvSpPr>
            <p:cNvPr id="106" name="TextBox 76">
              <a:extLst>
                <a:ext uri="{FF2B5EF4-FFF2-40B4-BE49-F238E27FC236}">
                  <a16:creationId xmlns:a16="http://schemas.microsoft.com/office/drawing/2014/main" id="{0DAE7137-8664-2291-F1A9-A2F54E097B58}"/>
                </a:ext>
              </a:extLst>
            </p:cNvPr>
            <p:cNvSpPr txBox="1"/>
            <p:nvPr/>
          </p:nvSpPr>
          <p:spPr>
            <a:xfrm>
              <a:off x="2200434" y="2871168"/>
              <a:ext cx="3103811" cy="369332"/>
            </a:xfrm>
            <a:prstGeom prst="rect">
              <a:avLst/>
            </a:prstGeom>
            <a:noFill/>
          </p:spPr>
          <p:txBody>
            <a:bodyPr wrap="square" rtlCol="0">
              <a:spAutoFit/>
            </a:bodyPr>
            <a:lstStyle/>
            <a:p>
              <a:r>
                <a:rPr lang="en-US" altLang="zh-CN"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rPr>
                <a:t>Affiliation Motivation</a:t>
              </a:r>
              <a:endParaRPr lang="zh-CN" altLang="en-US"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endParaRPr>
            </a:p>
          </p:txBody>
        </p:sp>
        <p:sp>
          <p:nvSpPr>
            <p:cNvPr id="107" name="TextBox 76">
              <a:extLst>
                <a:ext uri="{FF2B5EF4-FFF2-40B4-BE49-F238E27FC236}">
                  <a16:creationId xmlns:a16="http://schemas.microsoft.com/office/drawing/2014/main" id="{A1DC0752-4E80-0901-EA97-884DE8729DA8}"/>
                </a:ext>
              </a:extLst>
            </p:cNvPr>
            <p:cNvSpPr txBox="1"/>
            <p:nvPr/>
          </p:nvSpPr>
          <p:spPr>
            <a:xfrm>
              <a:off x="2200434" y="4019685"/>
              <a:ext cx="3103811" cy="369332"/>
            </a:xfrm>
            <a:prstGeom prst="rect">
              <a:avLst/>
            </a:prstGeom>
            <a:noFill/>
          </p:spPr>
          <p:txBody>
            <a:bodyPr wrap="square" rtlCol="0">
              <a:spAutoFit/>
            </a:bodyPr>
            <a:lstStyle/>
            <a:p>
              <a:r>
                <a:rPr lang="en-US" altLang="zh-CN"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rPr>
                <a:t>Competence Motivation</a:t>
              </a:r>
              <a:endParaRPr lang="zh-CN" altLang="en-US"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endParaRPr>
            </a:p>
          </p:txBody>
        </p:sp>
        <p:sp>
          <p:nvSpPr>
            <p:cNvPr id="108" name="TextBox 76">
              <a:extLst>
                <a:ext uri="{FF2B5EF4-FFF2-40B4-BE49-F238E27FC236}">
                  <a16:creationId xmlns:a16="http://schemas.microsoft.com/office/drawing/2014/main" id="{51DD84FE-F88E-13DD-44BE-1CBFFB12966B}"/>
                </a:ext>
              </a:extLst>
            </p:cNvPr>
            <p:cNvSpPr txBox="1"/>
            <p:nvPr/>
          </p:nvSpPr>
          <p:spPr>
            <a:xfrm>
              <a:off x="2200434" y="5168202"/>
              <a:ext cx="3103811" cy="369332"/>
            </a:xfrm>
            <a:prstGeom prst="rect">
              <a:avLst/>
            </a:prstGeom>
            <a:noFill/>
          </p:spPr>
          <p:txBody>
            <a:bodyPr wrap="square" rtlCol="0">
              <a:spAutoFit/>
            </a:bodyPr>
            <a:lstStyle/>
            <a:p>
              <a:r>
                <a:rPr lang="en-US" altLang="zh-CN"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rPr>
                <a:t>Power Motivation</a:t>
              </a:r>
              <a:endParaRPr lang="zh-CN" altLang="en-US"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endParaRPr>
            </a:p>
          </p:txBody>
        </p:sp>
      </p:grpSp>
      <p:sp>
        <p:nvSpPr>
          <p:cNvPr id="119" name="TextBox 118">
            <a:extLst>
              <a:ext uri="{FF2B5EF4-FFF2-40B4-BE49-F238E27FC236}">
                <a16:creationId xmlns:a16="http://schemas.microsoft.com/office/drawing/2014/main" id="{664E0257-283C-D31F-F193-C92060F124CA}"/>
              </a:ext>
            </a:extLst>
          </p:cNvPr>
          <p:cNvSpPr txBox="1"/>
          <p:nvPr/>
        </p:nvSpPr>
        <p:spPr>
          <a:xfrm>
            <a:off x="1133952" y="622408"/>
            <a:ext cx="7578480"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Types of Motivation</a:t>
            </a:r>
          </a:p>
        </p:txBody>
      </p:sp>
      <p:pic>
        <p:nvPicPr>
          <p:cNvPr id="121" name="Picture 120">
            <a:extLst>
              <a:ext uri="{FF2B5EF4-FFF2-40B4-BE49-F238E27FC236}">
                <a16:creationId xmlns:a16="http://schemas.microsoft.com/office/drawing/2014/main" id="{7C5725C0-2EAC-CA17-A339-E3BF90AA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3988" y="4457519"/>
            <a:ext cx="2918012" cy="2918012"/>
          </a:xfrm>
          <a:prstGeom prst="rect">
            <a:avLst/>
          </a:prstGeom>
        </p:spPr>
      </p:pic>
      <p:sp>
        <p:nvSpPr>
          <p:cNvPr id="135" name="Oval 9">
            <a:extLst>
              <a:ext uri="{FF2B5EF4-FFF2-40B4-BE49-F238E27FC236}">
                <a16:creationId xmlns:a16="http://schemas.microsoft.com/office/drawing/2014/main" id="{B3A1E34D-22C4-A783-2DA8-8302C8C4EC50}"/>
              </a:ext>
            </a:extLst>
          </p:cNvPr>
          <p:cNvSpPr>
            <a:spLocks noChangeArrowheads="1"/>
          </p:cNvSpPr>
          <p:nvPr/>
        </p:nvSpPr>
        <p:spPr bwMode="auto">
          <a:xfrm>
            <a:off x="1940859" y="1985289"/>
            <a:ext cx="515376" cy="514996"/>
          </a:xfrm>
          <a:prstGeom prst="ellipse">
            <a:avLst/>
          </a:prstGeom>
          <a:solidFill>
            <a:schemeClr val="accent1"/>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ru-RU" altLang="en-US" sz="2400">
              <a:solidFill>
                <a:schemeClr val="tx1">
                  <a:lumMod val="75000"/>
                  <a:lumOff val="25000"/>
                </a:schemeClr>
              </a:solidFill>
              <a:latin typeface="+mn-lt"/>
              <a:ea typeface="+mn-ea"/>
              <a:cs typeface="+mn-ea"/>
              <a:sym typeface="+mn-lt"/>
            </a:endParaRPr>
          </a:p>
        </p:txBody>
      </p:sp>
      <p:sp>
        <p:nvSpPr>
          <p:cNvPr id="136" name="Oval 9">
            <a:extLst>
              <a:ext uri="{FF2B5EF4-FFF2-40B4-BE49-F238E27FC236}">
                <a16:creationId xmlns:a16="http://schemas.microsoft.com/office/drawing/2014/main" id="{6D47152D-BF56-3B92-4B71-1420295265E2}"/>
              </a:ext>
            </a:extLst>
          </p:cNvPr>
          <p:cNvSpPr>
            <a:spLocks noChangeArrowheads="1"/>
          </p:cNvSpPr>
          <p:nvPr/>
        </p:nvSpPr>
        <p:spPr bwMode="auto">
          <a:xfrm>
            <a:off x="1946640" y="3106835"/>
            <a:ext cx="515376" cy="514996"/>
          </a:xfrm>
          <a:prstGeom prst="ellipse">
            <a:avLst/>
          </a:prstGeom>
          <a:solidFill>
            <a:srgbClr val="EAAEAE"/>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ru-RU" altLang="en-US" sz="2400">
              <a:solidFill>
                <a:schemeClr val="tx1">
                  <a:lumMod val="75000"/>
                  <a:lumOff val="25000"/>
                </a:schemeClr>
              </a:solidFill>
              <a:latin typeface="+mn-lt"/>
              <a:ea typeface="+mn-ea"/>
              <a:cs typeface="+mn-ea"/>
              <a:sym typeface="+mn-lt"/>
            </a:endParaRPr>
          </a:p>
        </p:txBody>
      </p:sp>
      <p:sp>
        <p:nvSpPr>
          <p:cNvPr id="137" name="Oval 9">
            <a:extLst>
              <a:ext uri="{FF2B5EF4-FFF2-40B4-BE49-F238E27FC236}">
                <a16:creationId xmlns:a16="http://schemas.microsoft.com/office/drawing/2014/main" id="{6755F1A5-6689-B4E9-0535-8365FADA1628}"/>
              </a:ext>
            </a:extLst>
          </p:cNvPr>
          <p:cNvSpPr>
            <a:spLocks noChangeArrowheads="1"/>
          </p:cNvSpPr>
          <p:nvPr/>
        </p:nvSpPr>
        <p:spPr bwMode="auto">
          <a:xfrm>
            <a:off x="1937758" y="4277742"/>
            <a:ext cx="515376" cy="514996"/>
          </a:xfrm>
          <a:prstGeom prst="ellipse">
            <a:avLst/>
          </a:prstGeom>
          <a:solidFill>
            <a:schemeClr val="accent1"/>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ru-RU" altLang="en-US" sz="2400">
              <a:solidFill>
                <a:schemeClr val="tx1">
                  <a:lumMod val="75000"/>
                  <a:lumOff val="25000"/>
                </a:schemeClr>
              </a:solidFill>
              <a:latin typeface="+mn-lt"/>
              <a:ea typeface="+mn-ea"/>
              <a:cs typeface="+mn-ea"/>
              <a:sym typeface="+mn-lt"/>
            </a:endParaRPr>
          </a:p>
        </p:txBody>
      </p:sp>
      <p:sp>
        <p:nvSpPr>
          <p:cNvPr id="138" name="Oval 9">
            <a:extLst>
              <a:ext uri="{FF2B5EF4-FFF2-40B4-BE49-F238E27FC236}">
                <a16:creationId xmlns:a16="http://schemas.microsoft.com/office/drawing/2014/main" id="{189BF4B9-03AE-35E2-6A9F-1FD923AD8764}"/>
              </a:ext>
            </a:extLst>
          </p:cNvPr>
          <p:cNvSpPr>
            <a:spLocks noChangeArrowheads="1"/>
          </p:cNvSpPr>
          <p:nvPr/>
        </p:nvSpPr>
        <p:spPr bwMode="auto">
          <a:xfrm>
            <a:off x="1946640" y="5366467"/>
            <a:ext cx="515376" cy="514996"/>
          </a:xfrm>
          <a:prstGeom prst="ellipse">
            <a:avLst/>
          </a:prstGeom>
          <a:solidFill>
            <a:srgbClr val="EAAEAE"/>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ru-RU" altLang="en-US" sz="2400">
              <a:solidFill>
                <a:schemeClr val="tx1">
                  <a:lumMod val="75000"/>
                  <a:lumOff val="25000"/>
                </a:schemeClr>
              </a:solidFill>
              <a:latin typeface="+mn-lt"/>
              <a:ea typeface="+mn-ea"/>
              <a:cs typeface="+mn-ea"/>
              <a:sym typeface="+mn-lt"/>
            </a:endParaRPr>
          </a:p>
        </p:txBody>
      </p:sp>
    </p:spTree>
    <p:extLst>
      <p:ext uri="{BB962C8B-B14F-4D97-AF65-F5344CB8AC3E}">
        <p14:creationId xmlns:p14="http://schemas.microsoft.com/office/powerpoint/2010/main" val="2764977621"/>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7FEE8-A07D-81B8-5B69-74F5FB4754D9}"/>
            </a:ext>
          </a:extLst>
        </p:cNvPr>
        <p:cNvGrpSpPr/>
        <p:nvPr/>
      </p:nvGrpSpPr>
      <p:grpSpPr>
        <a:xfrm>
          <a:off x="0" y="0"/>
          <a:ext cx="0" cy="0"/>
          <a:chOff x="0" y="0"/>
          <a:chExt cx="0" cy="0"/>
        </a:xfrm>
      </p:grpSpPr>
      <p:sp>
        <p:nvSpPr>
          <p:cNvPr id="119" name="TextBox 118">
            <a:extLst>
              <a:ext uri="{FF2B5EF4-FFF2-40B4-BE49-F238E27FC236}">
                <a16:creationId xmlns:a16="http://schemas.microsoft.com/office/drawing/2014/main" id="{AD9EDD67-8F83-E83B-3BEE-A921963515F4}"/>
              </a:ext>
            </a:extLst>
          </p:cNvPr>
          <p:cNvSpPr txBox="1"/>
          <p:nvPr/>
        </p:nvSpPr>
        <p:spPr>
          <a:xfrm>
            <a:off x="1133952" y="622408"/>
            <a:ext cx="7578480"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Types of Motivation</a:t>
            </a:r>
          </a:p>
        </p:txBody>
      </p:sp>
      <p:grpSp>
        <p:nvGrpSpPr>
          <p:cNvPr id="2" name="Group 1">
            <a:extLst>
              <a:ext uri="{FF2B5EF4-FFF2-40B4-BE49-F238E27FC236}">
                <a16:creationId xmlns:a16="http://schemas.microsoft.com/office/drawing/2014/main" id="{02A3D011-2946-348B-AE45-8E8A86EF2FE0}"/>
              </a:ext>
            </a:extLst>
          </p:cNvPr>
          <p:cNvGrpSpPr/>
          <p:nvPr/>
        </p:nvGrpSpPr>
        <p:grpSpPr>
          <a:xfrm>
            <a:off x="8712432" y="3429000"/>
            <a:ext cx="2339362" cy="1297070"/>
            <a:chOff x="1407885" y="2248877"/>
            <a:chExt cx="5149531" cy="2855182"/>
          </a:xfrm>
        </p:grpSpPr>
        <p:sp>
          <p:nvSpPr>
            <p:cNvPr id="124" name="iṣlïḑé">
              <a:extLst>
                <a:ext uri="{FF2B5EF4-FFF2-40B4-BE49-F238E27FC236}">
                  <a16:creationId xmlns:a16="http://schemas.microsoft.com/office/drawing/2014/main" id="{A78581BB-0ED6-81FD-9B46-8AE02AEB930F}"/>
                </a:ext>
              </a:extLst>
            </p:cNvPr>
            <p:cNvSpPr>
              <a:spLocks/>
            </p:cNvSpPr>
            <p:nvPr/>
          </p:nvSpPr>
          <p:spPr bwMode="auto">
            <a:xfrm>
              <a:off x="1556967" y="2248877"/>
              <a:ext cx="4880651" cy="2728728"/>
            </a:xfrm>
            <a:custGeom>
              <a:avLst/>
              <a:gdLst>
                <a:gd name="T0" fmla="*/ 709 w 928"/>
                <a:gd name="T1" fmla="*/ 183 h 518"/>
                <a:gd name="T2" fmla="*/ 622 w 928"/>
                <a:gd name="T3" fmla="*/ 0 h 518"/>
                <a:gd name="T4" fmla="*/ 521 w 928"/>
                <a:gd name="T5" fmla="*/ 17 h 518"/>
                <a:gd name="T6" fmla="*/ 610 w 928"/>
                <a:gd name="T7" fmla="*/ 35 h 518"/>
                <a:gd name="T8" fmla="*/ 329 w 928"/>
                <a:gd name="T9" fmla="*/ 81 h 518"/>
                <a:gd name="T10" fmla="*/ 384 w 928"/>
                <a:gd name="T11" fmla="*/ 47 h 518"/>
                <a:gd name="T12" fmla="*/ 384 w 928"/>
                <a:gd name="T13" fmla="*/ 21 h 518"/>
                <a:gd name="T14" fmla="*/ 253 w 928"/>
                <a:gd name="T15" fmla="*/ 34 h 518"/>
                <a:gd name="T16" fmla="*/ 276 w 928"/>
                <a:gd name="T17" fmla="*/ 59 h 518"/>
                <a:gd name="T18" fmla="*/ 241 w 928"/>
                <a:gd name="T19" fmla="*/ 192 h 518"/>
                <a:gd name="T20" fmla="*/ 0 w 928"/>
                <a:gd name="T21" fmla="*/ 347 h 518"/>
                <a:gd name="T22" fmla="*/ 340 w 928"/>
                <a:gd name="T23" fmla="*/ 365 h 518"/>
                <a:gd name="T24" fmla="*/ 448 w 928"/>
                <a:gd name="T25" fmla="*/ 427 h 518"/>
                <a:gd name="T26" fmla="*/ 417 w 928"/>
                <a:gd name="T27" fmla="*/ 436 h 518"/>
                <a:gd name="T28" fmla="*/ 457 w 928"/>
                <a:gd name="T29" fmla="*/ 445 h 518"/>
                <a:gd name="T30" fmla="*/ 466 w 928"/>
                <a:gd name="T31" fmla="*/ 363 h 518"/>
                <a:gd name="T32" fmla="*/ 467 w 928"/>
                <a:gd name="T33" fmla="*/ 362 h 518"/>
                <a:gd name="T34" fmla="*/ 471 w 928"/>
                <a:gd name="T35" fmla="*/ 358 h 518"/>
                <a:gd name="T36" fmla="*/ 471 w 928"/>
                <a:gd name="T37" fmla="*/ 358 h 518"/>
                <a:gd name="T38" fmla="*/ 649 w 928"/>
                <a:gd name="T39" fmla="*/ 132 h 518"/>
                <a:gd name="T40" fmla="*/ 586 w 928"/>
                <a:gd name="T41" fmla="*/ 347 h 518"/>
                <a:gd name="T42" fmla="*/ 928 w 928"/>
                <a:gd name="T43" fmla="*/ 347 h 518"/>
                <a:gd name="T44" fmla="*/ 317 w 928"/>
                <a:gd name="T45" fmla="*/ 132 h 518"/>
                <a:gd name="T46" fmla="*/ 340 w 928"/>
                <a:gd name="T47" fmla="*/ 329 h 518"/>
                <a:gd name="T48" fmla="*/ 317 w 928"/>
                <a:gd name="T49" fmla="*/ 132 h 518"/>
                <a:gd name="T50" fmla="*/ 202 w 928"/>
                <a:gd name="T51" fmla="*/ 329 h 518"/>
                <a:gd name="T52" fmla="*/ 304 w 928"/>
                <a:gd name="T53" fmla="*/ 329 h 518"/>
                <a:gd name="T54" fmla="*/ 35 w 928"/>
                <a:gd name="T55" fmla="*/ 347 h 518"/>
                <a:gd name="T56" fmla="*/ 223 w 928"/>
                <a:gd name="T57" fmla="*/ 223 h 518"/>
                <a:gd name="T58" fmla="*/ 155 w 928"/>
                <a:gd name="T59" fmla="*/ 356 h 518"/>
                <a:gd name="T60" fmla="*/ 304 w 928"/>
                <a:gd name="T61" fmla="*/ 365 h 518"/>
                <a:gd name="T62" fmla="*/ 466 w 928"/>
                <a:gd name="T63" fmla="*/ 308 h 518"/>
                <a:gd name="T64" fmla="*/ 488 w 928"/>
                <a:gd name="T65" fmla="*/ 267 h 518"/>
                <a:gd name="T66" fmla="*/ 488 w 928"/>
                <a:gd name="T67" fmla="*/ 249 h 518"/>
                <a:gd name="T68" fmla="*/ 448 w 928"/>
                <a:gd name="T69" fmla="*/ 258 h 518"/>
                <a:gd name="T70" fmla="*/ 349 w 928"/>
                <a:gd name="T71" fmla="*/ 117 h 518"/>
                <a:gd name="T72" fmla="*/ 466 w 928"/>
                <a:gd name="T73" fmla="*/ 308 h 518"/>
                <a:gd name="T74" fmla="*/ 622 w 928"/>
                <a:gd name="T75" fmla="*/ 347 h 518"/>
                <a:gd name="T76" fmla="*/ 740 w 928"/>
                <a:gd name="T77" fmla="*/ 354 h 518"/>
                <a:gd name="T78" fmla="*/ 773 w 928"/>
                <a:gd name="T79" fmla="*/ 340 h 518"/>
                <a:gd name="T80" fmla="*/ 757 w 928"/>
                <a:gd name="T81" fmla="*/ 212 h 518"/>
                <a:gd name="T82" fmla="*/ 757 w 928"/>
                <a:gd name="T83" fmla="*/ 482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518">
                  <a:moveTo>
                    <a:pt x="757" y="176"/>
                  </a:moveTo>
                  <a:cubicBezTo>
                    <a:pt x="740" y="176"/>
                    <a:pt x="724" y="179"/>
                    <a:pt x="709" y="183"/>
                  </a:cubicBezTo>
                  <a:cubicBezTo>
                    <a:pt x="638" y="11"/>
                    <a:pt x="638" y="11"/>
                    <a:pt x="638" y="11"/>
                  </a:cubicBezTo>
                  <a:cubicBezTo>
                    <a:pt x="635" y="4"/>
                    <a:pt x="629" y="0"/>
                    <a:pt x="622" y="0"/>
                  </a:cubicBezTo>
                  <a:cubicBezTo>
                    <a:pt x="538" y="0"/>
                    <a:pt x="538" y="0"/>
                    <a:pt x="538" y="0"/>
                  </a:cubicBezTo>
                  <a:cubicBezTo>
                    <a:pt x="529" y="0"/>
                    <a:pt x="521" y="8"/>
                    <a:pt x="521" y="17"/>
                  </a:cubicBezTo>
                  <a:cubicBezTo>
                    <a:pt x="521" y="27"/>
                    <a:pt x="529" y="35"/>
                    <a:pt x="538" y="35"/>
                  </a:cubicBezTo>
                  <a:cubicBezTo>
                    <a:pt x="538" y="35"/>
                    <a:pt x="592" y="35"/>
                    <a:pt x="610" y="35"/>
                  </a:cubicBezTo>
                  <a:cubicBezTo>
                    <a:pt x="612" y="40"/>
                    <a:pt x="619" y="57"/>
                    <a:pt x="629" y="81"/>
                  </a:cubicBezTo>
                  <a:cubicBezTo>
                    <a:pt x="329" y="81"/>
                    <a:pt x="329" y="81"/>
                    <a:pt x="329" y="81"/>
                  </a:cubicBezTo>
                  <a:cubicBezTo>
                    <a:pt x="315" y="55"/>
                    <a:pt x="315" y="55"/>
                    <a:pt x="315" y="55"/>
                  </a:cubicBezTo>
                  <a:cubicBezTo>
                    <a:pt x="384" y="47"/>
                    <a:pt x="384" y="47"/>
                    <a:pt x="384" y="47"/>
                  </a:cubicBezTo>
                  <a:cubicBezTo>
                    <a:pt x="392" y="47"/>
                    <a:pt x="397" y="41"/>
                    <a:pt x="397" y="34"/>
                  </a:cubicBezTo>
                  <a:cubicBezTo>
                    <a:pt x="397" y="27"/>
                    <a:pt x="392" y="21"/>
                    <a:pt x="384" y="21"/>
                  </a:cubicBezTo>
                  <a:cubicBezTo>
                    <a:pt x="266" y="21"/>
                    <a:pt x="266" y="21"/>
                    <a:pt x="266" y="21"/>
                  </a:cubicBezTo>
                  <a:cubicBezTo>
                    <a:pt x="259" y="21"/>
                    <a:pt x="253" y="27"/>
                    <a:pt x="253" y="34"/>
                  </a:cubicBezTo>
                  <a:cubicBezTo>
                    <a:pt x="253" y="41"/>
                    <a:pt x="251" y="62"/>
                    <a:pt x="273" y="60"/>
                  </a:cubicBezTo>
                  <a:cubicBezTo>
                    <a:pt x="276" y="59"/>
                    <a:pt x="276" y="59"/>
                    <a:pt x="276" y="59"/>
                  </a:cubicBezTo>
                  <a:cubicBezTo>
                    <a:pt x="297" y="96"/>
                    <a:pt x="297" y="96"/>
                    <a:pt x="297" y="96"/>
                  </a:cubicBezTo>
                  <a:cubicBezTo>
                    <a:pt x="241" y="192"/>
                    <a:pt x="241" y="192"/>
                    <a:pt x="241" y="192"/>
                  </a:cubicBezTo>
                  <a:cubicBezTo>
                    <a:pt x="219" y="182"/>
                    <a:pt x="196" y="176"/>
                    <a:pt x="170" y="176"/>
                  </a:cubicBezTo>
                  <a:cubicBezTo>
                    <a:pt x="76" y="176"/>
                    <a:pt x="0" y="253"/>
                    <a:pt x="0" y="347"/>
                  </a:cubicBezTo>
                  <a:cubicBezTo>
                    <a:pt x="0" y="441"/>
                    <a:pt x="76" y="518"/>
                    <a:pt x="170" y="518"/>
                  </a:cubicBezTo>
                  <a:cubicBezTo>
                    <a:pt x="259" y="518"/>
                    <a:pt x="331" y="451"/>
                    <a:pt x="340" y="365"/>
                  </a:cubicBezTo>
                  <a:cubicBezTo>
                    <a:pt x="448" y="365"/>
                    <a:pt x="448" y="365"/>
                    <a:pt x="448" y="365"/>
                  </a:cubicBezTo>
                  <a:cubicBezTo>
                    <a:pt x="448" y="395"/>
                    <a:pt x="448" y="421"/>
                    <a:pt x="448" y="427"/>
                  </a:cubicBezTo>
                  <a:cubicBezTo>
                    <a:pt x="439" y="427"/>
                    <a:pt x="426" y="427"/>
                    <a:pt x="426" y="427"/>
                  </a:cubicBezTo>
                  <a:cubicBezTo>
                    <a:pt x="421" y="427"/>
                    <a:pt x="417" y="431"/>
                    <a:pt x="417" y="436"/>
                  </a:cubicBezTo>
                  <a:cubicBezTo>
                    <a:pt x="417" y="441"/>
                    <a:pt x="421" y="445"/>
                    <a:pt x="426" y="445"/>
                  </a:cubicBezTo>
                  <a:cubicBezTo>
                    <a:pt x="457" y="445"/>
                    <a:pt x="457" y="445"/>
                    <a:pt x="457" y="445"/>
                  </a:cubicBezTo>
                  <a:cubicBezTo>
                    <a:pt x="462" y="445"/>
                    <a:pt x="466" y="441"/>
                    <a:pt x="466" y="436"/>
                  </a:cubicBezTo>
                  <a:cubicBezTo>
                    <a:pt x="466" y="436"/>
                    <a:pt x="466" y="401"/>
                    <a:pt x="466" y="363"/>
                  </a:cubicBezTo>
                  <a:cubicBezTo>
                    <a:pt x="466" y="363"/>
                    <a:pt x="466" y="363"/>
                    <a:pt x="466" y="363"/>
                  </a:cubicBezTo>
                  <a:cubicBezTo>
                    <a:pt x="466" y="362"/>
                    <a:pt x="467" y="362"/>
                    <a:pt x="467" y="362"/>
                  </a:cubicBezTo>
                  <a:cubicBezTo>
                    <a:pt x="468" y="361"/>
                    <a:pt x="468" y="361"/>
                    <a:pt x="469" y="361"/>
                  </a:cubicBezTo>
                  <a:cubicBezTo>
                    <a:pt x="469" y="360"/>
                    <a:pt x="470" y="359"/>
                    <a:pt x="471" y="358"/>
                  </a:cubicBezTo>
                  <a:cubicBezTo>
                    <a:pt x="471" y="358"/>
                    <a:pt x="471" y="358"/>
                    <a:pt x="471" y="358"/>
                  </a:cubicBezTo>
                  <a:cubicBezTo>
                    <a:pt x="471" y="358"/>
                    <a:pt x="471" y="358"/>
                    <a:pt x="471" y="358"/>
                  </a:cubicBezTo>
                  <a:cubicBezTo>
                    <a:pt x="471" y="358"/>
                    <a:pt x="471" y="358"/>
                    <a:pt x="471" y="358"/>
                  </a:cubicBezTo>
                  <a:cubicBezTo>
                    <a:pt x="649" y="132"/>
                    <a:pt x="649" y="132"/>
                    <a:pt x="649" y="132"/>
                  </a:cubicBezTo>
                  <a:cubicBezTo>
                    <a:pt x="658" y="153"/>
                    <a:pt x="667" y="175"/>
                    <a:pt x="676" y="197"/>
                  </a:cubicBezTo>
                  <a:cubicBezTo>
                    <a:pt x="622" y="226"/>
                    <a:pt x="586" y="282"/>
                    <a:pt x="586" y="347"/>
                  </a:cubicBezTo>
                  <a:cubicBezTo>
                    <a:pt x="586" y="441"/>
                    <a:pt x="663" y="518"/>
                    <a:pt x="757" y="518"/>
                  </a:cubicBezTo>
                  <a:cubicBezTo>
                    <a:pt x="851" y="518"/>
                    <a:pt x="928" y="441"/>
                    <a:pt x="928" y="347"/>
                  </a:cubicBezTo>
                  <a:cubicBezTo>
                    <a:pt x="928" y="253"/>
                    <a:pt x="851" y="176"/>
                    <a:pt x="757" y="176"/>
                  </a:cubicBezTo>
                  <a:close/>
                  <a:moveTo>
                    <a:pt x="317" y="132"/>
                  </a:moveTo>
                  <a:cubicBezTo>
                    <a:pt x="427" y="329"/>
                    <a:pt x="427" y="329"/>
                    <a:pt x="427" y="329"/>
                  </a:cubicBezTo>
                  <a:cubicBezTo>
                    <a:pt x="406" y="329"/>
                    <a:pt x="374" y="329"/>
                    <a:pt x="340" y="329"/>
                  </a:cubicBezTo>
                  <a:cubicBezTo>
                    <a:pt x="335" y="280"/>
                    <a:pt x="309" y="238"/>
                    <a:pt x="271" y="210"/>
                  </a:cubicBezTo>
                  <a:cubicBezTo>
                    <a:pt x="290" y="179"/>
                    <a:pt x="307" y="150"/>
                    <a:pt x="317" y="132"/>
                  </a:cubicBezTo>
                  <a:close/>
                  <a:moveTo>
                    <a:pt x="304" y="329"/>
                  </a:moveTo>
                  <a:cubicBezTo>
                    <a:pt x="261" y="329"/>
                    <a:pt x="221" y="329"/>
                    <a:pt x="202" y="329"/>
                  </a:cubicBezTo>
                  <a:cubicBezTo>
                    <a:pt x="211" y="313"/>
                    <a:pt x="232" y="278"/>
                    <a:pt x="253" y="241"/>
                  </a:cubicBezTo>
                  <a:cubicBezTo>
                    <a:pt x="281" y="262"/>
                    <a:pt x="300" y="293"/>
                    <a:pt x="304" y="329"/>
                  </a:cubicBezTo>
                  <a:close/>
                  <a:moveTo>
                    <a:pt x="170" y="482"/>
                  </a:moveTo>
                  <a:cubicBezTo>
                    <a:pt x="96" y="482"/>
                    <a:pt x="35" y="422"/>
                    <a:pt x="35" y="347"/>
                  </a:cubicBezTo>
                  <a:cubicBezTo>
                    <a:pt x="35" y="273"/>
                    <a:pt x="96" y="212"/>
                    <a:pt x="170" y="212"/>
                  </a:cubicBezTo>
                  <a:cubicBezTo>
                    <a:pt x="189" y="212"/>
                    <a:pt x="207" y="216"/>
                    <a:pt x="223" y="223"/>
                  </a:cubicBezTo>
                  <a:cubicBezTo>
                    <a:pt x="155" y="338"/>
                    <a:pt x="155" y="338"/>
                    <a:pt x="155" y="338"/>
                  </a:cubicBezTo>
                  <a:cubicBezTo>
                    <a:pt x="152" y="344"/>
                    <a:pt x="152" y="351"/>
                    <a:pt x="155" y="356"/>
                  </a:cubicBezTo>
                  <a:cubicBezTo>
                    <a:pt x="158" y="362"/>
                    <a:pt x="164" y="365"/>
                    <a:pt x="170" y="365"/>
                  </a:cubicBezTo>
                  <a:cubicBezTo>
                    <a:pt x="304" y="365"/>
                    <a:pt x="304" y="365"/>
                    <a:pt x="304" y="365"/>
                  </a:cubicBezTo>
                  <a:cubicBezTo>
                    <a:pt x="296" y="431"/>
                    <a:pt x="239" y="482"/>
                    <a:pt x="170" y="482"/>
                  </a:cubicBezTo>
                  <a:close/>
                  <a:moveTo>
                    <a:pt x="466" y="308"/>
                  </a:moveTo>
                  <a:cubicBezTo>
                    <a:pt x="466" y="287"/>
                    <a:pt x="466" y="272"/>
                    <a:pt x="466" y="267"/>
                  </a:cubicBezTo>
                  <a:cubicBezTo>
                    <a:pt x="475" y="267"/>
                    <a:pt x="488" y="267"/>
                    <a:pt x="488" y="267"/>
                  </a:cubicBezTo>
                  <a:cubicBezTo>
                    <a:pt x="493" y="267"/>
                    <a:pt x="497" y="263"/>
                    <a:pt x="497" y="258"/>
                  </a:cubicBezTo>
                  <a:cubicBezTo>
                    <a:pt x="497" y="253"/>
                    <a:pt x="493" y="249"/>
                    <a:pt x="488" y="249"/>
                  </a:cubicBezTo>
                  <a:cubicBezTo>
                    <a:pt x="457" y="249"/>
                    <a:pt x="457" y="249"/>
                    <a:pt x="457" y="249"/>
                  </a:cubicBezTo>
                  <a:cubicBezTo>
                    <a:pt x="452" y="249"/>
                    <a:pt x="448" y="253"/>
                    <a:pt x="448" y="258"/>
                  </a:cubicBezTo>
                  <a:cubicBezTo>
                    <a:pt x="448" y="258"/>
                    <a:pt x="448" y="273"/>
                    <a:pt x="448" y="294"/>
                  </a:cubicBezTo>
                  <a:cubicBezTo>
                    <a:pt x="349" y="117"/>
                    <a:pt x="349" y="117"/>
                    <a:pt x="349" y="117"/>
                  </a:cubicBezTo>
                  <a:cubicBezTo>
                    <a:pt x="410" y="117"/>
                    <a:pt x="569" y="117"/>
                    <a:pt x="616" y="117"/>
                  </a:cubicBezTo>
                  <a:cubicBezTo>
                    <a:pt x="588" y="152"/>
                    <a:pt x="503" y="260"/>
                    <a:pt x="466" y="308"/>
                  </a:cubicBezTo>
                  <a:close/>
                  <a:moveTo>
                    <a:pt x="757" y="482"/>
                  </a:moveTo>
                  <a:cubicBezTo>
                    <a:pt x="682" y="482"/>
                    <a:pt x="622" y="422"/>
                    <a:pt x="622" y="347"/>
                  </a:cubicBezTo>
                  <a:cubicBezTo>
                    <a:pt x="622" y="297"/>
                    <a:pt x="649" y="253"/>
                    <a:pt x="690" y="230"/>
                  </a:cubicBezTo>
                  <a:cubicBezTo>
                    <a:pt x="717" y="296"/>
                    <a:pt x="740" y="354"/>
                    <a:pt x="740" y="354"/>
                  </a:cubicBezTo>
                  <a:cubicBezTo>
                    <a:pt x="744" y="363"/>
                    <a:pt x="755" y="367"/>
                    <a:pt x="764" y="364"/>
                  </a:cubicBezTo>
                  <a:cubicBezTo>
                    <a:pt x="773" y="360"/>
                    <a:pt x="777" y="350"/>
                    <a:pt x="773" y="340"/>
                  </a:cubicBezTo>
                  <a:cubicBezTo>
                    <a:pt x="723" y="217"/>
                    <a:pt x="723" y="217"/>
                    <a:pt x="723" y="217"/>
                  </a:cubicBezTo>
                  <a:cubicBezTo>
                    <a:pt x="734" y="214"/>
                    <a:pt x="745" y="212"/>
                    <a:pt x="757" y="212"/>
                  </a:cubicBezTo>
                  <a:cubicBezTo>
                    <a:pt x="831" y="212"/>
                    <a:pt x="892" y="273"/>
                    <a:pt x="892" y="347"/>
                  </a:cubicBezTo>
                  <a:cubicBezTo>
                    <a:pt x="892" y="422"/>
                    <a:pt x="831" y="482"/>
                    <a:pt x="757" y="482"/>
                  </a:cubicBezTo>
                  <a:close/>
                </a:path>
              </a:pathLst>
            </a:custGeom>
            <a:solidFill>
              <a:schemeClr val="tx2">
                <a:lumMod val="40000"/>
                <a:lumOff val="60000"/>
              </a:schemeClr>
            </a:solidFill>
            <a:ln>
              <a:noFill/>
            </a:ln>
          </p:spPr>
          <p:txBody>
            <a:bodyPr anchor="ctr"/>
            <a:lstStyle/>
            <a:p>
              <a:pPr algn="ctr"/>
              <a:endParaRPr dirty="0">
                <a:cs typeface="+mn-ea"/>
                <a:sym typeface="+mn-lt"/>
              </a:endParaRPr>
            </a:p>
          </p:txBody>
        </p:sp>
        <p:grpSp>
          <p:nvGrpSpPr>
            <p:cNvPr id="125" name="iṡ1idê">
              <a:extLst>
                <a:ext uri="{FF2B5EF4-FFF2-40B4-BE49-F238E27FC236}">
                  <a16:creationId xmlns:a16="http://schemas.microsoft.com/office/drawing/2014/main" id="{592410F3-80E8-2DCC-63B3-382C0DC31466}"/>
                </a:ext>
              </a:extLst>
            </p:cNvPr>
            <p:cNvGrpSpPr/>
            <p:nvPr/>
          </p:nvGrpSpPr>
          <p:grpSpPr>
            <a:xfrm>
              <a:off x="4511980" y="3054186"/>
              <a:ext cx="2045436" cy="2049873"/>
              <a:chOff x="4095409" y="3126757"/>
              <a:chExt cx="2045437" cy="2049874"/>
            </a:xfrm>
          </p:grpSpPr>
          <p:sp>
            <p:nvSpPr>
              <p:cNvPr id="126" name="íSliďé">
                <a:extLst>
                  <a:ext uri="{FF2B5EF4-FFF2-40B4-BE49-F238E27FC236}">
                    <a16:creationId xmlns:a16="http://schemas.microsoft.com/office/drawing/2014/main" id="{798BFCE2-19C2-1546-0D28-30A8912D0071}"/>
                  </a:ext>
                </a:extLst>
              </p:cNvPr>
              <p:cNvSpPr>
                <a:spLocks/>
              </p:cNvSpPr>
              <p:nvPr/>
            </p:nvSpPr>
            <p:spPr bwMode="auto">
              <a:xfrm>
                <a:off x="4494735" y="3126757"/>
                <a:ext cx="1231256" cy="437041"/>
              </a:xfrm>
              <a:custGeom>
                <a:avLst/>
                <a:gdLst>
                  <a:gd name="T0" fmla="*/ 17 w 234"/>
                  <a:gd name="T1" fmla="*/ 44 h 83"/>
                  <a:gd name="T2" fmla="*/ 234 w 234"/>
                  <a:gd name="T3" fmla="*/ 54 h 83"/>
                  <a:gd name="T4" fmla="*/ 209 w 234"/>
                  <a:gd name="T5" fmla="*/ 78 h 83"/>
                  <a:gd name="T6" fmla="*/ 41 w 234"/>
                  <a:gd name="T7" fmla="*/ 69 h 83"/>
                  <a:gd name="T8" fmla="*/ 55 w 234"/>
                  <a:gd name="T9" fmla="*/ 83 h 83"/>
                  <a:gd name="T10" fmla="*/ 0 w 234"/>
                  <a:gd name="T11" fmla="*/ 82 h 83"/>
                  <a:gd name="T12" fmla="*/ 0 w 234"/>
                  <a:gd name="T13" fmla="*/ 27 h 83"/>
                  <a:gd name="T14" fmla="*/ 17 w 234"/>
                  <a:gd name="T15" fmla="*/ 4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83">
                    <a:moveTo>
                      <a:pt x="17" y="44"/>
                    </a:moveTo>
                    <a:cubicBezTo>
                      <a:pt x="83" y="0"/>
                      <a:pt x="171" y="3"/>
                      <a:pt x="234" y="54"/>
                    </a:cubicBezTo>
                    <a:cubicBezTo>
                      <a:pt x="209" y="78"/>
                      <a:pt x="209" y="78"/>
                      <a:pt x="209" y="78"/>
                    </a:cubicBezTo>
                    <a:cubicBezTo>
                      <a:pt x="161" y="40"/>
                      <a:pt x="93" y="37"/>
                      <a:pt x="41" y="69"/>
                    </a:cubicBezTo>
                    <a:cubicBezTo>
                      <a:pt x="55" y="83"/>
                      <a:pt x="55" y="83"/>
                      <a:pt x="55" y="83"/>
                    </a:cubicBezTo>
                    <a:cubicBezTo>
                      <a:pt x="0" y="82"/>
                      <a:pt x="0" y="82"/>
                      <a:pt x="0" y="82"/>
                    </a:cubicBezTo>
                    <a:cubicBezTo>
                      <a:pt x="0" y="27"/>
                      <a:pt x="0" y="27"/>
                      <a:pt x="0" y="27"/>
                    </a:cubicBezTo>
                    <a:cubicBezTo>
                      <a:pt x="17" y="44"/>
                      <a:pt x="17" y="44"/>
                      <a:pt x="17" y="44"/>
                    </a:cubicBezTo>
                    <a:close/>
                  </a:path>
                </a:pathLst>
              </a:custGeom>
              <a:solidFill>
                <a:schemeClr val="accent1"/>
              </a:solidFill>
              <a:ln>
                <a:noFill/>
              </a:ln>
            </p:spPr>
            <p:txBody>
              <a:bodyPr anchor="ctr"/>
              <a:lstStyle/>
              <a:p>
                <a:pPr algn="ctr"/>
                <a:endParaRPr>
                  <a:cs typeface="+mn-ea"/>
                  <a:sym typeface="+mn-lt"/>
                </a:endParaRPr>
              </a:p>
            </p:txBody>
          </p:sp>
          <p:sp>
            <p:nvSpPr>
              <p:cNvPr id="127" name="isľïḋé">
                <a:extLst>
                  <a:ext uri="{FF2B5EF4-FFF2-40B4-BE49-F238E27FC236}">
                    <a16:creationId xmlns:a16="http://schemas.microsoft.com/office/drawing/2014/main" id="{ED024D9E-A062-A84B-1DD4-CC23CD960AE5}"/>
                  </a:ext>
                </a:extLst>
              </p:cNvPr>
              <p:cNvSpPr>
                <a:spLocks/>
              </p:cNvSpPr>
              <p:nvPr/>
            </p:nvSpPr>
            <p:spPr bwMode="auto">
              <a:xfrm>
                <a:off x="5721553" y="3548268"/>
                <a:ext cx="419293" cy="1202416"/>
              </a:xfrm>
              <a:custGeom>
                <a:avLst/>
                <a:gdLst>
                  <a:gd name="T0" fmla="*/ 0 w 80"/>
                  <a:gd name="T1" fmla="*/ 56 h 228"/>
                  <a:gd name="T2" fmla="*/ 14 w 80"/>
                  <a:gd name="T3" fmla="*/ 42 h 228"/>
                  <a:gd name="T4" fmla="*/ 3 w 80"/>
                  <a:gd name="T5" fmla="*/ 204 h 228"/>
                  <a:gd name="T6" fmla="*/ 28 w 80"/>
                  <a:gd name="T7" fmla="*/ 228 h 228"/>
                  <a:gd name="T8" fmla="*/ 39 w 80"/>
                  <a:gd name="T9" fmla="*/ 17 h 228"/>
                  <a:gd name="T10" fmla="*/ 56 w 80"/>
                  <a:gd name="T11" fmla="*/ 0 h 228"/>
                  <a:gd name="T12" fmla="*/ 0 w 80"/>
                  <a:gd name="T13" fmla="*/ 0 h 228"/>
                  <a:gd name="T14" fmla="*/ 0 w 80"/>
                  <a:gd name="T15" fmla="*/ 56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28">
                    <a:moveTo>
                      <a:pt x="0" y="56"/>
                    </a:moveTo>
                    <a:cubicBezTo>
                      <a:pt x="14" y="42"/>
                      <a:pt x="14" y="42"/>
                      <a:pt x="14" y="42"/>
                    </a:cubicBezTo>
                    <a:cubicBezTo>
                      <a:pt x="43" y="93"/>
                      <a:pt x="39" y="157"/>
                      <a:pt x="3" y="204"/>
                    </a:cubicBezTo>
                    <a:cubicBezTo>
                      <a:pt x="28" y="228"/>
                      <a:pt x="28" y="228"/>
                      <a:pt x="28" y="228"/>
                    </a:cubicBezTo>
                    <a:cubicBezTo>
                      <a:pt x="76" y="167"/>
                      <a:pt x="80" y="82"/>
                      <a:pt x="39" y="17"/>
                    </a:cubicBezTo>
                    <a:cubicBezTo>
                      <a:pt x="56" y="0"/>
                      <a:pt x="56" y="0"/>
                      <a:pt x="56" y="0"/>
                    </a:cubicBezTo>
                    <a:cubicBezTo>
                      <a:pt x="0" y="0"/>
                      <a:pt x="0" y="0"/>
                      <a:pt x="0" y="0"/>
                    </a:cubicBezTo>
                    <a:cubicBezTo>
                      <a:pt x="0" y="56"/>
                      <a:pt x="0" y="56"/>
                      <a:pt x="0" y="56"/>
                    </a:cubicBezTo>
                    <a:close/>
                  </a:path>
                </a:pathLst>
              </a:custGeom>
              <a:solidFill>
                <a:schemeClr val="accent4"/>
              </a:solidFill>
              <a:ln>
                <a:noFill/>
              </a:ln>
            </p:spPr>
            <p:txBody>
              <a:bodyPr anchor="ctr"/>
              <a:lstStyle/>
              <a:p>
                <a:pPr algn="ctr"/>
                <a:endParaRPr>
                  <a:cs typeface="+mn-ea"/>
                  <a:sym typeface="+mn-lt"/>
                </a:endParaRPr>
              </a:p>
            </p:txBody>
          </p:sp>
          <p:sp>
            <p:nvSpPr>
              <p:cNvPr id="128" name="isḷiḍè">
                <a:extLst>
                  <a:ext uri="{FF2B5EF4-FFF2-40B4-BE49-F238E27FC236}">
                    <a16:creationId xmlns:a16="http://schemas.microsoft.com/office/drawing/2014/main" id="{98D69C9C-2C84-D3BC-E0E2-49AA045D1A2C}"/>
                  </a:ext>
                </a:extLst>
              </p:cNvPr>
              <p:cNvSpPr>
                <a:spLocks/>
              </p:cNvSpPr>
              <p:nvPr/>
            </p:nvSpPr>
            <p:spPr bwMode="auto">
              <a:xfrm>
                <a:off x="4528011" y="4755120"/>
                <a:ext cx="1202416" cy="421511"/>
              </a:xfrm>
              <a:custGeom>
                <a:avLst/>
                <a:gdLst>
                  <a:gd name="T0" fmla="*/ 229 w 229"/>
                  <a:gd name="T1" fmla="*/ 56 h 80"/>
                  <a:gd name="T2" fmla="*/ 211 w 229"/>
                  <a:gd name="T3" fmla="*/ 38 h 80"/>
                  <a:gd name="T4" fmla="*/ 0 w 229"/>
                  <a:gd name="T5" fmla="*/ 29 h 80"/>
                  <a:gd name="T6" fmla="*/ 24 w 229"/>
                  <a:gd name="T7" fmla="*/ 4 h 80"/>
                  <a:gd name="T8" fmla="*/ 187 w 229"/>
                  <a:gd name="T9" fmla="*/ 13 h 80"/>
                  <a:gd name="T10" fmla="*/ 174 w 229"/>
                  <a:gd name="T11" fmla="*/ 0 h 80"/>
                  <a:gd name="T12" fmla="*/ 229 w 229"/>
                  <a:gd name="T13" fmla="*/ 0 h 80"/>
                  <a:gd name="T14" fmla="*/ 229 w 229"/>
                  <a:gd name="T15" fmla="*/ 56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80">
                    <a:moveTo>
                      <a:pt x="229" y="56"/>
                    </a:moveTo>
                    <a:cubicBezTo>
                      <a:pt x="211" y="38"/>
                      <a:pt x="211" y="38"/>
                      <a:pt x="211" y="38"/>
                    </a:cubicBezTo>
                    <a:cubicBezTo>
                      <a:pt x="147" y="80"/>
                      <a:pt x="62" y="77"/>
                      <a:pt x="0" y="29"/>
                    </a:cubicBezTo>
                    <a:cubicBezTo>
                      <a:pt x="24" y="4"/>
                      <a:pt x="24" y="4"/>
                      <a:pt x="24" y="4"/>
                    </a:cubicBezTo>
                    <a:cubicBezTo>
                      <a:pt x="72" y="40"/>
                      <a:pt x="136" y="43"/>
                      <a:pt x="187" y="13"/>
                    </a:cubicBezTo>
                    <a:cubicBezTo>
                      <a:pt x="174" y="0"/>
                      <a:pt x="174" y="0"/>
                      <a:pt x="174" y="0"/>
                    </a:cubicBezTo>
                    <a:cubicBezTo>
                      <a:pt x="229" y="0"/>
                      <a:pt x="229" y="0"/>
                      <a:pt x="229" y="0"/>
                    </a:cubicBezTo>
                    <a:cubicBezTo>
                      <a:pt x="229" y="56"/>
                      <a:pt x="229" y="56"/>
                      <a:pt x="229" y="56"/>
                    </a:cubicBezTo>
                    <a:close/>
                  </a:path>
                </a:pathLst>
              </a:custGeom>
              <a:solidFill>
                <a:schemeClr val="accent3"/>
              </a:solidFill>
              <a:ln>
                <a:noFill/>
              </a:ln>
            </p:spPr>
            <p:txBody>
              <a:bodyPr anchor="ctr"/>
              <a:lstStyle/>
              <a:p>
                <a:pPr algn="ctr"/>
                <a:endParaRPr>
                  <a:cs typeface="+mn-ea"/>
                  <a:sym typeface="+mn-lt"/>
                </a:endParaRPr>
              </a:p>
            </p:txBody>
          </p:sp>
          <p:sp>
            <p:nvSpPr>
              <p:cNvPr id="129" name="íṣḷiḑe">
                <a:extLst>
                  <a:ext uri="{FF2B5EF4-FFF2-40B4-BE49-F238E27FC236}">
                    <a16:creationId xmlns:a16="http://schemas.microsoft.com/office/drawing/2014/main" id="{2EDFD517-053B-5467-4D20-A0641E06EC77}"/>
                  </a:ext>
                </a:extLst>
              </p:cNvPr>
              <p:cNvSpPr>
                <a:spLocks/>
              </p:cNvSpPr>
              <p:nvPr/>
            </p:nvSpPr>
            <p:spPr bwMode="auto">
              <a:xfrm>
                <a:off x="4095409" y="3559359"/>
                <a:ext cx="425948" cy="1217946"/>
              </a:xfrm>
              <a:custGeom>
                <a:avLst/>
                <a:gdLst>
                  <a:gd name="T0" fmla="*/ 26 w 81"/>
                  <a:gd name="T1" fmla="*/ 231 h 231"/>
                  <a:gd name="T2" fmla="*/ 43 w 81"/>
                  <a:gd name="T3" fmla="*/ 213 h 231"/>
                  <a:gd name="T4" fmla="*/ 52 w 81"/>
                  <a:gd name="T5" fmla="*/ 0 h 231"/>
                  <a:gd name="T6" fmla="*/ 77 w 81"/>
                  <a:gd name="T7" fmla="*/ 24 h 231"/>
                  <a:gd name="T8" fmla="*/ 68 w 81"/>
                  <a:gd name="T9" fmla="*/ 189 h 231"/>
                  <a:gd name="T10" fmla="*/ 81 w 81"/>
                  <a:gd name="T11" fmla="*/ 175 h 231"/>
                  <a:gd name="T12" fmla="*/ 81 w 81"/>
                  <a:gd name="T13" fmla="*/ 231 h 231"/>
                  <a:gd name="T14" fmla="*/ 26 w 81"/>
                  <a:gd name="T15" fmla="*/ 23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31">
                    <a:moveTo>
                      <a:pt x="26" y="231"/>
                    </a:moveTo>
                    <a:cubicBezTo>
                      <a:pt x="43" y="213"/>
                      <a:pt x="43" y="213"/>
                      <a:pt x="43" y="213"/>
                    </a:cubicBezTo>
                    <a:cubicBezTo>
                      <a:pt x="0" y="148"/>
                      <a:pt x="3" y="62"/>
                      <a:pt x="52" y="0"/>
                    </a:cubicBezTo>
                    <a:cubicBezTo>
                      <a:pt x="77" y="24"/>
                      <a:pt x="77" y="24"/>
                      <a:pt x="77" y="24"/>
                    </a:cubicBezTo>
                    <a:cubicBezTo>
                      <a:pt x="40" y="72"/>
                      <a:pt x="37" y="138"/>
                      <a:pt x="68" y="189"/>
                    </a:cubicBezTo>
                    <a:cubicBezTo>
                      <a:pt x="81" y="175"/>
                      <a:pt x="81" y="175"/>
                      <a:pt x="81" y="175"/>
                    </a:cubicBezTo>
                    <a:cubicBezTo>
                      <a:pt x="81" y="231"/>
                      <a:pt x="81" y="231"/>
                      <a:pt x="81" y="231"/>
                    </a:cubicBezTo>
                    <a:lnTo>
                      <a:pt x="26" y="231"/>
                    </a:lnTo>
                    <a:close/>
                  </a:path>
                </a:pathLst>
              </a:custGeom>
              <a:solidFill>
                <a:schemeClr val="accent2"/>
              </a:solidFill>
              <a:ln>
                <a:noFill/>
              </a:ln>
            </p:spPr>
            <p:txBody>
              <a:bodyPr anchor="ctr"/>
              <a:lstStyle/>
              <a:p>
                <a:pPr algn="ctr"/>
                <a:endParaRPr>
                  <a:cs typeface="+mn-ea"/>
                  <a:sym typeface="+mn-lt"/>
                </a:endParaRPr>
              </a:p>
            </p:txBody>
          </p:sp>
        </p:grpSp>
        <p:grpSp>
          <p:nvGrpSpPr>
            <p:cNvPr id="130" name="iṣļïdê">
              <a:extLst>
                <a:ext uri="{FF2B5EF4-FFF2-40B4-BE49-F238E27FC236}">
                  <a16:creationId xmlns:a16="http://schemas.microsoft.com/office/drawing/2014/main" id="{A06BF5E9-00E6-2C3F-B979-0309B168AFA9}"/>
                </a:ext>
              </a:extLst>
            </p:cNvPr>
            <p:cNvGrpSpPr/>
            <p:nvPr/>
          </p:nvGrpSpPr>
          <p:grpSpPr>
            <a:xfrm>
              <a:off x="1407885" y="3054186"/>
              <a:ext cx="2045436" cy="2049873"/>
              <a:chOff x="991313" y="3126757"/>
              <a:chExt cx="2045437" cy="2049874"/>
            </a:xfrm>
          </p:grpSpPr>
          <p:sp>
            <p:nvSpPr>
              <p:cNvPr id="131" name="ïṣlîḑe">
                <a:extLst>
                  <a:ext uri="{FF2B5EF4-FFF2-40B4-BE49-F238E27FC236}">
                    <a16:creationId xmlns:a16="http://schemas.microsoft.com/office/drawing/2014/main" id="{EBB10E27-7A81-72DA-F986-9ECFA9C541AF}"/>
                  </a:ext>
                </a:extLst>
              </p:cNvPr>
              <p:cNvSpPr>
                <a:spLocks/>
              </p:cNvSpPr>
              <p:nvPr/>
            </p:nvSpPr>
            <p:spPr bwMode="auto">
              <a:xfrm>
                <a:off x="1390639" y="3126757"/>
                <a:ext cx="1231256" cy="437041"/>
              </a:xfrm>
              <a:custGeom>
                <a:avLst/>
                <a:gdLst>
                  <a:gd name="T0" fmla="*/ 17 w 234"/>
                  <a:gd name="T1" fmla="*/ 44 h 83"/>
                  <a:gd name="T2" fmla="*/ 234 w 234"/>
                  <a:gd name="T3" fmla="*/ 54 h 83"/>
                  <a:gd name="T4" fmla="*/ 209 w 234"/>
                  <a:gd name="T5" fmla="*/ 78 h 83"/>
                  <a:gd name="T6" fmla="*/ 41 w 234"/>
                  <a:gd name="T7" fmla="*/ 69 h 83"/>
                  <a:gd name="T8" fmla="*/ 55 w 234"/>
                  <a:gd name="T9" fmla="*/ 83 h 83"/>
                  <a:gd name="T10" fmla="*/ 0 w 234"/>
                  <a:gd name="T11" fmla="*/ 82 h 83"/>
                  <a:gd name="T12" fmla="*/ 0 w 234"/>
                  <a:gd name="T13" fmla="*/ 27 h 83"/>
                  <a:gd name="T14" fmla="*/ 17 w 234"/>
                  <a:gd name="T15" fmla="*/ 44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83">
                    <a:moveTo>
                      <a:pt x="17" y="44"/>
                    </a:moveTo>
                    <a:cubicBezTo>
                      <a:pt x="83" y="0"/>
                      <a:pt x="171" y="3"/>
                      <a:pt x="234" y="54"/>
                    </a:cubicBezTo>
                    <a:cubicBezTo>
                      <a:pt x="209" y="78"/>
                      <a:pt x="209" y="78"/>
                      <a:pt x="209" y="78"/>
                    </a:cubicBezTo>
                    <a:cubicBezTo>
                      <a:pt x="161" y="40"/>
                      <a:pt x="93" y="37"/>
                      <a:pt x="41" y="69"/>
                    </a:cubicBezTo>
                    <a:cubicBezTo>
                      <a:pt x="55" y="83"/>
                      <a:pt x="55" y="83"/>
                      <a:pt x="55" y="83"/>
                    </a:cubicBezTo>
                    <a:cubicBezTo>
                      <a:pt x="0" y="82"/>
                      <a:pt x="0" y="82"/>
                      <a:pt x="0" y="82"/>
                    </a:cubicBezTo>
                    <a:cubicBezTo>
                      <a:pt x="0" y="27"/>
                      <a:pt x="0" y="27"/>
                      <a:pt x="0" y="27"/>
                    </a:cubicBezTo>
                    <a:cubicBezTo>
                      <a:pt x="17" y="44"/>
                      <a:pt x="17" y="44"/>
                      <a:pt x="17" y="44"/>
                    </a:cubicBezTo>
                    <a:close/>
                  </a:path>
                </a:pathLst>
              </a:custGeom>
              <a:solidFill>
                <a:schemeClr val="accent3"/>
              </a:solidFill>
              <a:ln>
                <a:noFill/>
              </a:ln>
            </p:spPr>
            <p:txBody>
              <a:bodyPr anchor="ctr"/>
              <a:lstStyle/>
              <a:p>
                <a:pPr algn="ctr"/>
                <a:endParaRPr>
                  <a:cs typeface="+mn-ea"/>
                  <a:sym typeface="+mn-lt"/>
                </a:endParaRPr>
              </a:p>
            </p:txBody>
          </p:sp>
          <p:sp>
            <p:nvSpPr>
              <p:cNvPr id="132" name="ïŝ1íḑè">
                <a:extLst>
                  <a:ext uri="{FF2B5EF4-FFF2-40B4-BE49-F238E27FC236}">
                    <a16:creationId xmlns:a16="http://schemas.microsoft.com/office/drawing/2014/main" id="{5B68DCD5-5986-A233-F32E-1C73607536BD}"/>
                  </a:ext>
                </a:extLst>
              </p:cNvPr>
              <p:cNvSpPr>
                <a:spLocks/>
              </p:cNvSpPr>
              <p:nvPr/>
            </p:nvSpPr>
            <p:spPr bwMode="auto">
              <a:xfrm>
                <a:off x="2617457" y="3548268"/>
                <a:ext cx="419293" cy="1202416"/>
              </a:xfrm>
              <a:custGeom>
                <a:avLst/>
                <a:gdLst>
                  <a:gd name="T0" fmla="*/ 0 w 80"/>
                  <a:gd name="T1" fmla="*/ 56 h 228"/>
                  <a:gd name="T2" fmla="*/ 14 w 80"/>
                  <a:gd name="T3" fmla="*/ 42 h 228"/>
                  <a:gd name="T4" fmla="*/ 3 w 80"/>
                  <a:gd name="T5" fmla="*/ 204 h 228"/>
                  <a:gd name="T6" fmla="*/ 28 w 80"/>
                  <a:gd name="T7" fmla="*/ 228 h 228"/>
                  <a:gd name="T8" fmla="*/ 39 w 80"/>
                  <a:gd name="T9" fmla="*/ 17 h 228"/>
                  <a:gd name="T10" fmla="*/ 56 w 80"/>
                  <a:gd name="T11" fmla="*/ 0 h 228"/>
                  <a:gd name="T12" fmla="*/ 0 w 80"/>
                  <a:gd name="T13" fmla="*/ 0 h 228"/>
                  <a:gd name="T14" fmla="*/ 0 w 80"/>
                  <a:gd name="T15" fmla="*/ 56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228">
                    <a:moveTo>
                      <a:pt x="0" y="56"/>
                    </a:moveTo>
                    <a:cubicBezTo>
                      <a:pt x="14" y="42"/>
                      <a:pt x="14" y="42"/>
                      <a:pt x="14" y="42"/>
                    </a:cubicBezTo>
                    <a:cubicBezTo>
                      <a:pt x="43" y="93"/>
                      <a:pt x="39" y="157"/>
                      <a:pt x="3" y="204"/>
                    </a:cubicBezTo>
                    <a:cubicBezTo>
                      <a:pt x="28" y="228"/>
                      <a:pt x="28" y="228"/>
                      <a:pt x="28" y="228"/>
                    </a:cubicBezTo>
                    <a:cubicBezTo>
                      <a:pt x="76" y="167"/>
                      <a:pt x="80" y="82"/>
                      <a:pt x="39" y="17"/>
                    </a:cubicBezTo>
                    <a:cubicBezTo>
                      <a:pt x="56" y="0"/>
                      <a:pt x="56" y="0"/>
                      <a:pt x="56" y="0"/>
                    </a:cubicBezTo>
                    <a:cubicBezTo>
                      <a:pt x="0" y="0"/>
                      <a:pt x="0" y="0"/>
                      <a:pt x="0" y="0"/>
                    </a:cubicBezTo>
                    <a:cubicBezTo>
                      <a:pt x="0" y="56"/>
                      <a:pt x="0" y="56"/>
                      <a:pt x="0" y="56"/>
                    </a:cubicBezTo>
                    <a:close/>
                  </a:path>
                </a:pathLst>
              </a:custGeom>
              <a:solidFill>
                <a:schemeClr val="accent2"/>
              </a:solidFill>
              <a:ln>
                <a:noFill/>
              </a:ln>
            </p:spPr>
            <p:txBody>
              <a:bodyPr anchor="ctr"/>
              <a:lstStyle/>
              <a:p>
                <a:pPr algn="ctr"/>
                <a:endParaRPr dirty="0">
                  <a:cs typeface="+mn-ea"/>
                  <a:sym typeface="+mn-lt"/>
                </a:endParaRPr>
              </a:p>
            </p:txBody>
          </p:sp>
          <p:sp>
            <p:nvSpPr>
              <p:cNvPr id="133" name="islîdé">
                <a:extLst>
                  <a:ext uri="{FF2B5EF4-FFF2-40B4-BE49-F238E27FC236}">
                    <a16:creationId xmlns:a16="http://schemas.microsoft.com/office/drawing/2014/main" id="{34DE92DD-C3F7-4B5F-7157-E495107F368B}"/>
                  </a:ext>
                </a:extLst>
              </p:cNvPr>
              <p:cNvSpPr>
                <a:spLocks/>
              </p:cNvSpPr>
              <p:nvPr/>
            </p:nvSpPr>
            <p:spPr bwMode="auto">
              <a:xfrm>
                <a:off x="1423916" y="4755120"/>
                <a:ext cx="1202416" cy="421511"/>
              </a:xfrm>
              <a:custGeom>
                <a:avLst/>
                <a:gdLst>
                  <a:gd name="T0" fmla="*/ 229 w 229"/>
                  <a:gd name="T1" fmla="*/ 56 h 80"/>
                  <a:gd name="T2" fmla="*/ 211 w 229"/>
                  <a:gd name="T3" fmla="*/ 38 h 80"/>
                  <a:gd name="T4" fmla="*/ 0 w 229"/>
                  <a:gd name="T5" fmla="*/ 29 h 80"/>
                  <a:gd name="T6" fmla="*/ 24 w 229"/>
                  <a:gd name="T7" fmla="*/ 4 h 80"/>
                  <a:gd name="T8" fmla="*/ 187 w 229"/>
                  <a:gd name="T9" fmla="*/ 13 h 80"/>
                  <a:gd name="T10" fmla="*/ 174 w 229"/>
                  <a:gd name="T11" fmla="*/ 0 h 80"/>
                  <a:gd name="T12" fmla="*/ 229 w 229"/>
                  <a:gd name="T13" fmla="*/ 0 h 80"/>
                  <a:gd name="T14" fmla="*/ 229 w 229"/>
                  <a:gd name="T15" fmla="*/ 56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80">
                    <a:moveTo>
                      <a:pt x="229" y="56"/>
                    </a:moveTo>
                    <a:cubicBezTo>
                      <a:pt x="211" y="38"/>
                      <a:pt x="211" y="38"/>
                      <a:pt x="211" y="38"/>
                    </a:cubicBezTo>
                    <a:cubicBezTo>
                      <a:pt x="147" y="80"/>
                      <a:pt x="62" y="77"/>
                      <a:pt x="0" y="29"/>
                    </a:cubicBezTo>
                    <a:cubicBezTo>
                      <a:pt x="24" y="4"/>
                      <a:pt x="24" y="4"/>
                      <a:pt x="24" y="4"/>
                    </a:cubicBezTo>
                    <a:cubicBezTo>
                      <a:pt x="72" y="40"/>
                      <a:pt x="136" y="43"/>
                      <a:pt x="187" y="13"/>
                    </a:cubicBezTo>
                    <a:cubicBezTo>
                      <a:pt x="174" y="0"/>
                      <a:pt x="174" y="0"/>
                      <a:pt x="174" y="0"/>
                    </a:cubicBezTo>
                    <a:cubicBezTo>
                      <a:pt x="229" y="0"/>
                      <a:pt x="229" y="0"/>
                      <a:pt x="229" y="0"/>
                    </a:cubicBezTo>
                    <a:cubicBezTo>
                      <a:pt x="229" y="56"/>
                      <a:pt x="229" y="56"/>
                      <a:pt x="229" y="56"/>
                    </a:cubicBezTo>
                    <a:close/>
                  </a:path>
                </a:pathLst>
              </a:custGeom>
              <a:solidFill>
                <a:schemeClr val="accent1"/>
              </a:solidFill>
              <a:ln>
                <a:noFill/>
              </a:ln>
            </p:spPr>
            <p:txBody>
              <a:bodyPr anchor="ctr"/>
              <a:lstStyle/>
              <a:p>
                <a:pPr algn="ctr"/>
                <a:endParaRPr>
                  <a:cs typeface="+mn-ea"/>
                  <a:sym typeface="+mn-lt"/>
                </a:endParaRPr>
              </a:p>
            </p:txBody>
          </p:sp>
          <p:sp>
            <p:nvSpPr>
              <p:cNvPr id="134" name="ïṥḷiḑè">
                <a:extLst>
                  <a:ext uri="{FF2B5EF4-FFF2-40B4-BE49-F238E27FC236}">
                    <a16:creationId xmlns:a16="http://schemas.microsoft.com/office/drawing/2014/main" id="{F12AA6D2-006D-7BF9-C9BA-2B596C31D0AC}"/>
                  </a:ext>
                </a:extLst>
              </p:cNvPr>
              <p:cNvSpPr>
                <a:spLocks/>
              </p:cNvSpPr>
              <p:nvPr/>
            </p:nvSpPr>
            <p:spPr bwMode="auto">
              <a:xfrm>
                <a:off x="991313" y="3559359"/>
                <a:ext cx="425948" cy="1217946"/>
              </a:xfrm>
              <a:custGeom>
                <a:avLst/>
                <a:gdLst>
                  <a:gd name="T0" fmla="*/ 26 w 81"/>
                  <a:gd name="T1" fmla="*/ 231 h 231"/>
                  <a:gd name="T2" fmla="*/ 43 w 81"/>
                  <a:gd name="T3" fmla="*/ 213 h 231"/>
                  <a:gd name="T4" fmla="*/ 52 w 81"/>
                  <a:gd name="T5" fmla="*/ 0 h 231"/>
                  <a:gd name="T6" fmla="*/ 77 w 81"/>
                  <a:gd name="T7" fmla="*/ 24 h 231"/>
                  <a:gd name="T8" fmla="*/ 68 w 81"/>
                  <a:gd name="T9" fmla="*/ 189 h 231"/>
                  <a:gd name="T10" fmla="*/ 81 w 81"/>
                  <a:gd name="T11" fmla="*/ 175 h 231"/>
                  <a:gd name="T12" fmla="*/ 81 w 81"/>
                  <a:gd name="T13" fmla="*/ 231 h 231"/>
                  <a:gd name="T14" fmla="*/ 26 w 81"/>
                  <a:gd name="T15" fmla="*/ 231 h 2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231">
                    <a:moveTo>
                      <a:pt x="26" y="231"/>
                    </a:moveTo>
                    <a:cubicBezTo>
                      <a:pt x="43" y="213"/>
                      <a:pt x="43" y="213"/>
                      <a:pt x="43" y="213"/>
                    </a:cubicBezTo>
                    <a:cubicBezTo>
                      <a:pt x="0" y="148"/>
                      <a:pt x="3" y="62"/>
                      <a:pt x="52" y="0"/>
                    </a:cubicBezTo>
                    <a:cubicBezTo>
                      <a:pt x="77" y="24"/>
                      <a:pt x="77" y="24"/>
                      <a:pt x="77" y="24"/>
                    </a:cubicBezTo>
                    <a:cubicBezTo>
                      <a:pt x="40" y="72"/>
                      <a:pt x="37" y="138"/>
                      <a:pt x="68" y="189"/>
                    </a:cubicBezTo>
                    <a:cubicBezTo>
                      <a:pt x="81" y="175"/>
                      <a:pt x="81" y="175"/>
                      <a:pt x="81" y="175"/>
                    </a:cubicBezTo>
                    <a:cubicBezTo>
                      <a:pt x="81" y="231"/>
                      <a:pt x="81" y="231"/>
                      <a:pt x="81" y="231"/>
                    </a:cubicBezTo>
                    <a:lnTo>
                      <a:pt x="26" y="231"/>
                    </a:lnTo>
                    <a:close/>
                  </a:path>
                </a:pathLst>
              </a:custGeom>
              <a:solidFill>
                <a:schemeClr val="accent4"/>
              </a:solidFill>
              <a:ln>
                <a:noFill/>
              </a:ln>
            </p:spPr>
            <p:txBody>
              <a:bodyPr anchor="ctr"/>
              <a:lstStyle/>
              <a:p>
                <a:pPr algn="ctr"/>
                <a:endParaRPr>
                  <a:cs typeface="+mn-ea"/>
                  <a:sym typeface="+mn-lt"/>
                </a:endParaRPr>
              </a:p>
            </p:txBody>
          </p:sp>
        </p:grpSp>
      </p:grpSp>
      <p:sp>
        <p:nvSpPr>
          <p:cNvPr id="3" name="Oval 9">
            <a:extLst>
              <a:ext uri="{FF2B5EF4-FFF2-40B4-BE49-F238E27FC236}">
                <a16:creationId xmlns:a16="http://schemas.microsoft.com/office/drawing/2014/main" id="{2C34B5F1-61B0-ABAA-0137-263401858CF1}"/>
              </a:ext>
            </a:extLst>
          </p:cNvPr>
          <p:cNvSpPr>
            <a:spLocks noChangeArrowheads="1"/>
          </p:cNvSpPr>
          <p:nvPr/>
        </p:nvSpPr>
        <p:spPr bwMode="auto">
          <a:xfrm>
            <a:off x="2043952" y="2359484"/>
            <a:ext cx="515376" cy="514996"/>
          </a:xfrm>
          <a:prstGeom prst="ellipse">
            <a:avLst/>
          </a:prstGeom>
          <a:solidFill>
            <a:schemeClr val="accent1"/>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ru-RU" altLang="en-US" sz="2400">
              <a:solidFill>
                <a:schemeClr val="tx1">
                  <a:lumMod val="75000"/>
                  <a:lumOff val="25000"/>
                </a:schemeClr>
              </a:solidFill>
              <a:latin typeface="+mn-lt"/>
              <a:ea typeface="+mn-ea"/>
              <a:cs typeface="+mn-ea"/>
              <a:sym typeface="+mn-lt"/>
            </a:endParaRPr>
          </a:p>
        </p:txBody>
      </p:sp>
      <p:sp>
        <p:nvSpPr>
          <p:cNvPr id="4" name="TextBox 76">
            <a:extLst>
              <a:ext uri="{FF2B5EF4-FFF2-40B4-BE49-F238E27FC236}">
                <a16:creationId xmlns:a16="http://schemas.microsoft.com/office/drawing/2014/main" id="{64D05AE3-611C-B099-DDDC-051124AB72B4}"/>
              </a:ext>
            </a:extLst>
          </p:cNvPr>
          <p:cNvSpPr txBox="1"/>
          <p:nvPr/>
        </p:nvSpPr>
        <p:spPr>
          <a:xfrm>
            <a:off x="2843772" y="2432316"/>
            <a:ext cx="3103811" cy="369332"/>
          </a:xfrm>
          <a:prstGeom prst="rect">
            <a:avLst/>
          </a:prstGeom>
          <a:noFill/>
        </p:spPr>
        <p:txBody>
          <a:bodyPr wrap="square" rtlCol="0">
            <a:spAutoFit/>
          </a:bodyPr>
          <a:lstStyle/>
          <a:p>
            <a:r>
              <a:rPr lang="en-US" altLang="zh-CN"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rPr>
              <a:t>Attitude Motivation</a:t>
            </a:r>
            <a:endParaRPr lang="zh-CN" altLang="en-US"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endParaRPr>
          </a:p>
        </p:txBody>
      </p:sp>
      <p:sp>
        <p:nvSpPr>
          <p:cNvPr id="5" name="TextBox 76">
            <a:extLst>
              <a:ext uri="{FF2B5EF4-FFF2-40B4-BE49-F238E27FC236}">
                <a16:creationId xmlns:a16="http://schemas.microsoft.com/office/drawing/2014/main" id="{08CC8087-9BC2-D07A-CA5B-EF8963471658}"/>
              </a:ext>
            </a:extLst>
          </p:cNvPr>
          <p:cNvSpPr txBox="1"/>
          <p:nvPr/>
        </p:nvSpPr>
        <p:spPr>
          <a:xfrm>
            <a:off x="2843772" y="3544656"/>
            <a:ext cx="3103811" cy="369332"/>
          </a:xfrm>
          <a:prstGeom prst="rect">
            <a:avLst/>
          </a:prstGeom>
          <a:noFill/>
        </p:spPr>
        <p:txBody>
          <a:bodyPr wrap="square" rtlCol="0">
            <a:spAutoFit/>
          </a:bodyPr>
          <a:lstStyle/>
          <a:p>
            <a:r>
              <a:rPr lang="en-US" altLang="zh-CN"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rPr>
              <a:t>Incentive Motivation</a:t>
            </a:r>
            <a:endParaRPr lang="zh-CN" altLang="en-US"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endParaRPr>
          </a:p>
        </p:txBody>
      </p:sp>
      <p:sp>
        <p:nvSpPr>
          <p:cNvPr id="6" name="TextBox 76">
            <a:extLst>
              <a:ext uri="{FF2B5EF4-FFF2-40B4-BE49-F238E27FC236}">
                <a16:creationId xmlns:a16="http://schemas.microsoft.com/office/drawing/2014/main" id="{F9E607F0-4D31-BD89-9282-A8E8F30A9AF1}"/>
              </a:ext>
            </a:extLst>
          </p:cNvPr>
          <p:cNvSpPr txBox="1"/>
          <p:nvPr/>
        </p:nvSpPr>
        <p:spPr>
          <a:xfrm>
            <a:off x="2843772" y="4699259"/>
            <a:ext cx="3103811" cy="369332"/>
          </a:xfrm>
          <a:prstGeom prst="rect">
            <a:avLst/>
          </a:prstGeom>
          <a:noFill/>
        </p:spPr>
        <p:txBody>
          <a:bodyPr wrap="square" rtlCol="0">
            <a:spAutoFit/>
          </a:bodyPr>
          <a:lstStyle/>
          <a:p>
            <a:r>
              <a:rPr lang="en-US" altLang="zh-CN"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rPr>
              <a:t>Fear Motivation</a:t>
            </a:r>
            <a:endParaRPr lang="zh-CN" altLang="en-US" sz="1800" b="1" dirty="0">
              <a:solidFill>
                <a:schemeClr val="tx1">
                  <a:lumMod val="75000"/>
                  <a:lumOff val="25000"/>
                </a:schemeClr>
              </a:solidFill>
              <a:latin typeface="Arial" panose="020B0604020202020204" pitchFamily="34" charset="0"/>
              <a:ea typeface="Yeseva One" panose="00000500000000000000" charset="0"/>
              <a:cs typeface="Arial" panose="020B0604020202020204" pitchFamily="34" charset="0"/>
              <a:sym typeface="字魂36号-正文宋楷" panose="02000000000000000000" pitchFamily="2" charset="-122"/>
            </a:endParaRPr>
          </a:p>
        </p:txBody>
      </p:sp>
      <p:sp>
        <p:nvSpPr>
          <p:cNvPr id="7" name="Oval 9">
            <a:extLst>
              <a:ext uri="{FF2B5EF4-FFF2-40B4-BE49-F238E27FC236}">
                <a16:creationId xmlns:a16="http://schemas.microsoft.com/office/drawing/2014/main" id="{D377D97D-1554-2C29-605D-6FE52E273781}"/>
              </a:ext>
            </a:extLst>
          </p:cNvPr>
          <p:cNvSpPr>
            <a:spLocks noChangeArrowheads="1"/>
          </p:cNvSpPr>
          <p:nvPr/>
        </p:nvSpPr>
        <p:spPr bwMode="auto">
          <a:xfrm>
            <a:off x="2049733" y="3481030"/>
            <a:ext cx="515376" cy="514996"/>
          </a:xfrm>
          <a:prstGeom prst="ellipse">
            <a:avLst/>
          </a:prstGeom>
          <a:solidFill>
            <a:srgbClr val="EAAEAE"/>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ru-RU" altLang="en-US" sz="2400">
              <a:solidFill>
                <a:schemeClr val="tx1">
                  <a:lumMod val="75000"/>
                  <a:lumOff val="25000"/>
                </a:schemeClr>
              </a:solidFill>
              <a:latin typeface="+mn-lt"/>
              <a:ea typeface="+mn-ea"/>
              <a:cs typeface="+mn-ea"/>
              <a:sym typeface="+mn-lt"/>
            </a:endParaRPr>
          </a:p>
        </p:txBody>
      </p:sp>
      <p:sp>
        <p:nvSpPr>
          <p:cNvPr id="8" name="Oval 9">
            <a:extLst>
              <a:ext uri="{FF2B5EF4-FFF2-40B4-BE49-F238E27FC236}">
                <a16:creationId xmlns:a16="http://schemas.microsoft.com/office/drawing/2014/main" id="{6C97F1B8-48E2-3A15-8D78-21A6D6D0E354}"/>
              </a:ext>
            </a:extLst>
          </p:cNvPr>
          <p:cNvSpPr>
            <a:spLocks noChangeArrowheads="1"/>
          </p:cNvSpPr>
          <p:nvPr/>
        </p:nvSpPr>
        <p:spPr bwMode="auto">
          <a:xfrm>
            <a:off x="2040851" y="4651937"/>
            <a:ext cx="515376" cy="514996"/>
          </a:xfrm>
          <a:prstGeom prst="ellipse">
            <a:avLst/>
          </a:prstGeom>
          <a:solidFill>
            <a:schemeClr val="accent1"/>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ru-RU" altLang="en-US" sz="2400">
              <a:solidFill>
                <a:schemeClr val="tx1">
                  <a:lumMod val="75000"/>
                  <a:lumOff val="25000"/>
                </a:schemeClr>
              </a:solidFill>
              <a:latin typeface="+mn-lt"/>
              <a:ea typeface="+mn-ea"/>
              <a:cs typeface="+mn-ea"/>
              <a:sym typeface="+mn-lt"/>
            </a:endParaRPr>
          </a:p>
        </p:txBody>
      </p:sp>
    </p:spTree>
    <p:extLst>
      <p:ext uri="{BB962C8B-B14F-4D97-AF65-F5344CB8AC3E}">
        <p14:creationId xmlns:p14="http://schemas.microsoft.com/office/powerpoint/2010/main" val="1406153395"/>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713BE-3142-5E9F-0ED4-2DD1FA3FCBB9}"/>
              </a:ext>
            </a:extLst>
          </p:cNvPr>
          <p:cNvSpPr txBox="1"/>
          <p:nvPr/>
        </p:nvSpPr>
        <p:spPr>
          <a:xfrm>
            <a:off x="1335741" y="2528082"/>
            <a:ext cx="9269506"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What does Organizational Behavior mean,</a:t>
            </a:r>
          </a:p>
          <a:p>
            <a:r>
              <a:rPr lang="en-US" sz="2000" b="1" dirty="0">
                <a:latin typeface="Arial" panose="020B0604020202020204" pitchFamily="34" charset="0"/>
                <a:cs typeface="Arial" panose="020B0604020202020204" pitchFamily="34" charset="0"/>
              </a:rPr>
              <a:t>and how does it contribute to improving organizational performance?</a:t>
            </a:r>
          </a:p>
        </p:txBody>
      </p:sp>
      <p:grpSp>
        <p:nvGrpSpPr>
          <p:cNvPr id="10" name="Group 9">
            <a:extLst>
              <a:ext uri="{FF2B5EF4-FFF2-40B4-BE49-F238E27FC236}">
                <a16:creationId xmlns:a16="http://schemas.microsoft.com/office/drawing/2014/main" id="{8FB7ADEB-F26E-B1FC-605F-83C13FBF6CE6}"/>
              </a:ext>
            </a:extLst>
          </p:cNvPr>
          <p:cNvGrpSpPr/>
          <p:nvPr/>
        </p:nvGrpSpPr>
        <p:grpSpPr>
          <a:xfrm>
            <a:off x="1335741" y="4484402"/>
            <a:ext cx="6624918" cy="923330"/>
            <a:chOff x="1846731" y="4706470"/>
            <a:chExt cx="6624918" cy="923330"/>
          </a:xfrm>
        </p:grpSpPr>
        <p:sp>
          <p:nvSpPr>
            <p:cNvPr id="3" name="TextBox 2">
              <a:extLst>
                <a:ext uri="{FF2B5EF4-FFF2-40B4-BE49-F238E27FC236}">
                  <a16:creationId xmlns:a16="http://schemas.microsoft.com/office/drawing/2014/main" id="{2A8BAD3E-9247-0210-3569-3E2E4EA6B682}"/>
                </a:ext>
              </a:extLst>
            </p:cNvPr>
            <p:cNvSpPr txBox="1"/>
            <p:nvPr/>
          </p:nvSpPr>
          <p:spPr>
            <a:xfrm>
              <a:off x="1846731" y="4706470"/>
              <a:ext cx="3003177"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By: </a:t>
              </a:r>
            </a:p>
            <a:p>
              <a:r>
                <a:rPr lang="en-US" dirty="0">
                  <a:latin typeface="Arial" panose="020B0604020202020204" pitchFamily="34" charset="0"/>
                  <a:cs typeface="Arial" panose="020B0604020202020204" pitchFamily="34" charset="0"/>
                </a:rPr>
                <a:t>Abdur Razzak</a:t>
              </a:r>
            </a:p>
            <a:p>
              <a:r>
                <a:rPr lang="en-US" dirty="0">
                  <a:latin typeface="Arial" panose="020B0604020202020204" pitchFamily="34" charset="0"/>
                  <a:cs typeface="Arial" panose="020B0604020202020204" pitchFamily="34" charset="0"/>
                </a:rPr>
                <a:t>ID: 2221081081 </a:t>
              </a:r>
            </a:p>
          </p:txBody>
        </p:sp>
        <p:sp>
          <p:nvSpPr>
            <p:cNvPr id="4" name="TextBox 3">
              <a:extLst>
                <a:ext uri="{FF2B5EF4-FFF2-40B4-BE49-F238E27FC236}">
                  <a16:creationId xmlns:a16="http://schemas.microsoft.com/office/drawing/2014/main" id="{B59EF3DD-BC4F-287B-0A53-80AD9BC22EC4}"/>
                </a:ext>
              </a:extLst>
            </p:cNvPr>
            <p:cNvSpPr txBox="1"/>
            <p:nvPr/>
          </p:nvSpPr>
          <p:spPr>
            <a:xfrm>
              <a:off x="5091955" y="4706470"/>
              <a:ext cx="337969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To: </a:t>
              </a:r>
            </a:p>
            <a:p>
              <a:r>
                <a:rPr lang="en-US" dirty="0">
                  <a:latin typeface="Arial" panose="020B0604020202020204" pitchFamily="34" charset="0"/>
                  <a:cs typeface="Arial" panose="020B0604020202020204" pitchFamily="34" charset="0"/>
                </a:rPr>
                <a:t>Rashed Mahmud Shakil</a:t>
              </a:r>
            </a:p>
            <a:p>
              <a:r>
                <a:rPr lang="en-US" dirty="0">
                  <a:latin typeface="Arial" panose="020B0604020202020204" pitchFamily="34" charset="0"/>
                  <a:cs typeface="Arial" panose="020B0604020202020204" pitchFamily="34" charset="0"/>
                </a:rPr>
                <a:t>Assistant Professor</a:t>
              </a:r>
            </a:p>
          </p:txBody>
        </p:sp>
      </p:grpSp>
      <p:pic>
        <p:nvPicPr>
          <p:cNvPr id="35" name="Picture 34">
            <a:extLst>
              <a:ext uri="{FF2B5EF4-FFF2-40B4-BE49-F238E27FC236}">
                <a16:creationId xmlns:a16="http://schemas.microsoft.com/office/drawing/2014/main" id="{36EB5422-28F8-9BEC-7A84-8785D0F6E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4682" y="3926539"/>
            <a:ext cx="2931462" cy="2931462"/>
          </a:xfrm>
          <a:prstGeom prst="rect">
            <a:avLst/>
          </a:prstGeom>
        </p:spPr>
      </p:pic>
      <p:sp>
        <p:nvSpPr>
          <p:cNvPr id="36" name="TextBox 35">
            <a:extLst>
              <a:ext uri="{FF2B5EF4-FFF2-40B4-BE49-F238E27FC236}">
                <a16:creationId xmlns:a16="http://schemas.microsoft.com/office/drawing/2014/main" id="{8A9CAD46-3C32-A621-D7F3-F972059A214E}"/>
              </a:ext>
            </a:extLst>
          </p:cNvPr>
          <p:cNvSpPr txBox="1"/>
          <p:nvPr/>
        </p:nvSpPr>
        <p:spPr>
          <a:xfrm>
            <a:off x="1335741" y="1817567"/>
            <a:ext cx="3715869"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Question</a:t>
            </a:r>
          </a:p>
        </p:txBody>
      </p:sp>
    </p:spTree>
    <p:extLst>
      <p:ext uri="{BB962C8B-B14F-4D97-AF65-F5344CB8AC3E}">
        <p14:creationId xmlns:p14="http://schemas.microsoft.com/office/powerpoint/2010/main" val="2187375424"/>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09FEB-A9FC-CB6A-D820-8101FB37775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B01FCE4F-315B-10D4-1EBB-F0B58CD7B596}"/>
              </a:ext>
            </a:extLst>
          </p:cNvPr>
          <p:cNvGrpSpPr/>
          <p:nvPr/>
        </p:nvGrpSpPr>
        <p:grpSpPr>
          <a:xfrm>
            <a:off x="896470" y="3000907"/>
            <a:ext cx="9762565" cy="1400763"/>
            <a:chOff x="1102658" y="2507849"/>
            <a:chExt cx="9762565" cy="1400763"/>
          </a:xfrm>
        </p:grpSpPr>
        <p:sp>
          <p:nvSpPr>
            <p:cNvPr id="5" name="TextBox 4">
              <a:extLst>
                <a:ext uri="{FF2B5EF4-FFF2-40B4-BE49-F238E27FC236}">
                  <a16:creationId xmlns:a16="http://schemas.microsoft.com/office/drawing/2014/main" id="{0F760EE1-1E8E-001A-F0F4-DCAA030F4BC5}"/>
                </a:ext>
              </a:extLst>
            </p:cNvPr>
            <p:cNvSpPr txBox="1"/>
            <p:nvPr/>
          </p:nvSpPr>
          <p:spPr>
            <a:xfrm>
              <a:off x="1102658" y="3262281"/>
              <a:ext cx="976256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Organizational Behavior (OB) is the study of how individuals, groups, and structures interact within an organization.</a:t>
              </a:r>
            </a:p>
          </p:txBody>
        </p:sp>
        <p:sp>
          <p:nvSpPr>
            <p:cNvPr id="6" name="TextBox 5">
              <a:extLst>
                <a:ext uri="{FF2B5EF4-FFF2-40B4-BE49-F238E27FC236}">
                  <a16:creationId xmlns:a16="http://schemas.microsoft.com/office/drawing/2014/main" id="{C33BC6CA-09A6-02BA-5D8B-D25F5248A624}"/>
                </a:ext>
              </a:extLst>
            </p:cNvPr>
            <p:cNvSpPr txBox="1"/>
            <p:nvPr/>
          </p:nvSpPr>
          <p:spPr>
            <a:xfrm>
              <a:off x="1102659" y="2507849"/>
              <a:ext cx="5522259"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Organizational Behavior </a:t>
              </a:r>
            </a:p>
          </p:txBody>
        </p:sp>
      </p:grpSp>
      <p:pic>
        <p:nvPicPr>
          <p:cNvPr id="8" name="Picture 7">
            <a:extLst>
              <a:ext uri="{FF2B5EF4-FFF2-40B4-BE49-F238E27FC236}">
                <a16:creationId xmlns:a16="http://schemas.microsoft.com/office/drawing/2014/main" id="{A18B79FB-F653-9E55-1476-33080587A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98" y="-54065"/>
            <a:ext cx="3511925" cy="3511925"/>
          </a:xfrm>
          <a:prstGeom prst="rect">
            <a:avLst/>
          </a:prstGeom>
        </p:spPr>
      </p:pic>
      <p:sp>
        <p:nvSpPr>
          <p:cNvPr id="11" name="TextBox 10">
            <a:extLst>
              <a:ext uri="{FF2B5EF4-FFF2-40B4-BE49-F238E27FC236}">
                <a16:creationId xmlns:a16="http://schemas.microsoft.com/office/drawing/2014/main" id="{18E1FD2F-F2C6-1AA9-910F-B1894993B806}"/>
              </a:ext>
            </a:extLst>
          </p:cNvPr>
          <p:cNvSpPr txBox="1"/>
          <p:nvPr/>
        </p:nvSpPr>
        <p:spPr>
          <a:xfrm>
            <a:off x="896470" y="4509771"/>
            <a:ext cx="997771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It helps in understanding, predicting, and influencing human behavior to enhance organizational </a:t>
            </a:r>
            <a:r>
              <a:rPr lang="en-US" dirty="0"/>
              <a:t>effectiveness </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7915552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4258">
            <a:extLst>
              <a:ext uri="{FF2B5EF4-FFF2-40B4-BE49-F238E27FC236}">
                <a16:creationId xmlns:a16="http://schemas.microsoft.com/office/drawing/2014/main" id="{820D5AB7-2D64-4FF4-8110-ADC4E5EFBA84}"/>
              </a:ext>
            </a:extLst>
          </p:cNvPr>
          <p:cNvSpPr/>
          <p:nvPr/>
        </p:nvSpPr>
        <p:spPr>
          <a:xfrm>
            <a:off x="1650946" y="5029901"/>
            <a:ext cx="638641" cy="638889"/>
          </a:xfrm>
          <a:prstGeom prst="ellipse">
            <a:avLst/>
          </a:prstGeom>
          <a:solidFill>
            <a:schemeClr val="accent1">
              <a:lumMod val="100000"/>
            </a:schemeClr>
          </a:solidFill>
          <a:ln>
            <a:noFill/>
          </a:ln>
        </p:spPr>
        <p:txBody>
          <a:bodyPr lIns="45699" tIns="0" rIns="45699" bIns="31991" anchor="ctr" anchorCtr="0">
            <a:noAutofit/>
          </a:bodyPr>
          <a:lstStyle/>
          <a:p>
            <a:pPr algn="ctr" defTabSz="914133">
              <a:buSzPct val="25000"/>
              <a:defRPr/>
            </a:pPr>
            <a:endParaRPr lang="id-ID" sz="1400" dirty="0">
              <a:solidFill>
                <a:prstClr val="white"/>
              </a:solidFill>
              <a:cs typeface="+mn-ea"/>
              <a:sym typeface="+mn-lt"/>
            </a:endParaRPr>
          </a:p>
        </p:txBody>
      </p:sp>
      <p:sp>
        <p:nvSpPr>
          <p:cNvPr id="68" name="Shape 4256">
            <a:extLst>
              <a:ext uri="{FF2B5EF4-FFF2-40B4-BE49-F238E27FC236}">
                <a16:creationId xmlns:a16="http://schemas.microsoft.com/office/drawing/2014/main" id="{3F5B440D-F60F-4BB6-BB7C-947CBE042045}"/>
              </a:ext>
            </a:extLst>
          </p:cNvPr>
          <p:cNvSpPr/>
          <p:nvPr/>
        </p:nvSpPr>
        <p:spPr>
          <a:xfrm>
            <a:off x="1650946" y="2322248"/>
            <a:ext cx="638641" cy="638891"/>
          </a:xfrm>
          <a:prstGeom prst="ellipse">
            <a:avLst/>
          </a:prstGeom>
          <a:solidFill>
            <a:schemeClr val="accent2">
              <a:lumMod val="100000"/>
            </a:schemeClr>
          </a:solidFill>
          <a:ln>
            <a:noFill/>
          </a:ln>
        </p:spPr>
        <p:txBody>
          <a:bodyPr lIns="45699" tIns="0" rIns="45699" bIns="31991" anchor="ctr" anchorCtr="0">
            <a:noAutofit/>
          </a:bodyPr>
          <a:lstStyle/>
          <a:p>
            <a:pPr algn="ctr" defTabSz="914133">
              <a:buSzPct val="25000"/>
              <a:defRPr/>
            </a:pPr>
            <a:endParaRPr lang="id-ID" sz="1400" dirty="0">
              <a:solidFill>
                <a:prstClr val="white"/>
              </a:solidFill>
              <a:cs typeface="+mn-ea"/>
              <a:sym typeface="+mn-lt"/>
            </a:endParaRPr>
          </a:p>
        </p:txBody>
      </p:sp>
      <p:sp>
        <p:nvSpPr>
          <p:cNvPr id="74" name="Shape 4257">
            <a:extLst>
              <a:ext uri="{FF2B5EF4-FFF2-40B4-BE49-F238E27FC236}">
                <a16:creationId xmlns:a16="http://schemas.microsoft.com/office/drawing/2014/main" id="{26B049B4-A351-4B73-88D3-2C20C1703A6C}"/>
              </a:ext>
            </a:extLst>
          </p:cNvPr>
          <p:cNvSpPr/>
          <p:nvPr/>
        </p:nvSpPr>
        <p:spPr>
          <a:xfrm>
            <a:off x="1650946" y="3645012"/>
            <a:ext cx="638641" cy="638889"/>
          </a:xfrm>
          <a:prstGeom prst="ellipse">
            <a:avLst/>
          </a:prstGeom>
          <a:solidFill>
            <a:schemeClr val="accent4">
              <a:lumMod val="100000"/>
            </a:schemeClr>
          </a:solidFill>
          <a:ln>
            <a:noFill/>
          </a:ln>
        </p:spPr>
        <p:txBody>
          <a:bodyPr lIns="45699" tIns="0" rIns="45699" bIns="31991" anchor="ctr" anchorCtr="0">
            <a:noAutofit/>
          </a:bodyPr>
          <a:lstStyle/>
          <a:p>
            <a:pPr algn="ctr" defTabSz="914133">
              <a:buSzPct val="25000"/>
              <a:defRPr/>
            </a:pPr>
            <a:endParaRPr lang="id-ID" sz="1400">
              <a:solidFill>
                <a:prstClr val="white"/>
              </a:solidFill>
              <a:cs typeface="+mn-ea"/>
              <a:sym typeface="+mn-lt"/>
            </a:endParaRPr>
          </a:p>
        </p:txBody>
      </p:sp>
      <p:grpSp>
        <p:nvGrpSpPr>
          <p:cNvPr id="25" name="组合 24">
            <a:extLst>
              <a:ext uri="{FF2B5EF4-FFF2-40B4-BE49-F238E27FC236}">
                <a16:creationId xmlns:a16="http://schemas.microsoft.com/office/drawing/2014/main" id="{A88BD7B1-B59E-4154-8B67-68A5933DA7B8}"/>
              </a:ext>
            </a:extLst>
          </p:cNvPr>
          <p:cNvGrpSpPr/>
          <p:nvPr/>
        </p:nvGrpSpPr>
        <p:grpSpPr>
          <a:xfrm>
            <a:off x="2694489" y="2208125"/>
            <a:ext cx="5453932" cy="871541"/>
            <a:chOff x="11884" y="3191"/>
            <a:chExt cx="2408" cy="1373"/>
          </a:xfrm>
        </p:grpSpPr>
        <p:sp>
          <p:nvSpPr>
            <p:cNvPr id="26" name="文本框 25">
              <a:extLst>
                <a:ext uri="{FF2B5EF4-FFF2-40B4-BE49-F238E27FC236}">
                  <a16:creationId xmlns:a16="http://schemas.microsoft.com/office/drawing/2014/main" id="{2671062C-CB0F-4D77-AD5E-E50DF04833AA}"/>
                </a:ext>
              </a:extLst>
            </p:cNvPr>
            <p:cNvSpPr txBox="1"/>
            <p:nvPr/>
          </p:nvSpPr>
          <p:spPr>
            <a:xfrm>
              <a:off x="11884" y="3744"/>
              <a:ext cx="2408" cy="820"/>
            </a:xfrm>
            <a:prstGeom prst="rect">
              <a:avLst/>
            </a:prstGeom>
            <a:noFill/>
          </p:spPr>
          <p:txBody>
            <a:bodyPr wrap="square" rtlCol="0">
              <a:spAutoFit/>
            </a:bodyPr>
            <a:lstStyle/>
            <a:p>
              <a:pPr>
                <a:lnSpc>
                  <a:spcPct val="120000"/>
                </a:lnSpc>
              </a:pPr>
              <a:r>
                <a:rPr lang="en-US" sz="1200" dirty="0">
                  <a:latin typeface="Arial" panose="020B0604020202020204" pitchFamily="34" charset="0"/>
                  <a:cs typeface="Arial" panose="020B0604020202020204" pitchFamily="34" charset="0"/>
                </a:rPr>
                <a:t>Focuses on personality, motivation, perception, and attitudes that influence work performance.</a:t>
              </a:r>
              <a:endParaRPr lang="en-US" altLang="zh-CN" sz="1200" dirty="0">
                <a:solidFill>
                  <a:schemeClr val="tx1">
                    <a:lumMod val="50000"/>
                  </a:schemeClr>
                </a:solidFill>
                <a:latin typeface="Arial" panose="020B0604020202020204" pitchFamily="34" charset="0"/>
                <a:cs typeface="Arial" panose="020B0604020202020204" pitchFamily="34" charset="0"/>
                <a:sym typeface="+mn-lt"/>
              </a:endParaRPr>
            </a:p>
          </p:txBody>
        </p:sp>
        <p:sp>
          <p:nvSpPr>
            <p:cNvPr id="27" name="TextBox 76">
              <a:extLst>
                <a:ext uri="{FF2B5EF4-FFF2-40B4-BE49-F238E27FC236}">
                  <a16:creationId xmlns:a16="http://schemas.microsoft.com/office/drawing/2014/main" id="{3455AF19-BFB0-4B5B-B53B-37C9EDD24F8D}"/>
                </a:ext>
              </a:extLst>
            </p:cNvPr>
            <p:cNvSpPr txBox="1"/>
            <p:nvPr/>
          </p:nvSpPr>
          <p:spPr>
            <a:xfrm>
              <a:off x="11884" y="3191"/>
              <a:ext cx="1465" cy="580"/>
            </a:xfrm>
            <a:prstGeom prst="rect">
              <a:avLst/>
            </a:prstGeom>
            <a:noFill/>
          </p:spPr>
          <p:txBody>
            <a:bodyPr wrap="square" rtlCol="0">
              <a:spAutoFit/>
            </a:bodyPr>
            <a:lstStyle/>
            <a:p>
              <a:pPr algn="l"/>
              <a:r>
                <a:rPr lang="en-US" dirty="0">
                  <a:latin typeface="Arial" panose="020B0604020202020204" pitchFamily="34" charset="0"/>
                  <a:cs typeface="Arial" panose="020B0604020202020204" pitchFamily="34" charset="0"/>
                </a:rPr>
                <a:t>Individual Behavior</a:t>
              </a:r>
              <a:endParaRPr lang="zh-CN" altLang="en-US" b="1" dirty="0">
                <a:solidFill>
                  <a:schemeClr val="tx1">
                    <a:lumMod val="50000"/>
                  </a:schemeClr>
                </a:solidFill>
                <a:latin typeface="Arial" panose="020B0604020202020204" pitchFamily="34" charset="0"/>
                <a:cs typeface="Arial" panose="020B0604020202020204" pitchFamily="34" charset="0"/>
                <a:sym typeface="+mn-lt"/>
              </a:endParaRPr>
            </a:p>
          </p:txBody>
        </p:sp>
      </p:grpSp>
      <p:sp>
        <p:nvSpPr>
          <p:cNvPr id="2" name="TextBox 1">
            <a:extLst>
              <a:ext uri="{FF2B5EF4-FFF2-40B4-BE49-F238E27FC236}">
                <a16:creationId xmlns:a16="http://schemas.microsoft.com/office/drawing/2014/main" id="{45CC7B3A-69AF-F79B-FB8D-D71DC91FAF78}"/>
              </a:ext>
            </a:extLst>
          </p:cNvPr>
          <p:cNvSpPr txBox="1"/>
          <p:nvPr/>
        </p:nvSpPr>
        <p:spPr>
          <a:xfrm>
            <a:off x="1592414" y="929917"/>
            <a:ext cx="4647021"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Key Aspects of OB</a:t>
            </a:r>
          </a:p>
        </p:txBody>
      </p:sp>
      <p:pic>
        <p:nvPicPr>
          <p:cNvPr id="4" name="Picture 3">
            <a:extLst>
              <a:ext uri="{FF2B5EF4-FFF2-40B4-BE49-F238E27FC236}">
                <a16:creationId xmlns:a16="http://schemas.microsoft.com/office/drawing/2014/main" id="{1B737038-74F2-1CA6-2E30-943ED7E3C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26" y="2443282"/>
            <a:ext cx="292479" cy="292479"/>
          </a:xfrm>
          <a:prstGeom prst="rect">
            <a:avLst/>
          </a:prstGeom>
        </p:spPr>
      </p:pic>
      <p:pic>
        <p:nvPicPr>
          <p:cNvPr id="6" name="Picture 5">
            <a:extLst>
              <a:ext uri="{FF2B5EF4-FFF2-40B4-BE49-F238E27FC236}">
                <a16:creationId xmlns:a16="http://schemas.microsoft.com/office/drawing/2014/main" id="{65627BEA-6181-64F2-4CC5-7BC15D1A66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5308" y="3765310"/>
            <a:ext cx="358455" cy="358455"/>
          </a:xfrm>
          <a:prstGeom prst="rect">
            <a:avLst/>
          </a:prstGeom>
        </p:spPr>
      </p:pic>
      <p:pic>
        <p:nvPicPr>
          <p:cNvPr id="8" name="Picture 7">
            <a:extLst>
              <a:ext uri="{FF2B5EF4-FFF2-40B4-BE49-F238E27FC236}">
                <a16:creationId xmlns:a16="http://schemas.microsoft.com/office/drawing/2014/main" id="{E68B7C85-4F66-B03A-CA52-58865B8B1F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3575" y="5195425"/>
            <a:ext cx="301694" cy="301694"/>
          </a:xfrm>
          <a:prstGeom prst="rect">
            <a:avLst/>
          </a:prstGeom>
        </p:spPr>
      </p:pic>
      <p:grpSp>
        <p:nvGrpSpPr>
          <p:cNvPr id="9" name="组合 24">
            <a:extLst>
              <a:ext uri="{FF2B5EF4-FFF2-40B4-BE49-F238E27FC236}">
                <a16:creationId xmlns:a16="http://schemas.microsoft.com/office/drawing/2014/main" id="{C2B65E97-07FD-EBD6-DA6B-4D39F205583D}"/>
              </a:ext>
            </a:extLst>
          </p:cNvPr>
          <p:cNvGrpSpPr/>
          <p:nvPr/>
        </p:nvGrpSpPr>
        <p:grpSpPr>
          <a:xfrm>
            <a:off x="2694491" y="3528685"/>
            <a:ext cx="5696279" cy="871541"/>
            <a:chOff x="11884" y="3191"/>
            <a:chExt cx="2515" cy="1373"/>
          </a:xfrm>
        </p:grpSpPr>
        <p:sp>
          <p:nvSpPr>
            <p:cNvPr id="10" name="文本框 25">
              <a:extLst>
                <a:ext uri="{FF2B5EF4-FFF2-40B4-BE49-F238E27FC236}">
                  <a16:creationId xmlns:a16="http://schemas.microsoft.com/office/drawing/2014/main" id="{4011DE0A-88CD-315C-9D69-6CB061BA3390}"/>
                </a:ext>
              </a:extLst>
            </p:cNvPr>
            <p:cNvSpPr txBox="1"/>
            <p:nvPr/>
          </p:nvSpPr>
          <p:spPr>
            <a:xfrm>
              <a:off x="11884" y="3744"/>
              <a:ext cx="2515" cy="820"/>
            </a:xfrm>
            <a:prstGeom prst="rect">
              <a:avLst/>
            </a:prstGeom>
            <a:noFill/>
          </p:spPr>
          <p:txBody>
            <a:bodyPr wrap="square" rtlCol="0">
              <a:spAutoFit/>
            </a:bodyPr>
            <a:lstStyle/>
            <a:p>
              <a:pPr>
                <a:lnSpc>
                  <a:spcPct val="120000"/>
                </a:lnSpc>
              </a:pPr>
              <a:r>
                <a:rPr lang="en-US" sz="1200" dirty="0">
                  <a:latin typeface="Arial" panose="020B0604020202020204" pitchFamily="34" charset="0"/>
                  <a:cs typeface="Arial" panose="020B0604020202020204" pitchFamily="34" charset="0"/>
                </a:rPr>
                <a:t>Studies teamwork, communication, leadership, and conflict resolution within groups</a:t>
              </a:r>
              <a:endParaRPr lang="en-US" altLang="zh-CN" sz="1200" dirty="0">
                <a:solidFill>
                  <a:schemeClr val="tx1">
                    <a:lumMod val="50000"/>
                  </a:schemeClr>
                </a:solidFill>
                <a:latin typeface="Arial" panose="020B0604020202020204" pitchFamily="34" charset="0"/>
                <a:cs typeface="Arial" panose="020B0604020202020204" pitchFamily="34" charset="0"/>
                <a:sym typeface="+mn-lt"/>
              </a:endParaRPr>
            </a:p>
          </p:txBody>
        </p:sp>
        <p:sp>
          <p:nvSpPr>
            <p:cNvPr id="11" name="TextBox 76">
              <a:extLst>
                <a:ext uri="{FF2B5EF4-FFF2-40B4-BE49-F238E27FC236}">
                  <a16:creationId xmlns:a16="http://schemas.microsoft.com/office/drawing/2014/main" id="{1D0AEA10-0B97-0262-0993-0631D4FB38EF}"/>
                </a:ext>
              </a:extLst>
            </p:cNvPr>
            <p:cNvSpPr txBox="1"/>
            <p:nvPr/>
          </p:nvSpPr>
          <p:spPr>
            <a:xfrm>
              <a:off x="11884" y="3191"/>
              <a:ext cx="1465" cy="580"/>
            </a:xfrm>
            <a:prstGeom prst="rect">
              <a:avLst/>
            </a:prstGeom>
            <a:noFill/>
          </p:spPr>
          <p:txBody>
            <a:bodyPr wrap="square" rtlCol="0">
              <a:spAutoFit/>
            </a:bodyPr>
            <a:lstStyle/>
            <a:p>
              <a:pPr algn="l"/>
              <a:r>
                <a:rPr lang="en-US" dirty="0">
                  <a:latin typeface="Arial" panose="020B0604020202020204" pitchFamily="34" charset="0"/>
                  <a:cs typeface="Arial" panose="020B0604020202020204" pitchFamily="34" charset="0"/>
                </a:rPr>
                <a:t>Group Dynamics</a:t>
              </a:r>
              <a:endParaRPr lang="zh-CN" altLang="en-US" b="1" dirty="0">
                <a:solidFill>
                  <a:schemeClr val="tx1">
                    <a:lumMod val="50000"/>
                  </a:schemeClr>
                </a:solidFill>
                <a:latin typeface="Arial" panose="020B0604020202020204" pitchFamily="34" charset="0"/>
                <a:cs typeface="Arial" panose="020B0604020202020204" pitchFamily="34" charset="0"/>
                <a:sym typeface="+mn-lt"/>
              </a:endParaRPr>
            </a:p>
          </p:txBody>
        </p:sp>
      </p:grpSp>
      <p:grpSp>
        <p:nvGrpSpPr>
          <p:cNvPr id="12" name="组合 24">
            <a:extLst>
              <a:ext uri="{FF2B5EF4-FFF2-40B4-BE49-F238E27FC236}">
                <a16:creationId xmlns:a16="http://schemas.microsoft.com/office/drawing/2014/main" id="{D74A00ED-7446-5EA1-3100-492096CA05CF}"/>
              </a:ext>
            </a:extLst>
          </p:cNvPr>
          <p:cNvGrpSpPr/>
          <p:nvPr/>
        </p:nvGrpSpPr>
        <p:grpSpPr>
          <a:xfrm>
            <a:off x="2679277" y="4908989"/>
            <a:ext cx="5560383" cy="866462"/>
            <a:chOff x="11884" y="3191"/>
            <a:chExt cx="2455" cy="1365"/>
          </a:xfrm>
        </p:grpSpPr>
        <p:sp>
          <p:nvSpPr>
            <p:cNvPr id="13" name="文本框 25">
              <a:extLst>
                <a:ext uri="{FF2B5EF4-FFF2-40B4-BE49-F238E27FC236}">
                  <a16:creationId xmlns:a16="http://schemas.microsoft.com/office/drawing/2014/main" id="{ADE75AB8-3037-7F78-F5B8-C3DA9045F79E}"/>
                </a:ext>
              </a:extLst>
            </p:cNvPr>
            <p:cNvSpPr txBox="1"/>
            <p:nvPr/>
          </p:nvSpPr>
          <p:spPr>
            <a:xfrm>
              <a:off x="11884" y="3744"/>
              <a:ext cx="2455" cy="812"/>
            </a:xfrm>
            <a:prstGeom prst="rect">
              <a:avLst/>
            </a:prstGeom>
            <a:noFill/>
          </p:spPr>
          <p:txBody>
            <a:bodyPr wrap="square" rtlCol="0">
              <a:spAutoFit/>
            </a:bodyPr>
            <a:lstStyle/>
            <a:p>
              <a:pPr>
                <a:lnSpc>
                  <a:spcPct val="120000"/>
                </a:lnSpc>
              </a:pPr>
              <a:r>
                <a:rPr lang="en-US" sz="1200" dirty="0">
                  <a:latin typeface="Arial" panose="020B0604020202020204" pitchFamily="34" charset="0"/>
                  <a:cs typeface="Arial" panose="020B0604020202020204" pitchFamily="34" charset="0"/>
                </a:rPr>
                <a:t>Examines how company policies, leadership styles, and culture impact behavior.</a:t>
              </a:r>
              <a:endParaRPr lang="en-US" altLang="zh-CN" sz="1200" dirty="0">
                <a:solidFill>
                  <a:schemeClr val="tx1">
                    <a:lumMod val="50000"/>
                  </a:schemeClr>
                </a:solidFill>
                <a:latin typeface="Arial" panose="020B0604020202020204" pitchFamily="34" charset="0"/>
                <a:cs typeface="Arial" panose="020B0604020202020204" pitchFamily="34" charset="0"/>
                <a:sym typeface="+mn-lt"/>
              </a:endParaRPr>
            </a:p>
          </p:txBody>
        </p:sp>
        <p:sp>
          <p:nvSpPr>
            <p:cNvPr id="14" name="TextBox 76">
              <a:extLst>
                <a:ext uri="{FF2B5EF4-FFF2-40B4-BE49-F238E27FC236}">
                  <a16:creationId xmlns:a16="http://schemas.microsoft.com/office/drawing/2014/main" id="{CF34A589-CCCB-200B-A59D-17B75D5DA78F}"/>
                </a:ext>
              </a:extLst>
            </p:cNvPr>
            <p:cNvSpPr txBox="1"/>
            <p:nvPr/>
          </p:nvSpPr>
          <p:spPr>
            <a:xfrm>
              <a:off x="11884" y="3191"/>
              <a:ext cx="2130" cy="582"/>
            </a:xfrm>
            <a:prstGeom prst="rect">
              <a:avLst/>
            </a:prstGeom>
            <a:noFill/>
          </p:spPr>
          <p:txBody>
            <a:bodyPr wrap="square" rtlCol="0">
              <a:spAutoFit/>
            </a:bodyPr>
            <a:lstStyle/>
            <a:p>
              <a:pPr algn="l"/>
              <a:r>
                <a:rPr lang="en-US" dirty="0">
                  <a:latin typeface="Arial" panose="020B0604020202020204" pitchFamily="34" charset="0"/>
                  <a:cs typeface="Arial" panose="020B0604020202020204" pitchFamily="34" charset="0"/>
                </a:rPr>
                <a:t>Organizational Structure and Processes</a:t>
              </a:r>
              <a:endParaRPr lang="zh-CN" altLang="en-US" b="1" dirty="0">
                <a:solidFill>
                  <a:schemeClr val="tx1">
                    <a:lumMod val="50000"/>
                  </a:schemeClr>
                </a:solidFill>
                <a:latin typeface="Arial" panose="020B0604020202020204" pitchFamily="34" charset="0"/>
                <a:cs typeface="Arial" panose="020B0604020202020204" pitchFamily="34" charset="0"/>
                <a:sym typeface="+mn-lt"/>
              </a:endParaRPr>
            </a:p>
          </p:txBody>
        </p:sp>
      </p:grpSp>
      <p:pic>
        <p:nvPicPr>
          <p:cNvPr id="16" name="Picture 15">
            <a:extLst>
              <a:ext uri="{FF2B5EF4-FFF2-40B4-BE49-F238E27FC236}">
                <a16:creationId xmlns:a16="http://schemas.microsoft.com/office/drawing/2014/main" id="{F6ADCC82-E85B-BFBF-FD12-14DBF27805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3213" y="1961884"/>
            <a:ext cx="3706906" cy="3706906"/>
          </a:xfrm>
          <a:prstGeom prst="rect">
            <a:avLst/>
          </a:prstGeom>
        </p:spPr>
      </p:pic>
    </p:spTree>
    <p:extLst>
      <p:ext uri="{BB962C8B-B14F-4D97-AF65-F5344CB8AC3E}">
        <p14:creationId xmlns:p14="http://schemas.microsoft.com/office/powerpoint/2010/main" val="2701551053"/>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Rounded Corners 95">
            <a:extLst>
              <a:ext uri="{FF2B5EF4-FFF2-40B4-BE49-F238E27FC236}">
                <a16:creationId xmlns:a16="http://schemas.microsoft.com/office/drawing/2014/main" id="{75712386-FFBE-43C8-B0AE-07FCEB22F1A7}"/>
              </a:ext>
            </a:extLst>
          </p:cNvPr>
          <p:cNvSpPr/>
          <p:nvPr/>
        </p:nvSpPr>
        <p:spPr>
          <a:xfrm>
            <a:off x="1286351" y="3276656"/>
            <a:ext cx="535369" cy="53550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nvGrpSpPr>
          <p:cNvPr id="83" name="千图PPT彼岸天：ID 8661124库_组合 1">
            <a:extLst>
              <a:ext uri="{FF2B5EF4-FFF2-40B4-BE49-F238E27FC236}">
                <a16:creationId xmlns:a16="http://schemas.microsoft.com/office/drawing/2014/main" id="{07CED1F7-13D5-4744-BF0C-574E06D3190F}"/>
              </a:ext>
            </a:extLst>
          </p:cNvPr>
          <p:cNvGrpSpPr/>
          <p:nvPr>
            <p:custDataLst>
              <p:tags r:id="rId1"/>
            </p:custDataLst>
          </p:nvPr>
        </p:nvGrpSpPr>
        <p:grpSpPr>
          <a:xfrm>
            <a:off x="1286351" y="2465740"/>
            <a:ext cx="6203373" cy="708757"/>
            <a:chOff x="1396413" y="1641041"/>
            <a:chExt cx="6203373" cy="708757"/>
          </a:xfrm>
        </p:grpSpPr>
        <p:sp>
          <p:nvSpPr>
            <p:cNvPr id="88" name="Rectangle: Rounded Corners 101">
              <a:extLst>
                <a:ext uri="{FF2B5EF4-FFF2-40B4-BE49-F238E27FC236}">
                  <a16:creationId xmlns:a16="http://schemas.microsoft.com/office/drawing/2014/main" id="{D69243F3-F7E3-42FC-AE40-2D903E965A0E}"/>
                </a:ext>
              </a:extLst>
            </p:cNvPr>
            <p:cNvSpPr/>
            <p:nvPr/>
          </p:nvSpPr>
          <p:spPr>
            <a:xfrm>
              <a:off x="1396413" y="1641041"/>
              <a:ext cx="535369" cy="5355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nvGrpSpPr>
            <p:cNvPr id="85" name="Group 103">
              <a:extLst>
                <a:ext uri="{FF2B5EF4-FFF2-40B4-BE49-F238E27FC236}">
                  <a16:creationId xmlns:a16="http://schemas.microsoft.com/office/drawing/2014/main" id="{A9E7C6F4-156C-403A-ACF3-E2F28439BBA2}"/>
                </a:ext>
              </a:extLst>
            </p:cNvPr>
            <p:cNvGrpSpPr/>
            <p:nvPr/>
          </p:nvGrpSpPr>
          <p:grpSpPr>
            <a:xfrm>
              <a:off x="1931780" y="1657896"/>
              <a:ext cx="5668006" cy="691902"/>
              <a:chOff x="4410144" y="3866068"/>
              <a:chExt cx="3644026" cy="806969"/>
            </a:xfrm>
          </p:grpSpPr>
          <p:sp>
            <p:nvSpPr>
              <p:cNvPr id="86" name="TextBox 104">
                <a:extLst>
                  <a:ext uri="{FF2B5EF4-FFF2-40B4-BE49-F238E27FC236}">
                    <a16:creationId xmlns:a16="http://schemas.microsoft.com/office/drawing/2014/main" id="{F43231AF-650C-45CC-8281-A3CEDE138300}"/>
                  </a:ext>
                </a:extLst>
              </p:cNvPr>
              <p:cNvSpPr txBox="1">
                <a:spLocks/>
              </p:cNvSpPr>
              <p:nvPr/>
            </p:nvSpPr>
            <p:spPr bwMode="auto">
              <a:xfrm>
                <a:off x="4410144" y="3866068"/>
                <a:ext cx="3299834" cy="278522"/>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Enhances Employee Motivation &amp; Productivity</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87" name="TextBox 105">
                <a:extLst>
                  <a:ext uri="{FF2B5EF4-FFF2-40B4-BE49-F238E27FC236}">
                    <a16:creationId xmlns:a16="http://schemas.microsoft.com/office/drawing/2014/main" id="{C654A6EE-1B44-40B6-A2CB-14F0A650094E}"/>
                  </a:ext>
                </a:extLst>
              </p:cNvPr>
              <p:cNvSpPr txBox="1">
                <a:spLocks/>
              </p:cNvSpPr>
              <p:nvPr/>
            </p:nvSpPr>
            <p:spPr bwMode="auto">
              <a:xfrm>
                <a:off x="4410144" y="4231214"/>
                <a:ext cx="3644026" cy="441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Motivated employees work more efficiently, increasing overall performance.</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grpSp>
      <p:sp>
        <p:nvSpPr>
          <p:cNvPr id="95" name="Rectangle: Rounded Corners 107">
            <a:extLst>
              <a:ext uri="{FF2B5EF4-FFF2-40B4-BE49-F238E27FC236}">
                <a16:creationId xmlns:a16="http://schemas.microsoft.com/office/drawing/2014/main" id="{A244D46E-EA72-4510-B1AA-994D9E9D65C2}"/>
              </a:ext>
            </a:extLst>
          </p:cNvPr>
          <p:cNvSpPr/>
          <p:nvPr/>
        </p:nvSpPr>
        <p:spPr>
          <a:xfrm>
            <a:off x="1286351" y="4087572"/>
            <a:ext cx="535369" cy="5355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109" name="Rectangle: Rounded Corners 119">
            <a:extLst>
              <a:ext uri="{FF2B5EF4-FFF2-40B4-BE49-F238E27FC236}">
                <a16:creationId xmlns:a16="http://schemas.microsoft.com/office/drawing/2014/main" id="{C1E4F03B-4BAB-40E6-934C-C5AFD3AA9FEF}"/>
              </a:ext>
            </a:extLst>
          </p:cNvPr>
          <p:cNvSpPr/>
          <p:nvPr/>
        </p:nvSpPr>
        <p:spPr>
          <a:xfrm>
            <a:off x="1286351" y="4898488"/>
            <a:ext cx="535369" cy="53550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nvGrpSpPr>
          <p:cNvPr id="29" name="Group 28">
            <a:extLst>
              <a:ext uri="{FF2B5EF4-FFF2-40B4-BE49-F238E27FC236}">
                <a16:creationId xmlns:a16="http://schemas.microsoft.com/office/drawing/2014/main" id="{F402F83D-6C0D-FD45-AB16-AAD1D934367E}"/>
              </a:ext>
            </a:extLst>
          </p:cNvPr>
          <p:cNvGrpSpPr/>
          <p:nvPr/>
        </p:nvGrpSpPr>
        <p:grpSpPr>
          <a:xfrm>
            <a:off x="9182303" y="1938927"/>
            <a:ext cx="2609213" cy="3780542"/>
            <a:chOff x="8955611" y="1662647"/>
            <a:chExt cx="2609213" cy="3780542"/>
          </a:xfrm>
        </p:grpSpPr>
        <p:grpSp>
          <p:nvGrpSpPr>
            <p:cNvPr id="2" name="千图PPT彼岸天：ID 8661124库_组合 1">
              <a:extLst>
                <a:ext uri="{FF2B5EF4-FFF2-40B4-BE49-F238E27FC236}">
                  <a16:creationId xmlns:a16="http://schemas.microsoft.com/office/drawing/2014/main" id="{32F974DD-5262-41AD-8EA7-680926100AD4}"/>
                </a:ext>
              </a:extLst>
            </p:cNvPr>
            <p:cNvGrpSpPr/>
            <p:nvPr>
              <p:custDataLst>
                <p:tags r:id="rId2"/>
              </p:custDataLst>
            </p:nvPr>
          </p:nvGrpSpPr>
          <p:grpSpPr>
            <a:xfrm>
              <a:off x="8955611" y="1662647"/>
              <a:ext cx="2609213" cy="3780542"/>
              <a:chOff x="7749086" y="1089073"/>
              <a:chExt cx="3493139" cy="5040222"/>
            </a:xfrm>
          </p:grpSpPr>
          <p:grpSp>
            <p:nvGrpSpPr>
              <p:cNvPr id="4" name="Group 58">
                <a:extLst>
                  <a:ext uri="{FF2B5EF4-FFF2-40B4-BE49-F238E27FC236}">
                    <a16:creationId xmlns:a16="http://schemas.microsoft.com/office/drawing/2014/main" id="{DEC6716F-7817-4580-B151-6F41E7CA1D42}"/>
                  </a:ext>
                </a:extLst>
              </p:cNvPr>
              <p:cNvGrpSpPr/>
              <p:nvPr/>
            </p:nvGrpSpPr>
            <p:grpSpPr>
              <a:xfrm>
                <a:off x="7749086" y="1367121"/>
                <a:ext cx="1083733" cy="2935817"/>
                <a:chOff x="5523779" y="1246789"/>
                <a:chExt cx="812800" cy="2201863"/>
              </a:xfrm>
            </p:grpSpPr>
            <p:sp>
              <p:nvSpPr>
                <p:cNvPr id="66" name="Freeform: Shape 59">
                  <a:extLst>
                    <a:ext uri="{FF2B5EF4-FFF2-40B4-BE49-F238E27FC236}">
                      <a16:creationId xmlns:a16="http://schemas.microsoft.com/office/drawing/2014/main" id="{F0F7CF47-B814-408A-AC6F-D66248BB3E8D}"/>
                    </a:ext>
                  </a:extLst>
                </p:cNvPr>
                <p:cNvSpPr>
                  <a:spLocks/>
                </p:cNvSpPr>
                <p:nvPr/>
              </p:nvSpPr>
              <p:spPr bwMode="auto">
                <a:xfrm>
                  <a:off x="5907954" y="1519839"/>
                  <a:ext cx="428625" cy="1928813"/>
                </a:xfrm>
                <a:custGeom>
                  <a:avLst/>
                  <a:gdLst/>
                  <a:ahLst/>
                  <a:cxnLst>
                    <a:cxn ang="0">
                      <a:pos x="0" y="152"/>
                    </a:cxn>
                    <a:cxn ang="0">
                      <a:pos x="270" y="0"/>
                    </a:cxn>
                    <a:cxn ang="0">
                      <a:pos x="270" y="1061"/>
                    </a:cxn>
                    <a:cxn ang="0">
                      <a:pos x="0" y="1215"/>
                    </a:cxn>
                    <a:cxn ang="0">
                      <a:pos x="0" y="1215"/>
                    </a:cxn>
                    <a:cxn ang="0">
                      <a:pos x="0" y="152"/>
                    </a:cxn>
                  </a:cxnLst>
                  <a:rect l="0" t="0" r="r" b="b"/>
                  <a:pathLst>
                    <a:path w="270" h="1215">
                      <a:moveTo>
                        <a:pt x="0" y="152"/>
                      </a:moveTo>
                      <a:lnTo>
                        <a:pt x="270" y="0"/>
                      </a:lnTo>
                      <a:lnTo>
                        <a:pt x="270" y="1061"/>
                      </a:lnTo>
                      <a:lnTo>
                        <a:pt x="0" y="1215"/>
                      </a:lnTo>
                      <a:lnTo>
                        <a:pt x="0" y="1215"/>
                      </a:lnTo>
                      <a:lnTo>
                        <a:pt x="0" y="152"/>
                      </a:lnTo>
                      <a:close/>
                    </a:path>
                  </a:pathLst>
                </a:custGeom>
                <a:solidFill>
                  <a:schemeClr val="bg1">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67" name="Freeform: Shape 60">
                  <a:extLst>
                    <a:ext uri="{FF2B5EF4-FFF2-40B4-BE49-F238E27FC236}">
                      <a16:creationId xmlns:a16="http://schemas.microsoft.com/office/drawing/2014/main" id="{800A463C-5814-456B-8122-5DA2F99BBC31}"/>
                    </a:ext>
                  </a:extLst>
                </p:cNvPr>
                <p:cNvSpPr>
                  <a:spLocks/>
                </p:cNvSpPr>
                <p:nvPr/>
              </p:nvSpPr>
              <p:spPr bwMode="auto">
                <a:xfrm>
                  <a:off x="5523779" y="1246789"/>
                  <a:ext cx="812800" cy="514350"/>
                </a:xfrm>
                <a:custGeom>
                  <a:avLst/>
                  <a:gdLst/>
                  <a:ahLst/>
                  <a:cxnLst>
                    <a:cxn ang="0">
                      <a:pos x="242" y="324"/>
                    </a:cxn>
                    <a:cxn ang="0">
                      <a:pos x="0" y="151"/>
                    </a:cxn>
                    <a:cxn ang="0">
                      <a:pos x="271" y="0"/>
                    </a:cxn>
                    <a:cxn ang="0">
                      <a:pos x="512" y="172"/>
                    </a:cxn>
                    <a:cxn ang="0">
                      <a:pos x="242" y="324"/>
                    </a:cxn>
                  </a:cxnLst>
                  <a:rect l="0" t="0" r="r" b="b"/>
                  <a:pathLst>
                    <a:path w="512" h="324">
                      <a:moveTo>
                        <a:pt x="242" y="324"/>
                      </a:moveTo>
                      <a:lnTo>
                        <a:pt x="0" y="151"/>
                      </a:lnTo>
                      <a:lnTo>
                        <a:pt x="271" y="0"/>
                      </a:lnTo>
                      <a:lnTo>
                        <a:pt x="512" y="172"/>
                      </a:lnTo>
                      <a:lnTo>
                        <a:pt x="242" y="324"/>
                      </a:lnTo>
                      <a:close/>
                    </a:path>
                  </a:pathLst>
                </a:custGeom>
                <a:solidFill>
                  <a:schemeClr val="accent1">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68" name="Freeform: Shape 61">
                  <a:extLst>
                    <a:ext uri="{FF2B5EF4-FFF2-40B4-BE49-F238E27FC236}">
                      <a16:creationId xmlns:a16="http://schemas.microsoft.com/office/drawing/2014/main" id="{8EEE633B-64BD-4A87-A91B-A4F947EA6823}"/>
                    </a:ext>
                  </a:extLst>
                </p:cNvPr>
                <p:cNvSpPr>
                  <a:spLocks/>
                </p:cNvSpPr>
                <p:nvPr/>
              </p:nvSpPr>
              <p:spPr bwMode="auto">
                <a:xfrm>
                  <a:off x="5523779" y="1486502"/>
                  <a:ext cx="384175" cy="1962150"/>
                </a:xfrm>
                <a:custGeom>
                  <a:avLst/>
                  <a:gdLst/>
                  <a:ahLst/>
                  <a:cxnLst>
                    <a:cxn ang="0">
                      <a:pos x="0" y="1062"/>
                    </a:cxn>
                    <a:cxn ang="0">
                      <a:pos x="0" y="0"/>
                    </a:cxn>
                    <a:cxn ang="0">
                      <a:pos x="242" y="173"/>
                    </a:cxn>
                    <a:cxn ang="0">
                      <a:pos x="242" y="1236"/>
                    </a:cxn>
                    <a:cxn ang="0">
                      <a:pos x="0" y="1062"/>
                    </a:cxn>
                  </a:cxnLst>
                  <a:rect l="0" t="0" r="r" b="b"/>
                  <a:pathLst>
                    <a:path w="242" h="1236">
                      <a:moveTo>
                        <a:pt x="0" y="1062"/>
                      </a:moveTo>
                      <a:lnTo>
                        <a:pt x="0" y="0"/>
                      </a:lnTo>
                      <a:lnTo>
                        <a:pt x="242" y="173"/>
                      </a:lnTo>
                      <a:lnTo>
                        <a:pt x="242" y="1236"/>
                      </a:lnTo>
                      <a:lnTo>
                        <a:pt x="0" y="1062"/>
                      </a:lnTo>
                      <a:close/>
                    </a:path>
                  </a:pathLst>
                </a:custGeom>
                <a:solidFill>
                  <a:schemeClr val="accent1"/>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grpSp>
            <p:nvGrpSpPr>
              <p:cNvPr id="6" name="Group 63">
                <a:extLst>
                  <a:ext uri="{FF2B5EF4-FFF2-40B4-BE49-F238E27FC236}">
                    <a16:creationId xmlns:a16="http://schemas.microsoft.com/office/drawing/2014/main" id="{01093838-85BC-446F-905E-72CF498CD649}"/>
                  </a:ext>
                </a:extLst>
              </p:cNvPr>
              <p:cNvGrpSpPr/>
              <p:nvPr/>
            </p:nvGrpSpPr>
            <p:grpSpPr>
              <a:xfrm>
                <a:off x="8326390" y="2263879"/>
                <a:ext cx="1081617" cy="2482849"/>
                <a:chOff x="6244792" y="1782253"/>
                <a:chExt cx="811213" cy="1862138"/>
              </a:xfrm>
            </p:grpSpPr>
            <p:sp>
              <p:nvSpPr>
                <p:cNvPr id="63" name="Freeform: Shape 64">
                  <a:extLst>
                    <a:ext uri="{FF2B5EF4-FFF2-40B4-BE49-F238E27FC236}">
                      <a16:creationId xmlns:a16="http://schemas.microsoft.com/office/drawing/2014/main" id="{FE197048-C69A-48B3-8455-E3B67C940F44}"/>
                    </a:ext>
                  </a:extLst>
                </p:cNvPr>
                <p:cNvSpPr>
                  <a:spLocks/>
                </p:cNvSpPr>
                <p:nvPr/>
              </p:nvSpPr>
              <p:spPr bwMode="auto">
                <a:xfrm>
                  <a:off x="6244792" y="1782253"/>
                  <a:ext cx="811213" cy="517525"/>
                </a:xfrm>
                <a:custGeom>
                  <a:avLst/>
                  <a:gdLst/>
                  <a:ahLst/>
                  <a:cxnLst>
                    <a:cxn ang="0">
                      <a:pos x="270" y="0"/>
                    </a:cxn>
                    <a:cxn ang="0">
                      <a:pos x="511" y="172"/>
                    </a:cxn>
                    <a:cxn ang="0">
                      <a:pos x="241" y="326"/>
                    </a:cxn>
                    <a:cxn ang="0">
                      <a:pos x="0" y="151"/>
                    </a:cxn>
                    <a:cxn ang="0">
                      <a:pos x="270" y="0"/>
                    </a:cxn>
                  </a:cxnLst>
                  <a:rect l="0" t="0" r="r" b="b"/>
                  <a:pathLst>
                    <a:path w="511" h="326">
                      <a:moveTo>
                        <a:pt x="270" y="0"/>
                      </a:moveTo>
                      <a:lnTo>
                        <a:pt x="511" y="172"/>
                      </a:lnTo>
                      <a:lnTo>
                        <a:pt x="241" y="326"/>
                      </a:lnTo>
                      <a:lnTo>
                        <a:pt x="0" y="151"/>
                      </a:lnTo>
                      <a:lnTo>
                        <a:pt x="270" y="0"/>
                      </a:lnTo>
                      <a:close/>
                    </a:path>
                  </a:pathLst>
                </a:custGeom>
                <a:solidFill>
                  <a:schemeClr val="accent2">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64" name="Freeform: Shape 65">
                  <a:extLst>
                    <a:ext uri="{FF2B5EF4-FFF2-40B4-BE49-F238E27FC236}">
                      <a16:creationId xmlns:a16="http://schemas.microsoft.com/office/drawing/2014/main" id="{81960283-0130-49C9-9EDB-6946A2CC1F79}"/>
                    </a:ext>
                  </a:extLst>
                </p:cNvPr>
                <p:cNvSpPr>
                  <a:spLocks/>
                </p:cNvSpPr>
                <p:nvPr/>
              </p:nvSpPr>
              <p:spPr bwMode="auto">
                <a:xfrm>
                  <a:off x="6627379" y="2055303"/>
                  <a:ext cx="428625" cy="1589088"/>
                </a:xfrm>
                <a:custGeom>
                  <a:avLst/>
                  <a:gdLst/>
                  <a:ahLst/>
                  <a:cxnLst>
                    <a:cxn ang="0">
                      <a:pos x="0" y="154"/>
                    </a:cxn>
                    <a:cxn ang="0">
                      <a:pos x="270" y="0"/>
                    </a:cxn>
                    <a:cxn ang="0">
                      <a:pos x="270" y="848"/>
                    </a:cxn>
                    <a:cxn ang="0">
                      <a:pos x="1" y="1001"/>
                    </a:cxn>
                    <a:cxn ang="0">
                      <a:pos x="0" y="1001"/>
                    </a:cxn>
                    <a:cxn ang="0">
                      <a:pos x="0" y="154"/>
                    </a:cxn>
                  </a:cxnLst>
                  <a:rect l="0" t="0" r="r" b="b"/>
                  <a:pathLst>
                    <a:path w="270" h="1001">
                      <a:moveTo>
                        <a:pt x="0" y="154"/>
                      </a:moveTo>
                      <a:lnTo>
                        <a:pt x="270" y="0"/>
                      </a:lnTo>
                      <a:lnTo>
                        <a:pt x="270" y="848"/>
                      </a:lnTo>
                      <a:lnTo>
                        <a:pt x="1" y="1001"/>
                      </a:lnTo>
                      <a:lnTo>
                        <a:pt x="0" y="1001"/>
                      </a:lnTo>
                      <a:lnTo>
                        <a:pt x="0" y="154"/>
                      </a:lnTo>
                      <a:close/>
                    </a:path>
                  </a:pathLst>
                </a:custGeom>
                <a:solidFill>
                  <a:schemeClr val="accent2">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65" name="Freeform: Shape 66">
                  <a:extLst>
                    <a:ext uri="{FF2B5EF4-FFF2-40B4-BE49-F238E27FC236}">
                      <a16:creationId xmlns:a16="http://schemas.microsoft.com/office/drawing/2014/main" id="{C2C0C185-5AB2-4D98-A1E2-5C180153F138}"/>
                    </a:ext>
                  </a:extLst>
                </p:cNvPr>
                <p:cNvSpPr>
                  <a:spLocks/>
                </p:cNvSpPr>
                <p:nvPr/>
              </p:nvSpPr>
              <p:spPr bwMode="auto">
                <a:xfrm>
                  <a:off x="6244792" y="2021966"/>
                  <a:ext cx="382588" cy="1622425"/>
                </a:xfrm>
                <a:custGeom>
                  <a:avLst/>
                  <a:gdLst/>
                  <a:ahLst/>
                  <a:cxnLst>
                    <a:cxn ang="0">
                      <a:pos x="0" y="0"/>
                    </a:cxn>
                    <a:cxn ang="0">
                      <a:pos x="241" y="175"/>
                    </a:cxn>
                    <a:cxn ang="0">
                      <a:pos x="241" y="1022"/>
                    </a:cxn>
                    <a:cxn ang="0">
                      <a:pos x="0" y="848"/>
                    </a:cxn>
                    <a:cxn ang="0">
                      <a:pos x="0" y="0"/>
                    </a:cxn>
                  </a:cxnLst>
                  <a:rect l="0" t="0" r="r" b="b"/>
                  <a:pathLst>
                    <a:path w="241" h="1022">
                      <a:moveTo>
                        <a:pt x="0" y="0"/>
                      </a:moveTo>
                      <a:lnTo>
                        <a:pt x="241" y="175"/>
                      </a:lnTo>
                      <a:lnTo>
                        <a:pt x="241" y="1022"/>
                      </a:lnTo>
                      <a:lnTo>
                        <a:pt x="0" y="848"/>
                      </a:lnTo>
                      <a:lnTo>
                        <a:pt x="0" y="0"/>
                      </a:lnTo>
                      <a:close/>
                    </a:path>
                  </a:pathLst>
                </a:custGeom>
                <a:solidFill>
                  <a:schemeClr val="accent2"/>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grpSp>
            <p:nvGrpSpPr>
              <p:cNvPr id="7" name="Group 67">
                <a:extLst>
                  <a:ext uri="{FF2B5EF4-FFF2-40B4-BE49-F238E27FC236}">
                    <a16:creationId xmlns:a16="http://schemas.microsoft.com/office/drawing/2014/main" id="{9D1F0699-F471-4E8A-874A-1D6E0930495E}"/>
                  </a:ext>
                </a:extLst>
              </p:cNvPr>
              <p:cNvGrpSpPr/>
              <p:nvPr/>
            </p:nvGrpSpPr>
            <p:grpSpPr>
              <a:xfrm>
                <a:off x="8925536" y="3130112"/>
                <a:ext cx="1081617" cy="2063751"/>
                <a:chOff x="6694151" y="2431926"/>
                <a:chExt cx="811213" cy="1547813"/>
              </a:xfrm>
            </p:grpSpPr>
            <p:sp>
              <p:nvSpPr>
                <p:cNvPr id="60" name="Freeform: Shape 68">
                  <a:extLst>
                    <a:ext uri="{FF2B5EF4-FFF2-40B4-BE49-F238E27FC236}">
                      <a16:creationId xmlns:a16="http://schemas.microsoft.com/office/drawing/2014/main" id="{4A404724-93F0-447E-B5B6-CD0A7A6E071C}"/>
                    </a:ext>
                  </a:extLst>
                </p:cNvPr>
                <p:cNvSpPr>
                  <a:spLocks/>
                </p:cNvSpPr>
                <p:nvPr/>
              </p:nvSpPr>
              <p:spPr bwMode="auto">
                <a:xfrm>
                  <a:off x="6694151" y="2671639"/>
                  <a:ext cx="382588" cy="1308100"/>
                </a:xfrm>
                <a:custGeom>
                  <a:avLst/>
                  <a:gdLst/>
                  <a:ahLst/>
                  <a:cxnLst>
                    <a:cxn ang="0">
                      <a:pos x="0" y="0"/>
                    </a:cxn>
                    <a:cxn ang="0">
                      <a:pos x="241" y="175"/>
                    </a:cxn>
                    <a:cxn ang="0">
                      <a:pos x="241" y="824"/>
                    </a:cxn>
                    <a:cxn ang="0">
                      <a:pos x="0" y="650"/>
                    </a:cxn>
                    <a:cxn ang="0">
                      <a:pos x="0" y="0"/>
                    </a:cxn>
                  </a:cxnLst>
                  <a:rect l="0" t="0" r="r" b="b"/>
                  <a:pathLst>
                    <a:path w="241" h="824">
                      <a:moveTo>
                        <a:pt x="0" y="0"/>
                      </a:moveTo>
                      <a:lnTo>
                        <a:pt x="241" y="175"/>
                      </a:lnTo>
                      <a:lnTo>
                        <a:pt x="241" y="824"/>
                      </a:lnTo>
                      <a:lnTo>
                        <a:pt x="0" y="650"/>
                      </a:lnTo>
                      <a:lnTo>
                        <a:pt x="0" y="0"/>
                      </a:lnTo>
                      <a:close/>
                    </a:path>
                  </a:pathLst>
                </a:custGeom>
                <a:solidFill>
                  <a:schemeClr val="accent3"/>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61" name="Freeform: Shape 69">
                  <a:extLst>
                    <a:ext uri="{FF2B5EF4-FFF2-40B4-BE49-F238E27FC236}">
                      <a16:creationId xmlns:a16="http://schemas.microsoft.com/office/drawing/2014/main" id="{C819C356-1C27-46A0-9331-50A79EC08F0C}"/>
                    </a:ext>
                  </a:extLst>
                </p:cNvPr>
                <p:cNvSpPr>
                  <a:spLocks/>
                </p:cNvSpPr>
                <p:nvPr/>
              </p:nvSpPr>
              <p:spPr bwMode="auto">
                <a:xfrm>
                  <a:off x="6694151" y="2431926"/>
                  <a:ext cx="811213" cy="517525"/>
                </a:xfrm>
                <a:custGeom>
                  <a:avLst/>
                  <a:gdLst/>
                  <a:ahLst/>
                  <a:cxnLst>
                    <a:cxn ang="0">
                      <a:pos x="241" y="326"/>
                    </a:cxn>
                    <a:cxn ang="0">
                      <a:pos x="0" y="151"/>
                    </a:cxn>
                    <a:cxn ang="0">
                      <a:pos x="270" y="0"/>
                    </a:cxn>
                    <a:cxn ang="0">
                      <a:pos x="511" y="172"/>
                    </a:cxn>
                    <a:cxn ang="0">
                      <a:pos x="241" y="326"/>
                    </a:cxn>
                  </a:cxnLst>
                  <a:rect l="0" t="0" r="r" b="b"/>
                  <a:pathLst>
                    <a:path w="511" h="326">
                      <a:moveTo>
                        <a:pt x="241" y="326"/>
                      </a:moveTo>
                      <a:lnTo>
                        <a:pt x="0" y="151"/>
                      </a:lnTo>
                      <a:lnTo>
                        <a:pt x="270" y="0"/>
                      </a:lnTo>
                      <a:lnTo>
                        <a:pt x="511" y="172"/>
                      </a:lnTo>
                      <a:lnTo>
                        <a:pt x="241" y="326"/>
                      </a:lnTo>
                      <a:close/>
                    </a:path>
                  </a:pathLst>
                </a:custGeom>
                <a:solidFill>
                  <a:schemeClr val="accent3">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62" name="Freeform: Shape 70">
                  <a:extLst>
                    <a:ext uri="{FF2B5EF4-FFF2-40B4-BE49-F238E27FC236}">
                      <a16:creationId xmlns:a16="http://schemas.microsoft.com/office/drawing/2014/main" id="{7FE9CF7F-1858-4532-88F1-ADB15527F79B}"/>
                    </a:ext>
                  </a:extLst>
                </p:cNvPr>
                <p:cNvSpPr>
                  <a:spLocks/>
                </p:cNvSpPr>
                <p:nvPr/>
              </p:nvSpPr>
              <p:spPr bwMode="auto">
                <a:xfrm>
                  <a:off x="7076739" y="2704976"/>
                  <a:ext cx="428625" cy="1274763"/>
                </a:xfrm>
                <a:custGeom>
                  <a:avLst/>
                  <a:gdLst/>
                  <a:ahLst/>
                  <a:cxnLst>
                    <a:cxn ang="0">
                      <a:pos x="0" y="154"/>
                    </a:cxn>
                    <a:cxn ang="0">
                      <a:pos x="270" y="0"/>
                    </a:cxn>
                    <a:cxn ang="0">
                      <a:pos x="270" y="650"/>
                    </a:cxn>
                    <a:cxn ang="0">
                      <a:pos x="0" y="803"/>
                    </a:cxn>
                    <a:cxn ang="0">
                      <a:pos x="0" y="803"/>
                    </a:cxn>
                    <a:cxn ang="0">
                      <a:pos x="0" y="154"/>
                    </a:cxn>
                  </a:cxnLst>
                  <a:rect l="0" t="0" r="r" b="b"/>
                  <a:pathLst>
                    <a:path w="270" h="803">
                      <a:moveTo>
                        <a:pt x="0" y="154"/>
                      </a:moveTo>
                      <a:lnTo>
                        <a:pt x="270" y="0"/>
                      </a:lnTo>
                      <a:lnTo>
                        <a:pt x="270" y="650"/>
                      </a:lnTo>
                      <a:lnTo>
                        <a:pt x="0" y="803"/>
                      </a:lnTo>
                      <a:lnTo>
                        <a:pt x="0" y="803"/>
                      </a:lnTo>
                      <a:lnTo>
                        <a:pt x="0" y="154"/>
                      </a:lnTo>
                      <a:close/>
                    </a:path>
                  </a:pathLst>
                </a:custGeom>
                <a:solidFill>
                  <a:schemeClr val="bg1">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grpSp>
            <p:nvGrpSpPr>
              <p:cNvPr id="8" name="Group 71">
                <a:extLst>
                  <a:ext uri="{FF2B5EF4-FFF2-40B4-BE49-F238E27FC236}">
                    <a16:creationId xmlns:a16="http://schemas.microsoft.com/office/drawing/2014/main" id="{7FEA93B4-60D6-4746-A2BE-6BB9E7F5CCB3}"/>
                  </a:ext>
                </a:extLst>
              </p:cNvPr>
              <p:cNvGrpSpPr/>
              <p:nvPr/>
            </p:nvGrpSpPr>
            <p:grpSpPr>
              <a:xfrm>
                <a:off x="9546134" y="4072475"/>
                <a:ext cx="1081617" cy="1595968"/>
                <a:chOff x="7159600" y="3138699"/>
                <a:chExt cx="811213" cy="1196976"/>
              </a:xfrm>
            </p:grpSpPr>
            <p:sp>
              <p:nvSpPr>
                <p:cNvPr id="57" name="Freeform: Shape 72">
                  <a:extLst>
                    <a:ext uri="{FF2B5EF4-FFF2-40B4-BE49-F238E27FC236}">
                      <a16:creationId xmlns:a16="http://schemas.microsoft.com/office/drawing/2014/main" id="{DE128F84-168E-4856-BE31-67C8C9896B7E}"/>
                    </a:ext>
                  </a:extLst>
                </p:cNvPr>
                <p:cNvSpPr>
                  <a:spLocks/>
                </p:cNvSpPr>
                <p:nvPr/>
              </p:nvSpPr>
              <p:spPr bwMode="auto">
                <a:xfrm>
                  <a:off x="7159600" y="3376824"/>
                  <a:ext cx="382588" cy="957263"/>
                </a:xfrm>
                <a:custGeom>
                  <a:avLst/>
                  <a:gdLst/>
                  <a:ahLst/>
                  <a:cxnLst>
                    <a:cxn ang="0">
                      <a:pos x="0" y="0"/>
                    </a:cxn>
                    <a:cxn ang="0">
                      <a:pos x="241" y="174"/>
                    </a:cxn>
                    <a:cxn ang="0">
                      <a:pos x="241" y="603"/>
                    </a:cxn>
                    <a:cxn ang="0">
                      <a:pos x="0" y="430"/>
                    </a:cxn>
                    <a:cxn ang="0">
                      <a:pos x="0" y="0"/>
                    </a:cxn>
                  </a:cxnLst>
                  <a:rect l="0" t="0" r="r" b="b"/>
                  <a:pathLst>
                    <a:path w="241" h="603">
                      <a:moveTo>
                        <a:pt x="0" y="0"/>
                      </a:moveTo>
                      <a:lnTo>
                        <a:pt x="241" y="174"/>
                      </a:lnTo>
                      <a:lnTo>
                        <a:pt x="241" y="603"/>
                      </a:lnTo>
                      <a:lnTo>
                        <a:pt x="0" y="430"/>
                      </a:lnTo>
                      <a:lnTo>
                        <a:pt x="0" y="0"/>
                      </a:lnTo>
                      <a:close/>
                    </a:path>
                  </a:pathLst>
                </a:custGeom>
                <a:solidFill>
                  <a:schemeClr val="accent4"/>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58" name="Freeform: Shape 73">
                  <a:extLst>
                    <a:ext uri="{FF2B5EF4-FFF2-40B4-BE49-F238E27FC236}">
                      <a16:creationId xmlns:a16="http://schemas.microsoft.com/office/drawing/2014/main" id="{E42DBB82-0B0C-49ED-B7BC-580B675FA96B}"/>
                    </a:ext>
                  </a:extLst>
                </p:cNvPr>
                <p:cNvSpPr>
                  <a:spLocks/>
                </p:cNvSpPr>
                <p:nvPr/>
              </p:nvSpPr>
              <p:spPr bwMode="auto">
                <a:xfrm>
                  <a:off x="7159600" y="3138699"/>
                  <a:ext cx="811213" cy="514350"/>
                </a:xfrm>
                <a:custGeom>
                  <a:avLst/>
                  <a:gdLst/>
                  <a:ahLst/>
                  <a:cxnLst>
                    <a:cxn ang="0">
                      <a:pos x="0" y="150"/>
                    </a:cxn>
                    <a:cxn ang="0">
                      <a:pos x="270" y="0"/>
                    </a:cxn>
                    <a:cxn ang="0">
                      <a:pos x="511" y="171"/>
                    </a:cxn>
                    <a:cxn ang="0">
                      <a:pos x="241" y="324"/>
                    </a:cxn>
                    <a:cxn ang="0">
                      <a:pos x="0" y="150"/>
                    </a:cxn>
                  </a:cxnLst>
                  <a:rect l="0" t="0" r="r" b="b"/>
                  <a:pathLst>
                    <a:path w="511" h="324">
                      <a:moveTo>
                        <a:pt x="0" y="150"/>
                      </a:moveTo>
                      <a:lnTo>
                        <a:pt x="270" y="0"/>
                      </a:lnTo>
                      <a:lnTo>
                        <a:pt x="511" y="171"/>
                      </a:lnTo>
                      <a:lnTo>
                        <a:pt x="241" y="324"/>
                      </a:lnTo>
                      <a:lnTo>
                        <a:pt x="0" y="150"/>
                      </a:lnTo>
                      <a:close/>
                    </a:path>
                  </a:pathLst>
                </a:custGeom>
                <a:solidFill>
                  <a:schemeClr val="accent4">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59" name="Freeform: Shape 74">
                  <a:extLst>
                    <a:ext uri="{FF2B5EF4-FFF2-40B4-BE49-F238E27FC236}">
                      <a16:creationId xmlns:a16="http://schemas.microsoft.com/office/drawing/2014/main" id="{85EF8972-9273-4103-903E-0BC5A7FEEA53}"/>
                    </a:ext>
                  </a:extLst>
                </p:cNvPr>
                <p:cNvSpPr>
                  <a:spLocks/>
                </p:cNvSpPr>
                <p:nvPr/>
              </p:nvSpPr>
              <p:spPr bwMode="auto">
                <a:xfrm>
                  <a:off x="7542188" y="3410162"/>
                  <a:ext cx="428625" cy="925513"/>
                </a:xfrm>
                <a:custGeom>
                  <a:avLst/>
                  <a:gdLst/>
                  <a:ahLst/>
                  <a:cxnLst>
                    <a:cxn ang="0">
                      <a:pos x="270" y="429"/>
                    </a:cxn>
                    <a:cxn ang="0">
                      <a:pos x="1" y="583"/>
                    </a:cxn>
                    <a:cxn ang="0">
                      <a:pos x="0" y="582"/>
                    </a:cxn>
                    <a:cxn ang="0">
                      <a:pos x="0" y="153"/>
                    </a:cxn>
                    <a:cxn ang="0">
                      <a:pos x="270" y="0"/>
                    </a:cxn>
                    <a:cxn ang="0">
                      <a:pos x="270" y="429"/>
                    </a:cxn>
                  </a:cxnLst>
                  <a:rect l="0" t="0" r="r" b="b"/>
                  <a:pathLst>
                    <a:path w="270" h="583">
                      <a:moveTo>
                        <a:pt x="270" y="429"/>
                      </a:moveTo>
                      <a:lnTo>
                        <a:pt x="1" y="583"/>
                      </a:lnTo>
                      <a:lnTo>
                        <a:pt x="0" y="582"/>
                      </a:lnTo>
                      <a:lnTo>
                        <a:pt x="0" y="153"/>
                      </a:lnTo>
                      <a:lnTo>
                        <a:pt x="270" y="0"/>
                      </a:lnTo>
                      <a:lnTo>
                        <a:pt x="270" y="429"/>
                      </a:lnTo>
                      <a:close/>
                    </a:path>
                  </a:pathLst>
                </a:custGeom>
                <a:solidFill>
                  <a:schemeClr val="accent4">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grpSp>
            <p:nvGrpSpPr>
              <p:cNvPr id="9" name="Group 75">
                <a:extLst>
                  <a:ext uri="{FF2B5EF4-FFF2-40B4-BE49-F238E27FC236}">
                    <a16:creationId xmlns:a16="http://schemas.microsoft.com/office/drawing/2014/main" id="{079D406C-351F-40BB-A73C-899849DA05C9}"/>
                  </a:ext>
                </a:extLst>
              </p:cNvPr>
              <p:cNvGrpSpPr/>
              <p:nvPr/>
            </p:nvGrpSpPr>
            <p:grpSpPr>
              <a:xfrm>
                <a:off x="10158492" y="4823312"/>
                <a:ext cx="1083733" cy="1305983"/>
                <a:chOff x="7618869" y="3701829"/>
                <a:chExt cx="812800" cy="979488"/>
              </a:xfrm>
            </p:grpSpPr>
            <p:sp>
              <p:nvSpPr>
                <p:cNvPr id="54" name="Freeform: Shape 76">
                  <a:extLst>
                    <a:ext uri="{FF2B5EF4-FFF2-40B4-BE49-F238E27FC236}">
                      <a16:creationId xmlns:a16="http://schemas.microsoft.com/office/drawing/2014/main" id="{AEC37461-7E3D-4E94-A334-8C274AF7BA6C}"/>
                    </a:ext>
                  </a:extLst>
                </p:cNvPr>
                <p:cNvSpPr>
                  <a:spLocks/>
                </p:cNvSpPr>
                <p:nvPr/>
              </p:nvSpPr>
              <p:spPr bwMode="auto">
                <a:xfrm>
                  <a:off x="7618869" y="3701829"/>
                  <a:ext cx="812800" cy="517525"/>
                </a:xfrm>
                <a:custGeom>
                  <a:avLst/>
                  <a:gdLst/>
                  <a:ahLst/>
                  <a:cxnLst>
                    <a:cxn ang="0">
                      <a:pos x="512" y="172"/>
                    </a:cxn>
                    <a:cxn ang="0">
                      <a:pos x="242" y="326"/>
                    </a:cxn>
                    <a:cxn ang="0">
                      <a:pos x="0" y="151"/>
                    </a:cxn>
                    <a:cxn ang="0">
                      <a:pos x="270" y="0"/>
                    </a:cxn>
                    <a:cxn ang="0">
                      <a:pos x="512" y="172"/>
                    </a:cxn>
                  </a:cxnLst>
                  <a:rect l="0" t="0" r="r" b="b"/>
                  <a:pathLst>
                    <a:path w="512" h="326">
                      <a:moveTo>
                        <a:pt x="512" y="172"/>
                      </a:moveTo>
                      <a:lnTo>
                        <a:pt x="242" y="326"/>
                      </a:lnTo>
                      <a:lnTo>
                        <a:pt x="0" y="151"/>
                      </a:lnTo>
                      <a:lnTo>
                        <a:pt x="270" y="0"/>
                      </a:lnTo>
                      <a:lnTo>
                        <a:pt x="512" y="172"/>
                      </a:lnTo>
                      <a:close/>
                    </a:path>
                  </a:pathLst>
                </a:custGeom>
                <a:solidFill>
                  <a:schemeClr val="accent5">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55" name="Freeform: Shape 77">
                  <a:extLst>
                    <a:ext uri="{FF2B5EF4-FFF2-40B4-BE49-F238E27FC236}">
                      <a16:creationId xmlns:a16="http://schemas.microsoft.com/office/drawing/2014/main" id="{C5F3DA16-5D78-4817-B920-88B1F8BA05B6}"/>
                    </a:ext>
                  </a:extLst>
                </p:cNvPr>
                <p:cNvSpPr>
                  <a:spLocks/>
                </p:cNvSpPr>
                <p:nvPr/>
              </p:nvSpPr>
              <p:spPr bwMode="auto">
                <a:xfrm>
                  <a:off x="7618869" y="3941542"/>
                  <a:ext cx="384175" cy="739775"/>
                </a:xfrm>
                <a:custGeom>
                  <a:avLst/>
                  <a:gdLst/>
                  <a:ahLst/>
                  <a:cxnLst>
                    <a:cxn ang="0">
                      <a:pos x="242" y="466"/>
                    </a:cxn>
                    <a:cxn ang="0">
                      <a:pos x="0" y="292"/>
                    </a:cxn>
                    <a:cxn ang="0">
                      <a:pos x="0" y="0"/>
                    </a:cxn>
                    <a:cxn ang="0">
                      <a:pos x="242" y="175"/>
                    </a:cxn>
                    <a:cxn ang="0">
                      <a:pos x="242" y="466"/>
                    </a:cxn>
                  </a:cxnLst>
                  <a:rect l="0" t="0" r="r" b="b"/>
                  <a:pathLst>
                    <a:path w="242" h="466">
                      <a:moveTo>
                        <a:pt x="242" y="466"/>
                      </a:moveTo>
                      <a:lnTo>
                        <a:pt x="0" y="292"/>
                      </a:lnTo>
                      <a:lnTo>
                        <a:pt x="0" y="0"/>
                      </a:lnTo>
                      <a:lnTo>
                        <a:pt x="242" y="175"/>
                      </a:lnTo>
                      <a:lnTo>
                        <a:pt x="242" y="466"/>
                      </a:lnTo>
                      <a:close/>
                    </a:path>
                  </a:pathLst>
                </a:cu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56" name="Freeform: Shape 78">
                  <a:extLst>
                    <a:ext uri="{FF2B5EF4-FFF2-40B4-BE49-F238E27FC236}">
                      <a16:creationId xmlns:a16="http://schemas.microsoft.com/office/drawing/2014/main" id="{71ABA11A-CD4C-4001-83A7-3EBDAB0D2C94}"/>
                    </a:ext>
                  </a:extLst>
                </p:cNvPr>
                <p:cNvSpPr>
                  <a:spLocks/>
                </p:cNvSpPr>
                <p:nvPr/>
              </p:nvSpPr>
              <p:spPr bwMode="auto">
                <a:xfrm>
                  <a:off x="8003044" y="3974879"/>
                  <a:ext cx="428625" cy="706438"/>
                </a:xfrm>
                <a:custGeom>
                  <a:avLst/>
                  <a:gdLst/>
                  <a:ahLst/>
                  <a:cxnLst>
                    <a:cxn ang="0">
                      <a:pos x="0" y="445"/>
                    </a:cxn>
                    <a:cxn ang="0">
                      <a:pos x="0" y="154"/>
                    </a:cxn>
                    <a:cxn ang="0">
                      <a:pos x="270" y="0"/>
                    </a:cxn>
                    <a:cxn ang="0">
                      <a:pos x="270" y="292"/>
                    </a:cxn>
                    <a:cxn ang="0">
                      <a:pos x="0" y="445"/>
                    </a:cxn>
                    <a:cxn ang="0">
                      <a:pos x="0" y="445"/>
                    </a:cxn>
                  </a:cxnLst>
                  <a:rect l="0" t="0" r="r" b="b"/>
                  <a:pathLst>
                    <a:path w="270" h="445">
                      <a:moveTo>
                        <a:pt x="0" y="445"/>
                      </a:moveTo>
                      <a:lnTo>
                        <a:pt x="0" y="154"/>
                      </a:lnTo>
                      <a:lnTo>
                        <a:pt x="270" y="0"/>
                      </a:lnTo>
                      <a:lnTo>
                        <a:pt x="270" y="292"/>
                      </a:lnTo>
                      <a:lnTo>
                        <a:pt x="0" y="445"/>
                      </a:lnTo>
                      <a:lnTo>
                        <a:pt x="0" y="445"/>
                      </a:lnTo>
                      <a:close/>
                    </a:path>
                  </a:pathLst>
                </a:custGeom>
                <a:solidFill>
                  <a:schemeClr val="bg1">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sp>
            <p:nvSpPr>
              <p:cNvPr id="52" name="Oval 84">
                <a:extLst>
                  <a:ext uri="{FF2B5EF4-FFF2-40B4-BE49-F238E27FC236}">
                    <a16:creationId xmlns:a16="http://schemas.microsoft.com/office/drawing/2014/main" id="{5C59FBF8-F041-44BB-89E7-27EC3A550589}"/>
                  </a:ext>
                </a:extLst>
              </p:cNvPr>
              <p:cNvSpPr/>
              <p:nvPr/>
            </p:nvSpPr>
            <p:spPr>
              <a:xfrm>
                <a:off x="7950196" y="1089073"/>
                <a:ext cx="657827" cy="6389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50" name="Oval 87">
                <a:extLst>
                  <a:ext uri="{FF2B5EF4-FFF2-40B4-BE49-F238E27FC236}">
                    <a16:creationId xmlns:a16="http://schemas.microsoft.com/office/drawing/2014/main" id="{DE8D7A5C-23CC-42F5-AC5C-2C92D2081000}"/>
                  </a:ext>
                </a:extLst>
              </p:cNvPr>
              <p:cNvSpPr/>
              <p:nvPr/>
            </p:nvSpPr>
            <p:spPr>
              <a:xfrm>
                <a:off x="8553228" y="2039133"/>
                <a:ext cx="657827" cy="6389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48" name="Oval 90">
                <a:extLst>
                  <a:ext uri="{FF2B5EF4-FFF2-40B4-BE49-F238E27FC236}">
                    <a16:creationId xmlns:a16="http://schemas.microsoft.com/office/drawing/2014/main" id="{56730DDD-C4FD-4ACB-8DC7-A8570B58583A}"/>
                  </a:ext>
                </a:extLst>
              </p:cNvPr>
              <p:cNvSpPr/>
              <p:nvPr/>
            </p:nvSpPr>
            <p:spPr>
              <a:xfrm>
                <a:off x="9176124" y="2919868"/>
                <a:ext cx="657827" cy="6389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46" name="Oval 93">
                <a:extLst>
                  <a:ext uri="{FF2B5EF4-FFF2-40B4-BE49-F238E27FC236}">
                    <a16:creationId xmlns:a16="http://schemas.microsoft.com/office/drawing/2014/main" id="{5BC81514-EC8A-41CC-85FE-80516239FEB7}"/>
                  </a:ext>
                </a:extLst>
              </p:cNvPr>
              <p:cNvSpPr/>
              <p:nvPr/>
            </p:nvSpPr>
            <p:spPr>
              <a:xfrm>
                <a:off x="9774784" y="3861241"/>
                <a:ext cx="657827" cy="6389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sp>
            <p:nvSpPr>
              <p:cNvPr id="44" name="Oval 96">
                <a:extLst>
                  <a:ext uri="{FF2B5EF4-FFF2-40B4-BE49-F238E27FC236}">
                    <a16:creationId xmlns:a16="http://schemas.microsoft.com/office/drawing/2014/main" id="{0608E586-6CD1-4AD0-B0A9-27C57FAA1DF9}"/>
                  </a:ext>
                </a:extLst>
              </p:cNvPr>
              <p:cNvSpPr/>
              <p:nvPr/>
            </p:nvSpPr>
            <p:spPr>
              <a:xfrm>
                <a:off x="10382908" y="4582427"/>
                <a:ext cx="657827" cy="6389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chemeClr val="tx1">
                      <a:lumMod val="85000"/>
                      <a:lumOff val="15000"/>
                    </a:schemeClr>
                  </a:solidFill>
                  <a:effectLst/>
                  <a:uLnTx/>
                  <a:uFillTx/>
                  <a:cs typeface="+mn-ea"/>
                  <a:sym typeface="+mn-lt"/>
                </a:endParaRPr>
              </a:p>
            </p:txBody>
          </p:sp>
        </p:grpSp>
        <p:pic>
          <p:nvPicPr>
            <p:cNvPr id="24" name="Picture 23">
              <a:extLst>
                <a:ext uri="{FF2B5EF4-FFF2-40B4-BE49-F238E27FC236}">
                  <a16:creationId xmlns:a16="http://schemas.microsoft.com/office/drawing/2014/main" id="{96683F2E-24A0-7737-1B90-417A8CF2E5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1041904" y="4376355"/>
              <a:ext cx="320877" cy="320877"/>
            </a:xfrm>
            <a:prstGeom prst="rect">
              <a:avLst/>
            </a:prstGeom>
          </p:spPr>
        </p:pic>
        <p:pic>
          <p:nvPicPr>
            <p:cNvPr id="25" name="Picture 24">
              <a:extLst>
                <a:ext uri="{FF2B5EF4-FFF2-40B4-BE49-F238E27FC236}">
                  <a16:creationId xmlns:a16="http://schemas.microsoft.com/office/drawing/2014/main" id="{249C94F9-66D1-CA4F-F331-D0E5C95EAE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588160" y="3847979"/>
              <a:ext cx="320877" cy="320877"/>
            </a:xfrm>
            <a:prstGeom prst="rect">
              <a:avLst/>
            </a:prstGeom>
          </p:spPr>
        </p:pic>
        <p:pic>
          <p:nvPicPr>
            <p:cNvPr id="26" name="Picture 25">
              <a:extLst>
                <a:ext uri="{FF2B5EF4-FFF2-40B4-BE49-F238E27FC236}">
                  <a16:creationId xmlns:a16="http://schemas.microsoft.com/office/drawing/2014/main" id="{D708CD93-397C-BD99-346C-814DF6A5A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127548" y="3130632"/>
              <a:ext cx="320877" cy="320877"/>
            </a:xfrm>
            <a:prstGeom prst="rect">
              <a:avLst/>
            </a:prstGeom>
          </p:spPr>
        </p:pic>
        <p:pic>
          <p:nvPicPr>
            <p:cNvPr id="27" name="Picture 26">
              <a:extLst>
                <a:ext uri="{FF2B5EF4-FFF2-40B4-BE49-F238E27FC236}">
                  <a16:creationId xmlns:a16="http://schemas.microsoft.com/office/drawing/2014/main" id="{0FEB87B6-279E-FFB0-112D-90F03D29C6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641512" y="2475152"/>
              <a:ext cx="320877" cy="320877"/>
            </a:xfrm>
            <a:prstGeom prst="rect">
              <a:avLst/>
            </a:prstGeom>
          </p:spPr>
        </p:pic>
        <p:pic>
          <p:nvPicPr>
            <p:cNvPr id="28" name="Picture 27">
              <a:extLst>
                <a:ext uri="{FF2B5EF4-FFF2-40B4-BE49-F238E27FC236}">
                  <a16:creationId xmlns:a16="http://schemas.microsoft.com/office/drawing/2014/main" id="{C40ECF8F-552C-4F34-27E6-23213F70C3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230790" y="1748356"/>
              <a:ext cx="320877" cy="320877"/>
            </a:xfrm>
            <a:prstGeom prst="rect">
              <a:avLst/>
            </a:prstGeom>
          </p:spPr>
        </p:pic>
      </p:grpSp>
      <p:sp>
        <p:nvSpPr>
          <p:cNvPr id="30" name="TextBox 29">
            <a:extLst>
              <a:ext uri="{FF2B5EF4-FFF2-40B4-BE49-F238E27FC236}">
                <a16:creationId xmlns:a16="http://schemas.microsoft.com/office/drawing/2014/main" id="{48DC7016-CC0E-986A-E7BD-B5E04F5A32D7}"/>
              </a:ext>
            </a:extLst>
          </p:cNvPr>
          <p:cNvSpPr txBox="1"/>
          <p:nvPr/>
        </p:nvSpPr>
        <p:spPr>
          <a:xfrm>
            <a:off x="1286351" y="673674"/>
            <a:ext cx="7578480" cy="1200329"/>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How OB Improves Organizational Performance </a:t>
            </a:r>
          </a:p>
        </p:txBody>
      </p:sp>
      <p:grpSp>
        <p:nvGrpSpPr>
          <p:cNvPr id="33" name="Group 32">
            <a:extLst>
              <a:ext uri="{FF2B5EF4-FFF2-40B4-BE49-F238E27FC236}">
                <a16:creationId xmlns:a16="http://schemas.microsoft.com/office/drawing/2014/main" id="{A4C3823D-FF9C-A537-806E-01951E075A32}"/>
              </a:ext>
            </a:extLst>
          </p:cNvPr>
          <p:cNvGrpSpPr/>
          <p:nvPr/>
        </p:nvGrpSpPr>
        <p:grpSpPr>
          <a:xfrm>
            <a:off x="1837005" y="3275814"/>
            <a:ext cx="6025042" cy="691902"/>
            <a:chOff x="1920926" y="2807814"/>
            <a:chExt cx="6025042" cy="691902"/>
          </a:xfrm>
        </p:grpSpPr>
        <p:sp>
          <p:nvSpPr>
            <p:cNvPr id="31" name="TextBox 104">
              <a:extLst>
                <a:ext uri="{FF2B5EF4-FFF2-40B4-BE49-F238E27FC236}">
                  <a16:creationId xmlns:a16="http://schemas.microsoft.com/office/drawing/2014/main" id="{1FA86888-D9B9-A58F-B3BA-5F37731E4870}"/>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Improves Teamwork &amp; Communication</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32" name="TextBox 105">
              <a:extLst>
                <a:ext uri="{FF2B5EF4-FFF2-40B4-BE49-F238E27FC236}">
                  <a16:creationId xmlns:a16="http://schemas.microsoft.com/office/drawing/2014/main" id="{1EFEBB11-549F-4BA2-0139-DF62AE2C96BA}"/>
                </a:ext>
              </a:extLst>
            </p:cNvPr>
            <p:cNvSpPr txBox="1">
              <a:spLocks/>
            </p:cNvSpPr>
            <p:nvPr/>
          </p:nvSpPr>
          <p:spPr bwMode="auto">
            <a:xfrm>
              <a:off x="1920926" y="3120893"/>
              <a:ext cx="6025042"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Strong communication reduces misunderstandings and enhances collaboration.</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grpSp>
        <p:nvGrpSpPr>
          <p:cNvPr id="34" name="Group 33">
            <a:extLst>
              <a:ext uri="{FF2B5EF4-FFF2-40B4-BE49-F238E27FC236}">
                <a16:creationId xmlns:a16="http://schemas.microsoft.com/office/drawing/2014/main" id="{4824C687-F1D1-575C-AF86-3822E5ECA854}"/>
              </a:ext>
            </a:extLst>
          </p:cNvPr>
          <p:cNvGrpSpPr/>
          <p:nvPr/>
        </p:nvGrpSpPr>
        <p:grpSpPr>
          <a:xfrm>
            <a:off x="1854687" y="4082587"/>
            <a:ext cx="6563172" cy="691902"/>
            <a:chOff x="1920926" y="2807814"/>
            <a:chExt cx="6563172" cy="691902"/>
          </a:xfrm>
        </p:grpSpPr>
        <p:sp>
          <p:nvSpPr>
            <p:cNvPr id="35" name="TextBox 104">
              <a:extLst>
                <a:ext uri="{FF2B5EF4-FFF2-40B4-BE49-F238E27FC236}">
                  <a16:creationId xmlns:a16="http://schemas.microsoft.com/office/drawing/2014/main" id="{B7F79D3D-CC88-695C-4046-B7B7C5206D9D}"/>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Enhances Job Satisfaction</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36" name="TextBox 105">
              <a:extLst>
                <a:ext uri="{FF2B5EF4-FFF2-40B4-BE49-F238E27FC236}">
                  <a16:creationId xmlns:a16="http://schemas.microsoft.com/office/drawing/2014/main" id="{F43F005D-58AA-3D95-B33B-568EED6F1780}"/>
                </a:ext>
              </a:extLst>
            </p:cNvPr>
            <p:cNvSpPr txBox="1">
              <a:spLocks/>
            </p:cNvSpPr>
            <p:nvPr/>
          </p:nvSpPr>
          <p:spPr bwMode="auto">
            <a:xfrm>
              <a:off x="1920926" y="3120893"/>
              <a:ext cx="6563172"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A better understanding of employee needs leads to a more engaging work environment.</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grpSp>
        <p:nvGrpSpPr>
          <p:cNvPr id="37" name="Group 36">
            <a:extLst>
              <a:ext uri="{FF2B5EF4-FFF2-40B4-BE49-F238E27FC236}">
                <a16:creationId xmlns:a16="http://schemas.microsoft.com/office/drawing/2014/main" id="{FE741717-005F-9A7E-8E3A-9900B99C222A}"/>
              </a:ext>
            </a:extLst>
          </p:cNvPr>
          <p:cNvGrpSpPr/>
          <p:nvPr/>
        </p:nvGrpSpPr>
        <p:grpSpPr>
          <a:xfrm>
            <a:off x="1817036" y="4938656"/>
            <a:ext cx="6762187" cy="691902"/>
            <a:chOff x="1920925" y="2807814"/>
            <a:chExt cx="6762187" cy="691902"/>
          </a:xfrm>
        </p:grpSpPr>
        <p:sp>
          <p:nvSpPr>
            <p:cNvPr id="38" name="TextBox 104">
              <a:extLst>
                <a:ext uri="{FF2B5EF4-FFF2-40B4-BE49-F238E27FC236}">
                  <a16:creationId xmlns:a16="http://schemas.microsoft.com/office/drawing/2014/main" id="{13D68744-FA19-8799-796F-52CAB8FDE46F}"/>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Encourages Innovation and Creativity</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39" name="TextBox 105">
              <a:extLst>
                <a:ext uri="{FF2B5EF4-FFF2-40B4-BE49-F238E27FC236}">
                  <a16:creationId xmlns:a16="http://schemas.microsoft.com/office/drawing/2014/main" id="{CC3BC8CB-FE67-5D1C-5E1C-49D6F0B1A678}"/>
                </a:ext>
              </a:extLst>
            </p:cNvPr>
            <p:cNvSpPr txBox="1">
              <a:spLocks/>
            </p:cNvSpPr>
            <p:nvPr/>
          </p:nvSpPr>
          <p:spPr bwMode="auto">
            <a:xfrm>
              <a:off x="1920925" y="3120893"/>
              <a:ext cx="6762187"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By understanding team dynamics, OB helps create an environment that fosters innovation.</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261406906"/>
      </p:ext>
    </p:extLst>
  </p:cSld>
  <p:clrMapOvr>
    <a:masterClrMapping/>
  </p:clrMapOvr>
  <mc:AlternateContent xmlns:mc="http://schemas.openxmlformats.org/markup-compatibility/2006">
    <mc:Choice xmlns:p14="http://schemas.microsoft.com/office/powerpoint/2010/main" Requires="p14">
      <p:transition p14:dur="0" advClick="0" advTm="5000"/>
    </mc:Choice>
    <mc:Fallback>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0-#ppt_w/2"/>
                                          </p:val>
                                        </p:tav>
                                        <p:tav tm="100000">
                                          <p:val>
                                            <p:strVal val="#ppt_x"/>
                                          </p:val>
                                        </p:tav>
                                      </p:tavLst>
                                    </p:anim>
                                    <p:anim calcmode="lin" valueType="num">
                                      <p:cBhvr additive="base">
                                        <p:cTn id="8"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C5531-7FD4-2585-5A5A-8D6C41A071A3}"/>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30265A5A-6802-06BC-DFA5-DD1C066A95DA}"/>
              </a:ext>
            </a:extLst>
          </p:cNvPr>
          <p:cNvGrpSpPr/>
          <p:nvPr/>
        </p:nvGrpSpPr>
        <p:grpSpPr>
          <a:xfrm>
            <a:off x="1658470" y="4143743"/>
            <a:ext cx="8875059" cy="923330"/>
            <a:chOff x="1846731" y="4706470"/>
            <a:chExt cx="8875059" cy="923330"/>
          </a:xfrm>
        </p:grpSpPr>
        <p:sp>
          <p:nvSpPr>
            <p:cNvPr id="3" name="TextBox 2">
              <a:extLst>
                <a:ext uri="{FF2B5EF4-FFF2-40B4-BE49-F238E27FC236}">
                  <a16:creationId xmlns:a16="http://schemas.microsoft.com/office/drawing/2014/main" id="{0DE29959-75A6-F8FE-997B-2A20FE12BE39}"/>
                </a:ext>
              </a:extLst>
            </p:cNvPr>
            <p:cNvSpPr txBox="1"/>
            <p:nvPr/>
          </p:nvSpPr>
          <p:spPr>
            <a:xfrm>
              <a:off x="1846731" y="4706470"/>
              <a:ext cx="337969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By: </a:t>
              </a:r>
            </a:p>
            <a:p>
              <a:r>
                <a:rPr lang="en-US" dirty="0">
                  <a:latin typeface="Arial" panose="020B0604020202020204" pitchFamily="34" charset="0"/>
                  <a:cs typeface="Arial" panose="020B0604020202020204" pitchFamily="34" charset="0"/>
                </a:rPr>
                <a:t>Nusrat Tabassum Nabila</a:t>
              </a:r>
            </a:p>
            <a:p>
              <a:r>
                <a:rPr lang="en-US" dirty="0">
                  <a:latin typeface="Arial" panose="020B0604020202020204" pitchFamily="34" charset="0"/>
                  <a:cs typeface="Arial" panose="020B0604020202020204" pitchFamily="34" charset="0"/>
                </a:rPr>
                <a:t>ID: 2221081098 </a:t>
              </a:r>
            </a:p>
          </p:txBody>
        </p:sp>
        <p:sp>
          <p:nvSpPr>
            <p:cNvPr id="4" name="TextBox 3">
              <a:extLst>
                <a:ext uri="{FF2B5EF4-FFF2-40B4-BE49-F238E27FC236}">
                  <a16:creationId xmlns:a16="http://schemas.microsoft.com/office/drawing/2014/main" id="{89FE5398-EA1F-83F0-C893-FFD881892456}"/>
                </a:ext>
              </a:extLst>
            </p:cNvPr>
            <p:cNvSpPr txBox="1"/>
            <p:nvPr/>
          </p:nvSpPr>
          <p:spPr>
            <a:xfrm>
              <a:off x="7342096" y="4706470"/>
              <a:ext cx="3379694" cy="92333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Presented To: </a:t>
              </a:r>
            </a:p>
            <a:p>
              <a:r>
                <a:rPr lang="en-US" dirty="0">
                  <a:latin typeface="Arial" panose="020B0604020202020204" pitchFamily="34" charset="0"/>
                  <a:cs typeface="Arial" panose="020B0604020202020204" pitchFamily="34" charset="0"/>
                </a:rPr>
                <a:t>Rashed Mahmud Shakil</a:t>
              </a:r>
            </a:p>
            <a:p>
              <a:r>
                <a:rPr lang="en-US" dirty="0">
                  <a:latin typeface="Arial" panose="020B0604020202020204" pitchFamily="34" charset="0"/>
                  <a:cs typeface="Arial" panose="020B0604020202020204" pitchFamily="34" charset="0"/>
                </a:rPr>
                <a:t>Assistant Professor</a:t>
              </a:r>
            </a:p>
          </p:txBody>
        </p:sp>
      </p:grpSp>
      <p:grpSp>
        <p:nvGrpSpPr>
          <p:cNvPr id="5" name="Group 4">
            <a:extLst>
              <a:ext uri="{FF2B5EF4-FFF2-40B4-BE49-F238E27FC236}">
                <a16:creationId xmlns:a16="http://schemas.microsoft.com/office/drawing/2014/main" id="{ED7B2D5B-1025-B858-7B45-C6AEB852CACF}"/>
              </a:ext>
            </a:extLst>
          </p:cNvPr>
          <p:cNvGrpSpPr/>
          <p:nvPr/>
        </p:nvGrpSpPr>
        <p:grpSpPr>
          <a:xfrm>
            <a:off x="1461247" y="2062119"/>
            <a:ext cx="9269506" cy="1115869"/>
            <a:chOff x="1335741" y="2158226"/>
            <a:chExt cx="9269506" cy="1115869"/>
          </a:xfrm>
        </p:grpSpPr>
        <p:sp>
          <p:nvSpPr>
            <p:cNvPr id="2" name="TextBox 1">
              <a:extLst>
                <a:ext uri="{FF2B5EF4-FFF2-40B4-BE49-F238E27FC236}">
                  <a16:creationId xmlns:a16="http://schemas.microsoft.com/office/drawing/2014/main" id="{AF940DF9-252D-05B0-35C7-9E8F42BE1A90}"/>
                </a:ext>
              </a:extLst>
            </p:cNvPr>
            <p:cNvSpPr txBox="1"/>
            <p:nvPr/>
          </p:nvSpPr>
          <p:spPr>
            <a:xfrm>
              <a:off x="1335741" y="2873985"/>
              <a:ext cx="9269506"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Illustrate various characteristics which are held by the motivation.</a:t>
              </a:r>
            </a:p>
          </p:txBody>
        </p:sp>
        <p:sp>
          <p:nvSpPr>
            <p:cNvPr id="36" name="TextBox 35">
              <a:extLst>
                <a:ext uri="{FF2B5EF4-FFF2-40B4-BE49-F238E27FC236}">
                  <a16:creationId xmlns:a16="http://schemas.microsoft.com/office/drawing/2014/main" id="{A44AEE2D-650B-E1DC-A9A1-F07B62F7D86F}"/>
                </a:ext>
              </a:extLst>
            </p:cNvPr>
            <p:cNvSpPr txBox="1"/>
            <p:nvPr/>
          </p:nvSpPr>
          <p:spPr>
            <a:xfrm>
              <a:off x="1335741" y="2158226"/>
              <a:ext cx="3715869" cy="646331"/>
            </a:xfrm>
            <a:prstGeom prst="rect">
              <a:avLst/>
            </a:prstGeom>
            <a:noFill/>
          </p:spPr>
          <p:txBody>
            <a:bodyPr wrap="square" rtlCol="0">
              <a:spAutoFit/>
            </a:bodyPr>
            <a:lstStyle/>
            <a:p>
              <a:r>
                <a:rPr lang="en-US" sz="3600" b="1" dirty="0">
                  <a:solidFill>
                    <a:srgbClr val="DD7979"/>
                  </a:solidFill>
                  <a:latin typeface="Arial" panose="020B0604020202020204" pitchFamily="34" charset="0"/>
                  <a:cs typeface="Arial" panose="020B0604020202020204" pitchFamily="34" charset="0"/>
                </a:rPr>
                <a:t>Question</a:t>
              </a:r>
            </a:p>
          </p:txBody>
        </p:sp>
      </p:grpSp>
    </p:spTree>
    <p:extLst>
      <p:ext uri="{BB962C8B-B14F-4D97-AF65-F5344CB8AC3E}">
        <p14:creationId xmlns:p14="http://schemas.microsoft.com/office/powerpoint/2010/main" val="1504717246"/>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7F96C3BD-CE05-EAE7-27BB-F4E9A5B0561D}"/>
              </a:ext>
            </a:extLst>
          </p:cNvPr>
          <p:cNvSpPr/>
          <p:nvPr/>
        </p:nvSpPr>
        <p:spPr bwMode="auto">
          <a:xfrm rot="18900000">
            <a:off x="1941612" y="1667920"/>
            <a:ext cx="883907" cy="859084"/>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2"/>
          </a:solidFill>
          <a:ln>
            <a:noFill/>
          </a:ln>
        </p:spPr>
        <p:txBody>
          <a:bodyPr vert="horz" wrap="square" lIns="91412" tIns="45706" rIns="91412" bIns="45706" numCol="1" anchor="t" anchorCtr="0" compatLnSpc="1"/>
          <a:lstStyle/>
          <a:p>
            <a:endParaRPr lang="ko-KR" altLang="en-US" sz="2399" dirty="0">
              <a:solidFill>
                <a:schemeClr val="tx1">
                  <a:lumMod val="75000"/>
                  <a:lumOff val="25000"/>
                </a:schemeClr>
              </a:solidFill>
              <a:cs typeface="+mn-ea"/>
              <a:sym typeface="+mn-lt"/>
            </a:endParaRPr>
          </a:p>
        </p:txBody>
      </p:sp>
      <p:sp>
        <p:nvSpPr>
          <p:cNvPr id="16" name="Freeform 8">
            <a:extLst>
              <a:ext uri="{FF2B5EF4-FFF2-40B4-BE49-F238E27FC236}">
                <a16:creationId xmlns:a16="http://schemas.microsoft.com/office/drawing/2014/main" id="{981A5814-D8DC-86A1-E351-859D60C089E6}"/>
              </a:ext>
            </a:extLst>
          </p:cNvPr>
          <p:cNvSpPr/>
          <p:nvPr/>
        </p:nvSpPr>
        <p:spPr bwMode="auto">
          <a:xfrm rot="18900000">
            <a:off x="1942956" y="4380287"/>
            <a:ext cx="882334" cy="944992"/>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2"/>
          </a:solidFill>
          <a:ln>
            <a:noFill/>
          </a:ln>
        </p:spPr>
        <p:txBody>
          <a:bodyPr vert="horz" wrap="square" lIns="91412" tIns="45706" rIns="91412" bIns="45706" numCol="1" anchor="t" anchorCtr="0" compatLnSpc="1"/>
          <a:lstStyle/>
          <a:p>
            <a:endParaRPr lang="ko-KR" altLang="en-US" sz="2399" dirty="0">
              <a:solidFill>
                <a:schemeClr val="tx1">
                  <a:lumMod val="75000"/>
                  <a:lumOff val="25000"/>
                </a:schemeClr>
              </a:solidFill>
              <a:cs typeface="+mn-ea"/>
              <a:sym typeface="+mn-lt"/>
            </a:endParaRPr>
          </a:p>
        </p:txBody>
      </p:sp>
      <p:cxnSp>
        <p:nvCxnSpPr>
          <p:cNvPr id="24" name="4">
            <a:extLst>
              <a:ext uri="{FF2B5EF4-FFF2-40B4-BE49-F238E27FC236}">
                <a16:creationId xmlns:a16="http://schemas.microsoft.com/office/drawing/2014/main" id="{2635AC55-2B19-033B-B5EB-699403E5B6B8}"/>
              </a:ext>
            </a:extLst>
          </p:cNvPr>
          <p:cNvCxnSpPr/>
          <p:nvPr/>
        </p:nvCxnSpPr>
        <p:spPr>
          <a:xfrm>
            <a:off x="2434196" y="1702205"/>
            <a:ext cx="565610" cy="0"/>
          </a:xfrm>
          <a:prstGeom prst="line">
            <a:avLst/>
          </a:prstGeom>
          <a:solidFill>
            <a:srgbClr val="C00000"/>
          </a:solidFill>
          <a:ln w="6350">
            <a:solidFill>
              <a:schemeClr val="accent2"/>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A26A9DE-EDED-7049-3B0B-28BFAC118A62}"/>
              </a:ext>
            </a:extLst>
          </p:cNvPr>
          <p:cNvGrpSpPr/>
          <p:nvPr/>
        </p:nvGrpSpPr>
        <p:grpSpPr>
          <a:xfrm>
            <a:off x="2717001" y="1803076"/>
            <a:ext cx="6749728" cy="691902"/>
            <a:chOff x="1920926" y="2807814"/>
            <a:chExt cx="6749728" cy="691902"/>
          </a:xfrm>
        </p:grpSpPr>
        <p:sp>
          <p:nvSpPr>
            <p:cNvPr id="26" name="TextBox 104">
              <a:extLst>
                <a:ext uri="{FF2B5EF4-FFF2-40B4-BE49-F238E27FC236}">
                  <a16:creationId xmlns:a16="http://schemas.microsoft.com/office/drawing/2014/main" id="{742953A6-7116-3034-ACBD-57F63AC5D765}"/>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Human Aspect</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27" name="TextBox 105">
              <a:extLst>
                <a:ext uri="{FF2B5EF4-FFF2-40B4-BE49-F238E27FC236}">
                  <a16:creationId xmlns:a16="http://schemas.microsoft.com/office/drawing/2014/main" id="{F30D8323-4615-0539-4453-D071B12E9B81}"/>
                </a:ext>
              </a:extLst>
            </p:cNvPr>
            <p:cNvSpPr txBox="1">
              <a:spLocks/>
            </p:cNvSpPr>
            <p:nvPr/>
          </p:nvSpPr>
          <p:spPr bwMode="auto">
            <a:xfrm>
              <a:off x="1920926" y="3120893"/>
              <a:ext cx="6749728"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Motivation focuses on stimulating human actions to achieve desired results, creating a willingness to work.</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cxnSp>
        <p:nvCxnSpPr>
          <p:cNvPr id="28" name="4">
            <a:extLst>
              <a:ext uri="{FF2B5EF4-FFF2-40B4-BE49-F238E27FC236}">
                <a16:creationId xmlns:a16="http://schemas.microsoft.com/office/drawing/2014/main" id="{8D37DB50-A5FF-50DA-4E12-ECAB68D9E940}"/>
              </a:ext>
            </a:extLst>
          </p:cNvPr>
          <p:cNvCxnSpPr/>
          <p:nvPr/>
        </p:nvCxnSpPr>
        <p:spPr>
          <a:xfrm>
            <a:off x="2577465" y="3222813"/>
            <a:ext cx="560010" cy="0"/>
          </a:xfrm>
          <a:prstGeom prst="line">
            <a:avLst/>
          </a:prstGeom>
          <a:solidFill>
            <a:srgbClr val="C00000"/>
          </a:solidFill>
          <a:ln w="6350">
            <a:solidFill>
              <a:schemeClr val="accent2"/>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0" name="Freeform 7">
            <a:extLst>
              <a:ext uri="{FF2B5EF4-FFF2-40B4-BE49-F238E27FC236}">
                <a16:creationId xmlns:a16="http://schemas.microsoft.com/office/drawing/2014/main" id="{DB1395AD-3C89-D5CD-7B64-D18141EDC706}"/>
              </a:ext>
            </a:extLst>
          </p:cNvPr>
          <p:cNvSpPr/>
          <p:nvPr/>
        </p:nvSpPr>
        <p:spPr bwMode="auto">
          <a:xfrm rot="18900000">
            <a:off x="2083423" y="3053964"/>
            <a:ext cx="882334" cy="859084"/>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1"/>
          </a:solidFill>
          <a:ln>
            <a:noFill/>
          </a:ln>
        </p:spPr>
        <p:txBody>
          <a:bodyPr vert="horz" wrap="square" lIns="91412" tIns="45706" rIns="91412" bIns="45706" numCol="1" anchor="t" anchorCtr="0" compatLnSpc="1"/>
          <a:lstStyle/>
          <a:p>
            <a:endParaRPr lang="ko-KR" altLang="en-US" sz="2399" dirty="0">
              <a:solidFill>
                <a:schemeClr val="tx1">
                  <a:lumMod val="75000"/>
                  <a:lumOff val="25000"/>
                </a:schemeClr>
              </a:solidFill>
              <a:cs typeface="+mn-ea"/>
              <a:sym typeface="+mn-lt"/>
            </a:endParaRPr>
          </a:p>
        </p:txBody>
      </p:sp>
      <p:grpSp>
        <p:nvGrpSpPr>
          <p:cNvPr id="29" name="Group 28">
            <a:extLst>
              <a:ext uri="{FF2B5EF4-FFF2-40B4-BE49-F238E27FC236}">
                <a16:creationId xmlns:a16="http://schemas.microsoft.com/office/drawing/2014/main" id="{F15A951E-545B-61C2-5B15-FA465D6492FD}"/>
              </a:ext>
            </a:extLst>
          </p:cNvPr>
          <p:cNvGrpSpPr/>
          <p:nvPr/>
        </p:nvGrpSpPr>
        <p:grpSpPr>
          <a:xfrm>
            <a:off x="2717001" y="3297750"/>
            <a:ext cx="6025042" cy="691902"/>
            <a:chOff x="1920926" y="2807814"/>
            <a:chExt cx="6025042" cy="691902"/>
          </a:xfrm>
        </p:grpSpPr>
        <p:sp>
          <p:nvSpPr>
            <p:cNvPr id="30" name="TextBox 104">
              <a:extLst>
                <a:ext uri="{FF2B5EF4-FFF2-40B4-BE49-F238E27FC236}">
                  <a16:creationId xmlns:a16="http://schemas.microsoft.com/office/drawing/2014/main" id="{E1850862-5BF0-30C9-ED7B-977B6996B504}"/>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Psychological Concept</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31" name="TextBox 105">
              <a:extLst>
                <a:ext uri="{FF2B5EF4-FFF2-40B4-BE49-F238E27FC236}">
                  <a16:creationId xmlns:a16="http://schemas.microsoft.com/office/drawing/2014/main" id="{D9696DC7-2631-BF1A-3FDE-077062F07344}"/>
                </a:ext>
              </a:extLst>
            </p:cNvPr>
            <p:cNvSpPr txBox="1">
              <a:spLocks/>
            </p:cNvSpPr>
            <p:nvPr/>
          </p:nvSpPr>
          <p:spPr bwMode="auto">
            <a:xfrm>
              <a:off x="1920926" y="3120893"/>
              <a:ext cx="6025042"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It arises from internal feelings of unmet needs, influencing behavior and actions.</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cxnSp>
        <p:nvCxnSpPr>
          <p:cNvPr id="32" name="4">
            <a:extLst>
              <a:ext uri="{FF2B5EF4-FFF2-40B4-BE49-F238E27FC236}">
                <a16:creationId xmlns:a16="http://schemas.microsoft.com/office/drawing/2014/main" id="{28B58E1C-19BB-A31A-9EED-E2496437AD25}"/>
              </a:ext>
            </a:extLst>
          </p:cNvPr>
          <p:cNvCxnSpPr/>
          <p:nvPr/>
        </p:nvCxnSpPr>
        <p:spPr>
          <a:xfrm>
            <a:off x="2544929" y="4728881"/>
            <a:ext cx="560010" cy="0"/>
          </a:xfrm>
          <a:prstGeom prst="line">
            <a:avLst/>
          </a:prstGeom>
          <a:solidFill>
            <a:srgbClr val="C00000"/>
          </a:solidFill>
          <a:ln w="6350">
            <a:solidFill>
              <a:schemeClr val="accent2"/>
            </a:solidFill>
            <a:prstDash val="dash"/>
            <a:headEnd type="ova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5CFEEFB9-780C-D54E-0056-91756D79255E}"/>
              </a:ext>
            </a:extLst>
          </p:cNvPr>
          <p:cNvGrpSpPr/>
          <p:nvPr/>
        </p:nvGrpSpPr>
        <p:grpSpPr>
          <a:xfrm>
            <a:off x="2869401" y="4794306"/>
            <a:ext cx="6597328" cy="761092"/>
            <a:chOff x="1920926" y="2807814"/>
            <a:chExt cx="6597328" cy="691902"/>
          </a:xfrm>
        </p:grpSpPr>
        <p:sp>
          <p:nvSpPr>
            <p:cNvPr id="34" name="TextBox 104">
              <a:extLst>
                <a:ext uri="{FF2B5EF4-FFF2-40B4-BE49-F238E27FC236}">
                  <a16:creationId xmlns:a16="http://schemas.microsoft.com/office/drawing/2014/main" id="{5A0CD2EB-1B12-D214-A255-DAF984FF6EF0}"/>
                </a:ext>
              </a:extLst>
            </p:cNvPr>
            <p:cNvSpPr txBox="1">
              <a:spLocks/>
            </p:cNvSpPr>
            <p:nvPr/>
          </p:nvSpPr>
          <p:spPr bwMode="auto">
            <a:xfrm>
              <a:off x="1920926" y="2807814"/>
              <a:ext cx="5132641" cy="238807"/>
            </a:xfrm>
            <a:prstGeom prst="rect">
              <a:avLst/>
            </a:prstGeom>
            <a:noFill/>
          </p:spPr>
          <p:txBody>
            <a:bodyPr wrap="none" lIns="288000" tIns="0" rIns="288000" bIns="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Need-Satisfying Activity</a:t>
              </a:r>
              <a:endParaRPr kumimoji="0" lang="zh-CN" altLang="en-US" sz="1600" b="0" i="0" u="none" strike="noStrike" kern="1200" cap="none" spc="0" normalizeH="0" baseline="0" noProof="0" dirty="0">
                <a:ln>
                  <a:noFill/>
                </a:ln>
                <a:solidFill>
                  <a:schemeClr val="tx1">
                    <a:lumMod val="85000"/>
                    <a:lumOff val="15000"/>
                  </a:schemeClr>
                </a:solidFill>
                <a:effectLst/>
                <a:uLnTx/>
                <a:uFillTx/>
                <a:latin typeface="Arial" panose="020B0604020202020204" pitchFamily="34" charset="0"/>
                <a:cs typeface="Arial" panose="020B0604020202020204" pitchFamily="34" charset="0"/>
                <a:sym typeface="+mn-lt"/>
              </a:endParaRPr>
            </a:p>
          </p:txBody>
        </p:sp>
        <p:sp>
          <p:nvSpPr>
            <p:cNvPr id="35" name="TextBox 105">
              <a:extLst>
                <a:ext uri="{FF2B5EF4-FFF2-40B4-BE49-F238E27FC236}">
                  <a16:creationId xmlns:a16="http://schemas.microsoft.com/office/drawing/2014/main" id="{2724B268-3F1F-24F5-2CAE-1187EB351FF4}"/>
                </a:ext>
              </a:extLst>
            </p:cNvPr>
            <p:cNvSpPr txBox="1">
              <a:spLocks/>
            </p:cNvSpPr>
            <p:nvPr/>
          </p:nvSpPr>
          <p:spPr bwMode="auto">
            <a:xfrm>
              <a:off x="1920926" y="3120893"/>
              <a:ext cx="6597328" cy="378823"/>
            </a:xfrm>
            <a:prstGeom prst="rect">
              <a:avLst/>
            </a:prstGeom>
            <a:noFill/>
          </p:spPr>
          <p:txBody>
            <a:bodyPr wrap="square" lIns="288000" tIns="0" rIns="288000" bIns="0" anchor="t" anchorCtr="0">
              <a:noAutofit/>
            </a:bodyPr>
            <a:lstStyle/>
            <a:p>
              <a:pPr>
                <a:lnSpc>
                  <a:spcPct val="120000"/>
                </a:lnSpc>
              </a:pPr>
              <a:r>
                <a:rPr lang="en-US" sz="1200" dirty="0">
                  <a:latin typeface="Arial" panose="020B0604020202020204" pitchFamily="34" charset="0"/>
                  <a:cs typeface="Arial" panose="020B0604020202020204" pitchFamily="34" charset="0"/>
                </a:rPr>
                <a:t>Motivation drives individuals to work by fulfilling their personal and professional needs.</a:t>
              </a:r>
              <a:endParaRPr lang="en-US" altLang="zh-CN" sz="1200" dirty="0">
                <a:solidFill>
                  <a:schemeClr val="tx1">
                    <a:lumMod val="75000"/>
                  </a:schemeClr>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16837643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a:themeElements>
    <a:clrScheme name="自定义 1124">
      <a:dk1>
        <a:sysClr val="windowText" lastClr="000000"/>
      </a:dk1>
      <a:lt1>
        <a:sysClr val="window" lastClr="FFFFFF"/>
      </a:lt1>
      <a:dk2>
        <a:srgbClr val="5A6378"/>
      </a:dk2>
      <a:lt2>
        <a:srgbClr val="7F7F7F"/>
      </a:lt2>
      <a:accent1>
        <a:srgbClr val="DD7979"/>
      </a:accent1>
      <a:accent2>
        <a:srgbClr val="EAAEAE"/>
      </a:accent2>
      <a:accent3>
        <a:srgbClr val="DD7979"/>
      </a:accent3>
      <a:accent4>
        <a:srgbClr val="EAAEAE"/>
      </a:accent4>
      <a:accent5>
        <a:srgbClr val="DD7979"/>
      </a:accent5>
      <a:accent6>
        <a:srgbClr val="EAAEAE"/>
      </a:accent6>
      <a:hlink>
        <a:srgbClr val="168BBA"/>
      </a:hlink>
      <a:folHlink>
        <a:srgbClr val="680000"/>
      </a:folHlink>
    </a:clrScheme>
    <a:fontScheme name="cqmvnzi1">
      <a:majorFont>
        <a:latin typeface="庞门正道标题体" panose="020F0302020204030204"/>
        <a:ea typeface="庞门正道标题体"/>
        <a:cs typeface=""/>
      </a:majorFont>
      <a:minorFont>
        <a:latin typeface="庞门正道标题体" panose="020F0502020204030204"/>
        <a:ea typeface="庞门正道标题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TotalTime>
  <Words>936</Words>
  <Application>Microsoft Office PowerPoint</Application>
  <PresentationFormat>Widescreen</PresentationFormat>
  <Paragraphs>131</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Bebas Neue</vt:lpstr>
      <vt:lpstr>等线</vt:lpstr>
      <vt:lpstr>Golos Text</vt:lpstr>
      <vt:lpstr>Nunito Light</vt:lpstr>
      <vt:lpstr>庞门正道标题体</vt:lpstr>
      <vt:lpstr>千图网海量PPT模板www.58pic.com​​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Motivation?</vt:lpstr>
      <vt:lpstr>There are several motives in the form of incentives. </vt:lpstr>
      <vt:lpstr>There are 6 catagories of Non-Financial Incentives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Abdur Razzak</cp:lastModifiedBy>
  <cp:revision>94</cp:revision>
  <dcterms:created xsi:type="dcterms:W3CDTF">2018-04-10T08:10:31Z</dcterms:created>
  <dcterms:modified xsi:type="dcterms:W3CDTF">2025-02-24T17:52:25Z</dcterms:modified>
</cp:coreProperties>
</file>