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5"/>
  </p:notesMasterIdLst>
  <p:sldIdLst>
    <p:sldId id="256" r:id="rId3"/>
    <p:sldId id="270" r:id="rId4"/>
    <p:sldId id="258" r:id="rId5"/>
    <p:sldId id="271" r:id="rId6"/>
    <p:sldId id="259" r:id="rId7"/>
    <p:sldId id="260" r:id="rId8"/>
    <p:sldId id="262" r:id="rId9"/>
    <p:sldId id="272" r:id="rId10"/>
    <p:sldId id="274" r:id="rId11"/>
    <p:sldId id="263" r:id="rId12"/>
    <p:sldId id="264" r:id="rId13"/>
    <p:sldId id="276" r:id="rId14"/>
    <p:sldId id="275" r:id="rId15"/>
    <p:sldId id="277" r:id="rId16"/>
    <p:sldId id="279" r:id="rId17"/>
    <p:sldId id="280" r:id="rId18"/>
    <p:sldId id="281" r:id="rId19"/>
    <p:sldId id="278" r:id="rId20"/>
    <p:sldId id="273" r:id="rId21"/>
    <p:sldId id="269" r:id="rId22"/>
    <p:sldId id="282" r:id="rId23"/>
    <p:sldId id="26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7C65"/>
    <a:srgbClr val="EBF5ED"/>
    <a:srgbClr val="39B2A1"/>
    <a:srgbClr val="67AC9D"/>
    <a:srgbClr val="224336"/>
    <a:srgbClr val="336951"/>
    <a:srgbClr val="A3D157"/>
    <a:srgbClr val="7F7F7F"/>
    <a:srgbClr val="4484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94660"/>
  </p:normalViewPr>
  <p:slideViewPr>
    <p:cSldViewPr snapToGrid="0">
      <p:cViewPr varScale="1">
        <p:scale>
          <a:sx n="81" d="100"/>
          <a:sy n="81" d="100"/>
        </p:scale>
        <p:origin x="95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ABF47-4CF3-4932-8B50-E16FE033ABF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B5372-BBFA-4E3E-A82A-113A03033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10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B5372-BBFA-4E3E-A82A-113A03033E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53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B5372-BBFA-4E3E-A82A-113A03033E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51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01DD-C572-5FCD-0081-F5E7563C5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F62CD-7DEF-C8D3-B16E-EF24F219FC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51FE9-0734-C1C6-C660-A48FC0BCD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1A56-3594-4177-9127-CBA0BFD1E782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14662-4E12-E223-DAB1-9955BADA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C1B56-2CCC-BDB8-3D9E-5E0B9C4DF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9AEE-3EF2-4B75-BDFB-A4F24436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006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476F-9278-C00B-EFD5-898BA969B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BA0179-F4B5-8055-961D-32EE99ABA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1CD6F-1E35-A125-DDA9-ED673669D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1A56-3594-4177-9127-CBA0BFD1E782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BE1B0-40E0-F66E-7E54-03FAF2C7F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FEA6D-990A-0306-2654-8DE32BA23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9AEE-3EF2-4B75-BDFB-A4F24436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2293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B44F7E-984B-0FD5-7104-6FFC1384F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90F48E-27B3-7D80-44D3-6EC62BF65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19493-BC16-C906-6EA8-0508AFF85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1A56-3594-4177-9127-CBA0BFD1E782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A0F07-C99E-6DDA-D460-B9D9342D3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78AEE-CEBF-8458-502D-2ADB13967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9AEE-3EF2-4B75-BDFB-A4F24436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84680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420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2"/>
            <a:ext cx="12192000" cy="685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56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640991" y="190412"/>
            <a:ext cx="1972015" cy="482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33" b="0" i="0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Background</a:t>
            </a:r>
            <a:endParaRPr lang="zh-CN" altLang="en-US" sz="2533" b="0" i="0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3" name="等腰三角形 2"/>
          <p:cNvSpPr/>
          <p:nvPr userDrawn="1"/>
        </p:nvSpPr>
        <p:spPr>
          <a:xfrm rot="5400000">
            <a:off x="163406" y="248516"/>
            <a:ext cx="512961" cy="44220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0" i="0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30" name="等腰三角形 29"/>
          <p:cNvSpPr/>
          <p:nvPr userDrawn="1"/>
        </p:nvSpPr>
        <p:spPr>
          <a:xfrm rot="5400000">
            <a:off x="310363" y="249586"/>
            <a:ext cx="272812" cy="23518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0" i="0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533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640991" y="190412"/>
            <a:ext cx="1827744" cy="482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33" b="0" i="0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Operations</a:t>
            </a:r>
            <a:endParaRPr lang="zh-CN" altLang="en-US" sz="2533" b="0" i="0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3" name="等腰三角形 2"/>
          <p:cNvSpPr/>
          <p:nvPr userDrawn="1"/>
        </p:nvSpPr>
        <p:spPr>
          <a:xfrm rot="5400000">
            <a:off x="163406" y="248516"/>
            <a:ext cx="512961" cy="44220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0" i="0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30" name="等腰三角形 29"/>
          <p:cNvSpPr/>
          <p:nvPr userDrawn="1"/>
        </p:nvSpPr>
        <p:spPr>
          <a:xfrm rot="5400000">
            <a:off x="310363" y="249586"/>
            <a:ext cx="272812" cy="23518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0" i="0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777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640991" y="190412"/>
            <a:ext cx="2071401" cy="482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33" b="0" i="0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Profit &amp; Risk</a:t>
            </a:r>
            <a:endParaRPr lang="zh-CN" altLang="en-US" sz="2533" b="0" i="0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3" name="等腰三角形 2"/>
          <p:cNvSpPr/>
          <p:nvPr userDrawn="1"/>
        </p:nvSpPr>
        <p:spPr>
          <a:xfrm rot="5400000">
            <a:off x="163406" y="248516"/>
            <a:ext cx="512961" cy="44220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0" i="0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30" name="等腰三角形 29"/>
          <p:cNvSpPr/>
          <p:nvPr userDrawn="1"/>
        </p:nvSpPr>
        <p:spPr>
          <a:xfrm rot="5400000">
            <a:off x="310363" y="249586"/>
            <a:ext cx="272812" cy="23518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0" i="0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274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640991" y="190412"/>
            <a:ext cx="1930337" cy="482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33" b="0" i="0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Advantages</a:t>
            </a:r>
            <a:endParaRPr lang="zh-CN" altLang="en-US" sz="2533" b="0" i="0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3" name="等腰三角形 2"/>
          <p:cNvSpPr/>
          <p:nvPr userDrawn="1"/>
        </p:nvSpPr>
        <p:spPr>
          <a:xfrm rot="5400000">
            <a:off x="163406" y="248516"/>
            <a:ext cx="512961" cy="44220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0" i="0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30" name="等腰三角形 29"/>
          <p:cNvSpPr/>
          <p:nvPr userDrawn="1"/>
        </p:nvSpPr>
        <p:spPr>
          <a:xfrm rot="5400000">
            <a:off x="310363" y="249586"/>
            <a:ext cx="272812" cy="23518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0" i="0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425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640992" y="190412"/>
            <a:ext cx="1646605" cy="482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33" b="0" i="0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Financing</a:t>
            </a:r>
            <a:endParaRPr lang="zh-CN" altLang="en-US" sz="2533" b="0" i="0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3" name="等腰三角形 2"/>
          <p:cNvSpPr/>
          <p:nvPr userDrawn="1"/>
        </p:nvSpPr>
        <p:spPr>
          <a:xfrm rot="5400000">
            <a:off x="163406" y="248516"/>
            <a:ext cx="512961" cy="44220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0" i="0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30" name="等腰三角形 29"/>
          <p:cNvSpPr/>
          <p:nvPr userDrawn="1"/>
        </p:nvSpPr>
        <p:spPr>
          <a:xfrm rot="5400000">
            <a:off x="310363" y="249586"/>
            <a:ext cx="272812" cy="23518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0" i="0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250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8442-1409-1E02-EF31-0F65B657C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363A8-6097-590A-0513-418A059CC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69CC1-0395-35B7-7A95-9F8BAAA15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1A56-3594-4177-9127-CBA0BFD1E782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CFEDF-026E-EC9E-6DE0-23FE34F52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0C7D9-652F-1A4A-A221-6071CF893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9AEE-3EF2-4B75-BDFB-A4F24436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94018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6684"/>
            <a:ext cx="5156200" cy="434974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826684"/>
            <a:ext cx="5156200" cy="434974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89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6185"/>
            <a:ext cx="10515600" cy="132503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0634"/>
            <a:ext cx="5158316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6133"/>
            <a:ext cx="5158316" cy="3683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0634"/>
            <a:ext cx="5183717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6133"/>
            <a:ext cx="5183717" cy="3683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86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86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69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36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12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6185"/>
            <a:ext cx="2628900" cy="581024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6185"/>
            <a:ext cx="7683500" cy="581024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97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500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114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B3D4E-BE31-B8FA-71EF-E552C69C3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7AABC-7043-9D53-7862-5F7BBCEE6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437F0-AD78-AB1C-B428-949928144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1A56-3594-4177-9127-CBA0BFD1E782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60834-2955-9293-C6FD-8786ECAC2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4C9DD-A378-994B-07DA-DABCD316A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9AEE-3EF2-4B75-BDFB-A4F24436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50797"/>
      </p:ext>
    </p:extLst>
  </p:cSld>
  <p:clrMapOvr>
    <a:masterClrMapping/>
  </p:clrMapOvr>
  <p:transition spd="slow">
    <p:push dir="u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563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370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294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689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630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974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753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632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159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837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99E6-5D6A-2E15-D4CE-92A87CDDF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3EFE9-4060-BC8E-038D-88FF0F8D8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896B60-21D2-0B2B-C851-E575A9031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5D24F-1B04-EFEC-2401-B4692CD3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1A56-3594-4177-9127-CBA0BFD1E782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8BFF9-ECCA-48B0-2280-387A0DE1C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E3C44-B0AA-ADFD-4FAB-94FD323BD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9AEE-3EF2-4B75-BDFB-A4F24436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01806"/>
      </p:ext>
    </p:extLst>
  </p:cSld>
  <p:clrMapOvr>
    <a:masterClrMapping/>
  </p:clrMapOvr>
  <p:transition spd="slow">
    <p:push dir="u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879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41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098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971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367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019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DFF37-8D23-0A12-4F70-C58E33F52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D6FB7-FD6C-C07A-DE34-32AED6AD4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F969D-9803-8790-4CCA-9B978C7C6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3EA0FE-2E47-B2BF-6078-6DD749706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39E409-A166-98AC-4D1F-0B5E6708D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8D36B-D0B8-BF69-A544-4E9F79E12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1A56-3594-4177-9127-CBA0BFD1E782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D40F6C-FAA6-3FB2-6911-8E0EC1895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8521ED-D9E0-0939-FB2A-9F9E6F30B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9AEE-3EF2-4B75-BDFB-A4F24436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3232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6F669-ABF7-90CA-3DAB-E1D0F351E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2CB28E-4E96-7506-5001-F13A899AD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1A56-3594-4177-9127-CBA0BFD1E782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C0441A-0C49-CBE3-BFB8-36FB5226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540DB-9712-ACA2-6E4C-288C46AA0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9AEE-3EF2-4B75-BDFB-A4F24436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7396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8A127-40F9-6D56-53D1-5BC52D62D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1A56-3594-4177-9127-CBA0BFD1E782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B093C8-161C-7EC8-D126-1943CF0DE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93729-EE2C-6D51-0B38-BFD798D80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9AEE-3EF2-4B75-BDFB-A4F24436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479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F046-8A2B-DF09-068C-A539CB1C0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ED80-4784-B7D3-9622-6D34841E5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76C45-FC0D-42F5-DAD1-6BEA2106D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929E7-BACF-C6FF-8E88-10EE8BCCC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1A56-3594-4177-9127-CBA0BFD1E782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E3E0D-0365-C89D-D4BF-224898510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F063B-247C-5F3F-FFAE-483C7B6E6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9AEE-3EF2-4B75-BDFB-A4F24436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5854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FB1A9-2650-D0A9-BD92-2E7854E67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220812-4870-A7E6-F3C4-D7C70997C1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909AE-8B12-9107-8220-577526556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411AF-CAEC-E64D-16FF-C713B96B8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1A56-3594-4177-9127-CBA0BFD1E782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203A8-DE23-E5DD-87E6-26F0544BE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5A32B-1282-8231-5BC4-1F2FC6C3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9AEE-3EF2-4B75-BDFB-A4F24436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7292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616C21-9D4B-0642-8B06-CC8EF0741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A4947-CB12-2649-466A-1B284E4CB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A71FF-4764-E4D7-59D3-A79283EE9B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21A56-3594-4177-9127-CBA0BFD1E782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6628C-8EB4-B49F-831A-DA56981EB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5DD1F-889C-A696-4AD0-51730DECDA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19AEE-3EF2-4B75-BDFB-A4F24436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62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0" i="0">
                <a:solidFill>
                  <a:schemeClr val="tx1">
                    <a:tint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fld id="{0CEB1B6A-AEF1-4ACD-BD61-958570690F55}" type="datetimeFigureOut">
              <a:rPr lang="zh-CN" altLang="en-US" smtClean="0"/>
              <a:pPr/>
              <a:t>2024/11/26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0" i="0">
                <a:solidFill>
                  <a:schemeClr val="tx1">
                    <a:tint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0" i="0">
                <a:solidFill>
                  <a:schemeClr val="tx1">
                    <a:tint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fld id="{BB6CB991-6BD3-42F2-8A94-1903E942543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304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</p:sldLayoutIdLst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b="0" i="0" kern="1200">
          <a:solidFill>
            <a:schemeClr val="tx1"/>
          </a:solidFill>
          <a:latin typeface="Source Han Sans CN Medium" panose="020B0500000000000000" pitchFamily="34" charset="-128"/>
          <a:ea typeface="Source Han Sans CN Medium" panose="020B0500000000000000" pitchFamily="34" charset="-128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b="0" i="0" kern="1200">
          <a:solidFill>
            <a:schemeClr val="tx1"/>
          </a:solidFill>
          <a:latin typeface="Source Han Sans CN Medium" panose="020B0500000000000000" pitchFamily="34" charset="-128"/>
          <a:ea typeface="Source Han Sans CN Medium" panose="020B0500000000000000" pitchFamily="34" charset="-128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Source Han Sans CN Medium" panose="020B0500000000000000" pitchFamily="34" charset="-128"/>
          <a:ea typeface="Source Han Sans CN Medium" panose="020B0500000000000000" pitchFamily="34" charset="-128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b="0" i="0" kern="1200">
          <a:solidFill>
            <a:schemeClr val="tx1"/>
          </a:solidFill>
          <a:latin typeface="Source Han Sans CN Medium" panose="020B0500000000000000" pitchFamily="34" charset="-128"/>
          <a:ea typeface="Source Han Sans CN Medium" panose="020B0500000000000000" pitchFamily="34" charset="-128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Source Han Sans CN Medium" panose="020B0500000000000000" pitchFamily="34" charset="-128"/>
          <a:ea typeface="Source Han Sans CN Medium" panose="020B0500000000000000" pitchFamily="34" charset="-128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Source Han Sans CN Medium" panose="020B0500000000000000" pitchFamily="34" charset="-128"/>
          <a:ea typeface="Source Han Sans CN Medium" panose="020B0500000000000000" pitchFamily="34" charset="-128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razzak20.github.io/sotota-cheker/" TargetMode="External"/><Relationship Id="rId4" Type="http://schemas.openxmlformats.org/officeDocument/2006/relationships/image" Target="../media/image9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9.svg"/><Relationship Id="rId7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0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23DE16E-7ECA-7724-DBF0-D9222B324F12}"/>
              </a:ext>
            </a:extLst>
          </p:cNvPr>
          <p:cNvGrpSpPr/>
          <p:nvPr/>
        </p:nvGrpSpPr>
        <p:grpSpPr>
          <a:xfrm>
            <a:off x="3704563" y="3429000"/>
            <a:ext cx="4285147" cy="1129850"/>
            <a:chOff x="6404114" y="2999848"/>
            <a:chExt cx="4285147" cy="112985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2948191-C1F2-5D00-2B9E-36FF515A52B9}"/>
                </a:ext>
              </a:extLst>
            </p:cNvPr>
            <p:cNvSpPr txBox="1"/>
            <p:nvPr/>
          </p:nvSpPr>
          <p:spPr>
            <a:xfrm>
              <a:off x="6404114" y="2999848"/>
              <a:ext cx="428514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A3D157"/>
                  </a:solidFill>
                  <a:latin typeface="Nexa Bold" panose="02000000000000000000" pitchFamily="50" charset="0"/>
                  <a:cs typeface="HElvetica" panose="020B0604020202020204" pitchFamily="34" charset="0"/>
                </a:rPr>
                <a:t>ABDUR RAZZAK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82FB4B-E156-9BB2-EE09-18C33C63CD3D}"/>
                </a:ext>
              </a:extLst>
            </p:cNvPr>
            <p:cNvSpPr txBox="1"/>
            <p:nvPr/>
          </p:nvSpPr>
          <p:spPr>
            <a:xfrm>
              <a:off x="7070726" y="3544923"/>
              <a:ext cx="29519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A3D157"/>
                  </a:solidFill>
                  <a:latin typeface="Nexa Bold" panose="02000000000000000000" pitchFamily="50" charset="0"/>
                </a:rPr>
                <a:t>2221081081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616FC5B-A37D-FC82-62C4-61F465434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36"/>
            <a:ext cx="12192000" cy="68466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D985C8-F8A7-2564-B227-F6211B664E6C}"/>
              </a:ext>
            </a:extLst>
          </p:cNvPr>
          <p:cNvSpPr txBox="1"/>
          <p:nvPr/>
        </p:nvSpPr>
        <p:spPr>
          <a:xfrm>
            <a:off x="3839245" y="5103925"/>
            <a:ext cx="4015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107C65"/>
                </a:solidFill>
                <a:latin typeface="Nexa Bold" panose="02000000000000000000" pitchFamily="50" charset="0"/>
                <a:cs typeface="Bai Jamjuree Medium" panose="00000600000000000000" pitchFamily="2" charset="-34"/>
              </a:rPr>
              <a:t>A Plagiarism Checker.</a:t>
            </a:r>
          </a:p>
        </p:txBody>
      </p:sp>
    </p:spTree>
    <p:extLst>
      <p:ext uri="{BB962C8B-B14F-4D97-AF65-F5344CB8AC3E}">
        <p14:creationId xmlns:p14="http://schemas.microsoft.com/office/powerpoint/2010/main" val="333636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4E93A5-6C2B-1ABE-5CEA-99A41C891355}"/>
              </a:ext>
            </a:extLst>
          </p:cNvPr>
          <p:cNvSpPr/>
          <p:nvPr/>
        </p:nvSpPr>
        <p:spPr>
          <a:xfrm>
            <a:off x="1093730" y="0"/>
            <a:ext cx="1182135" cy="214533"/>
          </a:xfrm>
          <a:prstGeom prst="rect">
            <a:avLst/>
          </a:prstGeom>
          <a:solidFill>
            <a:srgbClr val="EBF5ED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BF5ED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D66F3D-7B06-21D7-2245-EEC4652A7574}"/>
              </a:ext>
            </a:extLst>
          </p:cNvPr>
          <p:cNvSpPr/>
          <p:nvPr/>
        </p:nvSpPr>
        <p:spPr>
          <a:xfrm>
            <a:off x="0" y="0"/>
            <a:ext cx="1182135" cy="214533"/>
          </a:xfrm>
          <a:prstGeom prst="rect">
            <a:avLst/>
          </a:prstGeom>
          <a:solidFill>
            <a:srgbClr val="39B2A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CFA063-E65C-A18D-A683-FEBC47544937}"/>
              </a:ext>
            </a:extLst>
          </p:cNvPr>
          <p:cNvSpPr txBox="1"/>
          <p:nvPr/>
        </p:nvSpPr>
        <p:spPr>
          <a:xfrm>
            <a:off x="690900" y="2520194"/>
            <a:ext cx="29018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107C65"/>
                </a:solidFill>
                <a:latin typeface="Nexa Bold" panose="02000000000000000000" pitchFamily="50" charset="0"/>
              </a:rPr>
              <a:t>Use Case</a:t>
            </a:r>
          </a:p>
          <a:p>
            <a:r>
              <a:rPr lang="en-US" sz="4400" dirty="0">
                <a:solidFill>
                  <a:srgbClr val="107C65"/>
                </a:solidFill>
                <a:latin typeface="Nexa Bold" panose="02000000000000000000" pitchFamily="50" charset="0"/>
              </a:rPr>
              <a:t>Diagram-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AFD282-B5E9-F195-63FD-0D2B94A53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770" y="332539"/>
            <a:ext cx="1611789" cy="7694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6D4334-CE12-15F0-087B-972629468E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578" y="422619"/>
            <a:ext cx="5424982" cy="541768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859B526-FD10-C4C0-068C-5357FE197A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" y="5514713"/>
            <a:ext cx="4946313" cy="13432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21AF0C-CA0E-791F-7E90-E8AAAB150B4A}"/>
              </a:ext>
            </a:extLst>
          </p:cNvPr>
          <p:cNvSpPr txBox="1"/>
          <p:nvPr/>
        </p:nvSpPr>
        <p:spPr>
          <a:xfrm>
            <a:off x="11320670" y="6164973"/>
            <a:ext cx="626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9B2A1"/>
                </a:solidFill>
                <a:latin typeface="Anton" pitchFamily="2" charset="0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132502914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58FEB2-330B-C944-7670-223BE06E6F75}"/>
              </a:ext>
            </a:extLst>
          </p:cNvPr>
          <p:cNvSpPr txBox="1"/>
          <p:nvPr/>
        </p:nvSpPr>
        <p:spPr>
          <a:xfrm>
            <a:off x="426165" y="2369664"/>
            <a:ext cx="29018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107C65"/>
                </a:solidFill>
                <a:latin typeface="Nexa Bold" panose="02000000000000000000" pitchFamily="50" charset="0"/>
              </a:rPr>
              <a:t>Class</a:t>
            </a:r>
          </a:p>
          <a:p>
            <a:r>
              <a:rPr lang="en-US" sz="4400" dirty="0">
                <a:solidFill>
                  <a:srgbClr val="107C65"/>
                </a:solidFill>
                <a:latin typeface="Nexa Bold" panose="02000000000000000000" pitchFamily="50" charset="0"/>
              </a:rPr>
              <a:t>Diagram-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B68385-0A34-0C11-A724-DF398D68BAD3}"/>
              </a:ext>
            </a:extLst>
          </p:cNvPr>
          <p:cNvSpPr/>
          <p:nvPr/>
        </p:nvSpPr>
        <p:spPr>
          <a:xfrm>
            <a:off x="1093730" y="0"/>
            <a:ext cx="1182135" cy="214533"/>
          </a:xfrm>
          <a:prstGeom prst="rect">
            <a:avLst/>
          </a:prstGeom>
          <a:solidFill>
            <a:srgbClr val="39B2A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F524FB-0EF8-6236-CC70-2C33849BE8D8}"/>
              </a:ext>
            </a:extLst>
          </p:cNvPr>
          <p:cNvSpPr/>
          <p:nvPr/>
        </p:nvSpPr>
        <p:spPr>
          <a:xfrm>
            <a:off x="0" y="0"/>
            <a:ext cx="1182135" cy="214533"/>
          </a:xfrm>
          <a:prstGeom prst="rect">
            <a:avLst/>
          </a:prstGeom>
          <a:solidFill>
            <a:srgbClr val="107C65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5CD2C64-9C03-F419-CB09-0B7D8532F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514712"/>
            <a:ext cx="4946313" cy="13432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7553D2-A5CD-6A78-8360-49B99A43E6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845" y="883037"/>
            <a:ext cx="6728824" cy="5091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7764F1-7136-DE12-263E-9ADC03B854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770" y="332539"/>
            <a:ext cx="1611789" cy="7694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28E418-6D08-48C7-277B-821557CF5AD8}"/>
              </a:ext>
            </a:extLst>
          </p:cNvPr>
          <p:cNvSpPr txBox="1"/>
          <p:nvPr/>
        </p:nvSpPr>
        <p:spPr>
          <a:xfrm>
            <a:off x="11320670" y="6164973"/>
            <a:ext cx="626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9B2A1"/>
                </a:solidFill>
                <a:latin typeface="Anton" pitchFamily="2" charset="0"/>
              </a:rPr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238430987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66B53-C567-3C0E-85B8-6E63378D1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70BE9AE-4896-F65A-7AC1-4B47D48F2F2D}"/>
              </a:ext>
            </a:extLst>
          </p:cNvPr>
          <p:cNvSpPr txBox="1"/>
          <p:nvPr/>
        </p:nvSpPr>
        <p:spPr>
          <a:xfrm>
            <a:off x="743049" y="2397944"/>
            <a:ext cx="29018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107C65"/>
                </a:solidFill>
                <a:latin typeface="Nexa Bold" panose="02000000000000000000" pitchFamily="50" charset="0"/>
              </a:rPr>
              <a:t>Activity</a:t>
            </a:r>
          </a:p>
          <a:p>
            <a:r>
              <a:rPr lang="en-US" sz="4400" dirty="0">
                <a:solidFill>
                  <a:srgbClr val="107C65"/>
                </a:solidFill>
                <a:latin typeface="Nexa Bold" panose="02000000000000000000" pitchFamily="50" charset="0"/>
              </a:rPr>
              <a:t>Diagram-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353EC7-8E5E-3768-B966-40F83A0223AD}"/>
              </a:ext>
            </a:extLst>
          </p:cNvPr>
          <p:cNvSpPr/>
          <p:nvPr/>
        </p:nvSpPr>
        <p:spPr>
          <a:xfrm>
            <a:off x="1093730" y="0"/>
            <a:ext cx="1182135" cy="214533"/>
          </a:xfrm>
          <a:prstGeom prst="rect">
            <a:avLst/>
          </a:prstGeom>
          <a:solidFill>
            <a:srgbClr val="39B2A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ADC247-F719-914C-03F4-93AB3B0BF810}"/>
              </a:ext>
            </a:extLst>
          </p:cNvPr>
          <p:cNvSpPr/>
          <p:nvPr/>
        </p:nvSpPr>
        <p:spPr>
          <a:xfrm>
            <a:off x="0" y="0"/>
            <a:ext cx="1182135" cy="214533"/>
          </a:xfrm>
          <a:prstGeom prst="rect">
            <a:avLst/>
          </a:prstGeom>
          <a:solidFill>
            <a:srgbClr val="107C65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FA45172-119A-FDE7-019C-C50F1B687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514712"/>
            <a:ext cx="4946313" cy="13432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7C7D36-BC76-3C55-432C-90DA14D984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770" y="332539"/>
            <a:ext cx="1611789" cy="7694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C9BFE3-C05F-EBDE-C172-CA12A72E4479}"/>
              </a:ext>
            </a:extLst>
          </p:cNvPr>
          <p:cNvSpPr txBox="1"/>
          <p:nvPr/>
        </p:nvSpPr>
        <p:spPr>
          <a:xfrm>
            <a:off x="11320670" y="6164973"/>
            <a:ext cx="626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9B2A1"/>
                </a:solidFill>
                <a:latin typeface="Anton" pitchFamily="2" charset="0"/>
              </a:rPr>
              <a:t>09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112EBD-3E35-D701-4DC3-E1CD8FDDB0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313" y="332539"/>
            <a:ext cx="3621993" cy="621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5390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2084B-E5AE-AE1E-A5F4-62AE94502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8C90C81-16E4-A9D0-1758-CD23C50D4464}"/>
              </a:ext>
            </a:extLst>
          </p:cNvPr>
          <p:cNvSpPr txBox="1"/>
          <p:nvPr/>
        </p:nvSpPr>
        <p:spPr>
          <a:xfrm>
            <a:off x="1022257" y="2445079"/>
            <a:ext cx="29018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107C65"/>
                </a:solidFill>
                <a:latin typeface="Nexa Bold" panose="02000000000000000000" pitchFamily="50" charset="0"/>
              </a:rPr>
              <a:t>Activity</a:t>
            </a:r>
          </a:p>
          <a:p>
            <a:r>
              <a:rPr lang="en-US" sz="4400" dirty="0">
                <a:solidFill>
                  <a:srgbClr val="107C65"/>
                </a:solidFill>
                <a:latin typeface="Nexa Bold" panose="02000000000000000000" pitchFamily="50" charset="0"/>
              </a:rPr>
              <a:t>Diagram-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9B6A94-A76E-025C-82FA-0D8ED7E903A9}"/>
              </a:ext>
            </a:extLst>
          </p:cNvPr>
          <p:cNvSpPr/>
          <p:nvPr/>
        </p:nvSpPr>
        <p:spPr>
          <a:xfrm>
            <a:off x="1093730" y="0"/>
            <a:ext cx="1182135" cy="214533"/>
          </a:xfrm>
          <a:prstGeom prst="rect">
            <a:avLst/>
          </a:prstGeom>
          <a:solidFill>
            <a:srgbClr val="39B2A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E49822-4E1E-23C3-00CE-9541D1EB63EA}"/>
              </a:ext>
            </a:extLst>
          </p:cNvPr>
          <p:cNvSpPr/>
          <p:nvPr/>
        </p:nvSpPr>
        <p:spPr>
          <a:xfrm>
            <a:off x="0" y="0"/>
            <a:ext cx="1182135" cy="214533"/>
          </a:xfrm>
          <a:prstGeom prst="rect">
            <a:avLst/>
          </a:prstGeom>
          <a:solidFill>
            <a:srgbClr val="107C65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5A422D2-ADD3-BB62-E300-94DBFC211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514712"/>
            <a:ext cx="4946313" cy="13432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CAFAE8-7E1B-C275-E2B3-FA4746BF0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770" y="332539"/>
            <a:ext cx="1611789" cy="7694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C09DD2-ABF6-ADFB-243D-19401A2C1CC6}"/>
              </a:ext>
            </a:extLst>
          </p:cNvPr>
          <p:cNvSpPr txBox="1"/>
          <p:nvPr/>
        </p:nvSpPr>
        <p:spPr>
          <a:xfrm>
            <a:off x="11320670" y="6164973"/>
            <a:ext cx="626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9B2A1"/>
                </a:solidFill>
                <a:latin typeface="Anton" pitchFamily="2" charset="0"/>
              </a:rPr>
              <a:t>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AB7A1C-C701-E677-B651-429D8CE547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313" y="403044"/>
            <a:ext cx="3387463" cy="58885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509D77-A82F-BE90-C995-67B50C0796BB}"/>
              </a:ext>
            </a:extLst>
          </p:cNvPr>
          <p:cNvSpPr txBox="1"/>
          <p:nvPr/>
        </p:nvSpPr>
        <p:spPr>
          <a:xfrm>
            <a:off x="1022257" y="3992467"/>
            <a:ext cx="2134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9B2A1"/>
                </a:solidFill>
              </a:rPr>
              <a:t>Typographical Check</a:t>
            </a:r>
          </a:p>
        </p:txBody>
      </p:sp>
    </p:spTree>
    <p:extLst>
      <p:ext uri="{BB962C8B-B14F-4D97-AF65-F5344CB8AC3E}">
        <p14:creationId xmlns:p14="http://schemas.microsoft.com/office/powerpoint/2010/main" val="15341202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25DFC9-7726-B0A2-5889-E2E615466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959F32B-A012-8414-C2FA-1B96DF2AE381}"/>
              </a:ext>
            </a:extLst>
          </p:cNvPr>
          <p:cNvSpPr txBox="1"/>
          <p:nvPr/>
        </p:nvSpPr>
        <p:spPr>
          <a:xfrm>
            <a:off x="1022257" y="2360238"/>
            <a:ext cx="29018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107C65"/>
                </a:solidFill>
                <a:latin typeface="Nexa Bold" panose="02000000000000000000" pitchFamily="50" charset="0"/>
              </a:rPr>
              <a:t>Activity</a:t>
            </a:r>
          </a:p>
          <a:p>
            <a:r>
              <a:rPr lang="en-US" sz="4400" dirty="0">
                <a:solidFill>
                  <a:srgbClr val="107C65"/>
                </a:solidFill>
                <a:latin typeface="Nexa Bold" panose="02000000000000000000" pitchFamily="50" charset="0"/>
              </a:rPr>
              <a:t>Diagram-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18E475-5AF0-2F02-2338-391D3B1FB333}"/>
              </a:ext>
            </a:extLst>
          </p:cNvPr>
          <p:cNvSpPr/>
          <p:nvPr/>
        </p:nvSpPr>
        <p:spPr>
          <a:xfrm>
            <a:off x="1093730" y="0"/>
            <a:ext cx="1182135" cy="214533"/>
          </a:xfrm>
          <a:prstGeom prst="rect">
            <a:avLst/>
          </a:prstGeom>
          <a:solidFill>
            <a:srgbClr val="39B2A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32EBE2-16A4-3D33-D532-4E87EEE84F2F}"/>
              </a:ext>
            </a:extLst>
          </p:cNvPr>
          <p:cNvSpPr/>
          <p:nvPr/>
        </p:nvSpPr>
        <p:spPr>
          <a:xfrm>
            <a:off x="0" y="0"/>
            <a:ext cx="1182135" cy="214533"/>
          </a:xfrm>
          <a:prstGeom prst="rect">
            <a:avLst/>
          </a:prstGeom>
          <a:solidFill>
            <a:srgbClr val="107C65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5A0008A-F4A5-D45D-BCF2-B6586BDFE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514712"/>
            <a:ext cx="4946313" cy="13432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E44AC2-41A9-105E-75F2-4C56965C1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770" y="332539"/>
            <a:ext cx="1611789" cy="7694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2D940F-EE8C-1F53-B61F-01F91656362C}"/>
              </a:ext>
            </a:extLst>
          </p:cNvPr>
          <p:cNvSpPr txBox="1"/>
          <p:nvPr/>
        </p:nvSpPr>
        <p:spPr>
          <a:xfrm>
            <a:off x="11320670" y="6164973"/>
            <a:ext cx="626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9B2A1"/>
                </a:solidFill>
                <a:latin typeface="Anton" pitchFamily="2" charset="0"/>
              </a:rPr>
              <a:t>11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7398A6-5C56-CA14-6F67-97C953C9C871}"/>
              </a:ext>
            </a:extLst>
          </p:cNvPr>
          <p:cNvSpPr txBox="1"/>
          <p:nvPr/>
        </p:nvSpPr>
        <p:spPr>
          <a:xfrm>
            <a:off x="1022257" y="3907626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9B2A1"/>
                </a:solidFill>
              </a:rPr>
              <a:t>Plagiarism Check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3F5E1D-8EFD-2216-D88B-B54789D6CE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889" y="240002"/>
            <a:ext cx="3676650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08279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9CB651-FC2C-A8D2-AD24-D72C4C1BD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662F3C-BF72-2744-4765-C5A2FA2CD619}"/>
              </a:ext>
            </a:extLst>
          </p:cNvPr>
          <p:cNvSpPr txBox="1"/>
          <p:nvPr/>
        </p:nvSpPr>
        <p:spPr>
          <a:xfrm>
            <a:off x="1022257" y="2360238"/>
            <a:ext cx="29018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107C65"/>
                </a:solidFill>
                <a:latin typeface="Nexa Bold" panose="02000000000000000000" pitchFamily="50" charset="0"/>
              </a:rPr>
              <a:t>Sequence</a:t>
            </a:r>
          </a:p>
          <a:p>
            <a:r>
              <a:rPr lang="en-US" sz="4400" dirty="0">
                <a:solidFill>
                  <a:srgbClr val="107C65"/>
                </a:solidFill>
                <a:latin typeface="Nexa Bold" panose="02000000000000000000" pitchFamily="50" charset="0"/>
              </a:rPr>
              <a:t>Diagram-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31953F-7FC3-584D-9E3D-80A61571B1E6}"/>
              </a:ext>
            </a:extLst>
          </p:cNvPr>
          <p:cNvSpPr/>
          <p:nvPr/>
        </p:nvSpPr>
        <p:spPr>
          <a:xfrm>
            <a:off x="1093730" y="0"/>
            <a:ext cx="1182135" cy="214533"/>
          </a:xfrm>
          <a:prstGeom prst="rect">
            <a:avLst/>
          </a:prstGeom>
          <a:solidFill>
            <a:srgbClr val="39B2A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8F5328-C966-E6F5-C098-A4575F01D06E}"/>
              </a:ext>
            </a:extLst>
          </p:cNvPr>
          <p:cNvSpPr/>
          <p:nvPr/>
        </p:nvSpPr>
        <p:spPr>
          <a:xfrm>
            <a:off x="0" y="0"/>
            <a:ext cx="1182135" cy="214533"/>
          </a:xfrm>
          <a:prstGeom prst="rect">
            <a:avLst/>
          </a:prstGeom>
          <a:solidFill>
            <a:srgbClr val="107C65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186735CE-971F-AA3E-5DA5-D68CEDEDD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514712"/>
            <a:ext cx="4946313" cy="13432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E99A4B-7CEB-12C9-1694-9564B3ADDC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770" y="332539"/>
            <a:ext cx="1611789" cy="7694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7D1DB8-E4B5-9DC7-8917-115F4A449765}"/>
              </a:ext>
            </a:extLst>
          </p:cNvPr>
          <p:cNvSpPr txBox="1"/>
          <p:nvPr/>
        </p:nvSpPr>
        <p:spPr>
          <a:xfrm>
            <a:off x="11320670" y="6164973"/>
            <a:ext cx="626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9B2A1"/>
                </a:solidFill>
                <a:latin typeface="Anton" pitchFamily="2" charset="0"/>
              </a:rPr>
              <a:t>12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5498B8-EF50-7888-2225-02897CB1EA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787" y="214533"/>
            <a:ext cx="4179745" cy="635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18054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CC386-4246-C0DE-0432-7ABA219A7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5D1591-6D50-E12A-AA25-69A32418B985}"/>
              </a:ext>
            </a:extLst>
          </p:cNvPr>
          <p:cNvSpPr txBox="1"/>
          <p:nvPr/>
        </p:nvSpPr>
        <p:spPr>
          <a:xfrm>
            <a:off x="1022257" y="2360238"/>
            <a:ext cx="29018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107C65"/>
                </a:solidFill>
                <a:latin typeface="Nexa Bold" panose="02000000000000000000" pitchFamily="50" charset="0"/>
              </a:rPr>
              <a:t>Sequence</a:t>
            </a:r>
          </a:p>
          <a:p>
            <a:r>
              <a:rPr lang="en-US" sz="4400" dirty="0">
                <a:solidFill>
                  <a:srgbClr val="107C65"/>
                </a:solidFill>
                <a:latin typeface="Nexa Bold" panose="02000000000000000000" pitchFamily="50" charset="0"/>
              </a:rPr>
              <a:t>Diagram-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9D9BC5-2ADB-F899-2A95-CEE152B015B7}"/>
              </a:ext>
            </a:extLst>
          </p:cNvPr>
          <p:cNvSpPr/>
          <p:nvPr/>
        </p:nvSpPr>
        <p:spPr>
          <a:xfrm>
            <a:off x="1093730" y="0"/>
            <a:ext cx="1182135" cy="214533"/>
          </a:xfrm>
          <a:prstGeom prst="rect">
            <a:avLst/>
          </a:prstGeom>
          <a:solidFill>
            <a:srgbClr val="39B2A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521B57-1FE9-A392-FE3C-B20683A25084}"/>
              </a:ext>
            </a:extLst>
          </p:cNvPr>
          <p:cNvSpPr/>
          <p:nvPr/>
        </p:nvSpPr>
        <p:spPr>
          <a:xfrm>
            <a:off x="0" y="0"/>
            <a:ext cx="1182135" cy="214533"/>
          </a:xfrm>
          <a:prstGeom prst="rect">
            <a:avLst/>
          </a:prstGeom>
          <a:solidFill>
            <a:srgbClr val="107C65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E659A32-AA37-2ED7-CD15-847BF50B6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514712"/>
            <a:ext cx="4946313" cy="13432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77F60A-602A-970B-CF60-A7C3C40FCF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770" y="332539"/>
            <a:ext cx="1611789" cy="7694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B1004C-142E-3B8C-8B57-2166EE2AB873}"/>
              </a:ext>
            </a:extLst>
          </p:cNvPr>
          <p:cNvSpPr txBox="1"/>
          <p:nvPr/>
        </p:nvSpPr>
        <p:spPr>
          <a:xfrm>
            <a:off x="11320670" y="6164973"/>
            <a:ext cx="626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9B2A1"/>
                </a:solidFill>
                <a:latin typeface="Anton" pitchFamily="2" charset="0"/>
              </a:rPr>
              <a:t>13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FD98BC-7E5B-3CC9-BE5D-C224CB8B55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716" y="214533"/>
            <a:ext cx="4719360" cy="63275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F15ED5B-FF83-66D0-C90D-52FC1BE3D59C}"/>
              </a:ext>
            </a:extLst>
          </p:cNvPr>
          <p:cNvSpPr txBox="1"/>
          <p:nvPr/>
        </p:nvSpPr>
        <p:spPr>
          <a:xfrm>
            <a:off x="1059965" y="3860491"/>
            <a:ext cx="2134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9B2A1"/>
                </a:solidFill>
              </a:rPr>
              <a:t>Typographical Check</a:t>
            </a:r>
          </a:p>
        </p:txBody>
      </p:sp>
    </p:spTree>
    <p:extLst>
      <p:ext uri="{BB962C8B-B14F-4D97-AF65-F5344CB8AC3E}">
        <p14:creationId xmlns:p14="http://schemas.microsoft.com/office/powerpoint/2010/main" val="327453900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BA58B6-F8EA-533D-C326-DE9B60273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F4164F-7718-27B2-F809-468074AA2321}"/>
              </a:ext>
            </a:extLst>
          </p:cNvPr>
          <p:cNvSpPr txBox="1"/>
          <p:nvPr/>
        </p:nvSpPr>
        <p:spPr>
          <a:xfrm>
            <a:off x="1022257" y="2360238"/>
            <a:ext cx="29018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107C65"/>
                </a:solidFill>
                <a:latin typeface="Nexa Bold" panose="02000000000000000000" pitchFamily="50" charset="0"/>
              </a:rPr>
              <a:t>Sequence</a:t>
            </a:r>
          </a:p>
          <a:p>
            <a:r>
              <a:rPr lang="en-US" sz="4400" dirty="0">
                <a:solidFill>
                  <a:srgbClr val="107C65"/>
                </a:solidFill>
                <a:latin typeface="Nexa Bold" panose="02000000000000000000" pitchFamily="50" charset="0"/>
              </a:rPr>
              <a:t>Diagram-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2BE884-4383-9BB7-B587-20FD2C888EE7}"/>
              </a:ext>
            </a:extLst>
          </p:cNvPr>
          <p:cNvSpPr/>
          <p:nvPr/>
        </p:nvSpPr>
        <p:spPr>
          <a:xfrm>
            <a:off x="1093730" y="0"/>
            <a:ext cx="1182135" cy="214533"/>
          </a:xfrm>
          <a:prstGeom prst="rect">
            <a:avLst/>
          </a:prstGeom>
          <a:solidFill>
            <a:srgbClr val="39B2A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75D5EE-7D0E-B9F9-4F35-9B9E77D80420}"/>
              </a:ext>
            </a:extLst>
          </p:cNvPr>
          <p:cNvSpPr/>
          <p:nvPr/>
        </p:nvSpPr>
        <p:spPr>
          <a:xfrm>
            <a:off x="0" y="0"/>
            <a:ext cx="1182135" cy="214533"/>
          </a:xfrm>
          <a:prstGeom prst="rect">
            <a:avLst/>
          </a:prstGeom>
          <a:solidFill>
            <a:srgbClr val="107C65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7B9413-CD58-A9E8-3BFC-025CC56B0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770" y="332539"/>
            <a:ext cx="1611789" cy="7694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03486A-205A-A4C6-7594-F937D74FC6CF}"/>
              </a:ext>
            </a:extLst>
          </p:cNvPr>
          <p:cNvSpPr txBox="1"/>
          <p:nvPr/>
        </p:nvSpPr>
        <p:spPr>
          <a:xfrm>
            <a:off x="11320670" y="6164973"/>
            <a:ext cx="626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9B2A1"/>
                </a:solidFill>
                <a:latin typeface="Anton" pitchFamily="2" charset="0"/>
              </a:rPr>
              <a:t>14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B49BF1-A083-7F5A-5202-D6A1CF9AC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046" y="214533"/>
            <a:ext cx="4625091" cy="6201201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729FC4D2-85CD-9455-D2CF-D7247E3464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514712"/>
            <a:ext cx="4946313" cy="13432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044604-C9D9-D472-E706-2FB052B3E28D}"/>
              </a:ext>
            </a:extLst>
          </p:cNvPr>
          <p:cNvSpPr txBox="1"/>
          <p:nvPr/>
        </p:nvSpPr>
        <p:spPr>
          <a:xfrm>
            <a:off x="1022257" y="3787934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9B2A1"/>
                </a:solidFill>
              </a:rPr>
              <a:t>Plagiarism Check</a:t>
            </a:r>
          </a:p>
        </p:txBody>
      </p:sp>
    </p:spTree>
    <p:extLst>
      <p:ext uri="{BB962C8B-B14F-4D97-AF65-F5344CB8AC3E}">
        <p14:creationId xmlns:p14="http://schemas.microsoft.com/office/powerpoint/2010/main" val="109672288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29FE4E-B84C-60BB-09B4-D894CD9465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5229E70-8C00-39F3-1724-A23E87414C86}"/>
              </a:ext>
            </a:extLst>
          </p:cNvPr>
          <p:cNvSpPr txBox="1"/>
          <p:nvPr/>
        </p:nvSpPr>
        <p:spPr>
          <a:xfrm>
            <a:off x="684942" y="2479929"/>
            <a:ext cx="418963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107C65"/>
                </a:solidFill>
                <a:latin typeface="Nexa Bold" panose="02000000000000000000" pitchFamily="50" charset="0"/>
              </a:rPr>
              <a:t>Decomposition </a:t>
            </a:r>
          </a:p>
          <a:p>
            <a:r>
              <a:rPr lang="en-US" sz="4400" dirty="0">
                <a:solidFill>
                  <a:srgbClr val="107C65"/>
                </a:solidFill>
                <a:latin typeface="Nexa Bold" panose="02000000000000000000" pitchFamily="50" charset="0"/>
              </a:rPr>
              <a:t>Diagram-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080C5B-D731-A282-E3C7-78FD78F57D9F}"/>
              </a:ext>
            </a:extLst>
          </p:cNvPr>
          <p:cNvSpPr/>
          <p:nvPr/>
        </p:nvSpPr>
        <p:spPr>
          <a:xfrm>
            <a:off x="1093730" y="0"/>
            <a:ext cx="1182135" cy="214533"/>
          </a:xfrm>
          <a:prstGeom prst="rect">
            <a:avLst/>
          </a:prstGeom>
          <a:solidFill>
            <a:srgbClr val="39B2A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4C2E47-BB47-8BC1-C9EE-43E48D05EF06}"/>
              </a:ext>
            </a:extLst>
          </p:cNvPr>
          <p:cNvSpPr/>
          <p:nvPr/>
        </p:nvSpPr>
        <p:spPr>
          <a:xfrm>
            <a:off x="0" y="0"/>
            <a:ext cx="1182135" cy="214533"/>
          </a:xfrm>
          <a:prstGeom prst="rect">
            <a:avLst/>
          </a:prstGeom>
          <a:solidFill>
            <a:srgbClr val="107C65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E7FFE74-9FB8-E1E2-F61E-D961579C1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514712"/>
            <a:ext cx="4946313" cy="13432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1BC97E-350A-69A2-F1BC-AB4147FF08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770" y="332539"/>
            <a:ext cx="1611789" cy="7694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01D1E6-E0F1-EFD6-7BA0-FD6D8F46532F}"/>
              </a:ext>
            </a:extLst>
          </p:cNvPr>
          <p:cNvSpPr txBox="1"/>
          <p:nvPr/>
        </p:nvSpPr>
        <p:spPr>
          <a:xfrm>
            <a:off x="11320670" y="6164973"/>
            <a:ext cx="626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9B2A1"/>
                </a:solidFill>
                <a:latin typeface="Anton" pitchFamily="2" charset="0"/>
              </a:rPr>
              <a:t>15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AA100C-2540-9446-68FC-9BD0800395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100" y="302349"/>
            <a:ext cx="3572656" cy="62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80111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E4134AC-8DDE-9A08-3ED5-AB5E872FAA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B2A1">
              <a:alpha val="10000"/>
            </a:srgb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084E389-8A6D-6FD0-5D4A-C9CF1F749504}"/>
              </a:ext>
            </a:extLst>
          </p:cNvPr>
          <p:cNvSpPr txBox="1"/>
          <p:nvPr/>
        </p:nvSpPr>
        <p:spPr>
          <a:xfrm>
            <a:off x="1346897" y="1110736"/>
            <a:ext cx="41110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107C65"/>
                </a:solidFill>
                <a:latin typeface="Nexa Bold" panose="02000000000000000000" pitchFamily="50" charset="0"/>
              </a:rPr>
              <a:t>Future Work -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9C2FE50C-4B69-15CD-7BB0-0818FF558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5514713"/>
            <a:ext cx="4946313" cy="13432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E147C24-0A7E-DCC0-894B-C27D5A0E6D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770" y="332539"/>
            <a:ext cx="1611789" cy="76944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AB283492-573B-2AF8-08F6-517241CE6C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-1" y="19086"/>
            <a:ext cx="1163303" cy="10575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BF62B5-A44C-6150-9D6D-19155A8F0728}"/>
              </a:ext>
            </a:extLst>
          </p:cNvPr>
          <p:cNvSpPr txBox="1"/>
          <p:nvPr/>
        </p:nvSpPr>
        <p:spPr>
          <a:xfrm>
            <a:off x="11320670" y="6164973"/>
            <a:ext cx="626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9B2A1"/>
                </a:solidFill>
                <a:latin typeface="Anton" pitchFamily="2" charset="0"/>
              </a:rPr>
              <a:t>16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31E718C-A80C-D8FE-679D-CB777270B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911" y="2549883"/>
            <a:ext cx="835509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39B2A1"/>
                </a:solidFill>
                <a:latin typeface="Nexa" panose="02000000000000000000" pitchFamily="50" charset="0"/>
              </a:rPr>
              <a:t>●</a:t>
            </a:r>
            <a:r>
              <a:rPr lang="en-US" sz="2000" dirty="0">
                <a:latin typeface="Nexa" panose="02000000000000000000" pitchFamily="50" charset="0"/>
              </a:rPr>
              <a:t> Integration with more APIs for broader content checks.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39B2A1"/>
                </a:solidFill>
                <a:latin typeface="Nexa" panose="02000000000000000000" pitchFamily="50" charset="0"/>
              </a:rPr>
              <a:t>●</a:t>
            </a:r>
            <a:r>
              <a:rPr lang="en-US" sz="2000" dirty="0">
                <a:latin typeface="Nexa" panose="02000000000000000000" pitchFamily="50" charset="0"/>
              </a:rPr>
              <a:t> Future subscription models with detailed reports and analytics.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39B2A1"/>
                </a:solidFill>
                <a:latin typeface="Nexa" panose="02000000000000000000" pitchFamily="50" charset="0"/>
              </a:rPr>
              <a:t>●</a:t>
            </a:r>
            <a:r>
              <a:rPr lang="en-US" sz="2000" dirty="0">
                <a:latin typeface="Nexa" panose="02000000000000000000" pitchFamily="50" charset="0"/>
              </a:rPr>
              <a:t> Free trial and subscriber benefits.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52EACA-30AB-9537-2CAA-273A26DCF84C}"/>
              </a:ext>
            </a:extLst>
          </p:cNvPr>
          <p:cNvSpPr txBox="1"/>
          <p:nvPr/>
        </p:nvSpPr>
        <p:spPr>
          <a:xfrm>
            <a:off x="1435911" y="2187371"/>
            <a:ext cx="1464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9B2A1"/>
                </a:solidFill>
                <a:latin typeface="Nexa Bold" panose="02000000000000000000" pitchFamily="50" charset="0"/>
              </a:rPr>
              <a:t>Expansion :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EBA2F0-7651-CD79-A137-D3C72BF8D12D}"/>
              </a:ext>
            </a:extLst>
          </p:cNvPr>
          <p:cNvGrpSpPr/>
          <p:nvPr/>
        </p:nvGrpSpPr>
        <p:grpSpPr>
          <a:xfrm>
            <a:off x="1435911" y="3856132"/>
            <a:ext cx="8355098" cy="1646680"/>
            <a:chOff x="1068164" y="3856132"/>
            <a:chExt cx="8355098" cy="1646680"/>
          </a:xfrm>
        </p:grpSpPr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DB3D2175-A19C-FC21-9BDD-D30D3A978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164" y="4179373"/>
              <a:ext cx="8355098" cy="1323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solidFill>
                    <a:srgbClr val="39B2A1"/>
                  </a:solidFill>
                  <a:latin typeface="Nexa" panose="02000000000000000000" pitchFamily="50" charset="0"/>
                </a:rPr>
                <a:t>●</a:t>
              </a:r>
              <a:r>
                <a:rPr lang="en-US" sz="2000" dirty="0">
                  <a:latin typeface="Nexa" panose="02000000000000000000" pitchFamily="50" charset="0"/>
                </a:rPr>
                <a:t> Implement Plagiarism Checker 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solidFill>
                    <a:srgbClr val="39B2A1"/>
                  </a:solidFill>
                  <a:latin typeface="Nexa" panose="02000000000000000000" pitchFamily="50" charset="0"/>
                </a:rPr>
                <a:t>●</a:t>
              </a:r>
              <a:r>
                <a:rPr lang="en-US" sz="2000" dirty="0">
                  <a:latin typeface="Nexa" panose="02000000000000000000" pitchFamily="50" charset="0"/>
                </a:rPr>
                <a:t> Generative AI for advanced plagiarism detection.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solidFill>
                    <a:srgbClr val="39B2A1"/>
                  </a:solidFill>
                  <a:latin typeface="Nexa" panose="02000000000000000000" pitchFamily="50" charset="0"/>
                </a:rPr>
                <a:t>●</a:t>
              </a:r>
              <a:r>
                <a:rPr lang="en-US" sz="2000" dirty="0">
                  <a:latin typeface="Nexa" panose="02000000000000000000" pitchFamily="50" charset="0"/>
                </a:rPr>
                <a:t> Machine learning models for improved accuracy.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solidFill>
                    <a:srgbClr val="39B2A1"/>
                  </a:solidFill>
                  <a:latin typeface="Nexa" panose="02000000000000000000" pitchFamily="50" charset="0"/>
                </a:rPr>
                <a:t>●</a:t>
              </a:r>
              <a:r>
                <a:rPr lang="en-US" sz="2000" dirty="0">
                  <a:latin typeface="Nexa" panose="02000000000000000000" pitchFamily="50" charset="0"/>
                </a:rPr>
                <a:t> Detecting paraphrased and cross-language plagiarism.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B366DB-AD29-A073-3DA1-E70911968D47}"/>
                </a:ext>
              </a:extLst>
            </p:cNvPr>
            <p:cNvSpPr txBox="1"/>
            <p:nvPr/>
          </p:nvSpPr>
          <p:spPr>
            <a:xfrm>
              <a:off x="1068164" y="3856132"/>
              <a:ext cx="3130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39B2A1"/>
                  </a:solidFill>
                  <a:latin typeface="Nexa Bold" panose="02000000000000000000" pitchFamily="50" charset="0"/>
                </a:rPr>
                <a:t>Research &amp; Development: :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49385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507F6D1-6AD1-8F38-C319-6E6953B5FA6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B2A1">
              <a:alpha val="10000"/>
            </a:srgb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1022344-2985-8666-B87F-F08206B21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14383" y="5514712"/>
            <a:ext cx="1477617" cy="134328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5FDD0E3-4909-B5B4-E98E-B5166CEF66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" y="5514713"/>
            <a:ext cx="4946313" cy="134328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135C19C-11CF-B160-5717-204B777F64CE}"/>
              </a:ext>
            </a:extLst>
          </p:cNvPr>
          <p:cNvGrpSpPr/>
          <p:nvPr/>
        </p:nvGrpSpPr>
        <p:grpSpPr>
          <a:xfrm>
            <a:off x="2299944" y="2659351"/>
            <a:ext cx="7753189" cy="1292662"/>
            <a:chOff x="2245109" y="2527271"/>
            <a:chExt cx="7753189" cy="129266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91A055A-72C4-12D1-A3B7-AA7441AEB833}"/>
                </a:ext>
              </a:extLst>
            </p:cNvPr>
            <p:cNvGrpSpPr/>
            <p:nvPr/>
          </p:nvGrpSpPr>
          <p:grpSpPr>
            <a:xfrm>
              <a:off x="7419579" y="2527271"/>
              <a:ext cx="2578719" cy="1169967"/>
              <a:chOff x="7844471" y="2100963"/>
              <a:chExt cx="2578719" cy="1169967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AEDA6A1-E354-1F6E-ED3C-37562EAC801F}"/>
                  </a:ext>
                </a:extLst>
              </p:cNvPr>
              <p:cNvSpPr txBox="1"/>
              <p:nvPr/>
            </p:nvSpPr>
            <p:spPr>
              <a:xfrm>
                <a:off x="7844471" y="2100963"/>
                <a:ext cx="1786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107C65"/>
                    </a:solidFill>
                    <a:latin typeface="Gilroy-Light" panose="00000400000000000000" pitchFamily="2" charset="0"/>
                  </a:rPr>
                  <a:t>Presented To -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E255C3-BE7B-05D7-8F11-702AD5B3C2EF}"/>
                  </a:ext>
                </a:extLst>
              </p:cNvPr>
              <p:cNvSpPr txBox="1"/>
              <p:nvPr/>
            </p:nvSpPr>
            <p:spPr>
              <a:xfrm>
                <a:off x="7856462" y="2532266"/>
                <a:ext cx="20537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>
                    <a:solidFill>
                      <a:srgbClr val="107C65"/>
                    </a:solidFill>
                    <a:latin typeface="Gilroy-Bold" panose="00000800000000000000" pitchFamily="2" charset="0"/>
                  </a:rPr>
                  <a:t>Nahida</a:t>
                </a:r>
                <a:r>
                  <a:rPr lang="en-US" sz="2400" dirty="0">
                    <a:solidFill>
                      <a:srgbClr val="107C65"/>
                    </a:solidFill>
                    <a:latin typeface="Gilroy-Bold" panose="00000800000000000000" pitchFamily="2" charset="0"/>
                  </a:rPr>
                  <a:t> Islam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FB49D55-B0B5-6FA8-BE6D-01822413A04A}"/>
                  </a:ext>
                </a:extLst>
              </p:cNvPr>
              <p:cNvSpPr txBox="1"/>
              <p:nvPr/>
            </p:nvSpPr>
            <p:spPr>
              <a:xfrm>
                <a:off x="7844471" y="2901598"/>
                <a:ext cx="2578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107C65"/>
                    </a:solidFill>
                  </a:rPr>
                  <a:t>Lecturer Dept. of CSE, UU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40C17F2-5B0E-3870-16EC-F68F1EB63BC8}"/>
                </a:ext>
              </a:extLst>
            </p:cNvPr>
            <p:cNvGrpSpPr/>
            <p:nvPr/>
          </p:nvGrpSpPr>
          <p:grpSpPr>
            <a:xfrm>
              <a:off x="2245109" y="2527271"/>
              <a:ext cx="3629520" cy="1292662"/>
              <a:chOff x="2245109" y="2527271"/>
              <a:chExt cx="3629520" cy="1292662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AD597D9-E31B-460B-BE56-FEE2FB1E9630}"/>
                  </a:ext>
                </a:extLst>
              </p:cNvPr>
              <p:cNvSpPr txBox="1"/>
              <p:nvPr/>
            </p:nvSpPr>
            <p:spPr>
              <a:xfrm>
                <a:off x="2245109" y="2896603"/>
                <a:ext cx="362952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107C65"/>
                    </a:solidFill>
                    <a:latin typeface="Gilroy-SemiBold" panose="00000700000000000000" pitchFamily="2" charset="0"/>
                  </a:rPr>
                  <a:t>Abdur Razzak             2221081081</a:t>
                </a:r>
              </a:p>
              <a:p>
                <a:r>
                  <a:rPr lang="en-US" dirty="0" err="1">
                    <a:solidFill>
                      <a:srgbClr val="107C65"/>
                    </a:solidFill>
                    <a:latin typeface="Gilroy-SemiBold" panose="00000700000000000000" pitchFamily="2" charset="0"/>
                  </a:rPr>
                  <a:t>Jobaer</a:t>
                </a:r>
                <a:r>
                  <a:rPr lang="en-US" dirty="0">
                    <a:solidFill>
                      <a:srgbClr val="107C65"/>
                    </a:solidFill>
                    <a:latin typeface="Gilroy-SemiBold" panose="00000700000000000000" pitchFamily="2" charset="0"/>
                  </a:rPr>
                  <a:t> Islam               2221081010</a:t>
                </a:r>
              </a:p>
              <a:p>
                <a:r>
                  <a:rPr lang="en-US" dirty="0" err="1">
                    <a:solidFill>
                      <a:srgbClr val="107C65"/>
                    </a:solidFill>
                    <a:latin typeface="Gilroy-SemiBold" panose="00000700000000000000" pitchFamily="2" charset="0"/>
                  </a:rPr>
                  <a:t>Mahfuzur</a:t>
                </a:r>
                <a:r>
                  <a:rPr lang="en-US" dirty="0">
                    <a:solidFill>
                      <a:srgbClr val="107C65"/>
                    </a:solidFill>
                    <a:latin typeface="Gilroy-SemiBold" panose="00000700000000000000" pitchFamily="2" charset="0"/>
                  </a:rPr>
                  <a:t> Rahman     2221081139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EEBFA55-A797-2A87-108B-3A76BE52FF01}"/>
                  </a:ext>
                </a:extLst>
              </p:cNvPr>
              <p:cNvSpPr txBox="1"/>
              <p:nvPr/>
            </p:nvSpPr>
            <p:spPr>
              <a:xfrm>
                <a:off x="2245109" y="2527271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107C65"/>
                    </a:solidFill>
                    <a:latin typeface="Gilroy-Light" panose="00000400000000000000" pitchFamily="2" charset="0"/>
                  </a:rPr>
                  <a:t>Presented By</a:t>
                </a:r>
              </a:p>
            </p:txBody>
          </p:sp>
        </p:grp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85EDD28E-7914-62E5-3063-4B8ACB197F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650" y="378893"/>
            <a:ext cx="1611789" cy="7694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EBAAF0-012B-598A-E8FC-A0F661555737}"/>
              </a:ext>
            </a:extLst>
          </p:cNvPr>
          <p:cNvSpPr txBox="1"/>
          <p:nvPr/>
        </p:nvSpPr>
        <p:spPr>
          <a:xfrm>
            <a:off x="358218" y="6165503"/>
            <a:ext cx="2224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107C65"/>
                </a:solidFill>
                <a:latin typeface="Nexa" panose="02000000000000000000" pitchFamily="50" charset="0"/>
              </a:rPr>
              <a:t>27 Nov, 2024</a:t>
            </a:r>
          </a:p>
        </p:txBody>
      </p:sp>
    </p:spTree>
    <p:extLst>
      <p:ext uri="{BB962C8B-B14F-4D97-AF65-F5344CB8AC3E}">
        <p14:creationId xmlns:p14="http://schemas.microsoft.com/office/powerpoint/2010/main" val="423013548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>
            <a:extLst>
              <a:ext uri="{FF2B5EF4-FFF2-40B4-BE49-F238E27FC236}">
                <a16:creationId xmlns:a16="http://schemas.microsoft.com/office/drawing/2014/main" id="{C0F34B8C-4A54-2283-49EA-7932B5C47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2692" y="2613392"/>
            <a:ext cx="9308648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39B2A1"/>
                </a:solidFill>
                <a:latin typeface="Nexa Bold" panose="02000000000000000000" pitchFamily="50" charset="0"/>
                <a:cs typeface="Bai Jamjuree" panose="00000500000000000000" pitchFamily="2" charset="-34"/>
              </a:rPr>
              <a:t>Summary:</a:t>
            </a:r>
            <a:r>
              <a:rPr lang="en-US" sz="2000" dirty="0">
                <a:latin typeface="Nexa Bold" panose="02000000000000000000" pitchFamily="50" charset="0"/>
                <a:cs typeface="Bai Jamjuree" panose="00000500000000000000" pitchFamily="2" charset="-34"/>
              </a:rPr>
              <a:t> </a:t>
            </a:r>
            <a:r>
              <a:rPr lang="en-US" sz="2000" dirty="0" err="1">
                <a:latin typeface="Nexa" panose="02000000000000000000" pitchFamily="50" charset="0"/>
                <a:cs typeface="Bai Jamjuree" panose="00000500000000000000" pitchFamily="2" charset="-34"/>
              </a:rPr>
              <a:t>Sotota</a:t>
            </a:r>
            <a:r>
              <a:rPr lang="en-US" sz="2000" dirty="0">
                <a:latin typeface="Nexa" panose="02000000000000000000" pitchFamily="50" charset="0"/>
                <a:cs typeface="Bai Jamjuree" panose="00000500000000000000" pitchFamily="2" charset="-34"/>
              </a:rPr>
              <a:t> Checker will promote originality and integrity in writing, offering fast and accurate plagiarism detection.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Nexa" panose="02000000000000000000" pitchFamily="50" charset="0"/>
              <a:cs typeface="Bai Jamjuree" panose="00000500000000000000" pitchFamily="2" charset="-34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39B2A1"/>
                </a:solidFill>
                <a:latin typeface="Nexa Bold" panose="02000000000000000000" pitchFamily="50" charset="0"/>
                <a:cs typeface="Bai Jamjuree" panose="00000500000000000000" pitchFamily="2" charset="-34"/>
              </a:rPr>
              <a:t>Outcomes &amp; Benefits:</a:t>
            </a:r>
            <a:r>
              <a:rPr lang="en-US" sz="2000" dirty="0">
                <a:latin typeface="Nexa Bold" panose="02000000000000000000" pitchFamily="50" charset="0"/>
                <a:cs typeface="Bai Jamjuree" panose="00000500000000000000" pitchFamily="2" charset="-34"/>
              </a:rPr>
              <a:t> </a:t>
            </a:r>
            <a:r>
              <a:rPr lang="en-US" sz="2000" dirty="0">
                <a:latin typeface="Nexa" panose="02000000000000000000" pitchFamily="50" charset="0"/>
                <a:cs typeface="Bai Jamjuree" panose="00000500000000000000" pitchFamily="2" charset="-34"/>
              </a:rPr>
              <a:t>Free trials, secure 2-Step verification, and future integration of AI for advanced features.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24336"/>
              </a:solidFill>
              <a:effectLst/>
              <a:latin typeface="Nexa" panose="02000000000000000000" pitchFamily="50" charset="0"/>
              <a:cs typeface="Bai Jamjuree" panose="00000500000000000000" pitchFamily="2" charset="-3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9C486F-2A5E-42D4-7BBC-B3ADB8079FE1}"/>
              </a:ext>
            </a:extLst>
          </p:cNvPr>
          <p:cNvSpPr txBox="1"/>
          <p:nvPr/>
        </p:nvSpPr>
        <p:spPr>
          <a:xfrm>
            <a:off x="1902692" y="1615004"/>
            <a:ext cx="34055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107C65"/>
                </a:solidFill>
                <a:latin typeface="Nexa Bold" panose="02000000000000000000" pitchFamily="50" charset="0"/>
              </a:rPr>
              <a:t>Conclusion -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B79DE2-E0B2-4823-EA27-7BD3A4A8D15D}"/>
              </a:ext>
            </a:extLst>
          </p:cNvPr>
          <p:cNvSpPr/>
          <p:nvPr/>
        </p:nvSpPr>
        <p:spPr>
          <a:xfrm>
            <a:off x="1" y="-1"/>
            <a:ext cx="1046480" cy="3429001"/>
          </a:xfrm>
          <a:prstGeom prst="rect">
            <a:avLst/>
          </a:prstGeom>
          <a:solidFill>
            <a:srgbClr val="39B2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A1BDA6-9760-88DF-3904-7E79E387F4BB}"/>
              </a:ext>
            </a:extLst>
          </p:cNvPr>
          <p:cNvSpPr/>
          <p:nvPr/>
        </p:nvSpPr>
        <p:spPr>
          <a:xfrm>
            <a:off x="2" y="3429000"/>
            <a:ext cx="1046480" cy="3429000"/>
          </a:xfrm>
          <a:prstGeom prst="rect">
            <a:avLst/>
          </a:prstGeom>
          <a:solidFill>
            <a:srgbClr val="107C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C29E92-56C1-B9D6-778F-3D88BB687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770" y="332539"/>
            <a:ext cx="1611789" cy="76944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246E311C-0C6A-857A-28B4-D2C1F29DDD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481" y="5514712"/>
            <a:ext cx="4946313" cy="1343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3D4462-7D24-4ECF-DF25-A20ECA22037F}"/>
              </a:ext>
            </a:extLst>
          </p:cNvPr>
          <p:cNvSpPr txBox="1"/>
          <p:nvPr/>
        </p:nvSpPr>
        <p:spPr>
          <a:xfrm>
            <a:off x="11320670" y="6164973"/>
            <a:ext cx="626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9B2A1"/>
                </a:solidFill>
                <a:latin typeface="Anton" pitchFamily="2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044451664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386D4B-ED93-AF0F-D798-CBF3A07B4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E9E1208-EB45-1799-096D-CF13DB03B884}"/>
              </a:ext>
            </a:extLst>
          </p:cNvPr>
          <p:cNvSpPr/>
          <p:nvPr/>
        </p:nvSpPr>
        <p:spPr>
          <a:xfrm>
            <a:off x="1" y="-1"/>
            <a:ext cx="1046480" cy="3429001"/>
          </a:xfrm>
          <a:prstGeom prst="rect">
            <a:avLst/>
          </a:prstGeom>
          <a:solidFill>
            <a:srgbClr val="39B2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ED61C0-479B-75B0-2C4A-13290F962B69}"/>
              </a:ext>
            </a:extLst>
          </p:cNvPr>
          <p:cNvSpPr/>
          <p:nvPr/>
        </p:nvSpPr>
        <p:spPr>
          <a:xfrm>
            <a:off x="2" y="3429000"/>
            <a:ext cx="1046480" cy="3429000"/>
          </a:xfrm>
          <a:prstGeom prst="rect">
            <a:avLst/>
          </a:prstGeom>
          <a:solidFill>
            <a:srgbClr val="107C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EEA3BE-056D-5251-BFB0-C250A9FA3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770" y="332539"/>
            <a:ext cx="1611789" cy="76944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5FD5E6D3-2508-1F7F-4874-7E3C8B0A99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481" y="5514712"/>
            <a:ext cx="4946313" cy="1343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779038-CB5D-868C-344D-5DD2797E9D0F}"/>
              </a:ext>
            </a:extLst>
          </p:cNvPr>
          <p:cNvSpPr txBox="1"/>
          <p:nvPr/>
        </p:nvSpPr>
        <p:spPr>
          <a:xfrm>
            <a:off x="11320670" y="6164973"/>
            <a:ext cx="626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9B2A1"/>
                </a:solidFill>
                <a:latin typeface="Anton" pitchFamily="2" charset="0"/>
              </a:rPr>
              <a:t>18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DB0AF9D-66CE-D0F6-7276-773A8F50639C}"/>
              </a:ext>
            </a:extLst>
          </p:cNvPr>
          <p:cNvGrpSpPr/>
          <p:nvPr/>
        </p:nvGrpSpPr>
        <p:grpSpPr>
          <a:xfrm>
            <a:off x="5685934" y="3202756"/>
            <a:ext cx="1611984" cy="452487"/>
            <a:chOff x="5290008" y="2965228"/>
            <a:chExt cx="1611984" cy="452487"/>
          </a:xfrm>
        </p:grpSpPr>
        <p:sp>
          <p:nvSpPr>
            <p:cNvPr id="7" name="Rectangle 6">
              <a:hlinkClick r:id="rId5"/>
              <a:extLst>
                <a:ext uri="{FF2B5EF4-FFF2-40B4-BE49-F238E27FC236}">
                  <a16:creationId xmlns:a16="http://schemas.microsoft.com/office/drawing/2014/main" id="{DE1601AD-E9B5-DEB7-255D-6E3F84966D69}"/>
                </a:ext>
              </a:extLst>
            </p:cNvPr>
            <p:cNvSpPr/>
            <p:nvPr/>
          </p:nvSpPr>
          <p:spPr>
            <a:xfrm>
              <a:off x="5290008" y="2965228"/>
              <a:ext cx="1611984" cy="452487"/>
            </a:xfrm>
            <a:prstGeom prst="rect">
              <a:avLst/>
            </a:prstGeom>
            <a:solidFill>
              <a:srgbClr val="39B2A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9B2A1"/>
                </a:solidFill>
              </a:endParaRPr>
            </a:p>
          </p:txBody>
        </p:sp>
        <p:sp>
          <p:nvSpPr>
            <p:cNvPr id="5" name="TextBox 4">
              <a:hlinkClick r:id="rId5"/>
              <a:extLst>
                <a:ext uri="{FF2B5EF4-FFF2-40B4-BE49-F238E27FC236}">
                  <a16:creationId xmlns:a16="http://schemas.microsoft.com/office/drawing/2014/main" id="{7036E4CC-0C6A-F0D3-5E97-7DD6D6395F8C}"/>
                </a:ext>
              </a:extLst>
            </p:cNvPr>
            <p:cNvSpPr txBox="1"/>
            <p:nvPr/>
          </p:nvSpPr>
          <p:spPr>
            <a:xfrm>
              <a:off x="5535493" y="3006460"/>
              <a:ext cx="1134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EBF5ED"/>
                  </a:solidFill>
                </a:rPr>
                <a:t>Click Here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EFB7084-F280-E67E-8D19-13422D9FB749}"/>
              </a:ext>
            </a:extLst>
          </p:cNvPr>
          <p:cNvSpPr txBox="1"/>
          <p:nvPr/>
        </p:nvSpPr>
        <p:spPr>
          <a:xfrm>
            <a:off x="3572878" y="2276317"/>
            <a:ext cx="6460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107C65"/>
                </a:solidFill>
                <a:latin typeface="Nexa Bold" panose="02000000000000000000" pitchFamily="50" charset="0"/>
              </a:rPr>
              <a:t>If You Want to Visit Our System?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2A27D9-7105-0A2C-FA99-8B21D4910A8E}"/>
              </a:ext>
            </a:extLst>
          </p:cNvPr>
          <p:cNvSpPr txBox="1"/>
          <p:nvPr/>
        </p:nvSpPr>
        <p:spPr>
          <a:xfrm>
            <a:off x="6086829" y="3730409"/>
            <a:ext cx="965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07C65"/>
                </a:solidFill>
                <a:latin typeface="Nexa Bold" panose="02000000000000000000" pitchFamily="50" charset="0"/>
              </a:rPr>
              <a:t>Ctr + Click</a:t>
            </a:r>
          </a:p>
        </p:txBody>
      </p:sp>
    </p:spTree>
    <p:extLst>
      <p:ext uri="{BB962C8B-B14F-4D97-AF65-F5344CB8AC3E}">
        <p14:creationId xmlns:p14="http://schemas.microsoft.com/office/powerpoint/2010/main" val="2467470489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>
            <a:extLst>
              <a:ext uri="{FF2B5EF4-FFF2-40B4-BE49-F238E27FC236}">
                <a16:creationId xmlns:a16="http://schemas.microsoft.com/office/drawing/2014/main" id="{0F9318EB-8976-3CC0-BF21-E4B03710F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535" y="3105834"/>
            <a:ext cx="72512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4336"/>
                </a:solidFill>
              </a:rPr>
              <a:t>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4336"/>
                </a:solidFill>
                <a:effectLst/>
              </a:rPr>
              <a:t>asically, I find the  problems of traditional learning system and create a system, there every students can learn from everywhere.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9C486F-2A5E-42D4-7BBC-B3ADB8079FE1}"/>
              </a:ext>
            </a:extLst>
          </p:cNvPr>
          <p:cNvSpPr txBox="1"/>
          <p:nvPr/>
        </p:nvSpPr>
        <p:spPr>
          <a:xfrm>
            <a:off x="2091535" y="2185346"/>
            <a:ext cx="34055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224336"/>
                </a:solidFill>
                <a:latin typeface="Nexa Bold" panose="02000000000000000000" pitchFamily="50" charset="0"/>
              </a:rPr>
              <a:t>Conclusion -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B79DE2-E0B2-4823-EA27-7BD3A4A8D15D}"/>
              </a:ext>
            </a:extLst>
          </p:cNvPr>
          <p:cNvSpPr/>
          <p:nvPr/>
        </p:nvSpPr>
        <p:spPr>
          <a:xfrm>
            <a:off x="1" y="-1"/>
            <a:ext cx="1046480" cy="3429001"/>
          </a:xfrm>
          <a:prstGeom prst="rect">
            <a:avLst/>
          </a:prstGeom>
          <a:solidFill>
            <a:srgbClr val="A3D1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A1BDA6-9760-88DF-3904-7E79E387F4BB}"/>
              </a:ext>
            </a:extLst>
          </p:cNvPr>
          <p:cNvSpPr/>
          <p:nvPr/>
        </p:nvSpPr>
        <p:spPr>
          <a:xfrm>
            <a:off x="2" y="3429000"/>
            <a:ext cx="1046480" cy="3429000"/>
          </a:xfrm>
          <a:prstGeom prst="rect">
            <a:avLst/>
          </a:prstGeom>
          <a:solidFill>
            <a:srgbClr val="2243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AC11CC-74BA-8972-9B22-C397F12403EA}"/>
              </a:ext>
            </a:extLst>
          </p:cNvPr>
          <p:cNvSpPr/>
          <p:nvPr/>
        </p:nvSpPr>
        <p:spPr>
          <a:xfrm>
            <a:off x="1" y="-1"/>
            <a:ext cx="12191999" cy="6858000"/>
          </a:xfrm>
          <a:prstGeom prst="rect">
            <a:avLst/>
          </a:prstGeom>
          <a:solidFill>
            <a:srgbClr val="EBF5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6D4894-6F99-263C-B764-6BF84E9AFCBE}"/>
              </a:ext>
            </a:extLst>
          </p:cNvPr>
          <p:cNvSpPr txBox="1"/>
          <p:nvPr/>
        </p:nvSpPr>
        <p:spPr>
          <a:xfrm>
            <a:off x="4164452" y="2505667"/>
            <a:ext cx="38630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dirty="0">
                <a:solidFill>
                  <a:srgbClr val="39B2A1"/>
                </a:solidFill>
                <a:latin typeface="Arial Black" panose="020B0A04020102020204" pitchFamily="34" charset="0"/>
              </a:rPr>
              <a:t>thanks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0E5A228-A536-268A-D9B5-B6655EAAA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5514713"/>
            <a:ext cx="4946313" cy="134328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E003F748-9C7C-54F3-E6AD-88D9056C12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4383" y="5514712"/>
            <a:ext cx="1477617" cy="134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7872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直接连接符 12">
            <a:extLst>
              <a:ext uri="{FF2B5EF4-FFF2-40B4-BE49-F238E27FC236}">
                <a16:creationId xmlns:a16="http://schemas.microsoft.com/office/drawing/2014/main" id="{23DD0473-1D7E-17D3-747B-5DA52894A566}"/>
              </a:ext>
            </a:extLst>
          </p:cNvPr>
          <p:cNvCxnSpPr>
            <a:cxnSpLocks/>
          </p:cNvCxnSpPr>
          <p:nvPr/>
        </p:nvCxnSpPr>
        <p:spPr>
          <a:xfrm flipH="1">
            <a:off x="4373346" y="877873"/>
            <a:ext cx="2650" cy="4324047"/>
          </a:xfrm>
          <a:prstGeom prst="line">
            <a:avLst/>
          </a:prstGeom>
          <a:solidFill>
            <a:srgbClr val="39B2A1"/>
          </a:solidFill>
          <a:ln w="6350" cap="flat" cmpd="sng" algn="ctr">
            <a:solidFill>
              <a:srgbClr val="336951"/>
            </a:solidFill>
            <a:prstDash val="solid"/>
            <a:miter lim="800000"/>
          </a:ln>
          <a:effectLst/>
        </p:spPr>
      </p:cxnSp>
      <p:sp>
        <p:nvSpPr>
          <p:cNvPr id="42" name="矩形 13">
            <a:extLst>
              <a:ext uri="{FF2B5EF4-FFF2-40B4-BE49-F238E27FC236}">
                <a16:creationId xmlns:a16="http://schemas.microsoft.com/office/drawing/2014/main" id="{AF883519-8284-6E66-B969-022C74378F07}"/>
              </a:ext>
            </a:extLst>
          </p:cNvPr>
          <p:cNvSpPr/>
          <p:nvPr/>
        </p:nvSpPr>
        <p:spPr>
          <a:xfrm>
            <a:off x="4375996" y="1058943"/>
            <a:ext cx="60936" cy="254287"/>
          </a:xfrm>
          <a:prstGeom prst="rect">
            <a:avLst/>
          </a:prstGeom>
          <a:solidFill>
            <a:srgbClr val="39B2A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6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Elsie" panose="02000000000000000000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336B2B1-C465-AF5A-A542-DDDBB1163104}"/>
              </a:ext>
            </a:extLst>
          </p:cNvPr>
          <p:cNvSpPr txBox="1"/>
          <p:nvPr/>
        </p:nvSpPr>
        <p:spPr>
          <a:xfrm>
            <a:off x="1277718" y="2566759"/>
            <a:ext cx="23695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107C65"/>
                </a:solidFill>
                <a:latin typeface="Nexa Bold" panose="02000000000000000000" pitchFamily="50" charset="0"/>
              </a:rPr>
              <a:t>Outline-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67484F5-60C3-5CE4-DFE0-317BD78922D7}"/>
              </a:ext>
            </a:extLst>
          </p:cNvPr>
          <p:cNvSpPr txBox="1"/>
          <p:nvPr/>
        </p:nvSpPr>
        <p:spPr>
          <a:xfrm>
            <a:off x="4588100" y="1008142"/>
            <a:ext cx="1503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07C65"/>
                </a:solidFill>
                <a:latin typeface="Nexa Bold" panose="02000000000000000000" pitchFamily="50" charset="0"/>
              </a:rPr>
              <a:t>Introduction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948570-1078-B64E-4FFB-C98782937FD0}"/>
              </a:ext>
            </a:extLst>
          </p:cNvPr>
          <p:cNvGrpSpPr/>
          <p:nvPr/>
        </p:nvGrpSpPr>
        <p:grpSpPr>
          <a:xfrm>
            <a:off x="4373346" y="1456434"/>
            <a:ext cx="1477599" cy="369332"/>
            <a:chOff x="4373347" y="1551626"/>
            <a:chExt cx="1477599" cy="369332"/>
          </a:xfrm>
        </p:grpSpPr>
        <p:sp>
          <p:nvSpPr>
            <p:cNvPr id="81" name="矩形 13">
              <a:extLst>
                <a:ext uri="{FF2B5EF4-FFF2-40B4-BE49-F238E27FC236}">
                  <a16:creationId xmlns:a16="http://schemas.microsoft.com/office/drawing/2014/main" id="{04D697BB-EC9C-FEF0-BFCE-794CB56D83B9}"/>
                </a:ext>
              </a:extLst>
            </p:cNvPr>
            <p:cNvSpPr/>
            <p:nvPr/>
          </p:nvSpPr>
          <p:spPr>
            <a:xfrm>
              <a:off x="4373347" y="1597072"/>
              <a:ext cx="60936" cy="254287"/>
            </a:xfrm>
            <a:prstGeom prst="rect">
              <a:avLst/>
            </a:prstGeom>
            <a:solidFill>
              <a:srgbClr val="39B2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Elsie" panose="02000000000000000000" charset="0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61FA13F-8C7A-ADD5-8144-8AB2F8587E27}"/>
                </a:ext>
              </a:extLst>
            </p:cNvPr>
            <p:cNvSpPr txBox="1"/>
            <p:nvPr/>
          </p:nvSpPr>
          <p:spPr>
            <a:xfrm>
              <a:off x="4588100" y="1551626"/>
              <a:ext cx="1262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107C65"/>
                  </a:solidFill>
                  <a:latin typeface="Nexa Bold" panose="02000000000000000000" pitchFamily="50" charset="0"/>
                </a:rPr>
                <a:t>Overview</a:t>
              </a:r>
            </a:p>
          </p:txBody>
        </p:sp>
      </p:grpSp>
      <p:sp>
        <p:nvSpPr>
          <p:cNvPr id="86" name="矩形 13">
            <a:extLst>
              <a:ext uri="{FF2B5EF4-FFF2-40B4-BE49-F238E27FC236}">
                <a16:creationId xmlns:a16="http://schemas.microsoft.com/office/drawing/2014/main" id="{01D833C9-67CA-7FA5-C4D8-3F82EC05A4AC}"/>
              </a:ext>
            </a:extLst>
          </p:cNvPr>
          <p:cNvSpPr/>
          <p:nvPr/>
        </p:nvSpPr>
        <p:spPr>
          <a:xfrm>
            <a:off x="4373346" y="4581886"/>
            <a:ext cx="60936" cy="254287"/>
          </a:xfrm>
          <a:prstGeom prst="rect">
            <a:avLst/>
          </a:prstGeom>
          <a:solidFill>
            <a:srgbClr val="39B2A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6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Elsie" panose="02000000000000000000" charset="0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F494A07-E516-2275-386F-016EBDB4C010}"/>
              </a:ext>
            </a:extLst>
          </p:cNvPr>
          <p:cNvGrpSpPr/>
          <p:nvPr/>
        </p:nvGrpSpPr>
        <p:grpSpPr>
          <a:xfrm>
            <a:off x="4376741" y="1924657"/>
            <a:ext cx="2867151" cy="369332"/>
            <a:chOff x="4376741" y="2108308"/>
            <a:chExt cx="2867151" cy="369332"/>
          </a:xfrm>
        </p:grpSpPr>
        <p:sp>
          <p:nvSpPr>
            <p:cNvPr id="83" name="矩形 13">
              <a:extLst>
                <a:ext uri="{FF2B5EF4-FFF2-40B4-BE49-F238E27FC236}">
                  <a16:creationId xmlns:a16="http://schemas.microsoft.com/office/drawing/2014/main" id="{B102DCBF-A9DB-552F-119F-2D674C100533}"/>
                </a:ext>
              </a:extLst>
            </p:cNvPr>
            <p:cNvSpPr/>
            <p:nvPr/>
          </p:nvSpPr>
          <p:spPr>
            <a:xfrm>
              <a:off x="4376741" y="2137890"/>
              <a:ext cx="60936" cy="254287"/>
            </a:xfrm>
            <a:prstGeom prst="rect">
              <a:avLst/>
            </a:prstGeom>
            <a:solidFill>
              <a:srgbClr val="39B2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Elsie" panose="02000000000000000000" charset="0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C34022C-C476-4601-E032-DC232827B60F}"/>
                </a:ext>
              </a:extLst>
            </p:cNvPr>
            <p:cNvSpPr txBox="1"/>
            <p:nvPr/>
          </p:nvSpPr>
          <p:spPr>
            <a:xfrm>
              <a:off x="4588100" y="2108308"/>
              <a:ext cx="2655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107C65"/>
                  </a:solidFill>
                  <a:latin typeface="Nexa Bold" panose="02000000000000000000" pitchFamily="50" charset="0"/>
                </a:rPr>
                <a:t>Purpose of the System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5A8DC55-DC8C-7AA5-9C8A-4B4312408A40}"/>
              </a:ext>
            </a:extLst>
          </p:cNvPr>
          <p:cNvGrpSpPr/>
          <p:nvPr/>
        </p:nvGrpSpPr>
        <p:grpSpPr>
          <a:xfrm>
            <a:off x="4373346" y="3472713"/>
            <a:ext cx="1442975" cy="369332"/>
            <a:chOff x="4373346" y="2631209"/>
            <a:chExt cx="1442975" cy="369332"/>
          </a:xfrm>
        </p:grpSpPr>
        <p:sp>
          <p:nvSpPr>
            <p:cNvPr id="85" name="矩形 13">
              <a:extLst>
                <a:ext uri="{FF2B5EF4-FFF2-40B4-BE49-F238E27FC236}">
                  <a16:creationId xmlns:a16="http://schemas.microsoft.com/office/drawing/2014/main" id="{0AC69A4B-D50A-0B5B-F92F-115EC1A18815}"/>
                </a:ext>
              </a:extLst>
            </p:cNvPr>
            <p:cNvSpPr/>
            <p:nvPr/>
          </p:nvSpPr>
          <p:spPr>
            <a:xfrm>
              <a:off x="4373346" y="2676019"/>
              <a:ext cx="60936" cy="254287"/>
            </a:xfrm>
            <a:prstGeom prst="rect">
              <a:avLst/>
            </a:prstGeom>
            <a:solidFill>
              <a:srgbClr val="39B2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Elsie" panose="02000000000000000000" charset="0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10020CA-F999-187C-D051-03E84535714E}"/>
                </a:ext>
              </a:extLst>
            </p:cNvPr>
            <p:cNvSpPr txBox="1"/>
            <p:nvPr/>
          </p:nvSpPr>
          <p:spPr>
            <a:xfrm>
              <a:off x="4588100" y="2631209"/>
              <a:ext cx="1228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107C65"/>
                  </a:solidFill>
                  <a:latin typeface="Nexa Bold" panose="02000000000000000000" pitchFamily="50" charset="0"/>
                </a:rPr>
                <a:t>Diagrams</a:t>
              </a: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999408FE-72EB-70F1-D258-9017ADABF90B}"/>
              </a:ext>
            </a:extLst>
          </p:cNvPr>
          <p:cNvSpPr txBox="1"/>
          <p:nvPr/>
        </p:nvSpPr>
        <p:spPr>
          <a:xfrm>
            <a:off x="4588100" y="4540282"/>
            <a:ext cx="1351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07C65"/>
                </a:solidFill>
                <a:latin typeface="Nexa Bold" panose="02000000000000000000" pitchFamily="50" charset="0"/>
              </a:rPr>
              <a:t>Conclusion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8E90575-9111-1FA1-DE2D-4E76AC09FD40}"/>
              </a:ext>
            </a:extLst>
          </p:cNvPr>
          <p:cNvGrpSpPr/>
          <p:nvPr/>
        </p:nvGrpSpPr>
        <p:grpSpPr>
          <a:xfrm>
            <a:off x="4375209" y="2920267"/>
            <a:ext cx="2645823" cy="369332"/>
            <a:chOff x="4375209" y="4729402"/>
            <a:chExt cx="2645823" cy="369332"/>
          </a:xfrm>
        </p:grpSpPr>
        <p:sp>
          <p:nvSpPr>
            <p:cNvPr id="84" name="矩形 13">
              <a:extLst>
                <a:ext uri="{FF2B5EF4-FFF2-40B4-BE49-F238E27FC236}">
                  <a16:creationId xmlns:a16="http://schemas.microsoft.com/office/drawing/2014/main" id="{86AC18E6-4672-AC55-7ADE-4DA7B5AF831B}"/>
                </a:ext>
              </a:extLst>
            </p:cNvPr>
            <p:cNvSpPr/>
            <p:nvPr/>
          </p:nvSpPr>
          <p:spPr>
            <a:xfrm>
              <a:off x="4375209" y="4764465"/>
              <a:ext cx="60936" cy="254287"/>
            </a:xfrm>
            <a:prstGeom prst="rect">
              <a:avLst/>
            </a:prstGeom>
            <a:solidFill>
              <a:srgbClr val="39B2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Elsie" panose="02000000000000000000" charset="0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F878190-1953-773A-6ED0-F334F2149AEA}"/>
                </a:ext>
              </a:extLst>
            </p:cNvPr>
            <p:cNvSpPr txBox="1"/>
            <p:nvPr/>
          </p:nvSpPr>
          <p:spPr>
            <a:xfrm>
              <a:off x="4592867" y="4729402"/>
              <a:ext cx="2428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107C65"/>
                  </a:solidFill>
                  <a:latin typeface="Nexa Bold" panose="02000000000000000000" pitchFamily="50" charset="0"/>
                </a:rPr>
                <a:t>System Architecture</a:t>
              </a: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A2E56DC-D38E-F80C-61E9-7BE7EB15D4FB}"/>
              </a:ext>
            </a:extLst>
          </p:cNvPr>
          <p:cNvSpPr/>
          <p:nvPr/>
        </p:nvSpPr>
        <p:spPr>
          <a:xfrm>
            <a:off x="10010100" y="-1747"/>
            <a:ext cx="2203173" cy="3429001"/>
          </a:xfrm>
          <a:prstGeom prst="rect">
            <a:avLst/>
          </a:prstGeom>
          <a:solidFill>
            <a:srgbClr val="39B2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058980C-C0C6-1152-5240-5BC6E6B18742}"/>
              </a:ext>
            </a:extLst>
          </p:cNvPr>
          <p:cNvSpPr/>
          <p:nvPr/>
        </p:nvSpPr>
        <p:spPr>
          <a:xfrm>
            <a:off x="10010101" y="3427254"/>
            <a:ext cx="2203173" cy="3429000"/>
          </a:xfrm>
          <a:prstGeom prst="rect">
            <a:avLst/>
          </a:prstGeom>
          <a:solidFill>
            <a:srgbClr val="EBF5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98ECE4E-E6B0-6137-6647-491B4D132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5514713"/>
            <a:ext cx="4946313" cy="134328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3296286-F0A2-7793-5AF2-4CB3B1E390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44997" y="353736"/>
            <a:ext cx="1533378" cy="732015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794B0004-8A71-FC60-0ACE-F9ADDAE2A2BA}"/>
              </a:ext>
            </a:extLst>
          </p:cNvPr>
          <p:cNvGrpSpPr/>
          <p:nvPr/>
        </p:nvGrpSpPr>
        <p:grpSpPr>
          <a:xfrm>
            <a:off x="4373346" y="2406050"/>
            <a:ext cx="1441503" cy="369332"/>
            <a:chOff x="4373346" y="2633036"/>
            <a:chExt cx="1441503" cy="369332"/>
          </a:xfrm>
        </p:grpSpPr>
        <p:sp>
          <p:nvSpPr>
            <p:cNvPr id="6" name="矩形 13">
              <a:extLst>
                <a:ext uri="{FF2B5EF4-FFF2-40B4-BE49-F238E27FC236}">
                  <a16:creationId xmlns:a16="http://schemas.microsoft.com/office/drawing/2014/main" id="{C29F19CA-5944-831A-CCC6-80F3AC4B6705}"/>
                </a:ext>
              </a:extLst>
            </p:cNvPr>
            <p:cNvSpPr/>
            <p:nvPr/>
          </p:nvSpPr>
          <p:spPr>
            <a:xfrm>
              <a:off x="4373346" y="2690559"/>
              <a:ext cx="60936" cy="254287"/>
            </a:xfrm>
            <a:prstGeom prst="rect">
              <a:avLst/>
            </a:prstGeom>
            <a:solidFill>
              <a:srgbClr val="39B2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Elsie" panose="02000000000000000000" charset="0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C740F36-2E8E-443D-E36A-99E31A8840EF}"/>
                </a:ext>
              </a:extLst>
            </p:cNvPr>
            <p:cNvSpPr txBox="1"/>
            <p:nvPr/>
          </p:nvSpPr>
          <p:spPr>
            <a:xfrm>
              <a:off x="4595541" y="2633036"/>
              <a:ext cx="1219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107C65"/>
                  </a:solidFill>
                  <a:latin typeface="Nexa Bold" panose="02000000000000000000" pitchFamily="50" charset="0"/>
                </a:rPr>
                <a:t>Objective</a:t>
              </a:r>
            </a:p>
          </p:txBody>
        </p:sp>
      </p:grpSp>
      <p:sp>
        <p:nvSpPr>
          <p:cNvPr id="13" name="矩形 13">
            <a:extLst>
              <a:ext uri="{FF2B5EF4-FFF2-40B4-BE49-F238E27FC236}">
                <a16:creationId xmlns:a16="http://schemas.microsoft.com/office/drawing/2014/main" id="{08E06A16-C921-9237-DF7B-ECF00BD3CE07}"/>
              </a:ext>
            </a:extLst>
          </p:cNvPr>
          <p:cNvSpPr/>
          <p:nvPr/>
        </p:nvSpPr>
        <p:spPr>
          <a:xfrm>
            <a:off x="4373346" y="3994645"/>
            <a:ext cx="60936" cy="254287"/>
          </a:xfrm>
          <a:prstGeom prst="rect">
            <a:avLst/>
          </a:prstGeom>
          <a:solidFill>
            <a:srgbClr val="39B2A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6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Elsie" panose="02000000000000000000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EAE27B-B7CA-ED8E-990B-55B28CF5A801}"/>
              </a:ext>
            </a:extLst>
          </p:cNvPr>
          <p:cNvSpPr txBox="1"/>
          <p:nvPr/>
        </p:nvSpPr>
        <p:spPr>
          <a:xfrm>
            <a:off x="4588099" y="3974736"/>
            <a:ext cx="1551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07C65"/>
                </a:solidFill>
                <a:latin typeface="Nexa Bold" panose="02000000000000000000" pitchFamily="50" charset="0"/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347376730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2817EC-E89C-21C4-A818-283A047A132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5ED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A7027E-5D99-4611-2D2D-AC68F1A4B7E1}"/>
              </a:ext>
            </a:extLst>
          </p:cNvPr>
          <p:cNvSpPr txBox="1"/>
          <p:nvPr/>
        </p:nvSpPr>
        <p:spPr>
          <a:xfrm>
            <a:off x="878961" y="1638693"/>
            <a:ext cx="37859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107C65"/>
                </a:solidFill>
                <a:latin typeface="Nexa Bold" panose="02000000000000000000" pitchFamily="50" charset="0"/>
              </a:rPr>
              <a:t>Introduction -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2FC1F2-E4F1-0976-B112-43F7BAE27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650" y="378893"/>
            <a:ext cx="1611789" cy="7694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4DCFD6-022C-5523-A70E-3FCEBAC86590}"/>
              </a:ext>
            </a:extLst>
          </p:cNvPr>
          <p:cNvSpPr txBox="1"/>
          <p:nvPr/>
        </p:nvSpPr>
        <p:spPr>
          <a:xfrm>
            <a:off x="878961" y="2972539"/>
            <a:ext cx="106802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224336"/>
                </a:solidFill>
                <a:latin typeface="Nexa" panose="02000000000000000000" pitchFamily="50" charset="0"/>
                <a:cs typeface="Bai Jamjuree Medium" panose="00000600000000000000" pitchFamily="2" charset="-34"/>
              </a:rPr>
              <a:t>Plagiarism detection is crucial for maintaining academic and professional integrity. </a:t>
            </a:r>
          </a:p>
          <a:p>
            <a:pPr algn="just"/>
            <a:endParaRPr lang="en-US" dirty="0">
              <a:solidFill>
                <a:srgbClr val="224336"/>
              </a:solidFill>
              <a:latin typeface="Nexa" panose="02000000000000000000" pitchFamily="50" charset="0"/>
              <a:cs typeface="Bai Jamjuree Medium" panose="00000600000000000000" pitchFamily="2" charset="-34"/>
            </a:endParaRPr>
          </a:p>
          <a:p>
            <a:pPr algn="just"/>
            <a:r>
              <a:rPr lang="en-US" b="1" dirty="0" err="1">
                <a:solidFill>
                  <a:srgbClr val="224336"/>
                </a:solidFill>
                <a:latin typeface="Nexa" panose="02000000000000000000" pitchFamily="50" charset="0"/>
                <a:cs typeface="Bai Jamjuree Medium" panose="00000600000000000000" pitchFamily="2" charset="-34"/>
              </a:rPr>
              <a:t>Sotota</a:t>
            </a:r>
            <a:r>
              <a:rPr lang="en-US" b="1" dirty="0">
                <a:solidFill>
                  <a:srgbClr val="224336"/>
                </a:solidFill>
                <a:latin typeface="Nexa" panose="02000000000000000000" pitchFamily="50" charset="0"/>
                <a:cs typeface="Bai Jamjuree Medium" panose="00000600000000000000" pitchFamily="2" charset="-34"/>
              </a:rPr>
              <a:t> Checker</a:t>
            </a:r>
            <a:r>
              <a:rPr lang="en-US" dirty="0">
                <a:solidFill>
                  <a:srgbClr val="224336"/>
                </a:solidFill>
                <a:latin typeface="Nexa" panose="02000000000000000000" pitchFamily="50" charset="0"/>
                <a:cs typeface="Bai Jamjuree Medium" panose="00000600000000000000" pitchFamily="2" charset="-34"/>
              </a:rPr>
              <a:t> is a user-friendly website that uses a third-party API to verify originality in text and documents. It offers a free one-month trial, a free service month for subscribers, and 2-Step verification for security. Future plans include Generative AI integration.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4C1C238-C6CA-AED1-2493-8719C7B59F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" y="5514713"/>
            <a:ext cx="4946313" cy="134328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05B3B5D-790C-3903-338A-40F58601989A}"/>
              </a:ext>
            </a:extLst>
          </p:cNvPr>
          <p:cNvSpPr/>
          <p:nvPr/>
        </p:nvSpPr>
        <p:spPr>
          <a:xfrm>
            <a:off x="0" y="-1"/>
            <a:ext cx="2203173" cy="1074289"/>
          </a:xfrm>
          <a:prstGeom prst="rect">
            <a:avLst/>
          </a:prstGeom>
          <a:solidFill>
            <a:srgbClr val="107C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06F47C-4904-5889-903E-BA4AE86DC1BE}"/>
              </a:ext>
            </a:extLst>
          </p:cNvPr>
          <p:cNvSpPr txBox="1"/>
          <p:nvPr/>
        </p:nvSpPr>
        <p:spPr>
          <a:xfrm>
            <a:off x="11320670" y="6164973"/>
            <a:ext cx="626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9B2A1"/>
                </a:solidFill>
                <a:latin typeface="Anton" pitchFamily="2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92786284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81AF87A6-86EE-7D96-527D-04E3F456F922}"/>
              </a:ext>
            </a:extLst>
          </p:cNvPr>
          <p:cNvSpPr>
            <a:spLocks/>
          </p:cNvSpPr>
          <p:nvPr/>
        </p:nvSpPr>
        <p:spPr bwMode="auto">
          <a:xfrm>
            <a:off x="2169014" y="3498921"/>
            <a:ext cx="721359" cy="755488"/>
          </a:xfrm>
          <a:custGeom>
            <a:avLst/>
            <a:gdLst>
              <a:gd name="T0" fmla="*/ 0 w 1247"/>
              <a:gd name="T1" fmla="*/ 0 h 1306"/>
              <a:gd name="T2" fmla="*/ 1247 w 1247"/>
              <a:gd name="T3" fmla="*/ 0 h 1306"/>
              <a:gd name="T4" fmla="*/ 1247 w 1247"/>
              <a:gd name="T5" fmla="*/ 945 h 1306"/>
              <a:gd name="T6" fmla="*/ 623 w 1247"/>
              <a:gd name="T7" fmla="*/ 1306 h 1306"/>
              <a:gd name="T8" fmla="*/ 0 w 1247"/>
              <a:gd name="T9" fmla="*/ 945 h 1306"/>
              <a:gd name="T10" fmla="*/ 0 w 1247"/>
              <a:gd name="T11" fmla="*/ 0 h 1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7" h="1306">
                <a:moveTo>
                  <a:pt x="0" y="0"/>
                </a:moveTo>
                <a:lnTo>
                  <a:pt x="1247" y="0"/>
                </a:lnTo>
                <a:lnTo>
                  <a:pt x="1247" y="945"/>
                </a:lnTo>
                <a:lnTo>
                  <a:pt x="623" y="1306"/>
                </a:lnTo>
                <a:lnTo>
                  <a:pt x="0" y="945"/>
                </a:lnTo>
                <a:lnTo>
                  <a:pt x="0" y="0"/>
                </a:lnTo>
                <a:close/>
              </a:path>
            </a:pathLst>
          </a:custGeom>
          <a:solidFill>
            <a:srgbClr val="107C65"/>
          </a:solidFill>
          <a:ln>
            <a:noFill/>
          </a:ln>
        </p:spPr>
        <p:txBody>
          <a:bodyPr vert="horz" wrap="square" lIns="68573" tIns="215978" rIns="68573" bIns="34287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C0F34B8C-4A54-2283-49EA-7932B5C47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990" y="3841694"/>
            <a:ext cx="762394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39B2A1"/>
                </a:solidFill>
                <a:latin typeface="Nexa" panose="02000000000000000000" pitchFamily="50" charset="0"/>
              </a:rPr>
              <a:t>●</a:t>
            </a:r>
            <a:r>
              <a:rPr lang="en-US" dirty="0">
                <a:latin typeface="Nexa" panose="02000000000000000000" pitchFamily="50" charset="0"/>
              </a:rPr>
              <a:t> Fast plagiarism detection.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39B2A1"/>
                </a:solidFill>
                <a:latin typeface="Nexa" panose="02000000000000000000" pitchFamily="50" charset="0"/>
              </a:rPr>
              <a:t>●</a:t>
            </a:r>
            <a:r>
              <a:rPr lang="en-US" dirty="0">
                <a:latin typeface="Nexa" panose="02000000000000000000" pitchFamily="50" charset="0"/>
              </a:rPr>
              <a:t> Results with similarity scores and highlighted copied content.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39B2A1"/>
                </a:solidFill>
                <a:latin typeface="Nexa" panose="02000000000000000000" pitchFamily="50" charset="0"/>
              </a:rPr>
              <a:t>●</a:t>
            </a:r>
            <a:r>
              <a:rPr lang="en-US" dirty="0">
                <a:latin typeface="Nexa" panose="02000000000000000000" pitchFamily="50" charset="0"/>
              </a:rPr>
              <a:t> Secure, user-friendly interface with 2-Step verification.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39B2A1"/>
                </a:solidFill>
                <a:latin typeface="Nexa" panose="02000000000000000000" pitchFamily="50" charset="0"/>
              </a:rPr>
              <a:t>●</a:t>
            </a:r>
            <a:r>
              <a:rPr lang="en-US" dirty="0">
                <a:latin typeface="Nexa" panose="02000000000000000000" pitchFamily="50" charset="0"/>
              </a:rPr>
              <a:t> Free one-month trial and free month for subscribers.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24336"/>
              </a:solidFill>
              <a:effectLst/>
              <a:latin typeface="Nexa" panose="02000000000000000000" pitchFamily="50" charset="0"/>
            </a:endParaRP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7CFCFA5D-4D82-E9DC-2437-331C3D40045A}"/>
              </a:ext>
            </a:extLst>
          </p:cNvPr>
          <p:cNvSpPr>
            <a:spLocks/>
          </p:cNvSpPr>
          <p:nvPr/>
        </p:nvSpPr>
        <p:spPr bwMode="auto">
          <a:xfrm>
            <a:off x="2169014" y="1946898"/>
            <a:ext cx="721359" cy="755489"/>
          </a:xfrm>
          <a:custGeom>
            <a:avLst/>
            <a:gdLst>
              <a:gd name="T0" fmla="*/ 0 w 1247"/>
              <a:gd name="T1" fmla="*/ 0 h 1306"/>
              <a:gd name="T2" fmla="*/ 1247 w 1247"/>
              <a:gd name="T3" fmla="*/ 0 h 1306"/>
              <a:gd name="T4" fmla="*/ 1247 w 1247"/>
              <a:gd name="T5" fmla="*/ 945 h 1306"/>
              <a:gd name="T6" fmla="*/ 623 w 1247"/>
              <a:gd name="T7" fmla="*/ 1306 h 1306"/>
              <a:gd name="T8" fmla="*/ 0 w 1247"/>
              <a:gd name="T9" fmla="*/ 945 h 1306"/>
              <a:gd name="T10" fmla="*/ 0 w 1247"/>
              <a:gd name="T11" fmla="*/ 0 h 1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7" h="1306">
                <a:moveTo>
                  <a:pt x="0" y="0"/>
                </a:moveTo>
                <a:lnTo>
                  <a:pt x="1247" y="0"/>
                </a:lnTo>
                <a:lnTo>
                  <a:pt x="1247" y="945"/>
                </a:lnTo>
                <a:lnTo>
                  <a:pt x="623" y="1306"/>
                </a:lnTo>
                <a:lnTo>
                  <a:pt x="0" y="945"/>
                </a:lnTo>
                <a:lnTo>
                  <a:pt x="0" y="0"/>
                </a:lnTo>
                <a:close/>
              </a:path>
            </a:pathLst>
          </a:custGeom>
          <a:solidFill>
            <a:srgbClr val="39B2A1"/>
          </a:solidFill>
          <a:ln>
            <a:noFill/>
          </a:ln>
        </p:spPr>
        <p:txBody>
          <a:bodyPr vert="horz" wrap="square" lIns="68573" tIns="215978" rIns="68573" bIns="34287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0F9318EB-8976-3CC0-BF21-E4B03710F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0004" y="2379221"/>
            <a:ext cx="824060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107C65"/>
                </a:solidFill>
                <a:latin typeface="Nexa" panose="02000000000000000000" pitchFamily="50" charset="0"/>
              </a:rPr>
              <a:t>●</a:t>
            </a:r>
            <a:r>
              <a:rPr lang="en-US" dirty="0">
                <a:latin typeface="Nexa" panose="02000000000000000000" pitchFamily="50" charset="0"/>
              </a:rPr>
              <a:t> An online plagiarism detection tool to verify text or document originality.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107C65"/>
                </a:solidFill>
                <a:latin typeface="Nexa" panose="02000000000000000000" pitchFamily="50" charset="0"/>
              </a:rPr>
              <a:t>●</a:t>
            </a:r>
            <a:r>
              <a:rPr lang="en-US" dirty="0">
                <a:latin typeface="Nexa" panose="02000000000000000000" pitchFamily="50" charset="0"/>
              </a:rPr>
              <a:t> Uses third-party API to compare against large databases.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24336"/>
              </a:solidFill>
              <a:effectLst/>
              <a:latin typeface="Nexa" panose="02000000000000000000" pitchFamily="50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774275-45EC-64B6-D449-EDA475C0637F}"/>
              </a:ext>
            </a:extLst>
          </p:cNvPr>
          <p:cNvSpPr txBox="1"/>
          <p:nvPr/>
        </p:nvSpPr>
        <p:spPr>
          <a:xfrm>
            <a:off x="3093033" y="1949809"/>
            <a:ext cx="2929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9B2A1"/>
                </a:solidFill>
                <a:latin typeface="Nexa Bold" panose="02000000000000000000" pitchFamily="50" charset="0"/>
              </a:rPr>
              <a:t>What is </a:t>
            </a:r>
            <a:r>
              <a:rPr lang="en-US" dirty="0" err="1">
                <a:solidFill>
                  <a:srgbClr val="39B2A1"/>
                </a:solidFill>
                <a:latin typeface="Nexa Bold" panose="02000000000000000000" pitchFamily="50" charset="0"/>
              </a:rPr>
              <a:t>Sotota</a:t>
            </a:r>
            <a:r>
              <a:rPr lang="en-US" dirty="0">
                <a:solidFill>
                  <a:srgbClr val="39B2A1"/>
                </a:solidFill>
                <a:latin typeface="Nexa Bold" panose="02000000000000000000" pitchFamily="50" charset="0"/>
              </a:rPr>
              <a:t> Checker?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9C486F-2A5E-42D4-7BBC-B3ADB8079FE1}"/>
              </a:ext>
            </a:extLst>
          </p:cNvPr>
          <p:cNvSpPr txBox="1"/>
          <p:nvPr/>
        </p:nvSpPr>
        <p:spPr>
          <a:xfrm>
            <a:off x="2091535" y="773991"/>
            <a:ext cx="31981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107C65"/>
                </a:solidFill>
                <a:latin typeface="Nexa Bold" panose="02000000000000000000" pitchFamily="50" charset="0"/>
              </a:rPr>
              <a:t>Overview -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B79DE2-E0B2-4823-EA27-7BD3A4A8D15D}"/>
              </a:ext>
            </a:extLst>
          </p:cNvPr>
          <p:cNvSpPr/>
          <p:nvPr/>
        </p:nvSpPr>
        <p:spPr>
          <a:xfrm>
            <a:off x="1" y="-1"/>
            <a:ext cx="1046480" cy="3429001"/>
          </a:xfrm>
          <a:prstGeom prst="rect">
            <a:avLst/>
          </a:prstGeom>
          <a:solidFill>
            <a:srgbClr val="39B2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A1BDA6-9760-88DF-3904-7E79E387F4BB}"/>
              </a:ext>
            </a:extLst>
          </p:cNvPr>
          <p:cNvSpPr/>
          <p:nvPr/>
        </p:nvSpPr>
        <p:spPr>
          <a:xfrm>
            <a:off x="2" y="3429000"/>
            <a:ext cx="1046480" cy="3429000"/>
          </a:xfrm>
          <a:prstGeom prst="rect">
            <a:avLst/>
          </a:prstGeom>
          <a:solidFill>
            <a:srgbClr val="EBF5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59E8F53-12ED-03D5-CA93-5BFC0E077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97860" y="2032001"/>
            <a:ext cx="459186" cy="417442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0D61563-6A68-2618-C3B5-B90AB93EA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79631" y="3622927"/>
            <a:ext cx="459186" cy="4174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ADE422-8A58-FF53-8662-A367445D42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770" y="332539"/>
            <a:ext cx="1611789" cy="76944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B9812455-9D31-0652-2483-A896F9AD81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6481" y="5670716"/>
            <a:ext cx="4348479" cy="11809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5AF6EA-8BCC-24A4-E172-381E3C534577}"/>
              </a:ext>
            </a:extLst>
          </p:cNvPr>
          <p:cNvSpPr txBox="1"/>
          <p:nvPr/>
        </p:nvSpPr>
        <p:spPr>
          <a:xfrm>
            <a:off x="3090004" y="3438261"/>
            <a:ext cx="1600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07C65"/>
                </a:solidFill>
                <a:latin typeface="Nexa Bold" panose="02000000000000000000" pitchFamily="50" charset="0"/>
              </a:rPr>
              <a:t>Key Benefits: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22F36A-9D35-4913-05DC-5662432E5069}"/>
              </a:ext>
            </a:extLst>
          </p:cNvPr>
          <p:cNvSpPr txBox="1"/>
          <p:nvPr/>
        </p:nvSpPr>
        <p:spPr>
          <a:xfrm>
            <a:off x="11320670" y="6164973"/>
            <a:ext cx="626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9B2A1"/>
                </a:solidFill>
                <a:latin typeface="Anton" pitchFamily="2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3196322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E4134AC-8DDE-9A08-3ED5-AB5E872FAA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B2A1">
              <a:alpha val="10000"/>
            </a:srgb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084E389-8A6D-6FD0-5D4A-C9CF1F749504}"/>
              </a:ext>
            </a:extLst>
          </p:cNvPr>
          <p:cNvSpPr txBox="1"/>
          <p:nvPr/>
        </p:nvSpPr>
        <p:spPr>
          <a:xfrm>
            <a:off x="1163303" y="1381459"/>
            <a:ext cx="411100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107C65"/>
                </a:solidFill>
                <a:latin typeface="Nexa Bold" panose="02000000000000000000" pitchFamily="50" charset="0"/>
              </a:rPr>
              <a:t>Purpose of the System -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9C2FE50C-4B69-15CD-7BB0-0818FF558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5514713"/>
            <a:ext cx="4946313" cy="13432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E147C24-0A7E-DCC0-894B-C27D5A0E6D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770" y="332539"/>
            <a:ext cx="1611789" cy="7694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301B8A-B2A3-670A-8005-B2EDEE013964}"/>
              </a:ext>
            </a:extLst>
          </p:cNvPr>
          <p:cNvSpPr txBox="1"/>
          <p:nvPr/>
        </p:nvSpPr>
        <p:spPr>
          <a:xfrm>
            <a:off x="1262270" y="3190173"/>
            <a:ext cx="91426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39B2A1"/>
                </a:solidFill>
                <a:latin typeface="Nexa Bold" panose="02000000000000000000" pitchFamily="50" charset="0"/>
              </a:rPr>
              <a:t>Main Purpose:  </a:t>
            </a:r>
            <a:r>
              <a:rPr lang="en-US" sz="2000" dirty="0">
                <a:latin typeface="Nexa" panose="02000000000000000000" pitchFamily="50" charset="0"/>
              </a:rPr>
              <a:t>Provide a reliable, accessible tool for detecting plagiarism.</a:t>
            </a:r>
          </a:p>
          <a:p>
            <a:r>
              <a:rPr lang="en-US" sz="2000" dirty="0">
                <a:latin typeface="Nexa" panose="02000000000000000000" pitchFamily="50" charset="0"/>
              </a:rPr>
              <a:t> </a:t>
            </a:r>
          </a:p>
          <a:p>
            <a:r>
              <a:rPr lang="en-US" sz="2000" dirty="0">
                <a:solidFill>
                  <a:srgbClr val="39B2A1"/>
                </a:solidFill>
                <a:latin typeface="Nexa Bold" panose="02000000000000000000" pitchFamily="50" charset="0"/>
              </a:rPr>
              <a:t>Target Users:  </a:t>
            </a:r>
            <a:r>
              <a:rPr lang="en-US" sz="2000" dirty="0">
                <a:latin typeface="Nexa" panose="02000000000000000000" pitchFamily="50" charset="0"/>
              </a:rPr>
              <a:t>Students, educators, writers, and professionals.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B283492-573B-2AF8-08F6-517241CE6C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-1" y="19086"/>
            <a:ext cx="1163303" cy="10575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BF62B5-A44C-6150-9D6D-19155A8F0728}"/>
              </a:ext>
            </a:extLst>
          </p:cNvPr>
          <p:cNvSpPr txBox="1"/>
          <p:nvPr/>
        </p:nvSpPr>
        <p:spPr>
          <a:xfrm>
            <a:off x="11320670" y="6164973"/>
            <a:ext cx="626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9B2A1"/>
                </a:solidFill>
                <a:latin typeface="Anton" pitchFamily="2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49129199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8E5200-E8A5-03DA-6F6A-68AA16272A5B}"/>
              </a:ext>
            </a:extLst>
          </p:cNvPr>
          <p:cNvSpPr txBox="1"/>
          <p:nvPr/>
        </p:nvSpPr>
        <p:spPr>
          <a:xfrm>
            <a:off x="790226" y="558213"/>
            <a:ext cx="33658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107C65"/>
                </a:solidFill>
                <a:latin typeface="Nexa Bold" panose="02000000000000000000" pitchFamily="50" charset="0"/>
              </a:rPr>
              <a:t>Objectives -</a:t>
            </a:r>
          </a:p>
        </p:txBody>
      </p:sp>
      <p:sp>
        <p:nvSpPr>
          <p:cNvPr id="246" name="矩形 16">
            <a:extLst>
              <a:ext uri="{FF2B5EF4-FFF2-40B4-BE49-F238E27FC236}">
                <a16:creationId xmlns:a16="http://schemas.microsoft.com/office/drawing/2014/main" id="{AC7C85FE-1FF9-D8B5-8E5A-8002E49C6DE8}"/>
              </a:ext>
            </a:extLst>
          </p:cNvPr>
          <p:cNvSpPr/>
          <p:nvPr/>
        </p:nvSpPr>
        <p:spPr>
          <a:xfrm>
            <a:off x="1070956" y="1983800"/>
            <a:ext cx="3527531" cy="981514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/>
          <a:p>
            <a:pPr algn="r"/>
            <a:r>
              <a:rPr lang="en-US" sz="2400" b="1" dirty="0">
                <a:solidFill>
                  <a:srgbClr val="39B2A1"/>
                </a:solidFill>
                <a:latin typeface="Nexa Bold" panose="02000000000000000000" pitchFamily="50" charset="0"/>
              </a:rPr>
              <a:t>To Provide Accurate </a:t>
            </a:r>
          </a:p>
          <a:p>
            <a:pPr algn="r"/>
            <a:r>
              <a:rPr lang="en-US" sz="2400" b="1" dirty="0">
                <a:solidFill>
                  <a:srgbClr val="39B2A1"/>
                </a:solidFill>
                <a:latin typeface="Nexa Bold" panose="02000000000000000000" pitchFamily="50" charset="0"/>
              </a:rPr>
              <a:t>Plagiarism Detection</a:t>
            </a:r>
            <a:endParaRPr lang="zh-CN" altLang="en-US" sz="2400" b="1" dirty="0">
              <a:solidFill>
                <a:srgbClr val="39B2A1"/>
              </a:solidFill>
              <a:latin typeface="Nexa Bold" panose="02000000000000000000" pitchFamily="50" charset="0"/>
              <a:ea typeface="Elsie" panose="02000000000000000000" charset="0"/>
              <a:sym typeface="FZHei-B01S" panose="02010601030101010101" pitchFamily="2" charset="-122"/>
            </a:endParaRPr>
          </a:p>
        </p:txBody>
      </p:sp>
      <p:grpSp>
        <p:nvGrpSpPr>
          <p:cNvPr id="256" name="组合 44">
            <a:extLst>
              <a:ext uri="{FF2B5EF4-FFF2-40B4-BE49-F238E27FC236}">
                <a16:creationId xmlns:a16="http://schemas.microsoft.com/office/drawing/2014/main" id="{D078F842-729C-7DC5-85B4-E8D5B82D3795}"/>
              </a:ext>
            </a:extLst>
          </p:cNvPr>
          <p:cNvGrpSpPr/>
          <p:nvPr/>
        </p:nvGrpSpPr>
        <p:grpSpPr>
          <a:xfrm>
            <a:off x="4868631" y="1526624"/>
            <a:ext cx="1573292" cy="1573292"/>
            <a:chOff x="955219" y="1110420"/>
            <a:chExt cx="1285875" cy="1285875"/>
          </a:xfrm>
        </p:grpSpPr>
        <p:sp>
          <p:nvSpPr>
            <p:cNvPr id="257" name="菱形 7">
              <a:extLst>
                <a:ext uri="{FF2B5EF4-FFF2-40B4-BE49-F238E27FC236}">
                  <a16:creationId xmlns:a16="http://schemas.microsoft.com/office/drawing/2014/main" id="{8169693D-63ED-3BAA-9C88-A40987FCF7DE}"/>
                </a:ext>
              </a:extLst>
            </p:cNvPr>
            <p:cNvSpPr/>
            <p:nvPr/>
          </p:nvSpPr>
          <p:spPr>
            <a:xfrm>
              <a:off x="955219" y="1110420"/>
              <a:ext cx="1285875" cy="1285875"/>
            </a:xfrm>
            <a:prstGeom prst="diamond">
              <a:avLst/>
            </a:prstGeom>
            <a:solidFill>
              <a:srgbClr val="39B2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Elsie" panose="02000000000000000000" charset="0"/>
                <a:ea typeface="Elsie" panose="02000000000000000000" charset="0"/>
                <a:cs typeface="+mn-cs"/>
                <a:sym typeface="FZHei-B01S" panose="02010601030101010101" pitchFamily="2" charset="-122"/>
              </a:endParaRPr>
            </a:p>
          </p:txBody>
        </p:sp>
        <p:sp>
          <p:nvSpPr>
            <p:cNvPr id="258" name="菱形 11">
              <a:extLst>
                <a:ext uri="{FF2B5EF4-FFF2-40B4-BE49-F238E27FC236}">
                  <a16:creationId xmlns:a16="http://schemas.microsoft.com/office/drawing/2014/main" id="{D8A398B1-1D85-92C0-D563-103E5F8F16D4}"/>
                </a:ext>
              </a:extLst>
            </p:cNvPr>
            <p:cNvSpPr/>
            <p:nvPr/>
          </p:nvSpPr>
          <p:spPr>
            <a:xfrm>
              <a:off x="1148436" y="1306894"/>
              <a:ext cx="892926" cy="892926"/>
            </a:xfrm>
            <a:prstGeom prst="diamond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Elsie" panose="02000000000000000000" charset="0"/>
                <a:ea typeface="Elsie" panose="02000000000000000000" charset="0"/>
                <a:cs typeface="+mn-cs"/>
                <a:sym typeface="FZHei-B01S" panose="02010601030101010101" pitchFamily="2" charset="-122"/>
              </a:endParaRPr>
            </a:p>
          </p:txBody>
        </p:sp>
      </p:grpSp>
      <p:grpSp>
        <p:nvGrpSpPr>
          <p:cNvPr id="261" name="组合 45">
            <a:extLst>
              <a:ext uri="{FF2B5EF4-FFF2-40B4-BE49-F238E27FC236}">
                <a16:creationId xmlns:a16="http://schemas.microsoft.com/office/drawing/2014/main" id="{45E507D0-E3C6-9FAC-0EC2-1FF79656B8FB}"/>
              </a:ext>
            </a:extLst>
          </p:cNvPr>
          <p:cNvGrpSpPr/>
          <p:nvPr/>
        </p:nvGrpSpPr>
        <p:grpSpPr>
          <a:xfrm>
            <a:off x="5779966" y="2447672"/>
            <a:ext cx="1573292" cy="1573292"/>
            <a:chOff x="1638720" y="1801206"/>
            <a:chExt cx="1285875" cy="1285875"/>
          </a:xfrm>
        </p:grpSpPr>
        <p:sp>
          <p:nvSpPr>
            <p:cNvPr id="263" name="菱形 8">
              <a:extLst>
                <a:ext uri="{FF2B5EF4-FFF2-40B4-BE49-F238E27FC236}">
                  <a16:creationId xmlns:a16="http://schemas.microsoft.com/office/drawing/2014/main" id="{6EDB1182-2BEA-D854-A6E8-B761441A9C80}"/>
                </a:ext>
              </a:extLst>
            </p:cNvPr>
            <p:cNvSpPr/>
            <p:nvPr/>
          </p:nvSpPr>
          <p:spPr>
            <a:xfrm>
              <a:off x="1638720" y="1801206"/>
              <a:ext cx="1285875" cy="1285875"/>
            </a:xfrm>
            <a:prstGeom prst="diamond">
              <a:avLst/>
            </a:prstGeom>
            <a:solidFill>
              <a:srgbClr val="107C6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Elsie" panose="02000000000000000000" charset="0"/>
                <a:ea typeface="Elsie" panose="02000000000000000000" charset="0"/>
                <a:cs typeface="+mn-cs"/>
                <a:sym typeface="FZHei-B01S" panose="02010601030101010101" pitchFamily="2" charset="-122"/>
              </a:endParaRPr>
            </a:p>
          </p:txBody>
        </p:sp>
        <p:sp>
          <p:nvSpPr>
            <p:cNvPr id="264" name="菱形 12">
              <a:extLst>
                <a:ext uri="{FF2B5EF4-FFF2-40B4-BE49-F238E27FC236}">
                  <a16:creationId xmlns:a16="http://schemas.microsoft.com/office/drawing/2014/main" id="{81E28070-5AF6-3C04-164C-6C57AAFD337A}"/>
                </a:ext>
              </a:extLst>
            </p:cNvPr>
            <p:cNvSpPr/>
            <p:nvPr/>
          </p:nvSpPr>
          <p:spPr>
            <a:xfrm>
              <a:off x="1835194" y="2001841"/>
              <a:ext cx="892926" cy="892926"/>
            </a:xfrm>
            <a:prstGeom prst="diamond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Elsie" panose="02000000000000000000" charset="0"/>
                <a:ea typeface="Elsie" panose="02000000000000000000" charset="0"/>
                <a:cs typeface="+mn-cs"/>
                <a:sym typeface="FZHei-B01S" panose="02010601030101010101" pitchFamily="2" charset="-122"/>
              </a:endParaRPr>
            </a:p>
          </p:txBody>
        </p:sp>
      </p:grpSp>
      <p:grpSp>
        <p:nvGrpSpPr>
          <p:cNvPr id="265" name="组合 48">
            <a:extLst>
              <a:ext uri="{FF2B5EF4-FFF2-40B4-BE49-F238E27FC236}">
                <a16:creationId xmlns:a16="http://schemas.microsoft.com/office/drawing/2014/main" id="{872B43AC-8946-0BA1-2357-8278F50EFD4C}"/>
              </a:ext>
            </a:extLst>
          </p:cNvPr>
          <p:cNvGrpSpPr/>
          <p:nvPr/>
        </p:nvGrpSpPr>
        <p:grpSpPr>
          <a:xfrm>
            <a:off x="4868631" y="3362509"/>
            <a:ext cx="1573292" cy="1573292"/>
            <a:chOff x="955219" y="2487334"/>
            <a:chExt cx="1285875" cy="1285875"/>
          </a:xfrm>
        </p:grpSpPr>
        <p:sp>
          <p:nvSpPr>
            <p:cNvPr id="266" name="菱形 9">
              <a:extLst>
                <a:ext uri="{FF2B5EF4-FFF2-40B4-BE49-F238E27FC236}">
                  <a16:creationId xmlns:a16="http://schemas.microsoft.com/office/drawing/2014/main" id="{742260BA-88E9-5CC6-1487-6B4569A17E2C}"/>
                </a:ext>
              </a:extLst>
            </p:cNvPr>
            <p:cNvSpPr/>
            <p:nvPr/>
          </p:nvSpPr>
          <p:spPr>
            <a:xfrm>
              <a:off x="955219" y="2487334"/>
              <a:ext cx="1285875" cy="1285875"/>
            </a:xfrm>
            <a:prstGeom prst="diamond">
              <a:avLst/>
            </a:prstGeom>
            <a:solidFill>
              <a:srgbClr val="39B2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Elsie" panose="02000000000000000000" charset="0"/>
                <a:ea typeface="Elsie" panose="02000000000000000000" charset="0"/>
                <a:cs typeface="+mn-cs"/>
                <a:sym typeface="FZHei-B01S" panose="02010601030101010101" pitchFamily="2" charset="-122"/>
              </a:endParaRPr>
            </a:p>
          </p:txBody>
        </p:sp>
        <p:sp>
          <p:nvSpPr>
            <p:cNvPr id="268" name="菱形 13">
              <a:extLst>
                <a:ext uri="{FF2B5EF4-FFF2-40B4-BE49-F238E27FC236}">
                  <a16:creationId xmlns:a16="http://schemas.microsoft.com/office/drawing/2014/main" id="{5748D28E-641A-07CB-D26A-924A09EE1AD0}"/>
                </a:ext>
              </a:extLst>
            </p:cNvPr>
            <p:cNvSpPr/>
            <p:nvPr/>
          </p:nvSpPr>
          <p:spPr>
            <a:xfrm>
              <a:off x="1149521" y="2688430"/>
              <a:ext cx="892926" cy="892926"/>
            </a:xfrm>
            <a:prstGeom prst="diamond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Elsie" panose="02000000000000000000" charset="0"/>
                <a:ea typeface="Elsie" panose="02000000000000000000" charset="0"/>
                <a:cs typeface="+mn-cs"/>
                <a:sym typeface="FZHei-B01S" panose="02010601030101010101" pitchFamily="2" charset="-122"/>
              </a:endParaRPr>
            </a:p>
          </p:txBody>
        </p:sp>
      </p:grpSp>
      <p:grpSp>
        <p:nvGrpSpPr>
          <p:cNvPr id="270" name="组合 49">
            <a:extLst>
              <a:ext uri="{FF2B5EF4-FFF2-40B4-BE49-F238E27FC236}">
                <a16:creationId xmlns:a16="http://schemas.microsoft.com/office/drawing/2014/main" id="{C8AE4A49-F024-D630-5286-50355580F92D}"/>
              </a:ext>
            </a:extLst>
          </p:cNvPr>
          <p:cNvGrpSpPr/>
          <p:nvPr/>
        </p:nvGrpSpPr>
        <p:grpSpPr>
          <a:xfrm>
            <a:off x="5779966" y="4283557"/>
            <a:ext cx="1573292" cy="1573292"/>
            <a:chOff x="1638720" y="3178120"/>
            <a:chExt cx="1285875" cy="1285875"/>
          </a:xfrm>
        </p:grpSpPr>
        <p:sp>
          <p:nvSpPr>
            <p:cNvPr id="271" name="菱形 10">
              <a:extLst>
                <a:ext uri="{FF2B5EF4-FFF2-40B4-BE49-F238E27FC236}">
                  <a16:creationId xmlns:a16="http://schemas.microsoft.com/office/drawing/2014/main" id="{F33BFB11-7C92-53C6-0517-9C2E8C2F0D62}"/>
                </a:ext>
              </a:extLst>
            </p:cNvPr>
            <p:cNvSpPr/>
            <p:nvPr/>
          </p:nvSpPr>
          <p:spPr>
            <a:xfrm>
              <a:off x="1638720" y="3178120"/>
              <a:ext cx="1285875" cy="1285875"/>
            </a:xfrm>
            <a:prstGeom prst="diamond">
              <a:avLst/>
            </a:prstGeom>
            <a:solidFill>
              <a:srgbClr val="107C6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Elsie" panose="02000000000000000000" charset="0"/>
                <a:ea typeface="Elsie" panose="02000000000000000000" charset="0"/>
                <a:cs typeface="+mn-cs"/>
                <a:sym typeface="FZHei-B01S" panose="02010601030101010101" pitchFamily="2" charset="-122"/>
              </a:endParaRPr>
            </a:p>
          </p:txBody>
        </p:sp>
        <p:sp>
          <p:nvSpPr>
            <p:cNvPr id="272" name="菱形 14">
              <a:extLst>
                <a:ext uri="{FF2B5EF4-FFF2-40B4-BE49-F238E27FC236}">
                  <a16:creationId xmlns:a16="http://schemas.microsoft.com/office/drawing/2014/main" id="{B186C0AF-0479-BA6B-C240-D9DAE850580C}"/>
                </a:ext>
              </a:extLst>
            </p:cNvPr>
            <p:cNvSpPr/>
            <p:nvPr/>
          </p:nvSpPr>
          <p:spPr>
            <a:xfrm>
              <a:off x="1835194" y="3370134"/>
              <a:ext cx="892926" cy="892926"/>
            </a:xfrm>
            <a:prstGeom prst="diamond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Elsie" panose="02000000000000000000" charset="0"/>
                <a:ea typeface="Elsie" panose="02000000000000000000" charset="0"/>
                <a:cs typeface="+mn-cs"/>
                <a:sym typeface="FZHei-B01S" panose="02010601030101010101" pitchFamily="2" charset="-122"/>
              </a:endParaRPr>
            </a:p>
          </p:txBody>
        </p:sp>
      </p:grpSp>
      <p:sp>
        <p:nvSpPr>
          <p:cNvPr id="276" name="矩形 16">
            <a:extLst>
              <a:ext uri="{FF2B5EF4-FFF2-40B4-BE49-F238E27FC236}">
                <a16:creationId xmlns:a16="http://schemas.microsoft.com/office/drawing/2014/main" id="{287150C9-2AE4-0040-5367-188275E1EBC1}"/>
              </a:ext>
            </a:extLst>
          </p:cNvPr>
          <p:cNvSpPr/>
          <p:nvPr/>
        </p:nvSpPr>
        <p:spPr>
          <a:xfrm>
            <a:off x="1070957" y="3800606"/>
            <a:ext cx="3527531" cy="854492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/>
          <a:p>
            <a:pPr algn="r"/>
            <a:r>
              <a:rPr lang="en-US" sz="2400" dirty="0">
                <a:solidFill>
                  <a:srgbClr val="39B2A1"/>
                </a:solidFill>
                <a:latin typeface="Nexa Bold" panose="02000000000000000000" pitchFamily="50" charset="0"/>
              </a:rPr>
              <a:t>To Deliver Fast and </a:t>
            </a:r>
          </a:p>
          <a:p>
            <a:pPr algn="r"/>
            <a:r>
              <a:rPr lang="en-US" sz="2400" dirty="0">
                <a:solidFill>
                  <a:srgbClr val="39B2A1"/>
                </a:solidFill>
                <a:latin typeface="Nexa Bold" panose="02000000000000000000" pitchFamily="50" charset="0"/>
              </a:rPr>
              <a:t>Secure Results</a:t>
            </a:r>
            <a:endParaRPr lang="zh-CN" altLang="en-US" sz="2400" b="1" dirty="0">
              <a:solidFill>
                <a:srgbClr val="39B2A1"/>
              </a:solidFill>
              <a:latin typeface="Nexa Bold" panose="02000000000000000000" pitchFamily="50" charset="0"/>
              <a:ea typeface="Elsie" panose="02000000000000000000" charset="0"/>
              <a:sym typeface="FZHei-B01S" panose="02010601030101010101" pitchFamily="2" charset="-122"/>
            </a:endParaRPr>
          </a:p>
        </p:txBody>
      </p:sp>
      <p:sp>
        <p:nvSpPr>
          <p:cNvPr id="279" name="矩形 16">
            <a:extLst>
              <a:ext uri="{FF2B5EF4-FFF2-40B4-BE49-F238E27FC236}">
                <a16:creationId xmlns:a16="http://schemas.microsoft.com/office/drawing/2014/main" id="{9437D3C0-0D62-2BAB-8546-46D0FFF69F45}"/>
              </a:ext>
            </a:extLst>
          </p:cNvPr>
          <p:cNvSpPr/>
          <p:nvPr/>
        </p:nvSpPr>
        <p:spPr>
          <a:xfrm>
            <a:off x="7701083" y="2826257"/>
            <a:ext cx="3490378" cy="86221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/>
          <a:p>
            <a:r>
              <a:rPr lang="en-US" sz="2400" dirty="0">
                <a:solidFill>
                  <a:srgbClr val="107C65"/>
                </a:solidFill>
                <a:latin typeface="Nexa Bold" panose="02000000000000000000" pitchFamily="50" charset="0"/>
              </a:rPr>
              <a:t>To Ensure User-Friendly</a:t>
            </a:r>
          </a:p>
          <a:p>
            <a:r>
              <a:rPr lang="en-US" sz="2400" dirty="0">
                <a:solidFill>
                  <a:srgbClr val="107C65"/>
                </a:solidFill>
                <a:latin typeface="Nexa Bold" panose="02000000000000000000" pitchFamily="50" charset="0"/>
              </a:rPr>
              <a:t>Design</a:t>
            </a:r>
            <a:endParaRPr lang="zh-CN" altLang="en-US" sz="2400" b="1" dirty="0">
              <a:solidFill>
                <a:srgbClr val="107C65"/>
              </a:solidFill>
              <a:latin typeface="Nexa Bold" panose="02000000000000000000" pitchFamily="50" charset="0"/>
              <a:ea typeface="Elsie" panose="02000000000000000000" charset="0"/>
              <a:sym typeface="FZHei-B01S" panose="02010601030101010101" pitchFamily="2" charset="-122"/>
            </a:endParaRPr>
          </a:p>
        </p:txBody>
      </p:sp>
      <p:sp>
        <p:nvSpPr>
          <p:cNvPr id="282" name="矩形 16">
            <a:extLst>
              <a:ext uri="{FF2B5EF4-FFF2-40B4-BE49-F238E27FC236}">
                <a16:creationId xmlns:a16="http://schemas.microsoft.com/office/drawing/2014/main" id="{CDFBE49B-8202-1E85-085C-99067D37537F}"/>
              </a:ext>
            </a:extLst>
          </p:cNvPr>
          <p:cNvSpPr/>
          <p:nvPr/>
        </p:nvSpPr>
        <p:spPr>
          <a:xfrm>
            <a:off x="7681205" y="4736676"/>
            <a:ext cx="3649404" cy="779527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/>
          <a:p>
            <a:r>
              <a:rPr lang="en-US" sz="2400" dirty="0">
                <a:solidFill>
                  <a:srgbClr val="107C65"/>
                </a:solidFill>
                <a:latin typeface="Nexa Bold" panose="02000000000000000000" pitchFamily="50" charset="0"/>
              </a:rPr>
              <a:t>To Ensure Security </a:t>
            </a:r>
            <a:r>
              <a:rPr lang="en-US" altLang="zh-CN" sz="2400" b="1" dirty="0">
                <a:solidFill>
                  <a:srgbClr val="107C65"/>
                </a:solidFill>
                <a:latin typeface="Nexa Bold" panose="02000000000000000000" pitchFamily="50" charset="0"/>
                <a:ea typeface="Elsie" panose="02000000000000000000" charset="0"/>
                <a:sym typeface="FZHei-B01S" panose="02010601030101010101" pitchFamily="2" charset="-122"/>
              </a:rPr>
              <a:t>And</a:t>
            </a:r>
          </a:p>
          <a:p>
            <a:r>
              <a:rPr lang="en-US" altLang="zh-CN" sz="2400" b="1" dirty="0">
                <a:solidFill>
                  <a:srgbClr val="107C65"/>
                </a:solidFill>
                <a:latin typeface="Nexa Bold" panose="02000000000000000000" pitchFamily="50" charset="0"/>
                <a:ea typeface="Elsie" panose="02000000000000000000" charset="0"/>
                <a:sym typeface="FZHei-B01S" panose="02010601030101010101" pitchFamily="2" charset="-122"/>
              </a:rPr>
              <a:t>Data Privacy</a:t>
            </a:r>
            <a:endParaRPr lang="zh-CN" altLang="en-US" sz="2400" b="1" dirty="0">
              <a:solidFill>
                <a:srgbClr val="107C65"/>
              </a:solidFill>
              <a:latin typeface="Nexa Bold" panose="02000000000000000000" pitchFamily="50" charset="0"/>
              <a:ea typeface="Elsie" panose="02000000000000000000" charset="0"/>
              <a:sym typeface="FZHei-B01S" panose="02010601030101010101" pitchFamily="2" charset="-122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9E04839-4850-FBB2-F505-AF08BCB60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5514713"/>
            <a:ext cx="4946313" cy="13432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359DDF4-62E2-A828-6CB1-E3DEF9D18B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770" y="332539"/>
            <a:ext cx="1611789" cy="7694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A08BAC-778B-4B0B-B49F-385534D04B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069" y="2042965"/>
            <a:ext cx="500853" cy="5008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5361D95-26E6-B0E9-A29F-B2C0037C83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237" y="3783132"/>
            <a:ext cx="690515" cy="6905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D720232-22D8-CF64-702C-B69F34EAD9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356" y="2980159"/>
            <a:ext cx="524464" cy="5244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38D181-AC51-B201-CD74-778975CA38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840" y="4871667"/>
            <a:ext cx="477908" cy="4779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443ABC-8A6A-0D94-A43C-087E84016C8C}"/>
              </a:ext>
            </a:extLst>
          </p:cNvPr>
          <p:cNvSpPr txBox="1"/>
          <p:nvPr/>
        </p:nvSpPr>
        <p:spPr>
          <a:xfrm>
            <a:off x="11320670" y="6164973"/>
            <a:ext cx="626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9B2A1"/>
                </a:solidFill>
                <a:latin typeface="Anton" pitchFamily="2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3016495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D2159F-60AB-266B-D85B-7A5181042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770" y="332539"/>
            <a:ext cx="1611789" cy="769441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912E9C0B-D25F-E5CC-47D8-A450C5BF535D}"/>
              </a:ext>
            </a:extLst>
          </p:cNvPr>
          <p:cNvGrpSpPr/>
          <p:nvPr/>
        </p:nvGrpSpPr>
        <p:grpSpPr>
          <a:xfrm>
            <a:off x="561786" y="2465583"/>
            <a:ext cx="11068428" cy="2724985"/>
            <a:chOff x="668368" y="2262383"/>
            <a:chExt cx="11068428" cy="2724985"/>
          </a:xfrm>
        </p:grpSpPr>
        <p:sp>
          <p:nvSpPr>
            <p:cNvPr id="17" name="圆角矩形 16"/>
            <p:cNvSpPr/>
            <p:nvPr/>
          </p:nvSpPr>
          <p:spPr>
            <a:xfrm>
              <a:off x="668368" y="3639350"/>
              <a:ext cx="10974864" cy="238988"/>
            </a:xfrm>
            <a:prstGeom prst="roundRect">
              <a:avLst>
                <a:gd name="adj" fmla="val 49359"/>
              </a:avLst>
            </a:prstGeom>
            <a:solidFill>
              <a:srgbClr val="EBF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68571" tIns="34285" rIns="68571" bIns="34285" rtlCol="0" anchor="ctr"/>
            <a:lstStyle/>
            <a:p>
              <a:pPr algn="ctr" defTabSz="1219170"/>
              <a:r>
                <a:rPr lang="en-US" altLang="zh-CN" sz="1200" dirty="0">
                  <a:solidFill>
                    <a:srgbClr val="FFFFFF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 </a:t>
              </a:r>
              <a:endParaRPr lang="zh-CN" altLang="en-US" sz="1200" dirty="0">
                <a:solidFill>
                  <a:srgbClr val="FFFFFF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19" name="泪滴形 18"/>
            <p:cNvSpPr/>
            <p:nvPr/>
          </p:nvSpPr>
          <p:spPr>
            <a:xfrm rot="8100000">
              <a:off x="978075" y="2717994"/>
              <a:ext cx="921035" cy="920701"/>
            </a:xfrm>
            <a:prstGeom prst="teardrop">
              <a:avLst/>
            </a:prstGeom>
            <a:solidFill>
              <a:srgbClr val="10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1219170"/>
              <a:endParaRPr lang="zh-CN" altLang="en-US" sz="1200" dirty="0">
                <a:solidFill>
                  <a:srgbClr val="FFFFFF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21" name="文本框 9"/>
            <p:cNvSpPr txBox="1"/>
            <p:nvPr/>
          </p:nvSpPr>
          <p:spPr>
            <a:xfrm>
              <a:off x="2019574" y="2703209"/>
              <a:ext cx="2133247" cy="530904"/>
            </a:xfrm>
            <a:prstGeom prst="rect">
              <a:avLst/>
            </a:prstGeom>
            <a:noFill/>
          </p:spPr>
          <p:txBody>
            <a:bodyPr wrap="square" lIns="68571" tIns="34285" rIns="68571" bIns="34285" rtlCol="0">
              <a:spAutoFit/>
            </a:bodyPr>
            <a:lstStyle/>
            <a:p>
              <a:pPr defTabSz="1219170"/>
              <a:r>
                <a:rPr lang="en-US" sz="1600" dirty="0">
                  <a:solidFill>
                    <a:srgbClr val="107C65"/>
                  </a:solidFill>
                  <a:latin typeface="Nexa Bold" panose="02000000000000000000" pitchFamily="50" charset="0"/>
                </a:rPr>
                <a:t>Frontend:</a:t>
              </a:r>
              <a:endParaRPr lang="en-GB" altLang="zh-CN" sz="1467" dirty="0">
                <a:solidFill>
                  <a:srgbClr val="107C65"/>
                </a:solidFill>
                <a:latin typeface="Nexa Bold" panose="02000000000000000000" pitchFamily="50" charset="0"/>
                <a:ea typeface="Source Han Sans CN Medium" panose="020B0500000000000000" pitchFamily="34" charset="-128"/>
              </a:endParaRPr>
            </a:p>
            <a:p>
              <a:pPr defTabSz="1219170"/>
              <a:r>
                <a:rPr lang="en-US" sz="1400" dirty="0">
                  <a:latin typeface="Nexa" panose="02000000000000000000" pitchFamily="50" charset="0"/>
                </a:rPr>
                <a:t>HTML, CSS, JavaScript </a:t>
              </a:r>
              <a:endParaRPr lang="en-GB" altLang="zh-CN" sz="1400" dirty="0">
                <a:solidFill>
                  <a:srgbClr val="FFFFFF">
                    <a:lumMod val="50000"/>
                  </a:srgbClr>
                </a:solidFill>
                <a:latin typeface="Nexa" panose="02000000000000000000" pitchFamily="50" charset="0"/>
                <a:ea typeface="Source Han Sans CN Medium" panose="020B0500000000000000" pitchFamily="34" charset="-128"/>
              </a:endParaRPr>
            </a:p>
          </p:txBody>
        </p:sp>
        <p:sp>
          <p:nvSpPr>
            <p:cNvPr id="23" name="泪滴形 22"/>
            <p:cNvSpPr/>
            <p:nvPr/>
          </p:nvSpPr>
          <p:spPr>
            <a:xfrm rot="8100000">
              <a:off x="6287685" y="2262383"/>
              <a:ext cx="1302963" cy="1302492"/>
            </a:xfrm>
            <a:prstGeom prst="teardrop">
              <a:avLst/>
            </a:prstGeom>
            <a:solidFill>
              <a:srgbClr val="10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1219170"/>
              <a:endParaRPr lang="zh-CN" altLang="en-US" sz="1200" dirty="0">
                <a:solidFill>
                  <a:srgbClr val="FFFFFF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27" name="泪滴形 26"/>
            <p:cNvSpPr/>
            <p:nvPr/>
          </p:nvSpPr>
          <p:spPr>
            <a:xfrm rot="18900000">
              <a:off x="3547495" y="3963641"/>
              <a:ext cx="1024097" cy="1023727"/>
            </a:xfrm>
            <a:prstGeom prst="teardrop">
              <a:avLst/>
            </a:prstGeom>
            <a:solidFill>
              <a:srgbClr val="39B2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1219170"/>
              <a:endParaRPr lang="zh-CN" altLang="en-US" sz="1200" dirty="0">
                <a:solidFill>
                  <a:srgbClr val="FFFFFF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6" name="泪滴形 18">
              <a:extLst>
                <a:ext uri="{FF2B5EF4-FFF2-40B4-BE49-F238E27FC236}">
                  <a16:creationId xmlns:a16="http://schemas.microsoft.com/office/drawing/2014/main" id="{0993FBE6-92A8-11C6-587C-7AC40A2775BD}"/>
                </a:ext>
              </a:extLst>
            </p:cNvPr>
            <p:cNvSpPr/>
            <p:nvPr/>
          </p:nvSpPr>
          <p:spPr>
            <a:xfrm rot="18900000">
              <a:off x="9299523" y="3965958"/>
              <a:ext cx="989226" cy="988867"/>
            </a:xfrm>
            <a:prstGeom prst="teardrop">
              <a:avLst/>
            </a:prstGeom>
            <a:solidFill>
              <a:srgbClr val="39B2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1219170"/>
              <a:endParaRPr lang="zh-CN" altLang="en-US" sz="1200" dirty="0">
                <a:solidFill>
                  <a:srgbClr val="FFFFFF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1660961-09BB-2795-B33F-81839E5E8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8433" y="2968661"/>
              <a:ext cx="522055" cy="52205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3F2668F3-A738-E8D3-714E-138D30A65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4708" y="4184820"/>
              <a:ext cx="552556" cy="552556"/>
            </a:xfrm>
            <a:prstGeom prst="rect">
              <a:avLst/>
            </a:prstGeom>
          </p:spPr>
        </p:pic>
        <p:sp>
          <p:nvSpPr>
            <p:cNvPr id="30" name="文本框 9">
              <a:extLst>
                <a:ext uri="{FF2B5EF4-FFF2-40B4-BE49-F238E27FC236}">
                  <a16:creationId xmlns:a16="http://schemas.microsoft.com/office/drawing/2014/main" id="{E9A6B634-2C1F-5452-EE3B-94D3FDBE9C54}"/>
                </a:ext>
              </a:extLst>
            </p:cNvPr>
            <p:cNvSpPr txBox="1"/>
            <p:nvPr/>
          </p:nvSpPr>
          <p:spPr>
            <a:xfrm>
              <a:off x="4775124" y="4201371"/>
              <a:ext cx="2133247" cy="530904"/>
            </a:xfrm>
            <a:prstGeom prst="rect">
              <a:avLst/>
            </a:prstGeom>
            <a:noFill/>
          </p:spPr>
          <p:txBody>
            <a:bodyPr wrap="square" lIns="68571" tIns="34285" rIns="68571" bIns="34285" rtlCol="0">
              <a:spAutoFit/>
            </a:bodyPr>
            <a:lstStyle/>
            <a:p>
              <a:pPr defTabSz="1219170"/>
              <a:r>
                <a:rPr lang="en-US" sz="1600" dirty="0">
                  <a:solidFill>
                    <a:srgbClr val="39B2A1"/>
                  </a:solidFill>
                  <a:latin typeface="Nexa Bold" panose="02000000000000000000" pitchFamily="50" charset="0"/>
                </a:rPr>
                <a:t>Backend:</a:t>
              </a:r>
              <a:endParaRPr lang="en-GB" altLang="zh-CN" sz="1467" dirty="0">
                <a:solidFill>
                  <a:srgbClr val="39B2A1"/>
                </a:solidFill>
                <a:latin typeface="Nexa Bold" panose="02000000000000000000" pitchFamily="50" charset="0"/>
                <a:ea typeface="Source Han Sans CN Medium" panose="020B0500000000000000" pitchFamily="34" charset="-128"/>
              </a:endParaRPr>
            </a:p>
            <a:p>
              <a:pPr defTabSz="1219170"/>
              <a:r>
                <a:rPr lang="en-US" sz="1400" dirty="0">
                  <a:latin typeface="Nexa" panose="02000000000000000000" pitchFamily="50" charset="0"/>
                </a:rPr>
                <a:t>Node.js, Express.js</a:t>
              </a:r>
              <a:endParaRPr lang="en-GB" altLang="zh-CN" sz="1400" dirty="0">
                <a:solidFill>
                  <a:srgbClr val="FFFFFF">
                    <a:lumMod val="50000"/>
                  </a:srgbClr>
                </a:solidFill>
                <a:latin typeface="Nexa" panose="02000000000000000000" pitchFamily="50" charset="0"/>
                <a:ea typeface="Source Han Sans CN Medium" panose="020B0500000000000000" pitchFamily="34" charset="-128"/>
              </a:endParaRP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BA58E52-52EE-BDC4-A01D-36227A04D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4532" y="2586503"/>
              <a:ext cx="770318" cy="770318"/>
            </a:xfrm>
            <a:prstGeom prst="rect">
              <a:avLst/>
            </a:prstGeom>
          </p:spPr>
        </p:pic>
        <p:sp>
          <p:nvSpPr>
            <p:cNvPr id="33" name="文本框 9">
              <a:extLst>
                <a:ext uri="{FF2B5EF4-FFF2-40B4-BE49-F238E27FC236}">
                  <a16:creationId xmlns:a16="http://schemas.microsoft.com/office/drawing/2014/main" id="{B2A53C19-FF65-A715-5CDF-50E986C825F5}"/>
                </a:ext>
              </a:extLst>
            </p:cNvPr>
            <p:cNvSpPr txBox="1"/>
            <p:nvPr/>
          </p:nvSpPr>
          <p:spPr>
            <a:xfrm>
              <a:off x="7725768" y="2472302"/>
              <a:ext cx="2110443" cy="746348"/>
            </a:xfrm>
            <a:prstGeom prst="rect">
              <a:avLst/>
            </a:prstGeom>
            <a:noFill/>
          </p:spPr>
          <p:txBody>
            <a:bodyPr wrap="square" lIns="68571" tIns="34285" rIns="68571" bIns="34285" rtlCol="0">
              <a:spAutoFit/>
            </a:bodyPr>
            <a:lstStyle/>
            <a:p>
              <a:pPr defTabSz="1219170"/>
              <a:r>
                <a:rPr lang="en-US" sz="1600" dirty="0">
                  <a:solidFill>
                    <a:srgbClr val="107C65"/>
                  </a:solidFill>
                  <a:latin typeface="Nexa Bold" panose="02000000000000000000" pitchFamily="50" charset="0"/>
                </a:rPr>
                <a:t>API:</a:t>
              </a:r>
              <a:endParaRPr lang="en-GB" altLang="zh-CN" sz="1467" dirty="0">
                <a:solidFill>
                  <a:srgbClr val="107C65"/>
                </a:solidFill>
                <a:latin typeface="Nexa Bold" panose="02000000000000000000" pitchFamily="50" charset="0"/>
                <a:ea typeface="Source Han Sans CN Medium" panose="020B0500000000000000" pitchFamily="34" charset="-128"/>
              </a:endParaRPr>
            </a:p>
            <a:p>
              <a:pPr defTabSz="1219170"/>
              <a:r>
                <a:rPr lang="en-US" sz="1400" dirty="0">
                  <a:latin typeface="Nexa" panose="02000000000000000000" pitchFamily="50" charset="0"/>
                </a:rPr>
                <a:t>Third-party plagiarism detection API</a:t>
              </a:r>
              <a:endParaRPr lang="en-GB" altLang="zh-CN" sz="1400" dirty="0">
                <a:solidFill>
                  <a:srgbClr val="FFFFFF">
                    <a:lumMod val="50000"/>
                  </a:srgbClr>
                </a:solidFill>
                <a:latin typeface="Nexa" panose="02000000000000000000" pitchFamily="50" charset="0"/>
                <a:ea typeface="Source Han Sans CN Medium" panose="020B0500000000000000" pitchFamily="34" charset="-128"/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21985374-3826-666A-3F2A-4A409C489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2634" y="4144304"/>
              <a:ext cx="583003" cy="583003"/>
            </a:xfrm>
            <a:prstGeom prst="rect">
              <a:avLst/>
            </a:prstGeom>
          </p:spPr>
        </p:pic>
        <p:sp>
          <p:nvSpPr>
            <p:cNvPr id="36" name="文本框 9">
              <a:extLst>
                <a:ext uri="{FF2B5EF4-FFF2-40B4-BE49-F238E27FC236}">
                  <a16:creationId xmlns:a16="http://schemas.microsoft.com/office/drawing/2014/main" id="{8D909479-4E1E-A2D9-D8A1-C0C76DB4D567}"/>
                </a:ext>
              </a:extLst>
            </p:cNvPr>
            <p:cNvSpPr txBox="1"/>
            <p:nvPr/>
          </p:nvSpPr>
          <p:spPr>
            <a:xfrm>
              <a:off x="10338071" y="4159276"/>
              <a:ext cx="1398725" cy="530904"/>
            </a:xfrm>
            <a:prstGeom prst="rect">
              <a:avLst/>
            </a:prstGeom>
            <a:noFill/>
          </p:spPr>
          <p:txBody>
            <a:bodyPr wrap="square" lIns="68571" tIns="34285" rIns="68571" bIns="34285" rtlCol="0">
              <a:spAutoFit/>
            </a:bodyPr>
            <a:lstStyle/>
            <a:p>
              <a:pPr defTabSz="1219170"/>
              <a:r>
                <a:rPr lang="en-US" sz="1600" dirty="0">
                  <a:solidFill>
                    <a:srgbClr val="39B2A1"/>
                  </a:solidFill>
                  <a:latin typeface="Nexa Bold" panose="02000000000000000000" pitchFamily="50" charset="0"/>
                </a:rPr>
                <a:t>Database:</a:t>
              </a:r>
              <a:endParaRPr lang="en-GB" altLang="zh-CN" sz="1600" dirty="0">
                <a:solidFill>
                  <a:srgbClr val="39B2A1"/>
                </a:solidFill>
                <a:latin typeface="Nexa Bold" panose="02000000000000000000" pitchFamily="50" charset="0"/>
                <a:ea typeface="Source Han Sans CN Medium" panose="020B0500000000000000" pitchFamily="34" charset="-128"/>
              </a:endParaRPr>
            </a:p>
            <a:p>
              <a:pPr defTabSz="1219170"/>
              <a:r>
                <a:rPr lang="en-US" sz="1400" dirty="0">
                  <a:latin typeface="Nexa" panose="02000000000000000000" pitchFamily="50" charset="0"/>
                </a:rPr>
                <a:t>MongoDB</a:t>
              </a:r>
              <a:endParaRPr lang="en-GB" altLang="zh-CN" sz="1400" dirty="0">
                <a:solidFill>
                  <a:srgbClr val="FFFFFF">
                    <a:lumMod val="50000"/>
                  </a:srgbClr>
                </a:solidFill>
                <a:latin typeface="Nexa" panose="02000000000000000000" pitchFamily="50" charset="0"/>
                <a:ea typeface="Source Han Sans CN Medium" panose="020B0500000000000000" pitchFamily="34" charset="-128"/>
              </a:endParaRPr>
            </a:p>
          </p:txBody>
        </p:sp>
      </p:grpSp>
      <p:pic>
        <p:nvPicPr>
          <p:cNvPr id="37" name="Graphic 36">
            <a:extLst>
              <a:ext uri="{FF2B5EF4-FFF2-40B4-BE49-F238E27FC236}">
                <a16:creationId xmlns:a16="http://schemas.microsoft.com/office/drawing/2014/main" id="{0AAC8023-209A-2C41-C5AD-C0BDA60CAB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1" y="5514713"/>
            <a:ext cx="4946313" cy="134328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1FBBDBC-2661-5D96-5617-735CE21C929D}"/>
              </a:ext>
            </a:extLst>
          </p:cNvPr>
          <p:cNvSpPr txBox="1"/>
          <p:nvPr/>
        </p:nvSpPr>
        <p:spPr>
          <a:xfrm>
            <a:off x="839730" y="392992"/>
            <a:ext cx="455523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107C65"/>
                </a:solidFill>
                <a:latin typeface="Nexa Bold" panose="02000000000000000000" pitchFamily="50" charset="0"/>
              </a:rPr>
              <a:t>System </a:t>
            </a:r>
          </a:p>
          <a:p>
            <a:r>
              <a:rPr lang="en-US" sz="4400" dirty="0">
                <a:solidFill>
                  <a:srgbClr val="107C65"/>
                </a:solidFill>
                <a:latin typeface="Nexa Bold" panose="02000000000000000000" pitchFamily="50" charset="0"/>
              </a:rPr>
              <a:t>Architecture -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2ADE44-A3E4-B09E-B12E-F411295AD503}"/>
              </a:ext>
            </a:extLst>
          </p:cNvPr>
          <p:cNvSpPr txBox="1"/>
          <p:nvPr/>
        </p:nvSpPr>
        <p:spPr>
          <a:xfrm>
            <a:off x="11320670" y="6164973"/>
            <a:ext cx="626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9B2A1"/>
                </a:solidFill>
                <a:latin typeface="Anton" pitchFamily="2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73893299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4E93A5-6C2B-1ABE-5CEA-99A41C891355}"/>
              </a:ext>
            </a:extLst>
          </p:cNvPr>
          <p:cNvSpPr/>
          <p:nvPr/>
        </p:nvSpPr>
        <p:spPr>
          <a:xfrm>
            <a:off x="1093730" y="0"/>
            <a:ext cx="1182135" cy="214533"/>
          </a:xfrm>
          <a:prstGeom prst="rect">
            <a:avLst/>
          </a:prstGeom>
          <a:solidFill>
            <a:srgbClr val="EBF5ED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BF5ED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D66F3D-7B06-21D7-2245-EEC4652A7574}"/>
              </a:ext>
            </a:extLst>
          </p:cNvPr>
          <p:cNvSpPr/>
          <p:nvPr/>
        </p:nvSpPr>
        <p:spPr>
          <a:xfrm>
            <a:off x="0" y="0"/>
            <a:ext cx="1182135" cy="214533"/>
          </a:xfrm>
          <a:prstGeom prst="rect">
            <a:avLst/>
          </a:prstGeom>
          <a:solidFill>
            <a:srgbClr val="39B2A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CFA063-E65C-A18D-A683-FEBC47544937}"/>
              </a:ext>
            </a:extLst>
          </p:cNvPr>
          <p:cNvSpPr txBox="1"/>
          <p:nvPr/>
        </p:nvSpPr>
        <p:spPr>
          <a:xfrm>
            <a:off x="1072454" y="2848185"/>
            <a:ext cx="349347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107C65"/>
                </a:solidFill>
                <a:latin typeface="Nexa Bold" panose="02000000000000000000" pitchFamily="50" charset="0"/>
              </a:rPr>
              <a:t>Flow Chart -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AFD282-B5E9-F195-63FD-0D2B94A53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770" y="332539"/>
            <a:ext cx="1611789" cy="76944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859B526-FD10-C4C0-068C-5357FE197A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" y="5514713"/>
            <a:ext cx="4946313" cy="13432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21AF0C-CA0E-791F-7E90-E8AAAB150B4A}"/>
              </a:ext>
            </a:extLst>
          </p:cNvPr>
          <p:cNvSpPr txBox="1"/>
          <p:nvPr/>
        </p:nvSpPr>
        <p:spPr>
          <a:xfrm>
            <a:off x="11320670" y="6164973"/>
            <a:ext cx="626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9B2A1"/>
                </a:solidFill>
                <a:latin typeface="Anton" pitchFamily="2" charset="0"/>
              </a:rPr>
              <a:t>06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8A5640-534A-0606-8F47-DECA01317D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827" y="332539"/>
            <a:ext cx="3713726" cy="595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7875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2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336951"/>
      </a:accent1>
      <a:accent2>
        <a:srgbClr val="A3D157"/>
      </a:accent2>
      <a:accent3>
        <a:srgbClr val="336951"/>
      </a:accent3>
      <a:accent4>
        <a:srgbClr val="A3D157"/>
      </a:accent4>
      <a:accent5>
        <a:srgbClr val="336951"/>
      </a:accent5>
      <a:accent6>
        <a:srgbClr val="A3D157"/>
      </a:accent6>
      <a:hlink>
        <a:srgbClr val="336951"/>
      </a:hlink>
      <a:folHlink>
        <a:srgbClr val="A3D157"/>
      </a:folHlink>
    </a:clrScheme>
    <a:fontScheme name="自定义 1">
      <a:majorFont>
        <a:latin typeface="Calibri"/>
        <a:ea typeface="字魂35号-经典雅黑"/>
        <a:cs typeface=""/>
      </a:majorFont>
      <a:minorFont>
        <a:latin typeface="Calibri"/>
        <a:ea typeface="字魂35号-经典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</TotalTime>
  <Words>451</Words>
  <Application>Microsoft Office PowerPoint</Application>
  <PresentationFormat>Widescreen</PresentationFormat>
  <Paragraphs>120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6" baseType="lpstr">
      <vt:lpstr>Anton</vt:lpstr>
      <vt:lpstr>Arial</vt:lpstr>
      <vt:lpstr>Arial Black</vt:lpstr>
      <vt:lpstr>Calibri</vt:lpstr>
      <vt:lpstr>Calibri Light</vt:lpstr>
      <vt:lpstr>Elsie</vt:lpstr>
      <vt:lpstr>Gilroy-Bold</vt:lpstr>
      <vt:lpstr>Gilroy-Light</vt:lpstr>
      <vt:lpstr>Gilroy-SemiBold</vt:lpstr>
      <vt:lpstr>Nexa</vt:lpstr>
      <vt:lpstr>Nexa Bold</vt:lpstr>
      <vt:lpstr>Source Han Sans CN Medium</vt:lpstr>
      <vt:lpstr>Office Theme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Abdur Razzak</dc:creator>
  <cp:lastModifiedBy>Abdur Razzak</cp:lastModifiedBy>
  <cp:revision>52</cp:revision>
  <dcterms:created xsi:type="dcterms:W3CDTF">2024-04-26T08:44:05Z</dcterms:created>
  <dcterms:modified xsi:type="dcterms:W3CDTF">2024-11-26T15:57:11Z</dcterms:modified>
</cp:coreProperties>
</file>