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336"/>
    <a:srgbClr val="336951"/>
    <a:srgbClr val="A3D157"/>
    <a:srgbClr val="7F7F7F"/>
    <a:srgbClr val="448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01DD-C572-5FCD-0081-F5E7563C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F62CD-7DEF-C8D3-B16E-EF24F219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1FE9-0734-C1C6-C660-A48FC0B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4662-4E12-E223-DAB1-9955BADA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1B56-2CCC-BDB8-3D9E-5E0B9C4D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476F-9278-C00B-EFD5-898BA969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A0179-F4B5-8055-961D-32EE99ABA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CD6F-1E35-A125-DDA9-ED673669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E1B0-40E0-F66E-7E54-03FAF2C7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EA6D-990A-0306-2654-8DE32BA2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29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44F7E-984B-0FD5-7104-6FFC1384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0F48E-27B3-7D80-44D3-6EC62BF6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493-BC16-C906-6EA8-0508AFF8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0F07-C99E-6DDA-D460-B9D9342D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8AEE-CEBF-8458-502D-2ADB1396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46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8442-1409-1E02-EF31-0F65B657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63A8-6097-590A-0513-418A059C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9CC1-0395-35B7-7A95-9F8BAAA1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FEDF-026E-EC9E-6DE0-23FE34F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C7D9-652F-1A4A-A221-6071CF89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40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3D4E-BE31-B8FA-71EF-E552C69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AABC-7043-9D53-7862-5F7BBCEE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37F0-AD78-AB1C-B428-94992814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0834-2955-9293-C6FD-8786ECAC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C9DD-A378-994B-07DA-DABCD31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079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99E6-5D6A-2E15-D4CE-92A87CDD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EFE9-4060-BC8E-038D-88FF0F8D8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96B60-21D2-0B2B-C851-E575A903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D24F-1B04-EFEC-2401-B4692CD3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BFF9-ECCA-48B0-2280-387A0DE1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E3C44-B0AA-ADFD-4FAB-94FD323B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180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FF37-8D23-0A12-4F70-C58E33F5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6FB7-FD6C-C07A-DE34-32AED6AD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969D-9803-8790-4CCA-9B978C7C6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EA0FE-2E47-B2BF-6078-6DD74970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9E409-A166-98AC-4D1F-0B5E6708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8D36B-D0B8-BF69-A544-4E9F79E1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40F6C-FAA6-3FB2-6911-8E0EC18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521ED-D9E0-0939-FB2A-9F9E6F30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23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F669-ABF7-90CA-3DAB-E1D0F351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CB28E-4E96-7506-5001-F13A899A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0441A-0C49-CBE3-BFB8-36FB5226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540DB-9712-ACA2-6E4C-288C46A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396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8A127-40F9-6D56-53D1-5BC52D62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093C8-161C-7EC8-D126-1943CF0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93729-EE2C-6D51-0B38-BFD798D8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7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F046-8A2B-DF09-068C-A539CB1C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ED80-4784-B7D3-9622-6D34841E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6C45-FC0D-42F5-DAD1-6BEA2106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29E7-BACF-C6FF-8E88-10EE8BCC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3E0D-0365-C89D-D4BF-22489851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063B-247C-5F3F-FFAE-483C7B6E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8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B1A9-2650-D0A9-BD92-2E7854E6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20812-4870-A7E6-F3C4-D7C70997C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09AE-8B12-9107-8220-57752655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11AF-CAEC-E64D-16FF-C713B96B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203A8-DE23-E5DD-87E6-26F0544B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A32B-1282-8231-5BC4-1F2FC6C3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29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6C21-9D4B-0642-8B06-CC8EF074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4947-CB12-2649-466A-1B284E4C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71FF-4764-E4D7-59D3-A79283EE9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1A56-3594-4177-9127-CBA0BFD1E7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628C-8EB4-B49F-831A-DA56981E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DD1F-889C-A696-4AD0-51730DEC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9AEE-3EF2-4B75-BDFB-A4F244368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849D5-5691-3FD6-6DC6-CDA60DC0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939F8B7-1519-B724-24F5-633E9DC23C9A}"/>
              </a:ext>
            </a:extLst>
          </p:cNvPr>
          <p:cNvGrpSpPr/>
          <p:nvPr/>
        </p:nvGrpSpPr>
        <p:grpSpPr>
          <a:xfrm>
            <a:off x="8423543" y="5332355"/>
            <a:ext cx="3671025" cy="1013248"/>
            <a:chOff x="7217016" y="3054525"/>
            <a:chExt cx="3671025" cy="10132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60F81C-77FF-0331-4D1A-4E1103A02B92}"/>
                </a:ext>
              </a:extLst>
            </p:cNvPr>
            <p:cNvSpPr txBox="1"/>
            <p:nvPr/>
          </p:nvSpPr>
          <p:spPr>
            <a:xfrm>
              <a:off x="7217016" y="3054525"/>
              <a:ext cx="339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Nexa Bold" panose="02000000000000000000" pitchFamily="50" charset="0"/>
                  <a:cs typeface="HElvetica" panose="020B0604020202020204" pitchFamily="34" charset="0"/>
                </a:rPr>
                <a:t>ABDUR RAZZAK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A4B3BE-B6AC-DBD2-490A-7E5591916DAA}"/>
                </a:ext>
              </a:extLst>
            </p:cNvPr>
            <p:cNvSpPr txBox="1"/>
            <p:nvPr/>
          </p:nvSpPr>
          <p:spPr>
            <a:xfrm>
              <a:off x="7936119" y="3544553"/>
              <a:ext cx="2951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2221081081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991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0A13EB-E680-DEEC-AC51-3CAFF86474E5}"/>
              </a:ext>
            </a:extLst>
          </p:cNvPr>
          <p:cNvGrpSpPr/>
          <p:nvPr/>
        </p:nvGrpSpPr>
        <p:grpSpPr>
          <a:xfrm>
            <a:off x="0" y="6643467"/>
            <a:ext cx="2275865" cy="214533"/>
            <a:chOff x="9916135" y="6643467"/>
            <a:chExt cx="2275865" cy="214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6D2651-DCA2-6633-A946-B2C2FCEA3ACA}"/>
                </a:ext>
              </a:extLst>
            </p:cNvPr>
            <p:cNvSpPr/>
            <p:nvPr/>
          </p:nvSpPr>
          <p:spPr>
            <a:xfrm>
              <a:off x="11009865" y="6643467"/>
              <a:ext cx="1182135" cy="214533"/>
            </a:xfrm>
            <a:prstGeom prst="rect">
              <a:avLst/>
            </a:prstGeom>
            <a:solidFill>
              <a:srgbClr val="224336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8145EE-571E-2E65-C1F0-565A42CDCE1D}"/>
                </a:ext>
              </a:extLst>
            </p:cNvPr>
            <p:cNvSpPr/>
            <p:nvPr/>
          </p:nvSpPr>
          <p:spPr>
            <a:xfrm>
              <a:off x="9916135" y="6643467"/>
              <a:ext cx="1182135" cy="214533"/>
            </a:xfrm>
            <a:prstGeom prst="rect">
              <a:avLst/>
            </a:prstGeom>
            <a:solidFill>
              <a:srgbClr val="A3D15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1C7D01-98C6-1803-1357-9BD0EFDD8E09}"/>
              </a:ext>
            </a:extLst>
          </p:cNvPr>
          <p:cNvGrpSpPr/>
          <p:nvPr/>
        </p:nvGrpSpPr>
        <p:grpSpPr>
          <a:xfrm>
            <a:off x="4446" y="0"/>
            <a:ext cx="2275865" cy="214533"/>
            <a:chOff x="9916135" y="0"/>
            <a:chExt cx="2275865" cy="2145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B68385-0A34-0C11-A724-DF398D68BAD3}"/>
                </a:ext>
              </a:extLst>
            </p:cNvPr>
            <p:cNvSpPr/>
            <p:nvPr/>
          </p:nvSpPr>
          <p:spPr>
            <a:xfrm>
              <a:off x="11009865" y="0"/>
              <a:ext cx="1182135" cy="214533"/>
            </a:xfrm>
            <a:prstGeom prst="rect">
              <a:avLst/>
            </a:prstGeom>
            <a:solidFill>
              <a:srgbClr val="224336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F524FB-0EF8-6236-CC70-2C33849BE8D8}"/>
                </a:ext>
              </a:extLst>
            </p:cNvPr>
            <p:cNvSpPr/>
            <p:nvPr/>
          </p:nvSpPr>
          <p:spPr>
            <a:xfrm>
              <a:off x="9916135" y="0"/>
              <a:ext cx="1182135" cy="214533"/>
            </a:xfrm>
            <a:prstGeom prst="rect">
              <a:avLst/>
            </a:prstGeom>
            <a:solidFill>
              <a:srgbClr val="A3D15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5AAD6BE-B89C-6D75-12A2-B2D9D9F69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487" y="284107"/>
            <a:ext cx="8486513" cy="5530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8FEB2-330B-C944-7670-223BE06E6F75}"/>
              </a:ext>
            </a:extLst>
          </p:cNvPr>
          <p:cNvSpPr txBox="1"/>
          <p:nvPr/>
        </p:nvSpPr>
        <p:spPr>
          <a:xfrm>
            <a:off x="1063504" y="2708007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Sequence</a:t>
            </a:r>
          </a:p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Diagram-</a:t>
            </a:r>
          </a:p>
        </p:txBody>
      </p:sp>
    </p:spTree>
    <p:extLst>
      <p:ext uri="{BB962C8B-B14F-4D97-AF65-F5344CB8AC3E}">
        <p14:creationId xmlns:p14="http://schemas.microsoft.com/office/powerpoint/2010/main" val="19026448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C0F34B8C-4A54-2283-49EA-7932B5C4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35" y="3274155"/>
            <a:ext cx="91595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4336"/>
                </a:solidFill>
                <a:effectLst/>
                <a:latin typeface="+mj-lt"/>
              </a:rPr>
              <a:t>Now a day student face several problem in traditional education system, but this platform can solve the problem.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2091535" y="2274798"/>
            <a:ext cx="340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Conclusion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516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0F9318EB-8976-3CC0-BF21-E4B03710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535" y="3105834"/>
            <a:ext cx="7251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4336"/>
                </a:solidFill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4336"/>
                </a:solidFill>
                <a:effectLst/>
              </a:rPr>
              <a:t>asically, I find the  problems of traditional learning system and create a system, there every students can learn from everywhere.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2091535" y="2185346"/>
            <a:ext cx="3405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Conclusion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C11CC-74BA-8972-9B22-C397F12403E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D4894-6F99-263C-B764-6BF84E9AFCBE}"/>
              </a:ext>
            </a:extLst>
          </p:cNvPr>
          <p:cNvSpPr txBox="1"/>
          <p:nvPr/>
        </p:nvSpPr>
        <p:spPr>
          <a:xfrm>
            <a:off x="4164452" y="2828834"/>
            <a:ext cx="3863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A3D157"/>
                </a:solidFill>
                <a:latin typeface="Arial Black" panose="020B0A040201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063787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19">
            <a:extLst>
              <a:ext uri="{FF2B5EF4-FFF2-40B4-BE49-F238E27FC236}">
                <a16:creationId xmlns:a16="http://schemas.microsoft.com/office/drawing/2014/main" id="{5C7DEAC4-7B95-136D-C12E-B5D90C0ED4FC}"/>
              </a:ext>
            </a:extLst>
          </p:cNvPr>
          <p:cNvGrpSpPr/>
          <p:nvPr/>
        </p:nvGrpSpPr>
        <p:grpSpPr>
          <a:xfrm>
            <a:off x="4375996" y="1063128"/>
            <a:ext cx="60936" cy="4710342"/>
            <a:chOff x="1331651" y="1296969"/>
            <a:chExt cx="60950" cy="4282364"/>
          </a:xfrm>
          <a:solidFill>
            <a:srgbClr val="336951"/>
          </a:solidFill>
        </p:grpSpPr>
        <p:cxnSp>
          <p:nvCxnSpPr>
            <p:cNvPr id="41" name="直接连接符 12">
              <a:extLst>
                <a:ext uri="{FF2B5EF4-FFF2-40B4-BE49-F238E27FC236}">
                  <a16:creationId xmlns:a16="http://schemas.microsoft.com/office/drawing/2014/main" id="{23DD0473-1D7E-17D3-747B-5DA52894A56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51" y="1296969"/>
              <a:ext cx="0" cy="4282364"/>
            </a:xfrm>
            <a:prstGeom prst="line">
              <a:avLst/>
            </a:prstGeom>
            <a:grpFill/>
            <a:ln w="635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</p:cxn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AF883519-8284-6E66-B969-022C74378F07}"/>
                </a:ext>
              </a:extLst>
            </p:cNvPr>
            <p:cNvSpPr/>
            <p:nvPr/>
          </p:nvSpPr>
          <p:spPr>
            <a:xfrm>
              <a:off x="1331651" y="1597981"/>
              <a:ext cx="60950" cy="231183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64" name="组合 5">
            <a:extLst>
              <a:ext uri="{FF2B5EF4-FFF2-40B4-BE49-F238E27FC236}">
                <a16:creationId xmlns:a16="http://schemas.microsoft.com/office/drawing/2014/main" id="{E49736FB-02E4-FF83-D932-A9E0AF7ACB11}"/>
              </a:ext>
            </a:extLst>
          </p:cNvPr>
          <p:cNvGrpSpPr/>
          <p:nvPr/>
        </p:nvGrpSpPr>
        <p:grpSpPr>
          <a:xfrm>
            <a:off x="8681171" y="2904948"/>
            <a:ext cx="1922860" cy="975912"/>
            <a:chOff x="8651906" y="2904919"/>
            <a:chExt cx="1923330" cy="975966"/>
          </a:xfrm>
        </p:grpSpPr>
        <p:sp>
          <p:nvSpPr>
            <p:cNvPr id="66" name="文本框 66">
              <a:extLst>
                <a:ext uri="{FF2B5EF4-FFF2-40B4-BE49-F238E27FC236}">
                  <a16:creationId xmlns:a16="http://schemas.microsoft.com/office/drawing/2014/main" id="{6A6A9DCC-1948-802A-B960-2C2D414C683A}"/>
                </a:ext>
              </a:extLst>
            </p:cNvPr>
            <p:cNvSpPr txBox="1"/>
            <p:nvPr/>
          </p:nvSpPr>
          <p:spPr>
            <a:xfrm>
              <a:off x="8651906" y="3543681"/>
              <a:ext cx="1923330" cy="33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YOUR TITLE</a:t>
              </a:r>
            </a:p>
          </p:txBody>
        </p:sp>
        <p:sp>
          <p:nvSpPr>
            <p:cNvPr id="67" name="文本框 70">
              <a:extLst>
                <a:ext uri="{FF2B5EF4-FFF2-40B4-BE49-F238E27FC236}">
                  <a16:creationId xmlns:a16="http://schemas.microsoft.com/office/drawing/2014/main" id="{72BDFE50-B98B-1DAD-613C-CCA2142E2712}"/>
                </a:ext>
              </a:extLst>
            </p:cNvPr>
            <p:cNvSpPr txBox="1"/>
            <p:nvPr/>
          </p:nvSpPr>
          <p:spPr>
            <a:xfrm>
              <a:off x="9076217" y="2904919"/>
              <a:ext cx="1075605" cy="7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336B2B1-C465-AF5A-A542-DDDBB1163104}"/>
              </a:ext>
            </a:extLst>
          </p:cNvPr>
          <p:cNvSpPr txBox="1"/>
          <p:nvPr/>
        </p:nvSpPr>
        <p:spPr>
          <a:xfrm>
            <a:off x="1277718" y="3044279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Outline-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67484F5-60C3-5CE4-DFE0-317BD78922D7}"/>
              </a:ext>
            </a:extLst>
          </p:cNvPr>
          <p:cNvSpPr txBox="1"/>
          <p:nvPr/>
        </p:nvSpPr>
        <p:spPr>
          <a:xfrm>
            <a:off x="4588100" y="1343422"/>
            <a:ext cx="150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951"/>
                </a:solidFill>
                <a:latin typeface="Nexa Bold" panose="02000000000000000000" pitchFamily="50" charset="0"/>
              </a:rPr>
              <a:t>Introduction</a:t>
            </a:r>
          </a:p>
        </p:txBody>
      </p:sp>
      <p:sp>
        <p:nvSpPr>
          <p:cNvPr id="81" name="矩形 13">
            <a:extLst>
              <a:ext uri="{FF2B5EF4-FFF2-40B4-BE49-F238E27FC236}">
                <a16:creationId xmlns:a16="http://schemas.microsoft.com/office/drawing/2014/main" id="{04D697BB-EC9C-FEF0-BFCE-794CB56D83B9}"/>
              </a:ext>
            </a:extLst>
          </p:cNvPr>
          <p:cNvSpPr/>
          <p:nvPr/>
        </p:nvSpPr>
        <p:spPr>
          <a:xfrm>
            <a:off x="4373347" y="1932352"/>
            <a:ext cx="60936" cy="254287"/>
          </a:xfrm>
          <a:prstGeom prst="rect">
            <a:avLst/>
          </a:prstGeom>
          <a:solidFill>
            <a:srgbClr val="A3D1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1FA13F-8C7A-ADD5-8144-8AB2F8587E27}"/>
              </a:ext>
            </a:extLst>
          </p:cNvPr>
          <p:cNvSpPr txBox="1"/>
          <p:nvPr/>
        </p:nvSpPr>
        <p:spPr>
          <a:xfrm>
            <a:off x="4588100" y="1886906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951"/>
                </a:solidFill>
                <a:latin typeface="Nexa Bold" panose="02000000000000000000" pitchFamily="50" charset="0"/>
              </a:rPr>
              <a:t>Objective</a:t>
            </a:r>
          </a:p>
        </p:txBody>
      </p:sp>
      <p:sp>
        <p:nvSpPr>
          <p:cNvPr id="83" name="矩形 13">
            <a:extLst>
              <a:ext uri="{FF2B5EF4-FFF2-40B4-BE49-F238E27FC236}">
                <a16:creationId xmlns:a16="http://schemas.microsoft.com/office/drawing/2014/main" id="{B102DCBF-A9DB-552F-119F-2D674C100533}"/>
              </a:ext>
            </a:extLst>
          </p:cNvPr>
          <p:cNvSpPr/>
          <p:nvPr/>
        </p:nvSpPr>
        <p:spPr>
          <a:xfrm>
            <a:off x="4376741" y="2473170"/>
            <a:ext cx="60936" cy="254287"/>
          </a:xfrm>
          <a:prstGeom prst="rect">
            <a:avLst/>
          </a:prstGeom>
          <a:solidFill>
            <a:srgbClr val="A3D1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4" name="矩形 13">
            <a:extLst>
              <a:ext uri="{FF2B5EF4-FFF2-40B4-BE49-F238E27FC236}">
                <a16:creationId xmlns:a16="http://schemas.microsoft.com/office/drawing/2014/main" id="{86AC18E6-4672-AC55-7ADE-4DA7B5AF831B}"/>
              </a:ext>
            </a:extLst>
          </p:cNvPr>
          <p:cNvSpPr/>
          <p:nvPr/>
        </p:nvSpPr>
        <p:spPr>
          <a:xfrm>
            <a:off x="4375209" y="5099745"/>
            <a:ext cx="60936" cy="254287"/>
          </a:xfrm>
          <a:prstGeom prst="rect">
            <a:avLst/>
          </a:prstGeom>
          <a:solidFill>
            <a:srgbClr val="A3D1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5" name="矩形 13">
            <a:extLst>
              <a:ext uri="{FF2B5EF4-FFF2-40B4-BE49-F238E27FC236}">
                <a16:creationId xmlns:a16="http://schemas.microsoft.com/office/drawing/2014/main" id="{0AC69A4B-D50A-0B5B-F92F-115EC1A18815}"/>
              </a:ext>
            </a:extLst>
          </p:cNvPr>
          <p:cNvSpPr/>
          <p:nvPr/>
        </p:nvSpPr>
        <p:spPr>
          <a:xfrm>
            <a:off x="4373346" y="3011299"/>
            <a:ext cx="60936" cy="254287"/>
          </a:xfrm>
          <a:prstGeom prst="rect">
            <a:avLst/>
          </a:prstGeom>
          <a:solidFill>
            <a:srgbClr val="A3D1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6" name="矩形 13">
            <a:extLst>
              <a:ext uri="{FF2B5EF4-FFF2-40B4-BE49-F238E27FC236}">
                <a16:creationId xmlns:a16="http://schemas.microsoft.com/office/drawing/2014/main" id="{01D833C9-67CA-7FA5-C4D8-3F82EC05A4AC}"/>
              </a:ext>
            </a:extLst>
          </p:cNvPr>
          <p:cNvSpPr/>
          <p:nvPr/>
        </p:nvSpPr>
        <p:spPr>
          <a:xfrm>
            <a:off x="4373346" y="4561617"/>
            <a:ext cx="60936" cy="254287"/>
          </a:xfrm>
          <a:prstGeom prst="rect">
            <a:avLst/>
          </a:prstGeom>
          <a:solidFill>
            <a:srgbClr val="A3D1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Elsie" panose="02000000000000000000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34022C-C476-4601-E032-DC232827B60F}"/>
              </a:ext>
            </a:extLst>
          </p:cNvPr>
          <p:cNvSpPr txBox="1"/>
          <p:nvPr/>
        </p:nvSpPr>
        <p:spPr>
          <a:xfrm>
            <a:off x="4588100" y="2443588"/>
            <a:ext cx="23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951"/>
                </a:solidFill>
                <a:latin typeface="Nexa Bold" panose="02000000000000000000" pitchFamily="50" charset="0"/>
              </a:rPr>
              <a:t>Problem Statement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10020CA-F999-187C-D051-03E84535714E}"/>
              </a:ext>
            </a:extLst>
          </p:cNvPr>
          <p:cNvSpPr txBox="1"/>
          <p:nvPr/>
        </p:nvSpPr>
        <p:spPr>
          <a:xfrm>
            <a:off x="4588100" y="296648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951"/>
                </a:solidFill>
                <a:latin typeface="Nexa Bold" panose="02000000000000000000" pitchFamily="50" charset="0"/>
              </a:rPr>
              <a:t>Diagrams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CF1FCF-3F9C-68F6-A280-2E596BE0C934}"/>
              </a:ext>
            </a:extLst>
          </p:cNvPr>
          <p:cNvGrpSpPr/>
          <p:nvPr/>
        </p:nvGrpSpPr>
        <p:grpSpPr>
          <a:xfrm>
            <a:off x="4816154" y="3316386"/>
            <a:ext cx="1933350" cy="307777"/>
            <a:chOff x="3910348" y="3562600"/>
            <a:chExt cx="1933350" cy="307777"/>
          </a:xfrm>
        </p:grpSpPr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DC11D4F3-95EB-22E9-B7BC-8E44E8155577}"/>
                </a:ext>
              </a:extLst>
            </p:cNvPr>
            <p:cNvSpPr/>
            <p:nvPr/>
          </p:nvSpPr>
          <p:spPr>
            <a:xfrm>
              <a:off x="3910348" y="3682265"/>
              <a:ext cx="45719" cy="79763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xa" panose="02000000000000000000" pitchFamily="50" charset="0"/>
                <a:ea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7B079A9-B037-7FA3-8DDD-DA9E06C5E141}"/>
                </a:ext>
              </a:extLst>
            </p:cNvPr>
            <p:cNvSpPr txBox="1"/>
            <p:nvPr/>
          </p:nvSpPr>
          <p:spPr>
            <a:xfrm>
              <a:off x="3968633" y="3562600"/>
              <a:ext cx="1875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F7F7F"/>
                  </a:solidFill>
                  <a:latin typeface="Nexa" panose="02000000000000000000" pitchFamily="50" charset="0"/>
                </a:rPr>
                <a:t>Use Case Diagrams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736632-1982-251F-ADDF-218C2B56DA4C}"/>
              </a:ext>
            </a:extLst>
          </p:cNvPr>
          <p:cNvGrpSpPr/>
          <p:nvPr/>
        </p:nvGrpSpPr>
        <p:grpSpPr>
          <a:xfrm>
            <a:off x="4816154" y="3585132"/>
            <a:ext cx="1591397" cy="307777"/>
            <a:chOff x="3910348" y="3562600"/>
            <a:chExt cx="1591397" cy="307777"/>
          </a:xfrm>
        </p:grpSpPr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A82F59D4-CFAA-8C14-37B7-6A7D40FBFD48}"/>
                </a:ext>
              </a:extLst>
            </p:cNvPr>
            <p:cNvSpPr/>
            <p:nvPr/>
          </p:nvSpPr>
          <p:spPr>
            <a:xfrm>
              <a:off x="3910348" y="3676550"/>
              <a:ext cx="45719" cy="79763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xa" panose="02000000000000000000" pitchFamily="50" charset="0"/>
                <a:ea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0EFE3A-65EE-75C6-0044-331AD050E75F}"/>
                </a:ext>
              </a:extLst>
            </p:cNvPr>
            <p:cNvSpPr txBox="1"/>
            <p:nvPr/>
          </p:nvSpPr>
          <p:spPr>
            <a:xfrm>
              <a:off x="3968633" y="3562600"/>
              <a:ext cx="153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F7F7F"/>
                  </a:solidFill>
                  <a:latin typeface="Nexa" panose="02000000000000000000" pitchFamily="50" charset="0"/>
                </a:rPr>
                <a:t>Class Diagrams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12609D-4EE4-E2D4-2364-5CCBB290F941}"/>
              </a:ext>
            </a:extLst>
          </p:cNvPr>
          <p:cNvGrpSpPr/>
          <p:nvPr/>
        </p:nvGrpSpPr>
        <p:grpSpPr>
          <a:xfrm>
            <a:off x="4816154" y="3853878"/>
            <a:ext cx="1764650" cy="307777"/>
            <a:chOff x="3910348" y="3562600"/>
            <a:chExt cx="1764650" cy="307777"/>
          </a:xfrm>
        </p:grpSpPr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7B24F072-8A44-C3FD-4917-8E80DF03D2B2}"/>
                </a:ext>
              </a:extLst>
            </p:cNvPr>
            <p:cNvSpPr/>
            <p:nvPr/>
          </p:nvSpPr>
          <p:spPr>
            <a:xfrm>
              <a:off x="3910348" y="3680360"/>
              <a:ext cx="45719" cy="79763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xa" panose="02000000000000000000" pitchFamily="50" charset="0"/>
                <a:ea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89FCB40-A1C3-2E08-3901-D623ADD7F451}"/>
                </a:ext>
              </a:extLst>
            </p:cNvPr>
            <p:cNvSpPr txBox="1"/>
            <p:nvPr/>
          </p:nvSpPr>
          <p:spPr>
            <a:xfrm>
              <a:off x="3968633" y="3562600"/>
              <a:ext cx="1706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F7F7F"/>
                  </a:solidFill>
                  <a:latin typeface="Nexa" panose="02000000000000000000" pitchFamily="50" charset="0"/>
                </a:rPr>
                <a:t>Activity Diagrams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A5D8B4B-75C8-69F6-B49E-DF09DEB7B78A}"/>
              </a:ext>
            </a:extLst>
          </p:cNvPr>
          <p:cNvGrpSpPr/>
          <p:nvPr/>
        </p:nvGrpSpPr>
        <p:grpSpPr>
          <a:xfrm>
            <a:off x="4816154" y="4122625"/>
            <a:ext cx="1986762" cy="307777"/>
            <a:chOff x="3910348" y="3562600"/>
            <a:chExt cx="1986762" cy="307777"/>
          </a:xfrm>
        </p:grpSpPr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1E243CBE-DC18-5722-AE08-97C68EF78725}"/>
                </a:ext>
              </a:extLst>
            </p:cNvPr>
            <p:cNvSpPr/>
            <p:nvPr/>
          </p:nvSpPr>
          <p:spPr>
            <a:xfrm>
              <a:off x="3910348" y="3676550"/>
              <a:ext cx="45719" cy="79763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exa" panose="02000000000000000000" pitchFamily="50" charset="0"/>
                <a:ea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6EC7507-CA62-1A99-726F-B342070D00D0}"/>
                </a:ext>
              </a:extLst>
            </p:cNvPr>
            <p:cNvSpPr txBox="1"/>
            <p:nvPr/>
          </p:nvSpPr>
          <p:spPr>
            <a:xfrm>
              <a:off x="3968633" y="3562600"/>
              <a:ext cx="1928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F7F7F"/>
                  </a:solidFill>
                  <a:latin typeface="Nexa" panose="02000000000000000000" pitchFamily="50" charset="0"/>
                </a:rPr>
                <a:t>Sequence Diagrams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99408FE-72EB-70F1-D258-9017ADABF90B}"/>
              </a:ext>
            </a:extLst>
          </p:cNvPr>
          <p:cNvSpPr txBox="1"/>
          <p:nvPr/>
        </p:nvSpPr>
        <p:spPr>
          <a:xfrm>
            <a:off x="4588100" y="4529440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951"/>
                </a:solidFill>
                <a:latin typeface="Nexa Bold" panose="02000000000000000000" pitchFamily="50" charset="0"/>
              </a:rPr>
              <a:t>Conclusion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878190-1953-773A-6ED0-F334F2149AEA}"/>
              </a:ext>
            </a:extLst>
          </p:cNvPr>
          <p:cNvSpPr txBox="1"/>
          <p:nvPr/>
        </p:nvSpPr>
        <p:spPr>
          <a:xfrm>
            <a:off x="4592867" y="5064682"/>
            <a:ext cx="132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951"/>
                </a:solidFill>
                <a:latin typeface="Nexa Bold" panose="02000000000000000000" pitchFamily="50" charset="0"/>
              </a:rPr>
              <a:t>Reference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2E56DC-D38E-F80C-61E9-7BE7EB15D4FB}"/>
              </a:ext>
            </a:extLst>
          </p:cNvPr>
          <p:cNvSpPr/>
          <p:nvPr/>
        </p:nvSpPr>
        <p:spPr>
          <a:xfrm>
            <a:off x="10010100" y="-1747"/>
            <a:ext cx="2203173" cy="3429001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58980C-C0C6-1152-5240-5BC6E6B18742}"/>
              </a:ext>
            </a:extLst>
          </p:cNvPr>
          <p:cNvSpPr/>
          <p:nvPr/>
        </p:nvSpPr>
        <p:spPr>
          <a:xfrm>
            <a:off x="10010101" y="3427254"/>
            <a:ext cx="2203173" cy="3429000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7673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1AF87A6-86EE-7D96-527D-04E3F456F922}"/>
              </a:ext>
            </a:extLst>
          </p:cNvPr>
          <p:cNvSpPr>
            <a:spLocks/>
          </p:cNvSpPr>
          <p:nvPr/>
        </p:nvSpPr>
        <p:spPr bwMode="auto">
          <a:xfrm>
            <a:off x="3063531" y="4068835"/>
            <a:ext cx="721359" cy="755488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224336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0F34B8C-4A54-2283-49EA-7932B5C47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522" y="3955491"/>
            <a:ext cx="59722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4336"/>
                </a:solidFill>
                <a:effectLst/>
                <a:latin typeface="+mj-lt"/>
              </a:rPr>
              <a:t>My platform, which is designed to satisfy the various demands of students worldwide. </a:t>
            </a:r>
            <a:r>
              <a:rPr lang="en-US" altLang="en-US" dirty="0">
                <a:solidFill>
                  <a:srgbClr val="224336"/>
                </a:solidFill>
                <a:latin typeface="+mj-lt"/>
              </a:rPr>
              <a:t>It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4336"/>
                </a:solidFill>
                <a:effectLst/>
                <a:latin typeface="+mj-lt"/>
              </a:rPr>
              <a:t>is an innovative combination of educational knowledge and state-of-the-art technology.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24336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24336"/>
                </a:solidFill>
                <a:latin typeface="+mj-lt"/>
              </a:rPr>
              <a:t>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4336"/>
                </a:solidFill>
                <a:effectLst/>
                <a:latin typeface="+mj-lt"/>
              </a:rPr>
              <a:t> platform offers an extensive set of tools and resources to support student’s learning journey.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CFCFA5D-4D82-E9DC-2437-331C3D40045A}"/>
              </a:ext>
            </a:extLst>
          </p:cNvPr>
          <p:cNvSpPr>
            <a:spLocks/>
          </p:cNvSpPr>
          <p:nvPr/>
        </p:nvSpPr>
        <p:spPr bwMode="auto">
          <a:xfrm>
            <a:off x="3063531" y="2248458"/>
            <a:ext cx="721359" cy="75548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A3D157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F9318EB-8976-3CC0-BF21-E4B03710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522" y="2542282"/>
            <a:ext cx="59722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4336"/>
                </a:solidFill>
                <a:effectLst/>
                <a:latin typeface="+mj-lt"/>
              </a:rPr>
              <a:t>An e-learning platform is a virtual environment that provide various educational content or resources over the internet and student receives these services at home.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74275-45EC-64B6-D449-EDA475C0637F}"/>
              </a:ext>
            </a:extLst>
          </p:cNvPr>
          <p:cNvSpPr txBox="1"/>
          <p:nvPr/>
        </p:nvSpPr>
        <p:spPr>
          <a:xfrm>
            <a:off x="3987550" y="2251369"/>
            <a:ext cx="341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4336"/>
                </a:solidFill>
                <a:latin typeface="Nexa" panose="02000000000000000000" pitchFamily="50" charset="0"/>
              </a:rPr>
              <a:t>What is e-learning platform?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2091535" y="1101980"/>
            <a:ext cx="3785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Introduction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32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19">
            <a:extLst>
              <a:ext uri="{FF2B5EF4-FFF2-40B4-BE49-F238E27FC236}">
                <a16:creationId xmlns:a16="http://schemas.microsoft.com/office/drawing/2014/main" id="{B0E581BE-715C-8AB9-2954-D2D95ABDB315}"/>
              </a:ext>
            </a:extLst>
          </p:cNvPr>
          <p:cNvGrpSpPr/>
          <p:nvPr/>
        </p:nvGrpSpPr>
        <p:grpSpPr>
          <a:xfrm>
            <a:off x="1362708" y="1954316"/>
            <a:ext cx="35992" cy="2364352"/>
            <a:chOff x="1331651" y="1597980"/>
            <a:chExt cx="36000" cy="2364481"/>
          </a:xfrm>
          <a:solidFill>
            <a:srgbClr val="336951"/>
          </a:solidFill>
        </p:grpSpPr>
        <p:cxnSp>
          <p:nvCxnSpPr>
            <p:cNvPr id="41" name="直接连接符 12">
              <a:extLst>
                <a:ext uri="{FF2B5EF4-FFF2-40B4-BE49-F238E27FC236}">
                  <a16:creationId xmlns:a16="http://schemas.microsoft.com/office/drawing/2014/main" id="{FC8721F7-C6D9-4C4B-7EB4-AB45FBC651C2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 w="635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</p:cxn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86407FE7-FE22-7FAF-D4D2-F6E6211A8FF9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 w="1270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23">
            <a:extLst>
              <a:ext uri="{FF2B5EF4-FFF2-40B4-BE49-F238E27FC236}">
                <a16:creationId xmlns:a16="http://schemas.microsoft.com/office/drawing/2014/main" id="{B67EAA40-3376-35A6-C6B6-BC995EF7AEF6}"/>
              </a:ext>
            </a:extLst>
          </p:cNvPr>
          <p:cNvGrpSpPr/>
          <p:nvPr/>
        </p:nvGrpSpPr>
        <p:grpSpPr>
          <a:xfrm flipV="1">
            <a:off x="3772773" y="3310955"/>
            <a:ext cx="35992" cy="2390197"/>
            <a:chOff x="1331651" y="1572132"/>
            <a:chExt cx="36000" cy="2390327"/>
          </a:xfrm>
          <a:solidFill>
            <a:srgbClr val="008C8A"/>
          </a:solidFill>
        </p:grpSpPr>
        <p:cxnSp>
          <p:nvCxnSpPr>
            <p:cNvPr id="44" name="直接连接符 24">
              <a:extLst>
                <a:ext uri="{FF2B5EF4-FFF2-40B4-BE49-F238E27FC236}">
                  <a16:creationId xmlns:a16="http://schemas.microsoft.com/office/drawing/2014/main" id="{5EB3B226-9126-77E6-AA7D-44BDFFE494BD}"/>
                </a:ext>
              </a:extLst>
            </p:cNvPr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 w="635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</p:cxnSp>
        <p:sp>
          <p:nvSpPr>
            <p:cNvPr id="45" name="矩形 25">
              <a:extLst>
                <a:ext uri="{FF2B5EF4-FFF2-40B4-BE49-F238E27FC236}">
                  <a16:creationId xmlns:a16="http://schemas.microsoft.com/office/drawing/2014/main" id="{312C7DED-953A-5F65-ED49-B7176824F6A4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7B979FC8-DBCA-95EF-57F2-023ACC9F6B7E}"/>
              </a:ext>
            </a:extLst>
          </p:cNvPr>
          <p:cNvGrpSpPr/>
          <p:nvPr/>
        </p:nvGrpSpPr>
        <p:grpSpPr>
          <a:xfrm>
            <a:off x="6182840" y="1954316"/>
            <a:ext cx="35992" cy="2364352"/>
            <a:chOff x="1331651" y="1597980"/>
            <a:chExt cx="36000" cy="2364481"/>
          </a:xfrm>
          <a:solidFill>
            <a:srgbClr val="F29548"/>
          </a:solidFill>
        </p:grpSpPr>
        <p:cxnSp>
          <p:nvCxnSpPr>
            <p:cNvPr id="47" name="直接连接符 29">
              <a:extLst>
                <a:ext uri="{FF2B5EF4-FFF2-40B4-BE49-F238E27FC236}">
                  <a16:creationId xmlns:a16="http://schemas.microsoft.com/office/drawing/2014/main" id="{D3313E88-5399-3CFF-F843-119D2BDE7AD8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 w="635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</p:cxnSp>
        <p:sp>
          <p:nvSpPr>
            <p:cNvPr id="48" name="矩形 30">
              <a:extLst>
                <a:ext uri="{FF2B5EF4-FFF2-40B4-BE49-F238E27FC236}">
                  <a16:creationId xmlns:a16="http://schemas.microsoft.com/office/drawing/2014/main" id="{3AFE2808-A6D5-1BDA-70B9-C58EBD3F8656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solidFill>
              <a:srgbClr val="336951"/>
            </a:solidFill>
            <a:ln w="1270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33">
            <a:extLst>
              <a:ext uri="{FF2B5EF4-FFF2-40B4-BE49-F238E27FC236}">
                <a16:creationId xmlns:a16="http://schemas.microsoft.com/office/drawing/2014/main" id="{B1A48CAF-1E19-A895-3630-93C9670D69CD}"/>
              </a:ext>
            </a:extLst>
          </p:cNvPr>
          <p:cNvGrpSpPr/>
          <p:nvPr/>
        </p:nvGrpSpPr>
        <p:grpSpPr>
          <a:xfrm flipV="1">
            <a:off x="8592903" y="3310954"/>
            <a:ext cx="35992" cy="2390198"/>
            <a:chOff x="1331651" y="1572132"/>
            <a:chExt cx="36000" cy="2390328"/>
          </a:xfrm>
          <a:solidFill>
            <a:srgbClr val="A3D157"/>
          </a:solidFill>
        </p:grpSpPr>
        <p:cxnSp>
          <p:nvCxnSpPr>
            <p:cNvPr id="50" name="直接连接符 34">
              <a:extLst>
                <a:ext uri="{FF2B5EF4-FFF2-40B4-BE49-F238E27FC236}">
                  <a16:creationId xmlns:a16="http://schemas.microsoft.com/office/drawing/2014/main" id="{D4324A44-31A3-4F07-6319-F523BADAA179}"/>
                </a:ext>
              </a:extLst>
            </p:cNvPr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 w="635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</p:cxnSp>
        <p:sp>
          <p:nvSpPr>
            <p:cNvPr id="51" name="矩形 35">
              <a:extLst>
                <a:ext uri="{FF2B5EF4-FFF2-40B4-BE49-F238E27FC236}">
                  <a16:creationId xmlns:a16="http://schemas.microsoft.com/office/drawing/2014/main" id="{3884B38A-7827-3C84-A8DC-B7777C2C2AC2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 w="1270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53" name="矩形 6">
            <a:extLst>
              <a:ext uri="{FF2B5EF4-FFF2-40B4-BE49-F238E27FC236}">
                <a16:creationId xmlns:a16="http://schemas.microsoft.com/office/drawing/2014/main" id="{AD9032B9-4B21-56FA-90C5-A3A016406B0B}"/>
              </a:ext>
            </a:extLst>
          </p:cNvPr>
          <p:cNvSpPr/>
          <p:nvPr/>
        </p:nvSpPr>
        <p:spPr>
          <a:xfrm>
            <a:off x="1362708" y="3310955"/>
            <a:ext cx="2099408" cy="1017239"/>
          </a:xfrm>
          <a:prstGeom prst="rect">
            <a:avLst/>
          </a:prstGeom>
          <a:solidFill>
            <a:srgbClr val="33695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lsie" panose="02000000000000000000" charset="0"/>
              <a:ea typeface="Elsie" panose="02000000000000000000" charset="0"/>
              <a:cs typeface="Elsie" panose="02000000000000000000" charset="0"/>
              <a:sym typeface="Arial" panose="020B0604020202020204" pitchFamily="34" charset="0"/>
            </a:endParaRPr>
          </a:p>
        </p:txBody>
      </p:sp>
      <p:grpSp>
        <p:nvGrpSpPr>
          <p:cNvPr id="56" name="组合 3">
            <a:extLst>
              <a:ext uri="{FF2B5EF4-FFF2-40B4-BE49-F238E27FC236}">
                <a16:creationId xmlns:a16="http://schemas.microsoft.com/office/drawing/2014/main" id="{26814236-82E9-6F8B-A5FE-EFF1405CC5AB}"/>
              </a:ext>
            </a:extLst>
          </p:cNvPr>
          <p:cNvGrpSpPr/>
          <p:nvPr/>
        </p:nvGrpSpPr>
        <p:grpSpPr>
          <a:xfrm>
            <a:off x="3772773" y="3310952"/>
            <a:ext cx="2099408" cy="1017238"/>
            <a:chOff x="3742306" y="2945166"/>
            <a:chExt cx="2099921" cy="1017295"/>
          </a:xfrm>
        </p:grpSpPr>
        <p:sp>
          <p:nvSpPr>
            <p:cNvPr id="57" name="矩形 22">
              <a:extLst>
                <a:ext uri="{FF2B5EF4-FFF2-40B4-BE49-F238E27FC236}">
                  <a16:creationId xmlns:a16="http://schemas.microsoft.com/office/drawing/2014/main" id="{FFB7A811-EDD7-CF2B-178F-BBCA5120FB91}"/>
                </a:ext>
              </a:extLst>
            </p:cNvPr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59" name="文本框 68">
              <a:extLst>
                <a:ext uri="{FF2B5EF4-FFF2-40B4-BE49-F238E27FC236}">
                  <a16:creationId xmlns:a16="http://schemas.microsoft.com/office/drawing/2014/main" id="{DC294C8E-DA3E-4CDE-E18B-A9EE95DCEB80}"/>
                </a:ext>
              </a:extLst>
            </p:cNvPr>
            <p:cNvSpPr txBox="1"/>
            <p:nvPr/>
          </p:nvSpPr>
          <p:spPr>
            <a:xfrm>
              <a:off x="4270418" y="3042091"/>
              <a:ext cx="1075605" cy="7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0" name="组合 4">
            <a:extLst>
              <a:ext uri="{FF2B5EF4-FFF2-40B4-BE49-F238E27FC236}">
                <a16:creationId xmlns:a16="http://schemas.microsoft.com/office/drawing/2014/main" id="{4C883685-0039-5C7E-15D1-188B1F1F9E96}"/>
              </a:ext>
            </a:extLst>
          </p:cNvPr>
          <p:cNvGrpSpPr/>
          <p:nvPr/>
        </p:nvGrpSpPr>
        <p:grpSpPr>
          <a:xfrm>
            <a:off x="6182838" y="3310961"/>
            <a:ext cx="2099408" cy="1017241"/>
            <a:chOff x="6152961" y="2945166"/>
            <a:chExt cx="2099921" cy="1017295"/>
          </a:xfrm>
          <a:solidFill>
            <a:srgbClr val="336951"/>
          </a:solidFill>
        </p:grpSpPr>
        <p:sp>
          <p:nvSpPr>
            <p:cNvPr id="61" name="矩形 27">
              <a:extLst>
                <a:ext uri="{FF2B5EF4-FFF2-40B4-BE49-F238E27FC236}">
                  <a16:creationId xmlns:a16="http://schemas.microsoft.com/office/drawing/2014/main" id="{1C6E5FF9-06E9-6542-12A3-7AECFAD17438}"/>
                </a:ext>
              </a:extLst>
            </p:cNvPr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63" name="文本框 69">
              <a:extLst>
                <a:ext uri="{FF2B5EF4-FFF2-40B4-BE49-F238E27FC236}">
                  <a16:creationId xmlns:a16="http://schemas.microsoft.com/office/drawing/2014/main" id="{E749331B-D571-165B-6670-19E6C33318F6}"/>
                </a:ext>
              </a:extLst>
            </p:cNvPr>
            <p:cNvSpPr txBox="1"/>
            <p:nvPr/>
          </p:nvSpPr>
          <p:spPr>
            <a:xfrm>
              <a:off x="6665116" y="2954621"/>
              <a:ext cx="1075605" cy="703016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4" name="组合 5">
            <a:extLst>
              <a:ext uri="{FF2B5EF4-FFF2-40B4-BE49-F238E27FC236}">
                <a16:creationId xmlns:a16="http://schemas.microsoft.com/office/drawing/2014/main" id="{E05B0832-0757-954E-943B-D423E52507B4}"/>
              </a:ext>
            </a:extLst>
          </p:cNvPr>
          <p:cNvGrpSpPr/>
          <p:nvPr/>
        </p:nvGrpSpPr>
        <p:grpSpPr>
          <a:xfrm>
            <a:off x="8592902" y="3310958"/>
            <a:ext cx="2099408" cy="1017240"/>
            <a:chOff x="8563615" y="2945166"/>
            <a:chExt cx="2099921" cy="1017295"/>
          </a:xfrm>
        </p:grpSpPr>
        <p:sp>
          <p:nvSpPr>
            <p:cNvPr id="65" name="矩形 32">
              <a:extLst>
                <a:ext uri="{FF2B5EF4-FFF2-40B4-BE49-F238E27FC236}">
                  <a16:creationId xmlns:a16="http://schemas.microsoft.com/office/drawing/2014/main" id="{868301C3-EC78-952F-8DA4-764D89E19CE2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67" name="文本框 70">
              <a:extLst>
                <a:ext uri="{FF2B5EF4-FFF2-40B4-BE49-F238E27FC236}">
                  <a16:creationId xmlns:a16="http://schemas.microsoft.com/office/drawing/2014/main" id="{D6FEC35D-57D1-4F51-C176-C338FB04DAA1}"/>
                </a:ext>
              </a:extLst>
            </p:cNvPr>
            <p:cNvSpPr txBox="1"/>
            <p:nvPr/>
          </p:nvSpPr>
          <p:spPr>
            <a:xfrm>
              <a:off x="9076217" y="2964558"/>
              <a:ext cx="1075605" cy="70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98E0FB1C-4D04-8061-8E0B-710989F90BFC}"/>
              </a:ext>
            </a:extLst>
          </p:cNvPr>
          <p:cNvSpPr txBox="1"/>
          <p:nvPr/>
        </p:nvSpPr>
        <p:spPr>
          <a:xfrm>
            <a:off x="1614091" y="2194466"/>
            <a:ext cx="2686663" cy="518253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7F7F7F"/>
                </a:solidFill>
              </a:rPr>
              <a:t>Interactive Learning Modules. </a:t>
            </a:r>
            <a:endParaRPr lang="zh-CN" altLang="en-US" sz="2000" dirty="0">
              <a:solidFill>
                <a:srgbClr val="7F7F7F"/>
              </a:solidFill>
              <a:latin typeface="Elsie" panose="02000000000000000000" charset="0"/>
              <a:ea typeface="Elsie" panose="02000000000000000000" charset="0"/>
              <a:cs typeface="Elsie" panose="02000000000000000000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084E389-8A6D-6FD0-5D4A-C9CF1F749504}"/>
              </a:ext>
            </a:extLst>
          </p:cNvPr>
          <p:cNvSpPr txBox="1"/>
          <p:nvPr/>
        </p:nvSpPr>
        <p:spPr>
          <a:xfrm>
            <a:off x="1252756" y="76650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Features -</a:t>
            </a:r>
          </a:p>
        </p:txBody>
      </p:sp>
      <p:sp>
        <p:nvSpPr>
          <p:cNvPr id="78" name="文本框 68">
            <a:extLst>
              <a:ext uri="{FF2B5EF4-FFF2-40B4-BE49-F238E27FC236}">
                <a16:creationId xmlns:a16="http://schemas.microsoft.com/office/drawing/2014/main" id="{C3A7C151-9659-B361-468E-AAE27FC4F5CC}"/>
              </a:ext>
            </a:extLst>
          </p:cNvPr>
          <p:cNvSpPr txBox="1"/>
          <p:nvPr/>
        </p:nvSpPr>
        <p:spPr>
          <a:xfrm>
            <a:off x="1939903" y="3465788"/>
            <a:ext cx="107534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dirty="0">
                <a:solidFill>
                  <a:srgbClr val="FFFFFF"/>
                </a:solidFill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rPr>
              <a:t>1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lsie" panose="02000000000000000000" charset="0"/>
              <a:cs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BEBF18A5-AFDB-8B6C-72A0-318DAB4D347A}"/>
              </a:ext>
            </a:extLst>
          </p:cNvPr>
          <p:cNvSpPr txBox="1"/>
          <p:nvPr/>
        </p:nvSpPr>
        <p:spPr>
          <a:xfrm>
            <a:off x="3943804" y="4714905"/>
            <a:ext cx="2686663" cy="518253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7F7F7F"/>
                </a:solidFill>
                <a:latin typeface="Lato regular" panose="020F0502020204030203" pitchFamily="34" charset="0"/>
              </a:rPr>
              <a:t>Personalized Learning Paths. </a:t>
            </a:r>
            <a:endParaRPr lang="zh-CN" altLang="en-US" sz="2000" dirty="0">
              <a:solidFill>
                <a:srgbClr val="7F7F7F"/>
              </a:solidFill>
              <a:latin typeface="Lato regular" panose="020F0502020204030203" pitchFamily="34" charset="0"/>
              <a:ea typeface="Elsie" panose="02000000000000000000" charset="0"/>
              <a:cs typeface="Elsie" panose="02000000000000000000" charset="0"/>
            </a:endParaRP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1EB69EEC-965B-DA3F-ED84-CB57B9D33ECD}"/>
              </a:ext>
            </a:extLst>
          </p:cNvPr>
          <p:cNvSpPr txBox="1"/>
          <p:nvPr/>
        </p:nvSpPr>
        <p:spPr>
          <a:xfrm>
            <a:off x="6398231" y="2235159"/>
            <a:ext cx="2686663" cy="518253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7F7F7F"/>
                </a:solidFill>
              </a:rPr>
              <a:t>Flexible Accessibility.</a:t>
            </a:r>
            <a:endParaRPr lang="zh-CN" altLang="en-US" sz="2000" dirty="0">
              <a:solidFill>
                <a:srgbClr val="7F7F7F"/>
              </a:solidFill>
              <a:latin typeface="Lato regular" panose="020F0502020204030203" pitchFamily="34" charset="0"/>
              <a:ea typeface="Elsie" panose="02000000000000000000" charset="0"/>
              <a:cs typeface="Elsie" panose="02000000000000000000" charset="0"/>
            </a:endParaRP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id="{EF4D0A60-A4E8-89A4-01CD-0E47443AA30C}"/>
              </a:ext>
            </a:extLst>
          </p:cNvPr>
          <p:cNvSpPr txBox="1"/>
          <p:nvPr/>
        </p:nvSpPr>
        <p:spPr>
          <a:xfrm>
            <a:off x="8837389" y="4714904"/>
            <a:ext cx="2686663" cy="518253"/>
          </a:xfrm>
          <a:prstGeom prst="rect">
            <a:avLst/>
          </a:prstGeom>
        </p:spPr>
        <p:txBody>
          <a:bodyPr vert="horz" lIns="0" tIns="98456" rIns="0" bIns="98456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5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528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1155" indent="-31940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41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03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65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270" indent="-321310" algn="l" defTabSz="12852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7F7F7F"/>
                </a:solidFill>
              </a:rPr>
              <a:t>Expert Instruction and Support.</a:t>
            </a:r>
            <a:endParaRPr lang="zh-CN" altLang="en-US" sz="2000" dirty="0">
              <a:solidFill>
                <a:srgbClr val="7F7F7F"/>
              </a:solidFill>
              <a:latin typeface="Lato regular" panose="020F0502020204030203" pitchFamily="34" charset="0"/>
              <a:ea typeface="Elsie" panose="02000000000000000000" charset="0"/>
              <a:cs typeface="Elsi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919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E5200-E8A5-03DA-6F6A-68AA16272A5B}"/>
              </a:ext>
            </a:extLst>
          </p:cNvPr>
          <p:cNvSpPr txBox="1"/>
          <p:nvPr/>
        </p:nvSpPr>
        <p:spPr>
          <a:xfrm>
            <a:off x="965201" y="671508"/>
            <a:ext cx="3365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Objectives -</a:t>
            </a:r>
          </a:p>
        </p:txBody>
      </p:sp>
      <p:sp>
        <p:nvSpPr>
          <p:cNvPr id="246" name="矩形 16">
            <a:extLst>
              <a:ext uri="{FF2B5EF4-FFF2-40B4-BE49-F238E27FC236}">
                <a16:creationId xmlns:a16="http://schemas.microsoft.com/office/drawing/2014/main" id="{AC7C85FE-1FF9-D8B5-8E5A-8002E49C6DE8}"/>
              </a:ext>
            </a:extLst>
          </p:cNvPr>
          <p:cNvSpPr/>
          <p:nvPr/>
        </p:nvSpPr>
        <p:spPr>
          <a:xfrm>
            <a:off x="2027584" y="2411180"/>
            <a:ext cx="2583312" cy="450029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A3D157"/>
                </a:solidFill>
              </a:rPr>
              <a:t>To Expand Access</a:t>
            </a:r>
            <a:endParaRPr lang="zh-CN" altLang="en-US" sz="2800" b="1" dirty="0">
              <a:solidFill>
                <a:srgbClr val="A3D157"/>
              </a:solidFill>
              <a:latin typeface="Elsie" panose="0200000000000000000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grpSp>
        <p:nvGrpSpPr>
          <p:cNvPr id="256" name="组合 44">
            <a:extLst>
              <a:ext uri="{FF2B5EF4-FFF2-40B4-BE49-F238E27FC236}">
                <a16:creationId xmlns:a16="http://schemas.microsoft.com/office/drawing/2014/main" id="{D078F842-729C-7DC5-85B4-E8D5B82D3795}"/>
              </a:ext>
            </a:extLst>
          </p:cNvPr>
          <p:cNvGrpSpPr/>
          <p:nvPr/>
        </p:nvGrpSpPr>
        <p:grpSpPr>
          <a:xfrm>
            <a:off x="4877204" y="1705957"/>
            <a:ext cx="1714500" cy="1714500"/>
            <a:chOff x="955219" y="1110420"/>
            <a:chExt cx="1285875" cy="1285875"/>
          </a:xfrm>
        </p:grpSpPr>
        <p:sp>
          <p:nvSpPr>
            <p:cNvPr id="257" name="菱形 7">
              <a:extLst>
                <a:ext uri="{FF2B5EF4-FFF2-40B4-BE49-F238E27FC236}">
                  <a16:creationId xmlns:a16="http://schemas.microsoft.com/office/drawing/2014/main" id="{8169693D-63ED-3BAA-9C88-A40987FCF7DE}"/>
                </a:ext>
              </a:extLst>
            </p:cNvPr>
            <p:cNvSpPr/>
            <p:nvPr/>
          </p:nvSpPr>
          <p:spPr>
            <a:xfrm>
              <a:off x="955219" y="1110420"/>
              <a:ext cx="1285875" cy="1285875"/>
            </a:xfrm>
            <a:prstGeom prst="diamond">
              <a:avLst/>
            </a:prstGeom>
            <a:solidFill>
              <a:srgbClr val="33695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8" name="菱形 11">
              <a:extLst>
                <a:ext uri="{FF2B5EF4-FFF2-40B4-BE49-F238E27FC236}">
                  <a16:creationId xmlns:a16="http://schemas.microsoft.com/office/drawing/2014/main" id="{D8A398B1-1D85-92C0-D563-103E5F8F16D4}"/>
                </a:ext>
              </a:extLst>
            </p:cNvPr>
            <p:cNvSpPr/>
            <p:nvPr/>
          </p:nvSpPr>
          <p:spPr>
            <a:xfrm>
              <a:off x="1148436" y="1306894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61" name="组合 45">
            <a:extLst>
              <a:ext uri="{FF2B5EF4-FFF2-40B4-BE49-F238E27FC236}">
                <a16:creationId xmlns:a16="http://schemas.microsoft.com/office/drawing/2014/main" id="{45E507D0-E3C6-9FAC-0EC2-1FF79656B8FB}"/>
              </a:ext>
            </a:extLst>
          </p:cNvPr>
          <p:cNvGrpSpPr/>
          <p:nvPr/>
        </p:nvGrpSpPr>
        <p:grpSpPr>
          <a:xfrm>
            <a:off x="5788539" y="2627005"/>
            <a:ext cx="1714500" cy="1714500"/>
            <a:chOff x="1638720" y="1801206"/>
            <a:chExt cx="1285875" cy="1285875"/>
          </a:xfrm>
        </p:grpSpPr>
        <p:sp>
          <p:nvSpPr>
            <p:cNvPr id="263" name="菱形 8">
              <a:extLst>
                <a:ext uri="{FF2B5EF4-FFF2-40B4-BE49-F238E27FC236}">
                  <a16:creationId xmlns:a16="http://schemas.microsoft.com/office/drawing/2014/main" id="{6EDB1182-2BEA-D854-A6E8-B761441A9C80}"/>
                </a:ext>
              </a:extLst>
            </p:cNvPr>
            <p:cNvSpPr/>
            <p:nvPr/>
          </p:nvSpPr>
          <p:spPr>
            <a:xfrm>
              <a:off x="1638720" y="1801206"/>
              <a:ext cx="1285875" cy="1285875"/>
            </a:xfrm>
            <a:prstGeom prst="diamond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4" name="菱形 12">
              <a:extLst>
                <a:ext uri="{FF2B5EF4-FFF2-40B4-BE49-F238E27FC236}">
                  <a16:creationId xmlns:a16="http://schemas.microsoft.com/office/drawing/2014/main" id="{81E28070-5AF6-3C04-164C-6C57AAFD337A}"/>
                </a:ext>
              </a:extLst>
            </p:cNvPr>
            <p:cNvSpPr/>
            <p:nvPr/>
          </p:nvSpPr>
          <p:spPr>
            <a:xfrm>
              <a:off x="1835194" y="2001841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65" name="组合 48">
            <a:extLst>
              <a:ext uri="{FF2B5EF4-FFF2-40B4-BE49-F238E27FC236}">
                <a16:creationId xmlns:a16="http://schemas.microsoft.com/office/drawing/2014/main" id="{872B43AC-8946-0BA1-2357-8278F50EFD4C}"/>
              </a:ext>
            </a:extLst>
          </p:cNvPr>
          <p:cNvGrpSpPr/>
          <p:nvPr/>
        </p:nvGrpSpPr>
        <p:grpSpPr>
          <a:xfrm>
            <a:off x="4877204" y="3541842"/>
            <a:ext cx="1714500" cy="1714500"/>
            <a:chOff x="955219" y="2487334"/>
            <a:chExt cx="1285875" cy="1285875"/>
          </a:xfrm>
        </p:grpSpPr>
        <p:sp>
          <p:nvSpPr>
            <p:cNvPr id="266" name="菱形 9">
              <a:extLst>
                <a:ext uri="{FF2B5EF4-FFF2-40B4-BE49-F238E27FC236}">
                  <a16:creationId xmlns:a16="http://schemas.microsoft.com/office/drawing/2014/main" id="{742260BA-88E9-5CC6-1487-6B4569A17E2C}"/>
                </a:ext>
              </a:extLst>
            </p:cNvPr>
            <p:cNvSpPr/>
            <p:nvPr/>
          </p:nvSpPr>
          <p:spPr>
            <a:xfrm>
              <a:off x="955219" y="2487334"/>
              <a:ext cx="1285875" cy="1285875"/>
            </a:xfrm>
            <a:prstGeom prst="diamond">
              <a:avLst/>
            </a:prstGeom>
            <a:solidFill>
              <a:srgbClr val="336951">
                <a:lumMod val="10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8" name="菱形 13">
              <a:extLst>
                <a:ext uri="{FF2B5EF4-FFF2-40B4-BE49-F238E27FC236}">
                  <a16:creationId xmlns:a16="http://schemas.microsoft.com/office/drawing/2014/main" id="{5748D28E-641A-07CB-D26A-924A09EE1AD0}"/>
                </a:ext>
              </a:extLst>
            </p:cNvPr>
            <p:cNvSpPr/>
            <p:nvPr/>
          </p:nvSpPr>
          <p:spPr>
            <a:xfrm>
              <a:off x="1149521" y="2688430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70" name="组合 49">
            <a:extLst>
              <a:ext uri="{FF2B5EF4-FFF2-40B4-BE49-F238E27FC236}">
                <a16:creationId xmlns:a16="http://schemas.microsoft.com/office/drawing/2014/main" id="{C8AE4A49-F024-D630-5286-50355580F92D}"/>
              </a:ext>
            </a:extLst>
          </p:cNvPr>
          <p:cNvGrpSpPr/>
          <p:nvPr/>
        </p:nvGrpSpPr>
        <p:grpSpPr>
          <a:xfrm>
            <a:off x="5788539" y="4462890"/>
            <a:ext cx="1714500" cy="1714500"/>
            <a:chOff x="1638720" y="3178120"/>
            <a:chExt cx="1285875" cy="1285875"/>
          </a:xfrm>
        </p:grpSpPr>
        <p:sp>
          <p:nvSpPr>
            <p:cNvPr id="271" name="菱形 10">
              <a:extLst>
                <a:ext uri="{FF2B5EF4-FFF2-40B4-BE49-F238E27FC236}">
                  <a16:creationId xmlns:a16="http://schemas.microsoft.com/office/drawing/2014/main" id="{F33BFB11-7C92-53C6-0517-9C2E8C2F0D62}"/>
                </a:ext>
              </a:extLst>
            </p:cNvPr>
            <p:cNvSpPr/>
            <p:nvPr/>
          </p:nvSpPr>
          <p:spPr>
            <a:xfrm>
              <a:off x="1638720" y="3178120"/>
              <a:ext cx="1285875" cy="1285875"/>
            </a:xfrm>
            <a:prstGeom prst="diamond">
              <a:avLst/>
            </a:prstGeom>
            <a:solidFill>
              <a:srgbClr val="A3D15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72" name="菱形 14">
              <a:extLst>
                <a:ext uri="{FF2B5EF4-FFF2-40B4-BE49-F238E27FC236}">
                  <a16:creationId xmlns:a16="http://schemas.microsoft.com/office/drawing/2014/main" id="{B186C0AF-0479-BA6B-C240-D9DAE850580C}"/>
                </a:ext>
              </a:extLst>
            </p:cNvPr>
            <p:cNvSpPr/>
            <p:nvPr/>
          </p:nvSpPr>
          <p:spPr>
            <a:xfrm>
              <a:off x="1835194" y="3370134"/>
              <a:ext cx="892926" cy="892926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276" name="矩形 16">
            <a:extLst>
              <a:ext uri="{FF2B5EF4-FFF2-40B4-BE49-F238E27FC236}">
                <a16:creationId xmlns:a16="http://schemas.microsoft.com/office/drawing/2014/main" id="{287150C9-2AE4-0040-5367-188275E1EBC1}"/>
              </a:ext>
            </a:extLst>
          </p:cNvPr>
          <p:cNvSpPr/>
          <p:nvPr/>
        </p:nvSpPr>
        <p:spPr>
          <a:xfrm>
            <a:off x="1083365" y="4093639"/>
            <a:ext cx="3527531" cy="85449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pPr algn="r"/>
            <a:r>
              <a:rPr lang="en-US" sz="2800" b="1" dirty="0">
                <a:solidFill>
                  <a:srgbClr val="A3D157"/>
                </a:solidFill>
              </a:rPr>
              <a:t>To Provide Support </a:t>
            </a:r>
          </a:p>
          <a:p>
            <a:pPr algn="r"/>
            <a:r>
              <a:rPr lang="en-US" sz="2800" b="1" dirty="0">
                <a:solidFill>
                  <a:srgbClr val="A3D157"/>
                </a:solidFill>
              </a:rPr>
              <a:t>and Guidance</a:t>
            </a:r>
            <a:endParaRPr lang="zh-CN" altLang="en-US" sz="2800" b="1" dirty="0">
              <a:solidFill>
                <a:srgbClr val="A3D157"/>
              </a:solidFill>
              <a:latin typeface="Elsie" panose="0200000000000000000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sp>
        <p:nvSpPr>
          <p:cNvPr id="279" name="矩形 16">
            <a:extLst>
              <a:ext uri="{FF2B5EF4-FFF2-40B4-BE49-F238E27FC236}">
                <a16:creationId xmlns:a16="http://schemas.microsoft.com/office/drawing/2014/main" id="{9437D3C0-0D62-2BAB-8546-46D0FFF69F45}"/>
              </a:ext>
            </a:extLst>
          </p:cNvPr>
          <p:cNvSpPr/>
          <p:nvPr/>
        </p:nvSpPr>
        <p:spPr>
          <a:xfrm>
            <a:off x="7701083" y="3308470"/>
            <a:ext cx="3082874" cy="441071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r>
              <a:rPr lang="en-US" sz="2800" b="1" dirty="0">
                <a:solidFill>
                  <a:srgbClr val="224336"/>
                </a:solidFill>
              </a:rPr>
              <a:t>To Provide Flexibility</a:t>
            </a:r>
            <a:endParaRPr lang="zh-CN" altLang="en-US" sz="2800" b="1" dirty="0">
              <a:solidFill>
                <a:srgbClr val="224336"/>
              </a:solidFill>
              <a:latin typeface="Elsie" panose="0200000000000000000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sp>
        <p:nvSpPr>
          <p:cNvPr id="282" name="矩形 16">
            <a:extLst>
              <a:ext uri="{FF2B5EF4-FFF2-40B4-BE49-F238E27FC236}">
                <a16:creationId xmlns:a16="http://schemas.microsoft.com/office/drawing/2014/main" id="{CDFBE49B-8202-1E85-085C-99067D37537F}"/>
              </a:ext>
            </a:extLst>
          </p:cNvPr>
          <p:cNvSpPr/>
          <p:nvPr/>
        </p:nvSpPr>
        <p:spPr>
          <a:xfrm>
            <a:off x="7701083" y="4924429"/>
            <a:ext cx="3649404" cy="779527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r>
              <a:rPr lang="en-US" sz="2800" b="1" dirty="0">
                <a:solidFill>
                  <a:srgbClr val="224336"/>
                </a:solidFill>
              </a:rPr>
              <a:t>To Evaluate and </a:t>
            </a:r>
          </a:p>
          <a:p>
            <a:r>
              <a:rPr lang="en-US" sz="2800" b="1" dirty="0">
                <a:solidFill>
                  <a:srgbClr val="224336"/>
                </a:solidFill>
              </a:rPr>
              <a:t>Improve</a:t>
            </a:r>
            <a:endParaRPr lang="zh-CN" altLang="en-US" sz="2800" b="1" dirty="0">
              <a:solidFill>
                <a:srgbClr val="224336"/>
              </a:solidFill>
              <a:latin typeface="Elsie" panose="0200000000000000000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FEFFB-E3AB-3AB8-4448-0F75E2868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60" y="2226629"/>
            <a:ext cx="673154" cy="673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A9B7B-9424-14A6-14AB-984271D9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21" y="3193505"/>
            <a:ext cx="556036" cy="556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1E30C-AAED-37C1-3500-2EA3B1FA6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097" y="4093639"/>
            <a:ext cx="636028" cy="636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F9BAF-D9A1-4BD2-152E-A283E6BB9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03" y="5009018"/>
            <a:ext cx="581104" cy="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49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6D86C-DB10-89FD-DDEF-83FCD48A3442}"/>
              </a:ext>
            </a:extLst>
          </p:cNvPr>
          <p:cNvSpPr txBox="1"/>
          <p:nvPr/>
        </p:nvSpPr>
        <p:spPr>
          <a:xfrm>
            <a:off x="1093730" y="1943458"/>
            <a:ext cx="747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4336"/>
                </a:solidFill>
                <a:latin typeface="+mj-lt"/>
              </a:rPr>
              <a:t>Now a days, In traditional educational systems face numerous challenges are: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E6C67-1649-F9B8-27E4-3C513C2F9286}"/>
              </a:ext>
            </a:extLst>
          </p:cNvPr>
          <p:cNvSpPr txBox="1"/>
          <p:nvPr/>
        </p:nvSpPr>
        <p:spPr>
          <a:xfrm>
            <a:off x="1093730" y="59185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Problem </a:t>
            </a:r>
          </a:p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Statement -</a:t>
            </a:r>
          </a:p>
        </p:txBody>
      </p:sp>
      <p:grpSp>
        <p:nvGrpSpPr>
          <p:cNvPr id="32" name="73733bf4-062b-4be4-beff-36a42eaec55c">
            <a:extLst>
              <a:ext uri="{FF2B5EF4-FFF2-40B4-BE49-F238E27FC236}">
                <a16:creationId xmlns:a16="http://schemas.microsoft.com/office/drawing/2014/main" id="{E9116CBC-A2A2-2F48-381C-E1EE795692FF}"/>
              </a:ext>
            </a:extLst>
          </p:cNvPr>
          <p:cNvGrpSpPr>
            <a:grpSpLocks noChangeAspect="1"/>
          </p:cNvGrpSpPr>
          <p:nvPr/>
        </p:nvGrpSpPr>
        <p:grpSpPr>
          <a:xfrm>
            <a:off x="1657144" y="2885815"/>
            <a:ext cx="8877712" cy="2692154"/>
            <a:chOff x="1143044" y="2070071"/>
            <a:chExt cx="8877712" cy="269215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62912D-65E3-59D3-6899-775E3C2261D8}"/>
                </a:ext>
              </a:extLst>
            </p:cNvPr>
            <p:cNvSpPr/>
            <p:nvPr/>
          </p:nvSpPr>
          <p:spPr bwMode="auto">
            <a:xfrm>
              <a:off x="3692044" y="3444093"/>
              <a:ext cx="2103537" cy="63513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A3D157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</a:rPr>
                <a:t>Problem3</a:t>
              </a:r>
            </a:p>
          </p:txBody>
        </p:sp>
        <p:sp>
          <p:nvSpPr>
            <p:cNvPr id="47" name="Freeform: Shape 25">
              <a:extLst>
                <a:ext uri="{FF2B5EF4-FFF2-40B4-BE49-F238E27FC236}">
                  <a16:creationId xmlns:a16="http://schemas.microsoft.com/office/drawing/2014/main" id="{ECA5584C-6DF7-2789-214B-2356569BB320}"/>
                </a:ext>
              </a:extLst>
            </p:cNvPr>
            <p:cNvSpPr/>
            <p:nvPr/>
          </p:nvSpPr>
          <p:spPr bwMode="auto">
            <a:xfrm>
              <a:off x="3692044" y="2087760"/>
              <a:ext cx="210353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A3D157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Elsie" panose="02000000000000000000" charset="0"/>
                </a:rPr>
                <a:t>Problem1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</a:endParaRPr>
            </a:p>
          </p:txBody>
        </p:sp>
        <p:sp>
          <p:nvSpPr>
            <p:cNvPr id="48" name="Freeform: Shape 26">
              <a:extLst>
                <a:ext uri="{FF2B5EF4-FFF2-40B4-BE49-F238E27FC236}">
                  <a16:creationId xmlns:a16="http://schemas.microsoft.com/office/drawing/2014/main" id="{AFC4C61B-0275-F374-1722-02A0E0340D65}"/>
                </a:ext>
              </a:extLst>
            </p:cNvPr>
            <p:cNvSpPr/>
            <p:nvPr/>
          </p:nvSpPr>
          <p:spPr bwMode="auto">
            <a:xfrm flipH="1">
              <a:off x="5368219" y="2768196"/>
              <a:ext cx="2247078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336951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</a:rPr>
                <a:t>Problem2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</a:endParaRPr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BF23CC5E-7EDA-E873-60C3-45E6F15953AD}"/>
                </a:ext>
              </a:extLst>
            </p:cNvPr>
            <p:cNvSpPr/>
            <p:nvPr/>
          </p:nvSpPr>
          <p:spPr bwMode="auto">
            <a:xfrm flipH="1">
              <a:off x="5356455" y="4086328"/>
              <a:ext cx="2278720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336951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>
                  <a:solidFill>
                    <a:srgbClr val="FFFFFF"/>
                  </a:solidFill>
                  <a:latin typeface="Elsie" panose="02000000000000000000" charset="0"/>
                </a:rPr>
                <a:t>P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</a:rPr>
                <a:t>roblem4</a:t>
              </a:r>
            </a:p>
          </p:txBody>
        </p:sp>
        <p:sp>
          <p:nvSpPr>
            <p:cNvPr id="52" name="TextBox 34">
              <a:extLst>
                <a:ext uri="{FF2B5EF4-FFF2-40B4-BE49-F238E27FC236}">
                  <a16:creationId xmlns:a16="http://schemas.microsoft.com/office/drawing/2014/main" id="{70962C9C-FC0E-462A-A919-66E7AC645909}"/>
                </a:ext>
              </a:extLst>
            </p:cNvPr>
            <p:cNvSpPr txBox="1"/>
            <p:nvPr/>
          </p:nvSpPr>
          <p:spPr>
            <a:xfrm>
              <a:off x="1143044" y="2070071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224336"/>
                  </a:solidFill>
                  <a:latin typeface="Lato regular" panose="020F0502020204030203" pitchFamily="34" charset="0"/>
                </a:rPr>
                <a:t>Geographical Barriers.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224336"/>
                </a:solidFill>
                <a:effectLst/>
                <a:uLnTx/>
                <a:uFillTx/>
                <a:latin typeface="Lato regular" panose="020F0502020204030203" pitchFamily="34" charset="0"/>
                <a:ea typeface="Elsie" panose="02000000000000000000" charset="0"/>
              </a:endParaRPr>
            </a:p>
          </p:txBody>
        </p:sp>
        <p:sp>
          <p:nvSpPr>
            <p:cNvPr id="53" name="TextBox 35">
              <a:extLst>
                <a:ext uri="{FF2B5EF4-FFF2-40B4-BE49-F238E27FC236}">
                  <a16:creationId xmlns:a16="http://schemas.microsoft.com/office/drawing/2014/main" id="{3531B243-6350-EB58-F38C-BE23926CADA8}"/>
                </a:ext>
              </a:extLst>
            </p:cNvPr>
            <p:cNvSpPr txBox="1"/>
            <p:nvPr/>
          </p:nvSpPr>
          <p:spPr>
            <a:xfrm>
              <a:off x="7917219" y="2753968"/>
              <a:ext cx="2103537" cy="690125"/>
            </a:xfrm>
            <a:prstGeom prst="rect">
              <a:avLst/>
            </a:prstGeom>
          </p:spPr>
          <p:txBody>
            <a:bodyPr vert="horz" wrap="square" lIns="0" tIns="0" rIns="0" bIns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224336"/>
                  </a:solidFill>
                  <a:latin typeface="Lato regular" panose="020F0502020204030203" pitchFamily="34" charset="0"/>
                </a:rPr>
                <a:t>Resource Limitations.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224336"/>
                </a:solidFill>
                <a:effectLst/>
                <a:uLnTx/>
                <a:uFillTx/>
                <a:latin typeface="Lato regular" panose="020F0502020204030203" pitchFamily="34" charset="0"/>
                <a:ea typeface="Elsie" panose="02000000000000000000" charset="0"/>
              </a:endParaRPr>
            </a:p>
          </p:txBody>
        </p:sp>
      </p:grpSp>
      <p:sp>
        <p:nvSpPr>
          <p:cNvPr id="58" name="TextBox 35">
            <a:extLst>
              <a:ext uri="{FF2B5EF4-FFF2-40B4-BE49-F238E27FC236}">
                <a16:creationId xmlns:a16="http://schemas.microsoft.com/office/drawing/2014/main" id="{241F52CF-6E4E-887E-7BD8-D9480A612A62}"/>
              </a:ext>
            </a:extLst>
          </p:cNvPr>
          <p:cNvSpPr txBox="1"/>
          <p:nvPr/>
        </p:nvSpPr>
        <p:spPr>
          <a:xfrm>
            <a:off x="1654431" y="4232340"/>
            <a:ext cx="2103537" cy="69012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224336"/>
                </a:solidFill>
                <a:latin typeface="Lato regular" panose="020F0502020204030203" pitchFamily="34" charset="0"/>
              </a:rPr>
              <a:t>Inflexible Learning Environments.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224336"/>
              </a:solidFill>
              <a:effectLst/>
              <a:uLnTx/>
              <a:uFillTx/>
              <a:latin typeface="Lato regular" panose="020F0502020204030203" pitchFamily="34" charset="0"/>
              <a:ea typeface="Elsie" panose="02000000000000000000" charset="0"/>
            </a:endParaRP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id="{C185070B-5B79-A858-1B2D-773268770557}"/>
              </a:ext>
            </a:extLst>
          </p:cNvPr>
          <p:cNvSpPr txBox="1"/>
          <p:nvPr/>
        </p:nvSpPr>
        <p:spPr>
          <a:xfrm>
            <a:off x="8431319" y="4887844"/>
            <a:ext cx="2578546" cy="690125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224336"/>
                </a:solidFill>
                <a:latin typeface="Lato regular" panose="020F0502020204030203" pitchFamily="34" charset="0"/>
              </a:rPr>
              <a:t>Limited Accessibility for Diverse Learners.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224336"/>
              </a:solidFill>
              <a:effectLst/>
              <a:uLnTx/>
              <a:uFillTx/>
              <a:latin typeface="Lato regular" panose="020F0502020204030203" pitchFamily="34" charset="0"/>
              <a:ea typeface="Elsie" panose="02000000000000000000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16AAFB-D395-A14B-491D-0A209BD38F32}"/>
              </a:ext>
            </a:extLst>
          </p:cNvPr>
          <p:cNvSpPr/>
          <p:nvPr/>
        </p:nvSpPr>
        <p:spPr>
          <a:xfrm>
            <a:off x="11009865" y="0"/>
            <a:ext cx="1182135" cy="562403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2E7970-DEF3-B0E1-5E54-DEC3D0694FEE}"/>
              </a:ext>
            </a:extLst>
          </p:cNvPr>
          <p:cNvSpPr/>
          <p:nvPr/>
        </p:nvSpPr>
        <p:spPr>
          <a:xfrm>
            <a:off x="9916135" y="0"/>
            <a:ext cx="1182135" cy="562403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712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073EEC-3336-D213-A7D0-E0FE2A98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14" y="876507"/>
            <a:ext cx="6572250" cy="5343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4E93A5-6C2B-1ABE-5CEA-99A41C891355}"/>
              </a:ext>
            </a:extLst>
          </p:cNvPr>
          <p:cNvSpPr/>
          <p:nvPr/>
        </p:nvSpPr>
        <p:spPr>
          <a:xfrm>
            <a:off x="1093730" y="0"/>
            <a:ext cx="1182135" cy="214533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66F3D-7B06-21D7-2245-EEC4652A7574}"/>
              </a:ext>
            </a:extLst>
          </p:cNvPr>
          <p:cNvSpPr/>
          <p:nvPr/>
        </p:nvSpPr>
        <p:spPr>
          <a:xfrm>
            <a:off x="0" y="0"/>
            <a:ext cx="1182135" cy="214533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FA063-E65C-A18D-A683-FEBC47544937}"/>
              </a:ext>
            </a:extLst>
          </p:cNvPr>
          <p:cNvSpPr txBox="1"/>
          <p:nvPr/>
        </p:nvSpPr>
        <p:spPr>
          <a:xfrm>
            <a:off x="670580" y="2824994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Use Case</a:t>
            </a:r>
          </a:p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Diagram-</a:t>
            </a:r>
          </a:p>
        </p:txBody>
      </p:sp>
    </p:spTree>
    <p:extLst>
      <p:ext uri="{BB962C8B-B14F-4D97-AF65-F5344CB8AC3E}">
        <p14:creationId xmlns:p14="http://schemas.microsoft.com/office/powerpoint/2010/main" val="13250291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D2651-DCA2-6633-A946-B2C2FCEA3ACA}"/>
              </a:ext>
            </a:extLst>
          </p:cNvPr>
          <p:cNvSpPr/>
          <p:nvPr/>
        </p:nvSpPr>
        <p:spPr>
          <a:xfrm>
            <a:off x="11009865" y="6643467"/>
            <a:ext cx="1182135" cy="214533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145EE-571E-2E65-C1F0-565A42CDCE1D}"/>
              </a:ext>
            </a:extLst>
          </p:cNvPr>
          <p:cNvSpPr/>
          <p:nvPr/>
        </p:nvSpPr>
        <p:spPr>
          <a:xfrm>
            <a:off x="9916135" y="6643467"/>
            <a:ext cx="1182135" cy="214533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67088-A730-BC20-A598-127627DA2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356" y="579372"/>
            <a:ext cx="6239703" cy="5699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8FEB2-330B-C944-7670-223BE06E6F75}"/>
              </a:ext>
            </a:extLst>
          </p:cNvPr>
          <p:cNvSpPr txBox="1"/>
          <p:nvPr/>
        </p:nvSpPr>
        <p:spPr>
          <a:xfrm>
            <a:off x="581128" y="579372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Class</a:t>
            </a:r>
          </a:p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68385-0A34-0C11-A724-DF398D68BAD3}"/>
              </a:ext>
            </a:extLst>
          </p:cNvPr>
          <p:cNvSpPr/>
          <p:nvPr/>
        </p:nvSpPr>
        <p:spPr>
          <a:xfrm>
            <a:off x="11009865" y="0"/>
            <a:ext cx="1182135" cy="214533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F524FB-0EF8-6236-CC70-2C33849BE8D8}"/>
              </a:ext>
            </a:extLst>
          </p:cNvPr>
          <p:cNvSpPr/>
          <p:nvPr/>
        </p:nvSpPr>
        <p:spPr>
          <a:xfrm>
            <a:off x="9916135" y="0"/>
            <a:ext cx="1182135" cy="214533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98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D31BDE8-BDAE-0DE7-E058-4910A184C379}"/>
              </a:ext>
            </a:extLst>
          </p:cNvPr>
          <p:cNvGrpSpPr/>
          <p:nvPr/>
        </p:nvGrpSpPr>
        <p:grpSpPr>
          <a:xfrm>
            <a:off x="0" y="6643467"/>
            <a:ext cx="2275865" cy="214533"/>
            <a:chOff x="9916135" y="6643467"/>
            <a:chExt cx="2275865" cy="2145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6D2651-DCA2-6633-A946-B2C2FCEA3ACA}"/>
                </a:ext>
              </a:extLst>
            </p:cNvPr>
            <p:cNvSpPr/>
            <p:nvPr/>
          </p:nvSpPr>
          <p:spPr>
            <a:xfrm>
              <a:off x="11009865" y="6643467"/>
              <a:ext cx="1182135" cy="214533"/>
            </a:xfrm>
            <a:prstGeom prst="rect">
              <a:avLst/>
            </a:prstGeom>
            <a:solidFill>
              <a:srgbClr val="224336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8145EE-571E-2E65-C1F0-565A42CDCE1D}"/>
                </a:ext>
              </a:extLst>
            </p:cNvPr>
            <p:cNvSpPr/>
            <p:nvPr/>
          </p:nvSpPr>
          <p:spPr>
            <a:xfrm>
              <a:off x="9916135" y="6643467"/>
              <a:ext cx="1182135" cy="214533"/>
            </a:xfrm>
            <a:prstGeom prst="rect">
              <a:avLst/>
            </a:prstGeom>
            <a:solidFill>
              <a:srgbClr val="A3D15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F58FEB2-330B-C944-7670-223BE06E6F75}"/>
              </a:ext>
            </a:extLst>
          </p:cNvPr>
          <p:cNvSpPr txBox="1"/>
          <p:nvPr/>
        </p:nvSpPr>
        <p:spPr>
          <a:xfrm>
            <a:off x="581128" y="579372"/>
            <a:ext cx="2901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Activity</a:t>
            </a:r>
          </a:p>
          <a:p>
            <a:r>
              <a:rPr lang="en-US" sz="4400" dirty="0">
                <a:solidFill>
                  <a:srgbClr val="224336"/>
                </a:solidFill>
                <a:latin typeface="Nexa Bold" panose="02000000000000000000" pitchFamily="50" charset="0"/>
              </a:rPr>
              <a:t>Diagram-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68385-0A34-0C11-A724-DF398D68BAD3}"/>
              </a:ext>
            </a:extLst>
          </p:cNvPr>
          <p:cNvSpPr/>
          <p:nvPr/>
        </p:nvSpPr>
        <p:spPr>
          <a:xfrm>
            <a:off x="11009865" y="0"/>
            <a:ext cx="1182135" cy="214533"/>
          </a:xfrm>
          <a:prstGeom prst="rect">
            <a:avLst/>
          </a:prstGeom>
          <a:solidFill>
            <a:srgbClr val="22433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F524FB-0EF8-6236-CC70-2C33849BE8D8}"/>
              </a:ext>
            </a:extLst>
          </p:cNvPr>
          <p:cNvSpPr/>
          <p:nvPr/>
        </p:nvSpPr>
        <p:spPr>
          <a:xfrm>
            <a:off x="9916135" y="0"/>
            <a:ext cx="1182135" cy="214533"/>
          </a:xfrm>
          <a:prstGeom prst="rect">
            <a:avLst/>
          </a:prstGeom>
          <a:solidFill>
            <a:srgbClr val="A3D15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362E1-5AE9-3621-515F-9BBADA18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57" y="523875"/>
            <a:ext cx="58102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352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230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Elsie</vt:lpstr>
      <vt:lpstr>Lato regular</vt:lpstr>
      <vt:lpstr>Nexa</vt:lpstr>
      <vt:lpstr>Nexa Bold</vt:lpstr>
      <vt:lpstr>Source Han Sans CN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Razzak</dc:creator>
  <cp:lastModifiedBy>Abdur Razzak</cp:lastModifiedBy>
  <cp:revision>16</cp:revision>
  <dcterms:created xsi:type="dcterms:W3CDTF">2024-04-26T08:44:05Z</dcterms:created>
  <dcterms:modified xsi:type="dcterms:W3CDTF">2024-05-15T12:59:18Z</dcterms:modified>
</cp:coreProperties>
</file>