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bold.fntdata"/><Relationship Id="rId12" Type="http://schemas.openxmlformats.org/officeDocument/2006/relationships/slide" Target="slides/slide8.xml"/><Relationship Id="rId34" Type="http://schemas.openxmlformats.org/officeDocument/2006/relationships/font" Target="fonts/Robot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youtu.be/35e2R_bPdwA?t=21m32s" TargetMode="External"/><Relationship Id="rId3" Type="http://schemas.openxmlformats.org/officeDocument/2006/relationships/hyperlink" Target="https://www.youtube.com/watch?v=fRj34o4hN4I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971 2015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https://youtu.be/35e2R_bPdwA?t=21m32s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Boston Dynamics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https://www.youtube.com/watch?v=fRj34o4hN4I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200"/>
              <a:buNone/>
              <a:defRPr sz="4200"/>
            </a:lvl1pPr>
            <a:lvl2pPr lvl="1">
              <a:spcBef>
                <a:spcPts val="0"/>
              </a:spcBef>
              <a:buSzPts val="4200"/>
              <a:buNone/>
              <a:defRPr sz="4200"/>
            </a:lvl2pPr>
            <a:lvl3pPr lvl="2">
              <a:spcBef>
                <a:spcPts val="0"/>
              </a:spcBef>
              <a:buSzPts val="4200"/>
              <a:buNone/>
              <a:defRPr sz="4200"/>
            </a:lvl3pPr>
            <a:lvl4pPr lvl="3">
              <a:spcBef>
                <a:spcPts val="0"/>
              </a:spcBef>
              <a:buSzPts val="4200"/>
              <a:buNone/>
              <a:defRPr sz="4200"/>
            </a:lvl4pPr>
            <a:lvl5pPr lvl="4">
              <a:spcBef>
                <a:spcPts val="0"/>
              </a:spcBef>
              <a:buSzPts val="4200"/>
              <a:buNone/>
              <a:defRPr sz="4200"/>
            </a:lvl5pPr>
            <a:lvl6pPr lvl="5">
              <a:spcBef>
                <a:spcPts val="0"/>
              </a:spcBef>
              <a:buSzPts val="4200"/>
              <a:buNone/>
              <a:defRPr sz="4200"/>
            </a:lvl6pPr>
            <a:lvl7pPr lvl="6">
              <a:spcBef>
                <a:spcPts val="0"/>
              </a:spcBef>
              <a:buSzPts val="4200"/>
              <a:buNone/>
              <a:defRPr sz="4200"/>
            </a:lvl7pPr>
            <a:lvl8pPr lvl="7">
              <a:spcBef>
                <a:spcPts val="0"/>
              </a:spcBef>
              <a:buSzPts val="4200"/>
              <a:buNone/>
              <a:defRPr sz="4200"/>
            </a:lvl8pPr>
            <a:lvl9pPr lvl="8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None/>
              <a:defRPr sz="1800"/>
            </a:lvl1pPr>
            <a:lvl2pPr lvl="1">
              <a:spcBef>
                <a:spcPts val="0"/>
              </a:spcBef>
              <a:buSzPts val="1800"/>
              <a:buNone/>
              <a:defRPr sz="1800"/>
            </a:lvl2pPr>
            <a:lvl3pPr lvl="2">
              <a:spcBef>
                <a:spcPts val="0"/>
              </a:spcBef>
              <a:buSzPts val="1800"/>
              <a:buNone/>
              <a:defRPr sz="1800"/>
            </a:lvl3pPr>
            <a:lvl4pPr lvl="3">
              <a:spcBef>
                <a:spcPts val="0"/>
              </a:spcBef>
              <a:buSzPts val="1800"/>
              <a:buNone/>
              <a:defRPr sz="1800"/>
            </a:lvl4pPr>
            <a:lvl5pPr lvl="4">
              <a:spcBef>
                <a:spcPts val="0"/>
              </a:spcBef>
              <a:buSzPts val="1800"/>
              <a:buNone/>
              <a:defRPr sz="1800"/>
            </a:lvl5pPr>
            <a:lvl6pPr lvl="5">
              <a:spcBef>
                <a:spcPts val="0"/>
              </a:spcBef>
              <a:buSzPts val="1800"/>
              <a:buNone/>
              <a:defRPr sz="1800"/>
            </a:lvl6pPr>
            <a:lvl7pPr lvl="6">
              <a:spcBef>
                <a:spcPts val="0"/>
              </a:spcBef>
              <a:buSzPts val="1800"/>
              <a:buNone/>
              <a:defRPr sz="1800"/>
            </a:lvl7pPr>
            <a:lvl8pPr lvl="7">
              <a:spcBef>
                <a:spcPts val="0"/>
              </a:spcBef>
              <a:buSzPts val="1800"/>
              <a:buNone/>
              <a:defRPr sz="1800"/>
            </a:lvl8pPr>
            <a:lvl9pPr lvl="8">
              <a:spcBef>
                <a:spcPts val="0"/>
              </a:spcBef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6000"/>
              <a:buNone/>
              <a:defRPr sz="6000"/>
            </a:lvl1pPr>
            <a:lvl2pPr lvl="1">
              <a:spcBef>
                <a:spcPts val="0"/>
              </a:spcBef>
              <a:buSzPts val="6000"/>
              <a:buNone/>
              <a:defRPr sz="6000"/>
            </a:lvl2pPr>
            <a:lvl3pPr lvl="2">
              <a:spcBef>
                <a:spcPts val="0"/>
              </a:spcBef>
              <a:buSzPts val="6000"/>
              <a:buNone/>
              <a:defRPr sz="6000"/>
            </a:lvl3pPr>
            <a:lvl4pPr lvl="3">
              <a:spcBef>
                <a:spcPts val="0"/>
              </a:spcBef>
              <a:buSzPts val="6000"/>
              <a:buNone/>
              <a:defRPr sz="6000"/>
            </a:lvl4pPr>
            <a:lvl5pPr lvl="4">
              <a:spcBef>
                <a:spcPts val="0"/>
              </a:spcBef>
              <a:buSzPts val="6000"/>
              <a:buNone/>
              <a:defRPr sz="6000"/>
            </a:lvl5pPr>
            <a:lvl6pPr lvl="5">
              <a:spcBef>
                <a:spcPts val="0"/>
              </a:spcBef>
              <a:buSzPts val="6000"/>
              <a:buNone/>
              <a:defRPr sz="6000"/>
            </a:lvl6pPr>
            <a:lvl7pPr lvl="6">
              <a:spcBef>
                <a:spcPts val="0"/>
              </a:spcBef>
              <a:buSzPts val="6000"/>
              <a:buNone/>
              <a:defRPr sz="6000"/>
            </a:lvl7pPr>
            <a:lvl8pPr lvl="7">
              <a:spcBef>
                <a:spcPts val="0"/>
              </a:spcBef>
              <a:buSzPts val="6000"/>
              <a:buNone/>
              <a:defRPr sz="6000"/>
            </a:lvl8pPr>
            <a:lvl9pPr lvl="8">
              <a:spcBef>
                <a:spcPts val="0"/>
              </a:spcBef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gif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17.jpg"/><Relationship Id="rId6" Type="http://schemas.openxmlformats.org/officeDocument/2006/relationships/image" Target="../media/image14.jpg"/><Relationship Id="rId7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chiefdelphi.com/media/papers/3402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desmos.com/calculator/eij26a2z1u" TargetMode="External"/><Relationship Id="rId4" Type="http://schemas.openxmlformats.org/officeDocument/2006/relationships/image" Target="../media/image18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frc-pdr.readthedocs.io/en/latest/control/pid_control.html" TargetMode="External"/><Relationship Id="rId4" Type="http://schemas.openxmlformats.org/officeDocument/2006/relationships/hyperlink" Target="https://www.csimn.com/CSI_pages/PIDforDummies.html" TargetMode="External"/><Relationship Id="rId5" Type="http://schemas.openxmlformats.org/officeDocument/2006/relationships/hyperlink" Target="http://www.ctr-electronics.com/downloads/pdf/Talon%20SRX%20Software%20Reference%20Manual.pdf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youtube.com/watch?v=Pi7l8mMjYVE&amp;list=PLMrJAkhIeNNR20Mz-VpzgfQs5zrYi085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Control Loops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22"/>
            <a:ext cx="8222100" cy="71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Nick Schatz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FRC 3184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Simple Control Loop (“Bang-Bang”)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= Setpoint - Measured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Error &gt; 0, set power forward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Error &lt; 0, set power backward (or turn off)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If Error = 0, stop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descr="Image result for bang bang control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7400" y="2497475"/>
            <a:ext cx="3646600" cy="26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471900" y="3656475"/>
            <a:ext cx="38991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000"/>
              <a:t>Problem: Oscillation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Proportional Control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20067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Set motor power to some constant (Kp) * Error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proportional control undershoot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625" y="2563125"/>
            <a:ext cx="3462375" cy="25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361875" y="2494475"/>
            <a:ext cx="4948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000"/>
              <a:t>Problems: Over/undershoot,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3000"/>
              <a:t>Steady-state error</a:t>
            </a:r>
          </a:p>
        </p:txBody>
      </p:sp>
      <p:pic>
        <p:nvPicPr>
          <p:cNvPr descr="Image result for proportional control steady state error"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7900" y="3879125"/>
            <a:ext cx="1865800" cy="12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Proportional/Integral (PI)</a:t>
            </a:r>
            <a:r>
              <a:rPr lang="en"/>
              <a:t> Control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20257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motor power to some constant (Kp) * Error</a:t>
            </a:r>
          </a:p>
          <a:p>
            <a:pPr indent="-368300" lvl="0" marL="457200" rtl="0">
              <a:spcBef>
                <a:spcPts val="0"/>
              </a:spcBef>
              <a:buSzPts val="2200"/>
              <a:buChar char="●"/>
            </a:pPr>
            <a:r>
              <a:rPr lang="en" sz="2200"/>
              <a:t>Add some constant (Ki) * </a:t>
            </a:r>
            <a:r>
              <a:rPr lang="en" sz="2200"/>
              <a:t>Σ Error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311700" y="3334488"/>
            <a:ext cx="4948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Problems: Overshoot</a:t>
            </a:r>
          </a:p>
        </p:txBody>
      </p:sp>
      <p:pic>
        <p:nvPicPr>
          <p:cNvPr descr="Image result for control loop overshoot"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500" y="2464475"/>
            <a:ext cx="3388500" cy="26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Proportional/Integral/Derivative (PID) Control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935838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motor power to some constant (Kp) * Error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Add some constant (Ki) * ΣError</a:t>
            </a:r>
          </a:p>
          <a:p>
            <a:pPr indent="-368300" lvl="0" marL="457200" rtl="0">
              <a:spcBef>
                <a:spcPts val="0"/>
              </a:spcBef>
              <a:buSzPts val="2200"/>
              <a:buChar char="●"/>
            </a:pPr>
            <a:r>
              <a:rPr lang="en" sz="2200"/>
              <a:t>Add some constant (Kd) * ΔError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311700" y="3890200"/>
            <a:ext cx="4948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Problems: None!*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0775" y="2444925"/>
            <a:ext cx="3413225" cy="26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PID(F) Footnotes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don’t always need to use all 4 terms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Tuning isn’t trivial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000" y="2892151"/>
            <a:ext cx="5864174" cy="22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Tuning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In theory: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Tune F until system is close to desired state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Kp until system oscillates around setpoint, then reduce to acceptable level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Ki until an acceptable amount of steady-state error is reached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Increase Kd until the system rejects disturbances and doesn’t overshoot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In FRC: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You probably don’t need much more than Kp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Modeling your System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improve your control loop, model how the system works in theory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Feed-forward accounts for this model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Feedback (PID) accounts for things that you can’t predict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Model (esp. for position) holds your system at a steady-state</a:t>
            </a:r>
          </a:p>
        </p:txBody>
      </p:sp>
      <p:pic>
        <p:nvPicPr>
          <p:cNvPr descr="Image result for blender model"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5325" y="3589325"/>
            <a:ext cx="2018675" cy="15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Feedforward in Velocity and Position loops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velocity loop, FF should do 95% of the legwork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theory, P won’t eliminate all your steady-state error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Solutions: Make P into I (WPILib’s solution), OR just realize that it’s close enough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position loop, FF just keeps the system at a (mostly) steady state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Feedback must do most of the legwork to drive to setpoint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P can drive to setpoint fairly quickly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Applications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3200" y="2040450"/>
            <a:ext cx="2700800" cy="31030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987 Swerve Example" id="186" name="Shape 186" title="5987 Swerve Exampl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6275" y="2606775"/>
            <a:ext cx="3170900" cy="2536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ldStang 2017 - Shooter Assembly" id="187" name="Shape 187" title="WildStang 2017 - Shooter Assembly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9075" y="0"/>
            <a:ext cx="3594926" cy="2025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riving" id="188" name="Shape 1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394375"/>
            <a:ext cx="3106375" cy="1749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frc 254 2011" id="189" name="Shape 18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1648750"/>
            <a:ext cx="2332138" cy="17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Why not PID?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Things that don’t require precise control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Complex motion (more than one dimension)</a:t>
            </a:r>
          </a:p>
          <a:p>
            <a:pPr indent="-381000" lvl="1" marL="914400" rtl="0">
              <a:spcBef>
                <a:spcPts val="0"/>
              </a:spcBef>
              <a:buSzPts val="2400"/>
              <a:buChar char="○"/>
            </a:pPr>
            <a:r>
              <a:rPr lang="en" sz="2400"/>
              <a:t>PID is SISO (Single Input Single Output)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what/why of control loops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Simple control loops (Classical control theory)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Applications of control loops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" sz="2400"/>
              <a:t>Implementation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Flywheel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Set Feed-forward to be close to desired speed</a:t>
            </a:r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Let 100% be the maximum speed</a:t>
            </a:r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Choose FF so that velocity is close to desired RPM</a:t>
            </a:r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Ex: 12V is 6000 RPM, set FF to 83% for desired speed of 5000 RPM</a:t>
            </a:r>
          </a:p>
          <a:p>
            <a:pPr indent="-368300" lvl="0" marL="457200">
              <a:spcBef>
                <a:spcPts val="0"/>
              </a:spcBef>
              <a:buSzPts val="2200"/>
              <a:buChar char="●"/>
            </a:pPr>
            <a:r>
              <a:rPr lang="en" sz="2200"/>
              <a:t>Tune Kp until the system returns to desired speed quickly</a:t>
            </a:r>
          </a:p>
        </p:txBody>
      </p:sp>
      <p:pic>
        <p:nvPicPr>
          <p:cNvPr descr="Image result for flywheel shooter"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8325" y="0"/>
            <a:ext cx="271567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Big Arm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encoder on axis of rotation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Feed-forward accounts for gravity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Some constant times cosine of the arm angle</a:t>
            </a:r>
          </a:p>
          <a:p>
            <a:pPr indent="-381000" lvl="0" marL="457200">
              <a:spcBef>
                <a:spcPts val="0"/>
              </a:spcBef>
              <a:buSzPts val="2400"/>
              <a:buChar char="●"/>
            </a:pPr>
            <a:r>
              <a:rPr lang="en" sz="2400"/>
              <a:t>Tune Kp until system responds quickly</a:t>
            </a:r>
          </a:p>
        </p:txBody>
      </p:sp>
      <p:pic>
        <p:nvPicPr>
          <p:cNvPr descr="Image result for daisy chupacabra"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800" y="0"/>
            <a:ext cx="35052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Turn to Angle (or keep driving straight)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gyroscope as input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Put output as your turn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arcadeDrive(0, turn) or tankDrive(turn, -turn)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Feedforward is </a:t>
            </a:r>
            <a:r>
              <a:rPr lang="en" sz="2400"/>
              <a:t>minimum</a:t>
            </a:r>
            <a:r>
              <a:rPr lang="en" sz="2400"/>
              <a:t> power required to start robot moving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" sz="2400"/>
              <a:t>Usually only requires kP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Closed-Loop Driving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Speed control on drivetrain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Tune each side of drive individually (should be similar)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Feed-forward is desired speed + friction intercept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Paper from 449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Cascading PID Loops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Approximates MIMO control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Example: Use output of turn-to-angle loop as input for drive loop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Provides much better control (functions more linearly at low speeds)</a:t>
            </a:r>
          </a:p>
          <a:p>
            <a:pPr indent="-381000" lvl="0" marL="457200">
              <a:spcBef>
                <a:spcPts val="0"/>
              </a:spcBef>
              <a:buSzPts val="2400"/>
              <a:buChar char="●"/>
            </a:pPr>
            <a:r>
              <a:rPr lang="en" sz="2400"/>
              <a:t>Allows for doing fancy stuff like...</a:t>
            </a: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b="0" l="-5299" r="5299" t="0"/>
          <a:stretch/>
        </p:blipFill>
        <p:spPr>
          <a:xfrm>
            <a:off x="7335800" y="-71125"/>
            <a:ext cx="1808200" cy="18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Motion Profiling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Generate many points (time, position, velocity) that follow a “motion profile”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velocity control loop to move between these points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Enables precise movement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Reliable, repeatable autonomous</a:t>
            </a:r>
          </a:p>
          <a:p>
            <a:pPr indent="-381000" lvl="0" marL="457200">
              <a:spcBef>
                <a:spcPts val="0"/>
              </a:spcBef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Desmos demonstration</a:t>
            </a:r>
          </a:p>
        </p:txBody>
      </p:sp>
      <p:pic>
        <p:nvPicPr>
          <p:cNvPr descr="Image result for motion profiling" id="235" name="Shape 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5771" y="42125"/>
            <a:ext cx="2738228" cy="18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Should be run at high speed, ≥50 Hz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Consistent timing (multithreading)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Not really Integral and Derivative, but Sum and Slope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WPILib’s PIDController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TalonSRX built-in PID control - unit issues</a:t>
            </a:r>
          </a:p>
          <a:p>
            <a:pPr indent="-381000" lvl="0" marL="457200">
              <a:spcBef>
                <a:spcPts val="0"/>
              </a:spcBef>
              <a:buSzPts val="2400"/>
              <a:buChar char="●"/>
            </a:pPr>
            <a:r>
              <a:rPr lang="en" sz="2400"/>
              <a:t>Write your own!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Learning More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FRC PDR - PID Control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PID for Dummies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Talon SRX Software Reference Guide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WPILib documentation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Chief Delphi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FRC Discord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“PID control system analysis and design” paper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Suggestions: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Nick I don’t understand this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is great, but driving at 50% power for 4 seconds is just as good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Является ли майонез инструментом?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 do I model systems?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 is this actually useful?</a:t>
            </a:r>
          </a:p>
          <a:p>
            <a:pPr indent="-342900" lvl="1" marL="914400" rtl="0">
              <a:spcBef>
                <a:spcPts val="0"/>
              </a:spcBef>
              <a:buSzPts val="1800"/>
              <a:buChar char="○"/>
            </a:pPr>
            <a:r>
              <a:rPr lang="en" sz="1800"/>
              <a:t>Is this what those cool robots from Boston Dynamics use?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Modern Control Theory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Controls multiple inputs/outputs and orders (position and velocity)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Control Bootcamp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FRC 971’s control writeups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Linear algebra!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Me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FRC 3184 Lead Programmer</a:t>
            </a:r>
          </a:p>
          <a:p>
            <a:pPr indent="-381000" lvl="0" marL="457200">
              <a:spcBef>
                <a:spcPts val="0"/>
              </a:spcBef>
              <a:buSzPts val="2400"/>
              <a:buChar char="●"/>
            </a:pPr>
            <a:r>
              <a:rPr lang="en" sz="2400"/>
              <a:t>Not a control systems engineer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Why?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robot do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63888"/>
            <a:ext cx="3709275" cy="3079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oston dynamics spot"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8675" y="1751950"/>
            <a:ext cx="2765325" cy="3391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Shape 89"/>
          <p:cNvCxnSpPr/>
          <p:nvPr/>
        </p:nvCxnSpPr>
        <p:spPr>
          <a:xfrm>
            <a:off x="3828975" y="3447725"/>
            <a:ext cx="236520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Prologue: Sensors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Encoders (single-axis position and speed)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Gyroscope (Rotation about 1 [important] axis)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LIDAR/Ultrasonic (Distance)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(Power)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Accelerometer (useless)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What is a control loop?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 to a certain position (“servo”)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 a certain speed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Higher level problems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Motion profiling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Turn to angle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Path following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Requires closed-loop control (sensor feedback)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What We Want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Approaches setpoint quickly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Goes to within acceptable error of setpoint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Rejects disturbances and minor changes to system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Doesn’t overshoot the setpoint too much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Feed-Forward Control (Open-Loop Control)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Accounts for known system behavior*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 robust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 sz="1800"/>
              <a:t>Doesn’t reject disturbances or deal with unexpected behavior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Feedback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Accounts for things that we don’t consider in theory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Rejects disturbances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Requires a continuous sensor (encoders, gyros)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