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7" r:id="rId10"/>
    <p:sldId id="270" r:id="rId11"/>
    <p:sldId id="266" r:id="rId12"/>
    <p:sldId id="269" r:id="rId13"/>
    <p:sldId id="262" r:id="rId14"/>
    <p:sldId id="263" r:id="rId15"/>
    <p:sldId id="268" r:id="rId16"/>
    <p:sldId id="271" r:id="rId17"/>
    <p:sldId id="272" r:id="rId18"/>
    <p:sldId id="273" r:id="rId19"/>
    <p:sldId id="276" r:id="rId20"/>
    <p:sldId id="277" r:id="rId21"/>
    <p:sldId id="278" r:id="rId22"/>
    <p:sldId id="275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3284"/>
  </p:normalViewPr>
  <p:slideViewPr>
    <p:cSldViewPr snapToGrid="0" snapToObjects="1">
      <p:cViewPr varScale="1">
        <p:scale>
          <a:sx n="125" d="100"/>
          <a:sy n="125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BC669-2512-BF93-25C7-1038C825E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F7E4DB-B3F3-A912-2E59-8FD2B3629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94B7F-65E2-0E9E-75B9-AF7441B2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498D8-4AC0-C247-624B-689D6B83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F6F24-1FD5-3DC2-18E9-8F39EEA0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56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20C4F-295D-DD1E-7A8E-F5C2690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1BC99-3F5A-945A-B685-29A49695A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4DD98-68C8-5D88-F5FF-516F3DB1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C5FB6-1D1C-1B02-F12F-2192A5F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4C6A9-71F2-BF80-439D-9E4375C8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5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B7945E-0F64-DAF2-AE91-83343A241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CE0A4-A705-E9DE-B49E-8A871ECF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FF6A9-F675-AD17-FFC4-E45EB231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16D09-7DD8-1694-DAD7-AACE524D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68BA8-35B8-16F2-5208-DAA30C46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02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2E94A-4FF8-14D5-F769-15E60275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62197-0A4D-582D-AC66-D58EB11E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CC197-4A2B-3DF5-FE35-6BC893E5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F3D87-8186-A79B-0037-05B839F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AA02A-7E69-0BBC-9A6F-8499281E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3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1D71-AE9F-F30C-67D2-24539D0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14D7F-8CEF-B62C-F85F-4A0AF68AC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DD3DE-693C-6EBB-6986-4EA5CA64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16BE2-E000-9FCC-468E-26D00C23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6E308-3662-8CED-3F49-28D11B8C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0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C972F-7AB0-EC27-5AAA-2B36112B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C6568-F36B-9482-8DD6-0B8094A9A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3F65A-A681-896F-B30D-9ABA6B307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375C5-D88F-F9B2-9701-417EEAE1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698C3-54D3-44F0-71AB-BDA7E3C4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B98FF-1602-FEB8-537C-3C7DE95D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22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32FB2-5AA4-B432-BA4B-A7E14FB5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88C17-6138-11C8-A97E-E1FFCE7D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A6BBF-DD89-DC7D-13F5-ED942529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90C848-D711-7D68-31BA-19AE71CBD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FFFFA5-C892-2F1A-5635-250032D21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BBC042-CE88-7AA9-381F-32FCCEFF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AD2BEA-002B-FD43-D2F9-06DD2271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77FD66-AC9D-A13E-AAFE-D662C92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54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5DAF-2827-0B98-938D-1ED00A7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C316E1-819E-B049-4BC5-A7A5184E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188571-69BB-2523-6C52-023BA613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CF6E39-7ECA-3B5B-7C1F-0932621F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68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7294EA-2169-6975-E45E-E17CFCAB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CD1B2-8ED1-B2B0-5295-96FFDD42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7B955-9960-CF9B-695F-6DD932DB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12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DCD6-D339-9949-1254-BD4E1506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33536-091A-2462-053B-49874AF96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03E3E-B304-B037-89AE-5C6555BE8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B91E4-28A7-3E7E-A4A5-C182674A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7E209-5FAB-C215-58FB-E0E277E9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246E8-11F6-45F2-E02D-D6F3F389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47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07BD2-8AA9-6816-5147-4B2A60F1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EA7E6-A3D4-6C27-BBCD-DF228D103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5965F-860A-3622-C466-69BD5672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3FCD3-917D-AB32-1C4D-98DAF600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AD512-DDE8-948C-7899-CB01C8EE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8DFF8-6E72-9B73-5A28-F209CD7B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97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68C60-E758-5426-68B1-3EE4ACC9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1B0D3-991C-A2B7-E2A4-DCDB0B1C4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1261E-2462-F80F-8359-99A1114DD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57D0-4009-CC4F-B7C7-277DBB058E6F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72B1F-33F6-ED73-4FE7-9B4059DB3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EAEDF-17F9-19B2-1091-54BE5DC8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90AB8-3A3B-BF4F-88EA-8B8A77BBC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95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8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9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NULL"/><Relationship Id="rId4" Type="http://schemas.openxmlformats.org/officeDocument/2006/relationships/image" Target="../media/image18.png"/><Relationship Id="rId9" Type="http://schemas.openxmlformats.org/officeDocument/2006/relationships/image" Target="NULL"/><Relationship Id="rId1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0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98D79-C551-6F4C-F2CC-A44E707E0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Communication Perturbation-Resilient Vehicle Coordination at Smart Intersections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0A98C-494F-C8B2-0418-ACB2FB8C0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Li Jin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81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F54EA-D225-1D00-C576-C73DB3E3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Nominal tracking: time-varying ref. speed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2815DB-BFA7-E3A5-482F-4DFA7FAC8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65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b="1" dirty="0"/>
                  <a:t>Proposition</a:t>
                </a:r>
                <a:r>
                  <a:rPr kumimoji="1" lang="en-US" altLang="zh-CN" dirty="0"/>
                  <a:t>: </a:t>
                </a:r>
              </a:p>
              <a:p>
                <a:r>
                  <a:rPr kumimoji="1" lang="en-US" altLang="zh-CN" dirty="0"/>
                  <a:t>There exists a safe invariant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 dirty="0"/>
                  <a:t> if and only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𝜖𝛿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𝜖𝛿</m:t>
                    </m:r>
                  </m:oMath>
                </a14:m>
                <a:r>
                  <a:rPr kumimoji="1" lang="en-US" altLang="zh-CN" dirty="0"/>
                  <a:t>, then the minimal spacing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 &amp; headway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 for reference trajectories are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zh-CN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𝜖𝛿</m:t>
                                        </m:r>
                                      </m:num>
                                      <m:den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  <m: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𝜖𝛿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2815DB-BFA7-E3A5-482F-4DFA7FAC8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6514"/>
              </a:xfrm>
              <a:blipFill>
                <a:blip r:embed="rId2"/>
                <a:stretch>
                  <a:fillRect l="-16043" t="-34884" b="-109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76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428F-97C7-9071-CAF5-F1066DF8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Non-saturated, uniform speed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FDDB6C-35A4-56EE-0007-C6BF1BF1E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Consider the tracking policy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Lemma (No saturation)</a:t>
                </a:r>
                <a:r>
                  <a:rPr lang="en-US" altLang="zh-CN" dirty="0"/>
                  <a:t>: Under the above tracking policy, if there is not saturation, 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:−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r>
                  <a:rPr lang="en-US" altLang="zh-CN" dirty="0"/>
                  <a:t>is an invariant</a:t>
                </a:r>
                <a:r>
                  <a:rPr lang="zh-CN" altLang="zh-CN" dirty="0">
                    <a:effectLst/>
                  </a:rPr>
                  <a:t> </a:t>
                </a:r>
                <a:r>
                  <a:rPr lang="en-US" altLang="zh-CN" dirty="0">
                    <a:effectLst/>
                  </a:rPr>
                  <a:t>set for any 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𝜖𝛿</m:t>
                    </m:r>
                  </m:oMath>
                </a14:m>
                <a:r>
                  <a:rPr lang="en-US" altLang="zh-CN" dirty="0">
                    <a:effectLst/>
                  </a:rPr>
                  <a:t>.</a:t>
                </a:r>
              </a:p>
              <a:p>
                <a:r>
                  <a:rPr lang="en-US" altLang="zh-CN" dirty="0"/>
                  <a:t>Remark: This policy attains the minimal spacing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𝜖𝛿</m:t>
                    </m:r>
                  </m:oMath>
                </a14:m>
                <a:r>
                  <a:rPr lang="en-US" altLang="zh-CN" dirty="0">
                    <a:effectLst/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FDDB6C-35A4-56EE-0007-C6BF1BF1E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60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DB5-4EF8-CDFC-AB02-676678B2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Non-saturated, uniform speed</a:t>
            </a:r>
            <a:endParaRPr kumimoji="1"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472C004D-174C-BDDA-BCBC-98E17C556A82}"/>
              </a:ext>
            </a:extLst>
          </p:cNvPr>
          <p:cNvSpPr/>
          <p:nvPr/>
        </p:nvSpPr>
        <p:spPr>
          <a:xfrm rot="5400000">
            <a:off x="2409828" y="1326465"/>
            <a:ext cx="3836500" cy="5775455"/>
          </a:xfrm>
          <a:prstGeom prst="parallelogram">
            <a:avLst>
              <a:gd name="adj" fmla="val 502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B6246B5-9B16-92CC-2852-B6C67669D075}"/>
              </a:ext>
            </a:extLst>
          </p:cNvPr>
          <p:cNvCxnSpPr>
            <a:cxnSpLocks/>
          </p:cNvCxnSpPr>
          <p:nvPr/>
        </p:nvCxnSpPr>
        <p:spPr>
          <a:xfrm>
            <a:off x="1440352" y="4214192"/>
            <a:ext cx="577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F949F10-8C5F-80B2-8E66-48D43D420D53}"/>
              </a:ext>
            </a:extLst>
          </p:cNvPr>
          <p:cNvCxnSpPr>
            <a:cxnSpLocks/>
            <a:stCxn id="4" idx="2"/>
            <a:endCxn id="4" idx="5"/>
          </p:cNvCxnSpPr>
          <p:nvPr/>
        </p:nvCxnSpPr>
        <p:spPr>
          <a:xfrm flipV="1">
            <a:off x="4328078" y="3260573"/>
            <a:ext cx="0" cy="190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3C207BF2-E10C-7511-8EDF-2475EC5BF4BD}"/>
              </a:ext>
            </a:extLst>
          </p:cNvPr>
          <p:cNvCxnSpPr/>
          <p:nvPr/>
        </p:nvCxnSpPr>
        <p:spPr>
          <a:xfrm flipH="1">
            <a:off x="6096000" y="6157085"/>
            <a:ext cx="11198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E687E05-6BA0-C6FE-D4EA-3FF930EF0CB6}"/>
              </a:ext>
            </a:extLst>
          </p:cNvPr>
          <p:cNvCxnSpPr>
            <a:cxnSpLocks/>
          </p:cNvCxnSpPr>
          <p:nvPr/>
        </p:nvCxnSpPr>
        <p:spPr>
          <a:xfrm flipV="1">
            <a:off x="7209178" y="4970893"/>
            <a:ext cx="0" cy="1141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CAAFE7-9FC6-F8D0-E4BA-FC65BF58D1C8}"/>
                  </a:ext>
                </a:extLst>
              </p:cNvPr>
              <p:cNvSpPr txBox="1"/>
              <p:nvPr/>
            </p:nvSpPr>
            <p:spPr>
              <a:xfrm>
                <a:off x="7209178" y="6112153"/>
                <a:ext cx="11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,−2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CAAFE7-9FC6-F8D0-E4BA-FC65BF58D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78" y="6112153"/>
                <a:ext cx="118205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B1223B-01C4-A652-003C-5CC26B0CDF9F}"/>
                  </a:ext>
                </a:extLst>
              </p:cNvPr>
              <p:cNvSpPr txBox="1"/>
              <p:nvPr/>
            </p:nvSpPr>
            <p:spPr>
              <a:xfrm>
                <a:off x="5874026" y="2037081"/>
                <a:ext cx="610262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B1223B-01C4-A652-003C-5CC26B0C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26" y="2037081"/>
                <a:ext cx="6102626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E2624A4-708B-5EC8-F76D-9B3B6C7A5303}"/>
                  </a:ext>
                </a:extLst>
              </p:cNvPr>
              <p:cNvSpPr txBox="1"/>
              <p:nvPr/>
            </p:nvSpPr>
            <p:spPr>
              <a:xfrm>
                <a:off x="7215806" y="5215521"/>
                <a:ext cx="70173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E2624A4-708B-5EC8-F76D-9B3B6C7A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806" y="5215521"/>
                <a:ext cx="701731" cy="612732"/>
              </a:xfrm>
              <a:prstGeom prst="rect">
                <a:avLst/>
              </a:prstGeom>
              <a:blipFill>
                <a:blip r:embed="rId4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A4C0344-EED2-005B-7D41-4F3DC72ADA13}"/>
                  </a:ext>
                </a:extLst>
              </p:cNvPr>
              <p:cNvSpPr txBox="1"/>
              <p:nvPr/>
            </p:nvSpPr>
            <p:spPr>
              <a:xfrm>
                <a:off x="6410836" y="6202018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A4C0344-EED2-005B-7D41-4F3DC72AD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36" y="6202018"/>
                <a:ext cx="4901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D1A4C29-7618-666D-EAE0-933AFD3A42AE}"/>
                  </a:ext>
                </a:extLst>
              </p:cNvPr>
              <p:cNvSpPr txBox="1"/>
              <p:nvPr/>
            </p:nvSpPr>
            <p:spPr>
              <a:xfrm>
                <a:off x="386535" y="2984463"/>
                <a:ext cx="105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D1A4C29-7618-666D-EAE0-933AFD3A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35" y="2984463"/>
                <a:ext cx="1053814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EDAAC6E-D801-CAAF-6490-5C16EAB07325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1440351" y="3249563"/>
            <a:ext cx="5768827" cy="2862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2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7ECDAE74-BB89-6DAB-3264-90572D36C91F}"/>
              </a:ext>
            </a:extLst>
          </p:cNvPr>
          <p:cNvSpPr/>
          <p:nvPr/>
        </p:nvSpPr>
        <p:spPr>
          <a:xfrm rot="5400000">
            <a:off x="3159397" y="2773447"/>
            <a:ext cx="2981741" cy="2523686"/>
          </a:xfrm>
          <a:prstGeom prst="parallelogram">
            <a:avLst>
              <a:gd name="adj" fmla="val 5862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0DE1FD-9E59-9C44-84AB-77B18BC2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Non-saturated, uniform speed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BB6CBF1-F4A6-1743-9D1E-1FB492724723}"/>
              </a:ext>
            </a:extLst>
          </p:cNvPr>
          <p:cNvCxnSpPr>
            <a:cxnSpLocks/>
          </p:cNvCxnSpPr>
          <p:nvPr/>
        </p:nvCxnSpPr>
        <p:spPr>
          <a:xfrm>
            <a:off x="1200150" y="4038600"/>
            <a:ext cx="7372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83C5521-5273-C94B-9857-2B9D6F0068AD}"/>
              </a:ext>
            </a:extLst>
          </p:cNvPr>
          <p:cNvCxnSpPr>
            <a:cxnSpLocks/>
          </p:cNvCxnSpPr>
          <p:nvPr/>
        </p:nvCxnSpPr>
        <p:spPr>
          <a:xfrm flipV="1">
            <a:off x="4762500" y="1569244"/>
            <a:ext cx="0" cy="49387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B94976-D1B5-2044-BF6E-C73110C80F66}"/>
                  </a:ext>
                </a:extLst>
              </p:cNvPr>
              <p:cNvSpPr txBox="1"/>
              <p:nvPr/>
            </p:nvSpPr>
            <p:spPr>
              <a:xfrm>
                <a:off x="8286750" y="4038600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B94976-D1B5-2044-BF6E-C73110C80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0" y="4038600"/>
                <a:ext cx="3776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895959-48A6-2A44-A3DA-3E9B5280A2A4}"/>
                  </a:ext>
                </a:extLst>
              </p:cNvPr>
              <p:cNvSpPr txBox="1"/>
              <p:nvPr/>
            </p:nvSpPr>
            <p:spPr>
              <a:xfrm>
                <a:off x="4772025" y="1528643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895959-48A6-2A44-A3DA-3E9B5280A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25" y="1528643"/>
                <a:ext cx="37895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BB1293A-0E7D-4249-8664-70F790E9ECC3}"/>
              </a:ext>
            </a:extLst>
          </p:cNvPr>
          <p:cNvCxnSpPr>
            <a:cxnSpLocks/>
          </p:cNvCxnSpPr>
          <p:nvPr/>
        </p:nvCxnSpPr>
        <p:spPr>
          <a:xfrm flipH="1" flipV="1">
            <a:off x="1077175" y="1897975"/>
            <a:ext cx="7275402" cy="4255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57EDE6-CB78-CE49-B66E-9D585CFF9683}"/>
                  </a:ext>
                </a:extLst>
              </p:cNvPr>
              <p:cNvSpPr txBox="1"/>
              <p:nvPr/>
            </p:nvSpPr>
            <p:spPr>
              <a:xfrm>
                <a:off x="8447826" y="5941262"/>
                <a:ext cx="1024383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57EDE6-CB78-CE49-B66E-9D585CFF9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826" y="5941262"/>
                <a:ext cx="1024383" cy="566694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FDA685-5157-594F-B391-8CBB3CEADB4F}"/>
              </a:ext>
            </a:extLst>
          </p:cNvPr>
          <p:cNvCxnSpPr>
            <a:cxnSpLocks/>
          </p:cNvCxnSpPr>
          <p:nvPr/>
        </p:nvCxnSpPr>
        <p:spPr>
          <a:xfrm flipH="1" flipV="1">
            <a:off x="1684615" y="1528643"/>
            <a:ext cx="7275402" cy="425517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6B8C808-157E-0B41-87B7-E1D088BB5A6F}"/>
              </a:ext>
            </a:extLst>
          </p:cNvPr>
          <p:cNvCxnSpPr>
            <a:cxnSpLocks/>
          </p:cNvCxnSpPr>
          <p:nvPr/>
        </p:nvCxnSpPr>
        <p:spPr>
          <a:xfrm flipH="1" flipV="1">
            <a:off x="594870" y="2421968"/>
            <a:ext cx="7275402" cy="425517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FE49A4-8035-0E47-B333-8235EC3CCCF3}"/>
                  </a:ext>
                </a:extLst>
              </p:cNvPr>
              <p:cNvSpPr txBox="1"/>
              <p:nvPr/>
            </p:nvSpPr>
            <p:spPr>
              <a:xfrm>
                <a:off x="4732956" y="2979043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FE49A4-8035-0E47-B333-8235EC3C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56" y="2979043"/>
                <a:ext cx="3618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A0CBC51-848B-5044-87CF-BB462F17F9AB}"/>
                  </a:ext>
                </a:extLst>
              </p:cNvPr>
              <p:cNvSpPr txBox="1"/>
              <p:nvPr/>
            </p:nvSpPr>
            <p:spPr>
              <a:xfrm>
                <a:off x="4714876" y="4541877"/>
                <a:ext cx="535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A0CBC51-848B-5044-87CF-BB462F17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4541877"/>
                <a:ext cx="5350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46EBB60-7FFB-1B41-B436-D04FE9834AF9}"/>
              </a:ext>
            </a:extLst>
          </p:cNvPr>
          <p:cNvCxnSpPr>
            <a:cxnSpLocks/>
          </p:cNvCxnSpPr>
          <p:nvPr/>
        </p:nvCxnSpPr>
        <p:spPr>
          <a:xfrm flipV="1">
            <a:off x="2968488" y="1556206"/>
            <a:ext cx="0" cy="493871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716E66D-9864-0C4C-A04F-BDC2E4C7B461}"/>
              </a:ext>
            </a:extLst>
          </p:cNvPr>
          <p:cNvCxnSpPr>
            <a:cxnSpLocks/>
          </p:cNvCxnSpPr>
          <p:nvPr/>
        </p:nvCxnSpPr>
        <p:spPr>
          <a:xfrm flipV="1">
            <a:off x="6362700" y="1569244"/>
            <a:ext cx="0" cy="493871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5704DE0-4154-2942-9767-88DEFEF1BC9B}"/>
                  </a:ext>
                </a:extLst>
              </p:cNvPr>
              <p:cNvSpPr txBox="1"/>
              <p:nvPr/>
            </p:nvSpPr>
            <p:spPr>
              <a:xfrm>
                <a:off x="6356766" y="3648968"/>
                <a:ext cx="38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5704DE0-4154-2942-9767-88DEFEF1B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66" y="3648968"/>
                <a:ext cx="3810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3558878-6246-3043-8AF2-E531152D403B}"/>
                  </a:ext>
                </a:extLst>
              </p:cNvPr>
              <p:cNvSpPr txBox="1"/>
              <p:nvPr/>
            </p:nvSpPr>
            <p:spPr>
              <a:xfrm>
                <a:off x="2488153" y="4018300"/>
                <a:ext cx="554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3558878-6246-3043-8AF2-E531152D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53" y="4018300"/>
                <a:ext cx="5541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4591B8-DD44-2648-AC12-064F7C2BC50A}"/>
                  </a:ext>
                </a:extLst>
              </p:cNvPr>
              <p:cNvSpPr txBox="1"/>
              <p:nvPr/>
            </p:nvSpPr>
            <p:spPr>
              <a:xfrm>
                <a:off x="6299762" y="4018300"/>
                <a:ext cx="495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4591B8-DD44-2648-AC12-064F7C2BC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62" y="4018300"/>
                <a:ext cx="49507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2E99E2B-C75E-8F46-AC15-8D586CEC0D77}"/>
                  </a:ext>
                </a:extLst>
              </p:cNvPr>
              <p:cNvSpPr txBox="1"/>
              <p:nvPr/>
            </p:nvSpPr>
            <p:spPr>
              <a:xfrm>
                <a:off x="8400201" y="1290819"/>
                <a:ext cx="3699154" cy="215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en-US" altLang="zh-C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en-US" altLang="zh-C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2E99E2B-C75E-8F46-AC15-8D586CEC0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201" y="1290819"/>
                <a:ext cx="3699154" cy="21513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3206C19-944B-2844-BB1A-5C3260A4BF1B}"/>
                  </a:ext>
                </a:extLst>
              </p:cNvPr>
              <p:cNvSpPr txBox="1"/>
              <p:nvPr/>
            </p:nvSpPr>
            <p:spPr>
              <a:xfrm>
                <a:off x="3034437" y="2019449"/>
                <a:ext cx="495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3206C19-944B-2844-BB1A-5C3260A4B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437" y="2019449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CE33759-9D2D-B64C-AC74-FEA368520A98}"/>
              </a:ext>
            </a:extLst>
          </p:cNvPr>
          <p:cNvCxnSpPr/>
          <p:nvPr/>
        </p:nvCxnSpPr>
        <p:spPr>
          <a:xfrm>
            <a:off x="3060875" y="2329926"/>
            <a:ext cx="977206" cy="95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D3583388-9060-4149-8016-B73BA56D07AB}"/>
              </a:ext>
            </a:extLst>
          </p:cNvPr>
          <p:cNvCxnSpPr/>
          <p:nvPr/>
        </p:nvCxnSpPr>
        <p:spPr>
          <a:xfrm flipV="1">
            <a:off x="4026506" y="2955893"/>
            <a:ext cx="0" cy="31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7D13F0-1B2C-BE48-B578-3B6AED5BDEB6}"/>
                  </a:ext>
                </a:extLst>
              </p:cNvPr>
              <p:cNvSpPr txBox="1"/>
              <p:nvPr/>
            </p:nvSpPr>
            <p:spPr>
              <a:xfrm>
                <a:off x="3993168" y="2822919"/>
                <a:ext cx="37965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7D13F0-1B2C-BE48-B578-3B6AED5BD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168" y="2822919"/>
                <a:ext cx="379656" cy="566694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30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75D05425-DBAC-F44F-2267-6D1A5D6910A8}"/>
              </a:ext>
            </a:extLst>
          </p:cNvPr>
          <p:cNvSpPr/>
          <p:nvPr/>
        </p:nvSpPr>
        <p:spPr>
          <a:xfrm rot="5400000">
            <a:off x="3159397" y="2773447"/>
            <a:ext cx="2981741" cy="2523686"/>
          </a:xfrm>
          <a:prstGeom prst="parallelogram">
            <a:avLst>
              <a:gd name="adj" fmla="val 5862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0DE1FD-9E59-9C44-84AB-77B18BC2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Saturated, uniform speed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BB6CBF1-F4A6-1743-9D1E-1FB492724723}"/>
              </a:ext>
            </a:extLst>
          </p:cNvPr>
          <p:cNvCxnSpPr>
            <a:cxnSpLocks/>
          </p:cNvCxnSpPr>
          <p:nvPr/>
        </p:nvCxnSpPr>
        <p:spPr>
          <a:xfrm>
            <a:off x="1200150" y="4038600"/>
            <a:ext cx="7372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83C5521-5273-C94B-9857-2B9D6F0068AD}"/>
              </a:ext>
            </a:extLst>
          </p:cNvPr>
          <p:cNvCxnSpPr>
            <a:cxnSpLocks/>
          </p:cNvCxnSpPr>
          <p:nvPr/>
        </p:nvCxnSpPr>
        <p:spPr>
          <a:xfrm flipV="1">
            <a:off x="4762500" y="1569244"/>
            <a:ext cx="0" cy="49387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B94976-D1B5-2044-BF6E-C73110C80F66}"/>
                  </a:ext>
                </a:extLst>
              </p:cNvPr>
              <p:cNvSpPr txBox="1"/>
              <p:nvPr/>
            </p:nvSpPr>
            <p:spPr>
              <a:xfrm>
                <a:off x="8286750" y="4038600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B94976-D1B5-2044-BF6E-C73110C80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0" y="4038600"/>
                <a:ext cx="3776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895959-48A6-2A44-A3DA-3E9B5280A2A4}"/>
                  </a:ext>
                </a:extLst>
              </p:cNvPr>
              <p:cNvSpPr txBox="1"/>
              <p:nvPr/>
            </p:nvSpPr>
            <p:spPr>
              <a:xfrm>
                <a:off x="4772025" y="1528643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895959-48A6-2A44-A3DA-3E9B5280A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25" y="1528643"/>
                <a:ext cx="37895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BB1293A-0E7D-4249-8664-70F790E9ECC3}"/>
              </a:ext>
            </a:extLst>
          </p:cNvPr>
          <p:cNvCxnSpPr>
            <a:cxnSpLocks/>
          </p:cNvCxnSpPr>
          <p:nvPr/>
        </p:nvCxnSpPr>
        <p:spPr>
          <a:xfrm flipH="1" flipV="1">
            <a:off x="1077175" y="1897975"/>
            <a:ext cx="7275402" cy="4255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57EDE6-CB78-CE49-B66E-9D585CFF9683}"/>
                  </a:ext>
                </a:extLst>
              </p:cNvPr>
              <p:cNvSpPr txBox="1"/>
              <p:nvPr/>
            </p:nvSpPr>
            <p:spPr>
              <a:xfrm>
                <a:off x="8447826" y="5941262"/>
                <a:ext cx="1024383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57EDE6-CB78-CE49-B66E-9D585CFF9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826" y="5941262"/>
                <a:ext cx="1024383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FDA685-5157-594F-B391-8CBB3CEADB4F}"/>
              </a:ext>
            </a:extLst>
          </p:cNvPr>
          <p:cNvCxnSpPr>
            <a:cxnSpLocks/>
          </p:cNvCxnSpPr>
          <p:nvPr/>
        </p:nvCxnSpPr>
        <p:spPr>
          <a:xfrm flipH="1" flipV="1">
            <a:off x="1684615" y="1528643"/>
            <a:ext cx="7275402" cy="425517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6B8C808-157E-0B41-87B7-E1D088BB5A6F}"/>
              </a:ext>
            </a:extLst>
          </p:cNvPr>
          <p:cNvCxnSpPr>
            <a:cxnSpLocks/>
          </p:cNvCxnSpPr>
          <p:nvPr/>
        </p:nvCxnSpPr>
        <p:spPr>
          <a:xfrm flipH="1" flipV="1">
            <a:off x="594870" y="2421968"/>
            <a:ext cx="7275402" cy="425517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FE49A4-8035-0E47-B333-8235EC3CCCF3}"/>
                  </a:ext>
                </a:extLst>
              </p:cNvPr>
              <p:cNvSpPr txBox="1"/>
              <p:nvPr/>
            </p:nvSpPr>
            <p:spPr>
              <a:xfrm>
                <a:off x="4732956" y="2979043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FE49A4-8035-0E47-B333-8235EC3C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56" y="2979043"/>
                <a:ext cx="3618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A0CBC51-848B-5044-87CF-BB462F17F9AB}"/>
                  </a:ext>
                </a:extLst>
              </p:cNvPr>
              <p:cNvSpPr txBox="1"/>
              <p:nvPr/>
            </p:nvSpPr>
            <p:spPr>
              <a:xfrm>
                <a:off x="4714876" y="4541877"/>
                <a:ext cx="535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A0CBC51-848B-5044-87CF-BB462F17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4541877"/>
                <a:ext cx="5350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46EBB60-7FFB-1B41-B436-D04FE9834AF9}"/>
              </a:ext>
            </a:extLst>
          </p:cNvPr>
          <p:cNvCxnSpPr>
            <a:cxnSpLocks/>
          </p:cNvCxnSpPr>
          <p:nvPr/>
        </p:nvCxnSpPr>
        <p:spPr>
          <a:xfrm flipV="1">
            <a:off x="3048000" y="1556206"/>
            <a:ext cx="0" cy="493871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716E66D-9864-0C4C-A04F-BDC2E4C7B461}"/>
              </a:ext>
            </a:extLst>
          </p:cNvPr>
          <p:cNvCxnSpPr>
            <a:cxnSpLocks/>
          </p:cNvCxnSpPr>
          <p:nvPr/>
        </p:nvCxnSpPr>
        <p:spPr>
          <a:xfrm flipV="1">
            <a:off x="6362700" y="1569244"/>
            <a:ext cx="0" cy="493871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5704DE0-4154-2942-9767-88DEFEF1BC9B}"/>
                  </a:ext>
                </a:extLst>
              </p:cNvPr>
              <p:cNvSpPr txBox="1"/>
              <p:nvPr/>
            </p:nvSpPr>
            <p:spPr>
              <a:xfrm>
                <a:off x="6356766" y="3648968"/>
                <a:ext cx="38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5704DE0-4154-2942-9767-88DEFEF1B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66" y="3648968"/>
                <a:ext cx="3810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3558878-6246-3043-8AF2-E531152D403B}"/>
                  </a:ext>
                </a:extLst>
              </p:cNvPr>
              <p:cNvSpPr txBox="1"/>
              <p:nvPr/>
            </p:nvSpPr>
            <p:spPr>
              <a:xfrm>
                <a:off x="2488153" y="4018300"/>
                <a:ext cx="554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3558878-6246-3043-8AF2-E531152D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53" y="4018300"/>
                <a:ext cx="5541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4591B8-DD44-2648-AC12-064F7C2BC50A}"/>
                  </a:ext>
                </a:extLst>
              </p:cNvPr>
              <p:cNvSpPr txBox="1"/>
              <p:nvPr/>
            </p:nvSpPr>
            <p:spPr>
              <a:xfrm>
                <a:off x="6299762" y="5638842"/>
                <a:ext cx="495071" cy="1114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4591B8-DD44-2648-AC12-064F7C2BC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62" y="5638842"/>
                <a:ext cx="495071" cy="1114344"/>
              </a:xfrm>
              <a:prstGeom prst="rect">
                <a:avLst/>
              </a:prstGeom>
              <a:blipFill>
                <a:blip r:embed="rId10"/>
                <a:stretch>
                  <a:fillRect r="-107317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F9E606-130B-C34F-ACF8-DEB159AE1E4F}"/>
                  </a:ext>
                </a:extLst>
              </p:cNvPr>
              <p:cNvSpPr txBox="1"/>
              <p:nvPr/>
            </p:nvSpPr>
            <p:spPr>
              <a:xfrm>
                <a:off x="6662941" y="2571368"/>
                <a:ext cx="1699696" cy="1139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F9E606-130B-C34F-ACF8-DEB159AE1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41" y="2571368"/>
                <a:ext cx="1699696" cy="11392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DCE6E5F-009C-7D46-B211-D5AE638303F7}"/>
              </a:ext>
            </a:extLst>
          </p:cNvPr>
          <p:cNvCxnSpPr>
            <a:cxnSpLocks/>
          </p:cNvCxnSpPr>
          <p:nvPr/>
        </p:nvCxnSpPr>
        <p:spPr>
          <a:xfrm flipH="1" flipV="1">
            <a:off x="1523077" y="4328868"/>
            <a:ext cx="7182775" cy="114471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8D4D25-0F98-7846-B877-01631573B4D5}"/>
                  </a:ext>
                </a:extLst>
              </p:cNvPr>
              <p:cNvSpPr txBox="1"/>
              <p:nvPr/>
            </p:nvSpPr>
            <p:spPr>
              <a:xfrm>
                <a:off x="3925746" y="5332058"/>
                <a:ext cx="730136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8D4D25-0F98-7846-B877-01631573B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46" y="5332058"/>
                <a:ext cx="730136" cy="617092"/>
              </a:xfrm>
              <a:prstGeom prst="rect">
                <a:avLst/>
              </a:prstGeom>
              <a:blipFill>
                <a:blip r:embed="rId1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834B23A-033C-8B44-B0CE-D3E341302F97}"/>
                  </a:ext>
                </a:extLst>
              </p:cNvPr>
              <p:cNvSpPr txBox="1"/>
              <p:nvPr/>
            </p:nvSpPr>
            <p:spPr>
              <a:xfrm>
                <a:off x="4802400" y="2235249"/>
                <a:ext cx="518540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834B23A-033C-8B44-B0CE-D3E34130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00" y="2235249"/>
                <a:ext cx="518540" cy="617092"/>
              </a:xfrm>
              <a:prstGeom prst="rect">
                <a:avLst/>
              </a:prstGeom>
              <a:blipFill>
                <a:blip r:embed="rId1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8B243532-71E3-1C4B-BDAC-58F85A95CC69}"/>
              </a:ext>
            </a:extLst>
          </p:cNvPr>
          <p:cNvCxnSpPr>
            <a:cxnSpLocks/>
          </p:cNvCxnSpPr>
          <p:nvPr/>
        </p:nvCxnSpPr>
        <p:spPr>
          <a:xfrm flipH="1" flipV="1">
            <a:off x="1538408" y="2830087"/>
            <a:ext cx="7182775" cy="114471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4F02D3-CFD3-BC49-8B2C-2E95398199AA}"/>
                  </a:ext>
                </a:extLst>
              </p:cNvPr>
              <p:cNvSpPr txBox="1"/>
              <p:nvPr/>
            </p:nvSpPr>
            <p:spPr>
              <a:xfrm>
                <a:off x="9646377" y="2051995"/>
                <a:ext cx="2391526" cy="2276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en-US" altLang="zh-CN" b="0" dirty="0"/>
                  <a:t>Need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en-US" altLang="zh-CN" b="0" dirty="0"/>
                  <a:t>.</a:t>
                </a: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en-US" altLang="zh-CN" b="0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b="0" dirty="0"/>
                  <a:t>, then no impact.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kumimoji="1" lang="en-US" altLang="zh-CN" b="0" dirty="0"/>
                  <a:t>, then the original controller and the  invariant set fail.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4F02D3-CFD3-BC49-8B2C-2E9539819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377" y="2051995"/>
                <a:ext cx="2391526" cy="2276264"/>
              </a:xfrm>
              <a:prstGeom prst="rect">
                <a:avLst/>
              </a:prstGeom>
              <a:blipFill>
                <a:blip r:embed="rId14"/>
                <a:stretch>
                  <a:fillRect l="-1579" t="-1111" r="-368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DF3E235-1492-6645-B563-544D9697A5CC}"/>
              </a:ext>
            </a:extLst>
          </p:cNvPr>
          <p:cNvCxnSpPr>
            <a:cxnSpLocks/>
          </p:cNvCxnSpPr>
          <p:nvPr/>
        </p:nvCxnSpPr>
        <p:spPr>
          <a:xfrm flipH="1" flipV="1">
            <a:off x="1503462" y="4818581"/>
            <a:ext cx="7182775" cy="11447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0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DB5-4EF8-CDFC-AB02-676678B2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Saturated, uniform speed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AFB0C-F1EE-3351-DDE2-39DEC44DB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8722" y="1825625"/>
                <a:ext cx="3865078" cy="4351338"/>
              </a:xfrm>
            </p:spPr>
            <p:txBody>
              <a:bodyPr/>
              <a:lstStyle/>
              <a:p>
                <a:r>
                  <a:rPr kumimoji="1" lang="en-US" altLang="zh-CN" dirty="0"/>
                  <a:t>The optimal controller fails; need a suboptimal one.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𝜖𝛿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AFB0C-F1EE-3351-DDE2-39DEC44DB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8722" y="1825625"/>
                <a:ext cx="3865078" cy="4351338"/>
              </a:xfrm>
              <a:blipFill>
                <a:blip r:embed="rId2"/>
                <a:stretch>
                  <a:fillRect l="-2614" t="-2326" r="-3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平行四边形 3">
            <a:extLst>
              <a:ext uri="{FF2B5EF4-FFF2-40B4-BE49-F238E27FC236}">
                <a16:creationId xmlns:a16="http://schemas.microsoft.com/office/drawing/2014/main" id="{472C004D-174C-BDDA-BCBC-98E17C556A82}"/>
              </a:ext>
            </a:extLst>
          </p:cNvPr>
          <p:cNvSpPr/>
          <p:nvPr/>
        </p:nvSpPr>
        <p:spPr>
          <a:xfrm rot="5400000">
            <a:off x="2409828" y="1326465"/>
            <a:ext cx="3836500" cy="5775455"/>
          </a:xfrm>
          <a:prstGeom prst="parallelogram">
            <a:avLst>
              <a:gd name="adj" fmla="val 502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B6246B5-9B16-92CC-2852-B6C67669D075}"/>
              </a:ext>
            </a:extLst>
          </p:cNvPr>
          <p:cNvCxnSpPr>
            <a:cxnSpLocks/>
          </p:cNvCxnSpPr>
          <p:nvPr/>
        </p:nvCxnSpPr>
        <p:spPr>
          <a:xfrm>
            <a:off x="1440352" y="4214192"/>
            <a:ext cx="577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F949F10-8C5F-80B2-8E66-48D43D420D53}"/>
              </a:ext>
            </a:extLst>
          </p:cNvPr>
          <p:cNvCxnSpPr>
            <a:cxnSpLocks/>
            <a:stCxn id="4" idx="2"/>
            <a:endCxn id="4" idx="5"/>
          </p:cNvCxnSpPr>
          <p:nvPr/>
        </p:nvCxnSpPr>
        <p:spPr>
          <a:xfrm flipV="1">
            <a:off x="4328078" y="3260573"/>
            <a:ext cx="0" cy="190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3C207BF2-E10C-7511-8EDF-2475EC5BF4BD}"/>
              </a:ext>
            </a:extLst>
          </p:cNvPr>
          <p:cNvCxnSpPr>
            <a:cxnSpLocks/>
          </p:cNvCxnSpPr>
          <p:nvPr/>
        </p:nvCxnSpPr>
        <p:spPr>
          <a:xfrm flipH="1">
            <a:off x="3140765" y="6157085"/>
            <a:ext cx="4075042" cy="19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44C4C71-C525-FD19-A2C6-3ACDE1614AD6}"/>
              </a:ext>
            </a:extLst>
          </p:cNvPr>
          <p:cNvCxnSpPr/>
          <p:nvPr/>
        </p:nvCxnSpPr>
        <p:spPr>
          <a:xfrm>
            <a:off x="838200" y="4512365"/>
            <a:ext cx="8544339" cy="160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E687E05-6BA0-C6FE-D4EA-3FF930EF0CB6}"/>
              </a:ext>
            </a:extLst>
          </p:cNvPr>
          <p:cNvCxnSpPr>
            <a:cxnSpLocks/>
          </p:cNvCxnSpPr>
          <p:nvPr/>
        </p:nvCxnSpPr>
        <p:spPr>
          <a:xfrm flipV="1">
            <a:off x="7209178" y="3637722"/>
            <a:ext cx="0" cy="247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23EDC1-07F6-E90D-A279-3283571AA509}"/>
                  </a:ext>
                </a:extLst>
              </p:cNvPr>
              <p:cNvSpPr txBox="1"/>
              <p:nvPr/>
            </p:nvSpPr>
            <p:spPr>
              <a:xfrm>
                <a:off x="7255564" y="5387007"/>
                <a:ext cx="386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23EDC1-07F6-E90D-A279-3283571AA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564" y="5387007"/>
                <a:ext cx="3860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6B79BB5-0D9F-E0D0-336D-83D27083E144}"/>
                  </a:ext>
                </a:extLst>
              </p:cNvPr>
              <p:cNvSpPr txBox="1"/>
              <p:nvPr/>
            </p:nvSpPr>
            <p:spPr>
              <a:xfrm>
                <a:off x="6301408" y="6122503"/>
                <a:ext cx="663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6B79BB5-0D9F-E0D0-336D-83D27083E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408" y="6122503"/>
                <a:ext cx="6632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FF5BF2D-1197-95AB-DC10-363C6CFBCD85}"/>
              </a:ext>
            </a:extLst>
          </p:cNvPr>
          <p:cNvCxnSpPr>
            <a:cxnSpLocks/>
          </p:cNvCxnSpPr>
          <p:nvPr/>
        </p:nvCxnSpPr>
        <p:spPr>
          <a:xfrm flipH="1" flipV="1">
            <a:off x="3228145" y="3846443"/>
            <a:ext cx="4027419" cy="228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37DF178-BF82-969E-DB99-8D9AFF8AEEA3}"/>
                  </a:ext>
                </a:extLst>
              </p:cNvPr>
              <p:cNvSpPr txBox="1"/>
              <p:nvPr/>
            </p:nvSpPr>
            <p:spPr>
              <a:xfrm>
                <a:off x="1154182" y="3477111"/>
                <a:ext cx="2093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37DF178-BF82-969E-DB99-8D9AFF8AE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82" y="3477111"/>
                <a:ext cx="209384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E76D4852-EDD5-CA47-9E22-B0793D626732}"/>
              </a:ext>
            </a:extLst>
          </p:cNvPr>
          <p:cNvCxnSpPr/>
          <p:nvPr/>
        </p:nvCxnSpPr>
        <p:spPr>
          <a:xfrm>
            <a:off x="3140765" y="2882348"/>
            <a:ext cx="0" cy="192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74B6D5-D702-6574-D001-C26A11B70E8B}"/>
                  </a:ext>
                </a:extLst>
              </p:cNvPr>
              <p:cNvSpPr txBox="1"/>
              <p:nvPr/>
            </p:nvSpPr>
            <p:spPr>
              <a:xfrm>
                <a:off x="5408133" y="4174704"/>
                <a:ext cx="38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74B6D5-D702-6574-D001-C26A11B7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133" y="4174704"/>
                <a:ext cx="3810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0696B64B-F49E-4725-CBB4-82C5F79E949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40764" y="3765870"/>
            <a:ext cx="4075042" cy="1412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5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CAEF85D4-F3EE-B2CC-1C53-C9F22B9292F1}"/>
              </a:ext>
            </a:extLst>
          </p:cNvPr>
          <p:cNvSpPr/>
          <p:nvPr/>
        </p:nvSpPr>
        <p:spPr>
          <a:xfrm rot="5400000">
            <a:off x="1677540" y="2338915"/>
            <a:ext cx="3239114" cy="2061943"/>
          </a:xfrm>
          <a:prstGeom prst="parallelogram">
            <a:avLst>
              <a:gd name="adj" fmla="val 78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288DB5-4EF8-CDFC-AB02-676678B2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Saturated, non-uniform speed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AFB0C-F1EE-3351-DDE2-39DEC44DB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8722" y="1825625"/>
                <a:ext cx="3865078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dirty="0"/>
                  <a:t>The optimal controller fails; need a suboptimal one.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𝜖𝛿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AFB0C-F1EE-3351-DDE2-39DEC44DB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8722" y="1825625"/>
                <a:ext cx="3865078" cy="4351338"/>
              </a:xfrm>
              <a:blipFill>
                <a:blip r:embed="rId2"/>
                <a:stretch>
                  <a:fillRect l="-2614" t="-3198" r="-3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平行四边形 3">
            <a:extLst>
              <a:ext uri="{FF2B5EF4-FFF2-40B4-BE49-F238E27FC236}">
                <a16:creationId xmlns:a16="http://schemas.microsoft.com/office/drawing/2014/main" id="{472C004D-174C-BDDA-BCBC-98E17C556A82}"/>
              </a:ext>
            </a:extLst>
          </p:cNvPr>
          <p:cNvSpPr/>
          <p:nvPr/>
        </p:nvSpPr>
        <p:spPr>
          <a:xfrm rot="5400000">
            <a:off x="4379674" y="3296311"/>
            <a:ext cx="2784542" cy="2887719"/>
          </a:xfrm>
          <a:prstGeom prst="parallelogram">
            <a:avLst>
              <a:gd name="adj" fmla="val 4172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B6246B5-9B16-92CC-2852-B6C67669D075}"/>
              </a:ext>
            </a:extLst>
          </p:cNvPr>
          <p:cNvCxnSpPr>
            <a:cxnSpLocks/>
          </p:cNvCxnSpPr>
          <p:nvPr/>
        </p:nvCxnSpPr>
        <p:spPr>
          <a:xfrm>
            <a:off x="1440352" y="4214192"/>
            <a:ext cx="577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F949F10-8C5F-80B2-8E66-48D43D420D53}"/>
              </a:ext>
            </a:extLst>
          </p:cNvPr>
          <p:cNvCxnSpPr>
            <a:cxnSpLocks/>
            <a:stCxn id="4" idx="2"/>
            <a:endCxn id="4" idx="5"/>
          </p:cNvCxnSpPr>
          <p:nvPr/>
        </p:nvCxnSpPr>
        <p:spPr>
          <a:xfrm flipV="1">
            <a:off x="5771945" y="3928755"/>
            <a:ext cx="0" cy="162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3C207BF2-E10C-7511-8EDF-2475EC5BF4BD}"/>
              </a:ext>
            </a:extLst>
          </p:cNvPr>
          <p:cNvCxnSpPr>
            <a:cxnSpLocks/>
          </p:cNvCxnSpPr>
          <p:nvPr/>
        </p:nvCxnSpPr>
        <p:spPr>
          <a:xfrm flipH="1">
            <a:off x="3140765" y="6157085"/>
            <a:ext cx="4075042" cy="19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E687E05-6BA0-C6FE-D4EA-3FF930EF0CB6}"/>
              </a:ext>
            </a:extLst>
          </p:cNvPr>
          <p:cNvCxnSpPr>
            <a:cxnSpLocks/>
          </p:cNvCxnSpPr>
          <p:nvPr/>
        </p:nvCxnSpPr>
        <p:spPr>
          <a:xfrm flipV="1">
            <a:off x="7209178" y="3637722"/>
            <a:ext cx="0" cy="247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23EDC1-07F6-E90D-A279-3283571AA509}"/>
                  </a:ext>
                </a:extLst>
              </p:cNvPr>
              <p:cNvSpPr txBox="1"/>
              <p:nvPr/>
            </p:nvSpPr>
            <p:spPr>
              <a:xfrm>
                <a:off x="7255564" y="5387007"/>
                <a:ext cx="795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23EDC1-07F6-E90D-A279-3283571AA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564" y="5387007"/>
                <a:ext cx="7956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6B79BB5-0D9F-E0D0-336D-83D27083E144}"/>
                  </a:ext>
                </a:extLst>
              </p:cNvPr>
              <p:cNvSpPr txBox="1"/>
              <p:nvPr/>
            </p:nvSpPr>
            <p:spPr>
              <a:xfrm>
                <a:off x="6301408" y="6122503"/>
                <a:ext cx="663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6B79BB5-0D9F-E0D0-336D-83D27083E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408" y="6122503"/>
                <a:ext cx="6632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FF5BF2D-1197-95AB-DC10-363C6CFBCD85}"/>
              </a:ext>
            </a:extLst>
          </p:cNvPr>
          <p:cNvCxnSpPr>
            <a:cxnSpLocks/>
          </p:cNvCxnSpPr>
          <p:nvPr/>
        </p:nvCxnSpPr>
        <p:spPr>
          <a:xfrm flipH="1" flipV="1">
            <a:off x="3130600" y="3337488"/>
            <a:ext cx="4124964" cy="2794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37DF178-BF82-969E-DB99-8D9AFF8AEEA3}"/>
                  </a:ext>
                </a:extLst>
              </p:cNvPr>
              <p:cNvSpPr txBox="1"/>
              <p:nvPr/>
            </p:nvSpPr>
            <p:spPr>
              <a:xfrm>
                <a:off x="3183956" y="2943513"/>
                <a:ext cx="2219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37DF178-BF82-969E-DB99-8D9AFF8AE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956" y="2943513"/>
                <a:ext cx="221939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E76D4852-EDD5-CA47-9E22-B0793D626732}"/>
              </a:ext>
            </a:extLst>
          </p:cNvPr>
          <p:cNvCxnSpPr/>
          <p:nvPr/>
        </p:nvCxnSpPr>
        <p:spPr>
          <a:xfrm>
            <a:off x="3140765" y="2385393"/>
            <a:ext cx="0" cy="192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74B6D5-D702-6574-D001-C26A11B70E8B}"/>
                  </a:ext>
                </a:extLst>
              </p:cNvPr>
              <p:cNvSpPr txBox="1"/>
              <p:nvPr/>
            </p:nvSpPr>
            <p:spPr>
              <a:xfrm>
                <a:off x="5408133" y="4174704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74B6D5-D702-6574-D001-C26A11B7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133" y="4174704"/>
                <a:ext cx="506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991DFFE-BDBA-2C98-EE6D-39A3D2771FF3}"/>
              </a:ext>
            </a:extLst>
          </p:cNvPr>
          <p:cNvCxnSpPr>
            <a:cxnSpLocks/>
          </p:cNvCxnSpPr>
          <p:nvPr/>
        </p:nvCxnSpPr>
        <p:spPr>
          <a:xfrm>
            <a:off x="2301740" y="1750329"/>
            <a:ext cx="0" cy="247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D1866C-52C4-C6FC-98C8-9EDE27BEE260}"/>
                  </a:ext>
                </a:extLst>
              </p:cNvPr>
              <p:cNvSpPr txBox="1"/>
              <p:nvPr/>
            </p:nvSpPr>
            <p:spPr>
              <a:xfrm>
                <a:off x="1180755" y="2732194"/>
                <a:ext cx="96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D1866C-52C4-C6FC-98C8-9EDE27BE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55" y="2732194"/>
                <a:ext cx="9687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EB56E04-2514-E856-6E91-229D2257339A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26163" y="1755784"/>
            <a:ext cx="4075042" cy="19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9BD0E4-EAF0-F842-3257-838933D621F4}"/>
                  </a:ext>
                </a:extLst>
              </p:cNvPr>
              <p:cNvSpPr txBox="1"/>
              <p:nvPr/>
            </p:nvSpPr>
            <p:spPr>
              <a:xfrm>
                <a:off x="3528662" y="1880546"/>
                <a:ext cx="663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9BD0E4-EAF0-F842-3257-838933D6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662" y="1880546"/>
                <a:ext cx="6632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CAEA05-EED2-E57C-9745-D797BE221B9B}"/>
                  </a:ext>
                </a:extLst>
              </p:cNvPr>
              <p:cNvSpPr txBox="1"/>
              <p:nvPr/>
            </p:nvSpPr>
            <p:spPr>
              <a:xfrm>
                <a:off x="1510524" y="5209406"/>
                <a:ext cx="1386918" cy="646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Invariant set</a:t>
                </a:r>
              </a:p>
              <a:p>
                <a:r>
                  <a:rPr kumimoji="1" lang="en-US" altLang="zh-CN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CAEA05-EED2-E57C-9745-D797BE221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24" y="5209406"/>
                <a:ext cx="1386918" cy="646331"/>
              </a:xfrm>
              <a:prstGeom prst="rect">
                <a:avLst/>
              </a:prstGeom>
              <a:blipFill>
                <a:blip r:embed="rId9"/>
                <a:stretch>
                  <a:fillRect l="-3604" t="-1887" r="-2703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2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5DF9451-CD99-43B2-3CAB-F5E4AF8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loss-resilient planning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329640-08EA-264A-710E-5F743F57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5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DBA6649-00A5-A89F-02D0-53FAA585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BE94CF9-3357-608B-512F-096D0178F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= number of vehicles.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reference</a:t>
                </a:r>
                <a:r>
                  <a:rPr lang="en-US" altLang="zh-CN" dirty="0"/>
                  <a:t> time-to-go for vehicle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actual</a:t>
                </a:r>
                <a:r>
                  <a:rPr lang="en-US" altLang="zh-CN" dirty="0"/>
                  <a:t> time-to-go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connectivity </a:t>
                </a:r>
                <a:r>
                  <a:rPr lang="en-US" altLang="zh-CN" dirty="0"/>
                  <a:t>for vehicle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; 0 = bad, 1 = good.</a:t>
                </a:r>
              </a:p>
              <a:p>
                <a:r>
                  <a:rPr lang="en-US" altLang="zh-CN" dirty="0"/>
                  <a:t>State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Assume: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vehicles can be disconnected at the same time; if this does not hold, then the reliability of the system is inadequate.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BE94CF9-3357-608B-512F-096D0178F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2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47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6B3F-46CC-2303-5C85-88333B10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2AA96C-62AD-740B-8383-2196F7465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Actual time-to-go: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Reference time-to-go: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 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2AA96C-62AD-740B-8383-2196F7465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67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E341A-1964-22B4-1BAD-8321BAAD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 questions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7C2DBA-1D40-AF21-2EC6-C409975FA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How do communication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latency</a:t>
                </a:r>
                <a:r>
                  <a:rPr kumimoji="1" lang="en-US" altLang="zh-CN" dirty="0"/>
                  <a:t> and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packet loss </a:t>
                </a:r>
                <a:r>
                  <a:rPr kumimoji="1" lang="en-US" altLang="zh-CN" dirty="0"/>
                  <a:t>affect intersection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capacity</a:t>
                </a:r>
                <a:r>
                  <a:rPr kumimoji="1" lang="en-US" altLang="zh-CN" dirty="0"/>
                  <a:t>?</a:t>
                </a:r>
              </a:p>
              <a:p>
                <a:r>
                  <a:rPr kumimoji="1" lang="en-US" altLang="zh-CN" dirty="0"/>
                  <a:t>That is, given latency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zh-CN" dirty="0"/>
                  <a:t> and packet loss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zh-CN" dirty="0"/>
                  <a:t>, how much traffic flow saturation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kumimoji="1" lang="en-US" altLang="zh-CN" dirty="0"/>
                  <a:t> can vehicle coordination attain?</a:t>
                </a:r>
              </a:p>
              <a:p>
                <a:r>
                  <a:rPr kumimoji="1" lang="en-US" altLang="zh-CN" dirty="0"/>
                  <a:t>We essentially want to establish a mapping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CN" dirty="0"/>
                  <a:t>This involves designing a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vehicle coordination algorithm </a:t>
                </a:r>
                <a:r>
                  <a:rPr kumimoji="1" lang="en-US" altLang="zh-CN" dirty="0"/>
                  <a:t>that attains such saturation rate.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7C2DBA-1D40-AF21-2EC6-C409975FA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22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4724-A0BD-D232-6BE8-8080A566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State transition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F0A577-6F2D-A009-8E36-C70AAFE081CD}"/>
                  </a:ext>
                </a:extLst>
              </p:cNvPr>
              <p:cNvSpPr txBox="1"/>
              <p:nvPr/>
            </p:nvSpPr>
            <p:spPr>
              <a:xfrm>
                <a:off x="3390900" y="1812736"/>
                <a:ext cx="14848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F0A577-6F2D-A009-8E36-C70AAFE08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1812736"/>
                <a:ext cx="1484894" cy="830997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E73AAA6-37AA-0052-BB1A-2C9252A1B06D}"/>
                  </a:ext>
                </a:extLst>
              </p:cNvPr>
              <p:cNvSpPr txBox="1"/>
              <p:nvPr/>
            </p:nvSpPr>
            <p:spPr>
              <a:xfrm>
                <a:off x="6096000" y="790440"/>
                <a:ext cx="29809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E73AAA6-37AA-0052-BB1A-2C9252A1B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90440"/>
                <a:ext cx="298094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B04F95-80C7-17C1-8523-1B3E1A653C17}"/>
                  </a:ext>
                </a:extLst>
              </p:cNvPr>
              <p:cNvSpPr txBox="1"/>
              <p:nvPr/>
            </p:nvSpPr>
            <p:spPr>
              <a:xfrm>
                <a:off x="6096000" y="2290851"/>
                <a:ext cx="3056798" cy="12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B04F95-80C7-17C1-8523-1B3E1A653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90851"/>
                <a:ext cx="3056798" cy="12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3BF8BD-57D6-8E27-C005-2067EAD7E5D4}"/>
                  </a:ext>
                </a:extLst>
              </p:cNvPr>
              <p:cNvSpPr txBox="1"/>
              <p:nvPr/>
            </p:nvSpPr>
            <p:spPr>
              <a:xfrm>
                <a:off x="3390900" y="4810292"/>
                <a:ext cx="14848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3BF8BD-57D6-8E27-C005-2067EAD7E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4810292"/>
                <a:ext cx="1484894" cy="830997"/>
              </a:xfrm>
              <a:prstGeom prst="rect">
                <a:avLst/>
              </a:prstGeom>
              <a:blipFill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9B316-432B-C273-5B4E-C2448268F3A4}"/>
                  </a:ext>
                </a:extLst>
              </p:cNvPr>
              <p:cNvSpPr txBox="1"/>
              <p:nvPr/>
            </p:nvSpPr>
            <p:spPr>
              <a:xfrm>
                <a:off x="6096000" y="3787996"/>
                <a:ext cx="33042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9B316-432B-C273-5B4E-C2448268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87996"/>
                <a:ext cx="3304238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EAC504-DCFD-9331-0121-8EE854C35675}"/>
                  </a:ext>
                </a:extLst>
              </p:cNvPr>
              <p:cNvSpPr txBox="1"/>
              <p:nvPr/>
            </p:nvSpPr>
            <p:spPr>
              <a:xfrm>
                <a:off x="6096000" y="5288407"/>
                <a:ext cx="33042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EAC504-DCFD-9331-0121-8EE854C3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88407"/>
                <a:ext cx="3304238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7DCCA0B-5DAB-E460-1557-7E004502AFD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75794" y="1390605"/>
            <a:ext cx="1220206" cy="83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FE46A70-BAE8-CBE6-F30B-A51DC6CE27F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875794" y="2228235"/>
            <a:ext cx="1220206" cy="67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2AD9FBD-CBA7-4B82-D4AD-BE735DA25778}"/>
                  </a:ext>
                </a:extLst>
              </p:cNvPr>
              <p:cNvSpPr txBox="1"/>
              <p:nvPr/>
            </p:nvSpPr>
            <p:spPr>
              <a:xfrm>
                <a:off x="5251025" y="2167144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2AD9FBD-CBA7-4B82-D4AD-BE735DA2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025" y="2167144"/>
                <a:ext cx="469744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1DBF4B9-71E0-2D8B-04CA-54FFFA30C420}"/>
                  </a:ext>
                </a:extLst>
              </p:cNvPr>
              <p:cNvSpPr txBox="1"/>
              <p:nvPr/>
            </p:nvSpPr>
            <p:spPr>
              <a:xfrm>
                <a:off x="4814174" y="1405397"/>
                <a:ext cx="873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1DBF4B9-71E0-2D8B-04CA-54FFFA30C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174" y="1405397"/>
                <a:ext cx="873701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8053C28-7EA1-8754-979E-3F96C8F4B314}"/>
              </a:ext>
            </a:extLst>
          </p:cNvPr>
          <p:cNvCxnSpPr/>
          <p:nvPr/>
        </p:nvCxnSpPr>
        <p:spPr>
          <a:xfrm flipV="1">
            <a:off x="4875794" y="4450777"/>
            <a:ext cx="1220206" cy="83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05CE076-AE35-211E-1A5A-8E346203BE8B}"/>
              </a:ext>
            </a:extLst>
          </p:cNvPr>
          <p:cNvCxnSpPr>
            <a:cxnSpLocks/>
          </p:cNvCxnSpPr>
          <p:nvPr/>
        </p:nvCxnSpPr>
        <p:spPr>
          <a:xfrm>
            <a:off x="4875794" y="5288407"/>
            <a:ext cx="1220206" cy="67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E97907-007E-1E1E-E17C-A9C1D2635474}"/>
                  </a:ext>
                </a:extLst>
              </p:cNvPr>
              <p:cNvSpPr txBox="1"/>
              <p:nvPr/>
            </p:nvSpPr>
            <p:spPr>
              <a:xfrm>
                <a:off x="5251025" y="5227316"/>
                <a:ext cx="475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E97907-007E-1E1E-E17C-A9C1D263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025" y="5227316"/>
                <a:ext cx="47506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6E88D0-2626-0506-EAA7-172DEDE26A04}"/>
                  </a:ext>
                </a:extLst>
              </p:cNvPr>
              <p:cNvSpPr txBox="1"/>
              <p:nvPr/>
            </p:nvSpPr>
            <p:spPr>
              <a:xfrm>
                <a:off x="4814174" y="4465569"/>
                <a:ext cx="879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6E88D0-2626-0506-EAA7-172DEDE26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174" y="4465569"/>
                <a:ext cx="879022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3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35F11-1F95-B149-3D15-7ABE5FD0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Arrival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5560D7-25FB-896B-B1F4-03FE800D9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At every time step,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/>
                  <a:t> is increased by 1 with probability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Upon an arrival, the end-of-queue time-to-go is updated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sub>
                    </m:sSub>
                  </m:oMath>
                </a14:m>
                <a:r>
                  <a:rPr kumimoji="1" lang="en-US" altLang="zh-CN" dirty="0"/>
                  <a:t> = minimal headway to previous vehicle; subject to disruptions.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</m:oMath>
                </a14:m>
                <a:r>
                  <a:rPr kumimoji="1" lang="en-US" altLang="zh-CN" dirty="0"/>
                  <a:t> = nominal traverse time.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5560D7-25FB-896B-B1F4-03FE800D9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407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1C7EA-7B47-39F0-9DE6-E2F003BC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Nominal planning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A99AA5-8C53-5758-E1E8-8D69C25EC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Vehicles arrive from direction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en-US" altLang="zh-CN" dirty="0"/>
                  <a:t> at each time step. (Bernoulli arriving)</a:t>
                </a:r>
              </a:p>
              <a:p>
                <a:r>
                  <a:rPr kumimoji="1" lang="en-US" altLang="zh-CN" dirty="0"/>
                  <a:t>Vehicles are sequenced on a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FIFO</a:t>
                </a:r>
                <a:r>
                  <a:rPr kumimoji="1" lang="en-US" altLang="zh-CN" dirty="0"/>
                  <a:t> basis; ties are broken uniformly at random.</a:t>
                </a:r>
              </a:p>
              <a:p>
                <a:r>
                  <a:rPr kumimoji="1" lang="en-US" altLang="zh-CN" dirty="0"/>
                  <a:t>Minimal spacing between vehicles: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zh-CN" dirty="0"/>
                  <a:t> denote the directions of two consecutive vehicles in the sequence.</a:t>
                </a:r>
              </a:p>
              <a:p>
                <a:r>
                  <a:rPr kumimoji="1" lang="en-US" altLang="zh-CN" dirty="0"/>
                  <a:t>Almost like a discrete—time queuing process with an important peculiarity: “service time" depends on sequence; not IID.</a:t>
                </a:r>
              </a:p>
              <a:p>
                <a:r>
                  <a:rPr kumimoji="1" lang="en-US" altLang="zh-CN" dirty="0"/>
                  <a:t>Without packet loss, reference trajectories are static.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A99AA5-8C53-5758-E1E8-8D69C25EC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361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C1C49-5EE2-88AB-7C64-C7E0BD15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Response to lost packet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A630B-564F-82A6-DBE8-AD6983CB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a vehicle does not receive the instruction from the RSU, it will switch temporarily to onboard driving mode, with a more conservative spacing to the leading vehicle.</a:t>
            </a:r>
          </a:p>
          <a:p>
            <a:r>
              <a:rPr kumimoji="1" lang="en-US" altLang="zh-CN" dirty="0"/>
              <a:t>If the RSU does not receive the position of a vehicle, it will assume the worst-case perturbation and decelerate the </a:t>
            </a:r>
            <a:r>
              <a:rPr kumimoji="1" lang="en-US" altLang="zh-CN" dirty="0">
                <a:solidFill>
                  <a:srgbClr val="FF0000"/>
                </a:solidFill>
              </a:rPr>
              <a:t>reference trajectories</a:t>
            </a:r>
            <a:r>
              <a:rPr kumimoji="1" lang="en-US" altLang="zh-CN" dirty="0"/>
              <a:t> of </a:t>
            </a:r>
            <a:r>
              <a:rPr kumimoji="1" lang="en-US" altLang="zh-CN" dirty="0">
                <a:solidFill>
                  <a:srgbClr val="FF0000"/>
                </a:solidFill>
              </a:rPr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following vehicles.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64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38D9F-D236-0FB0-AD5C-18A6842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Sub-questions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41F23-0C9E-6845-CBA0-52FC3BA6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How to relate communication latency to saturation rate?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/>
              <a:t>Key 1: establish a latency-resilient vehicle coordination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/>
              <a:t>Key 2: relate invariant set under the algorithm to saturation rate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/>
              <a:t>Partially addressed in ACC21 paper; to be addressed more systematically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/>
              <a:t>Expected result: </a:t>
            </a:r>
            <a:r>
              <a:rPr kumimoji="1" lang="en-US" altLang="zh-CN" dirty="0">
                <a:solidFill>
                  <a:srgbClr val="FF0000"/>
                </a:solidFill>
              </a:rPr>
              <a:t>algorithm -&gt; invariant set -&gt; safe headway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How to relate packet loss rate to expected saturation rate?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/>
              <a:t>Key 1: establish a reconfigurable controller responsive to lost data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/>
              <a:t>Key 2: relate packet loss rate under the controller traffic queue stability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/>
              <a:t>Expected result: </a:t>
            </a:r>
            <a:r>
              <a:rPr kumimoji="1" lang="en-US" altLang="zh-CN" dirty="0">
                <a:solidFill>
                  <a:srgbClr val="FF0000"/>
                </a:solidFill>
              </a:rPr>
              <a:t>controller -&gt; stability criterion -&gt; saturation rate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9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F36B2-8265-9590-5399-A10551CA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Two-layer decision making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80D6A-DBCD-C71A-7041-71E23366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Planning layer: generates reference trajectories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Task 1: determines sequence, time windows, and nominal trajectories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Task 2: respond to </a:t>
            </a:r>
            <a:r>
              <a:rPr kumimoji="1" lang="en-US" altLang="zh-CN" dirty="0">
                <a:solidFill>
                  <a:srgbClr val="FF0000"/>
                </a:solidFill>
              </a:rPr>
              <a:t>packet losses</a:t>
            </a:r>
          </a:p>
          <a:p>
            <a:r>
              <a:rPr kumimoji="1" lang="en-US" altLang="zh-CN" dirty="0"/>
              <a:t>Tracking layer: tracks reference trajectories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Task 1: compensates observation &amp; actuation errors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Task 2: ensures resiliency against </a:t>
            </a:r>
            <a:r>
              <a:rPr kumimoji="1" lang="en-US" altLang="zh-CN" dirty="0">
                <a:solidFill>
                  <a:srgbClr val="FF0000"/>
                </a:solidFill>
              </a:rPr>
              <a:t>latency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8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330EB-5C67-21B4-9C49-CF3FA30F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 result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9D727-F27D-E9F0-35C7-8B556938B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b="1" dirty="0"/>
                  <a:t>Theorem</a:t>
                </a:r>
                <a:r>
                  <a:rPr kumimoji="1" lang="en-US" altLang="zh-CN" dirty="0"/>
                  <a:t>: </a:t>
                </a:r>
              </a:p>
              <a:p>
                <a:r>
                  <a:rPr kumimoji="1" lang="en-US" altLang="zh-CN" dirty="0"/>
                  <a:t>Consider an intersection with demand ratios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/>
                  <a:t>, communication latency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zh-CN" dirty="0"/>
                  <a:t>, and packet loss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zh-CN" dirty="0"/>
                  <a:t>. </a:t>
                </a:r>
              </a:p>
              <a:p>
                <a:r>
                  <a:rPr kumimoji="1" lang="en-US" altLang="zh-CN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zh-CN" dirty="0"/>
                  <a:t> be the static spacing and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/>
                  <a:t> be the reaction time. </a:t>
                </a:r>
              </a:p>
              <a:p>
                <a:r>
                  <a:rPr kumimoji="1" lang="en-US" altLang="zh-CN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dirty="0"/>
                  <a:t> be the speed dispersing rate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kumimoji="1" lang="en-US" altLang="zh-CN" dirty="0"/>
                  <a:t> be the saturated acceleration. </a:t>
                </a:r>
              </a:p>
              <a:p>
                <a:r>
                  <a:rPr kumimoji="1" lang="en-US" altLang="zh-CN" dirty="0"/>
                  <a:t>Then, the two-layer coordination strategy can attain a mean throughput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9D727-F27D-E9F0-35C7-8B556938B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2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1E25DA6-8F47-5BB6-2E01-5D4CC28E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Latency-resilient tracking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B7A2CE-804E-1C42-77D8-5986D2461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this part, we assume the number of vehicles in the control zone is fixed.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17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89BF-5983-0DDC-250F-24A1BEF5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1: nominal tracking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B327E7-A915-53BF-70F4-5A515F3684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Consider a sequence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vehicles with positions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and speeds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Reference positions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/>
                  <a:t>; reference speeds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The deviation is given by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The dynamics is given by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The control input (acceleration) constrained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 (actuation saturation).</a:t>
                </a:r>
              </a:p>
              <a:p>
                <a:r>
                  <a:rPr lang="en-US" altLang="zh-CN" dirty="0"/>
                  <a:t>Safety constraint: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is a noise term ranged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/>
                  <a:t>; results from observation &amp; actuation errors.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B327E7-A915-53BF-70F4-5A515F368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07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34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C145B-84E7-A8FE-6F31-85894A99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Nominal tracking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C5072-F1D6-2F98-9796-030DF69B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 objective: ensures an invariant set (</a:t>
            </a:r>
            <a:r>
              <a:rPr lang="en-US" altLang="zh-CN" dirty="0" err="1"/>
              <a:t>i</a:t>
            </a:r>
            <a:r>
              <a:rPr lang="en-US" altLang="zh-CN" dirty="0"/>
              <a:t>) satisfying the safety constraint and (ii) attaining the minimal headway</a:t>
            </a:r>
          </a:p>
          <a:p>
            <a:r>
              <a:rPr lang="en-US" altLang="zh-CN" dirty="0"/>
              <a:t>Two decisions: 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FF0000"/>
                </a:solidFill>
              </a:rPr>
              <a:t>nominal trajectory</a:t>
            </a:r>
            <a:r>
              <a:rPr lang="en-US" altLang="zh-CN" dirty="0"/>
              <a:t>, (ii) </a:t>
            </a:r>
            <a:r>
              <a:rPr lang="en-US" altLang="zh-CN" dirty="0">
                <a:solidFill>
                  <a:srgbClr val="FF0000"/>
                </a:solidFill>
              </a:rPr>
              <a:t>tracking algorithm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BC99828-5C4C-A5DC-FFFC-A5DF6DC295B0}"/>
              </a:ext>
            </a:extLst>
          </p:cNvPr>
          <p:cNvCxnSpPr/>
          <p:nvPr/>
        </p:nvCxnSpPr>
        <p:spPr>
          <a:xfrm>
            <a:off x="2440057" y="6333849"/>
            <a:ext cx="864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F3828E8-55D7-4879-8873-9DBBC506819F}"/>
              </a:ext>
            </a:extLst>
          </p:cNvPr>
          <p:cNvCxnSpPr>
            <a:cxnSpLocks/>
          </p:cNvCxnSpPr>
          <p:nvPr/>
        </p:nvCxnSpPr>
        <p:spPr>
          <a:xfrm flipV="1">
            <a:off x="2440057" y="3312837"/>
            <a:ext cx="0" cy="302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29DFF20-EEAC-1EAA-5170-D4D14D20F576}"/>
              </a:ext>
            </a:extLst>
          </p:cNvPr>
          <p:cNvSpPr txBox="1"/>
          <p:nvPr/>
        </p:nvSpPr>
        <p:spPr>
          <a:xfrm>
            <a:off x="1335157" y="614918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entrance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86C330A-5D2C-319F-E4F2-FABCF388265F}"/>
                  </a:ext>
                </a:extLst>
              </p:cNvPr>
              <p:cNvSpPr txBox="1"/>
              <p:nvPr/>
            </p:nvSpPr>
            <p:spPr>
              <a:xfrm>
                <a:off x="1368018" y="4365517"/>
                <a:ext cx="9813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86C330A-5D2C-319F-E4F2-FABCF3882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18" y="4365517"/>
                <a:ext cx="981359" cy="646331"/>
              </a:xfrm>
              <a:prstGeom prst="rect">
                <a:avLst/>
              </a:prstGeom>
              <a:blipFill>
                <a:blip r:embed="rId2"/>
                <a:stretch>
                  <a:fillRect l="-5128" t="-3846" r="-5128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37CCC2C-5181-6CBC-E4A6-5FFA676FBD76}"/>
                  </a:ext>
                </a:extLst>
              </p:cNvPr>
              <p:cNvSpPr txBox="1"/>
              <p:nvPr/>
            </p:nvSpPr>
            <p:spPr>
              <a:xfrm>
                <a:off x="6202048" y="6333849"/>
                <a:ext cx="781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37CCC2C-5181-6CBC-E4A6-5FFA676F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48" y="6333849"/>
                <a:ext cx="781817" cy="369332"/>
              </a:xfrm>
              <a:prstGeom prst="rect">
                <a:avLst/>
              </a:prstGeom>
              <a:blipFill>
                <a:blip r:embed="rId3"/>
                <a:stretch>
                  <a:fillRect l="-6349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EE04EF87-A234-0356-9436-4A7A4F0064BE}"/>
              </a:ext>
            </a:extLst>
          </p:cNvPr>
          <p:cNvSpPr/>
          <p:nvPr/>
        </p:nvSpPr>
        <p:spPr>
          <a:xfrm>
            <a:off x="2597026" y="3893496"/>
            <a:ext cx="2852829" cy="2438400"/>
          </a:xfrm>
          <a:prstGeom prst="parallelogram">
            <a:avLst>
              <a:gd name="adj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7549E03-8C6E-4C9E-92AA-0D39BE8BF4D1}"/>
              </a:ext>
            </a:extLst>
          </p:cNvPr>
          <p:cNvCxnSpPr>
            <a:cxnSpLocks/>
          </p:cNvCxnSpPr>
          <p:nvPr/>
        </p:nvCxnSpPr>
        <p:spPr>
          <a:xfrm flipV="1">
            <a:off x="2834869" y="3895449"/>
            <a:ext cx="2400968" cy="2438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FEFD66A0-1ECB-144A-FA90-D9FED43C6E16}"/>
              </a:ext>
            </a:extLst>
          </p:cNvPr>
          <p:cNvSpPr/>
          <p:nvPr/>
        </p:nvSpPr>
        <p:spPr>
          <a:xfrm>
            <a:off x="4143280" y="3893496"/>
            <a:ext cx="2852829" cy="2438400"/>
          </a:xfrm>
          <a:prstGeom prst="parallelogram">
            <a:avLst>
              <a:gd name="adj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3733A92-9FCC-310D-3CBC-945123B6C876}"/>
              </a:ext>
            </a:extLst>
          </p:cNvPr>
          <p:cNvCxnSpPr>
            <a:cxnSpLocks/>
          </p:cNvCxnSpPr>
          <p:nvPr/>
        </p:nvCxnSpPr>
        <p:spPr>
          <a:xfrm flipV="1">
            <a:off x="4381123" y="3895449"/>
            <a:ext cx="2400968" cy="2438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6805162C-3A2D-68AB-2444-1E9454A70AA2}"/>
              </a:ext>
            </a:extLst>
          </p:cNvPr>
          <p:cNvSpPr/>
          <p:nvPr/>
        </p:nvSpPr>
        <p:spPr>
          <a:xfrm>
            <a:off x="5718993" y="3893496"/>
            <a:ext cx="2852829" cy="2438400"/>
          </a:xfrm>
          <a:prstGeom prst="parallelogram">
            <a:avLst>
              <a:gd name="adj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F3F3B1D-380C-BF43-E077-999DB2FF2B86}"/>
              </a:ext>
            </a:extLst>
          </p:cNvPr>
          <p:cNvCxnSpPr>
            <a:cxnSpLocks/>
          </p:cNvCxnSpPr>
          <p:nvPr/>
        </p:nvCxnSpPr>
        <p:spPr>
          <a:xfrm flipV="1">
            <a:off x="5956836" y="3895449"/>
            <a:ext cx="2400968" cy="2438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14B5D68-6302-2449-5371-0B4F9E0E12F8}"/>
                  </a:ext>
                </a:extLst>
              </p:cNvPr>
              <p:cNvSpPr txBox="1"/>
              <p:nvPr/>
            </p:nvSpPr>
            <p:spPr>
              <a:xfrm>
                <a:off x="4991293" y="3529679"/>
                <a:ext cx="708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14B5D68-6302-2449-5371-0B4F9E0E1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293" y="3529679"/>
                <a:ext cx="708271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AEA9ADE-1EBE-EA60-3E82-FAD66A19CE86}"/>
                  </a:ext>
                </a:extLst>
              </p:cNvPr>
              <p:cNvSpPr txBox="1"/>
              <p:nvPr/>
            </p:nvSpPr>
            <p:spPr>
              <a:xfrm>
                <a:off x="6478397" y="3529679"/>
                <a:ext cx="713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AEA9ADE-1EBE-EA60-3E82-FAD66A19C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7" y="3529679"/>
                <a:ext cx="713593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A9F19BA-CEB4-FD3C-A396-C1F5D0B552E2}"/>
                  </a:ext>
                </a:extLst>
              </p:cNvPr>
              <p:cNvSpPr txBox="1"/>
              <p:nvPr/>
            </p:nvSpPr>
            <p:spPr>
              <a:xfrm>
                <a:off x="7997735" y="3529679"/>
                <a:ext cx="713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A9F19BA-CEB4-FD3C-A396-C1F5D0B5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735" y="3529679"/>
                <a:ext cx="713593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18BA1BF-7FCD-3F6F-44F8-2CDDD98790BD}"/>
              </a:ext>
            </a:extLst>
          </p:cNvPr>
          <p:cNvCxnSpPr>
            <a:stCxn id="29" idx="3"/>
          </p:cNvCxnSpPr>
          <p:nvPr/>
        </p:nvCxnSpPr>
        <p:spPr>
          <a:xfrm flipV="1">
            <a:off x="4350495" y="4823343"/>
            <a:ext cx="30628" cy="1508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567AC95-9266-8C89-E601-3E72DE4D84F8}"/>
                  </a:ext>
                </a:extLst>
              </p:cNvPr>
              <p:cNvSpPr txBox="1"/>
              <p:nvPr/>
            </p:nvSpPr>
            <p:spPr>
              <a:xfrm>
                <a:off x="4302476" y="5352214"/>
                <a:ext cx="468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567AC95-9266-8C89-E601-3E72DE4D8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476" y="5352214"/>
                <a:ext cx="4684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D3B9CD7-330A-A903-E093-015426163DAB}"/>
              </a:ext>
            </a:extLst>
          </p:cNvPr>
          <p:cNvCxnSpPr>
            <a:cxnSpLocks/>
          </p:cNvCxnSpPr>
          <p:nvPr/>
        </p:nvCxnSpPr>
        <p:spPr>
          <a:xfrm flipH="1">
            <a:off x="4381123" y="4823343"/>
            <a:ext cx="1513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BC0C34-6D21-B99E-9E6D-E7DF84DF7929}"/>
                  </a:ext>
                </a:extLst>
              </p:cNvPr>
              <p:cNvSpPr txBox="1"/>
              <p:nvPr/>
            </p:nvSpPr>
            <p:spPr>
              <a:xfrm>
                <a:off x="4960039" y="4504017"/>
                <a:ext cx="47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BC0C34-6D21-B99E-9E6D-E7DF84DF7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039" y="4504017"/>
                <a:ext cx="4707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2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F54EA-D225-1D00-C576-C73DB3E3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Nominal tracking: uniform ref. speed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2815DB-BFA7-E3A5-482F-4DFA7FAC8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65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b="1" dirty="0"/>
                  <a:t>Proposition</a:t>
                </a:r>
                <a:r>
                  <a:rPr kumimoji="1" lang="en-US" altLang="zh-CN" dirty="0"/>
                  <a:t>: </a:t>
                </a:r>
              </a:p>
              <a:p>
                <a:r>
                  <a:rPr kumimoji="1" lang="en-US" altLang="zh-CN" dirty="0"/>
                  <a:t>There exists a safe invariant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 dirty="0"/>
                  <a:t> if and only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𝜖𝛿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𝜖𝛿</m:t>
                    </m:r>
                  </m:oMath>
                </a14:m>
                <a:r>
                  <a:rPr kumimoji="1" lang="en-US" altLang="zh-CN" dirty="0"/>
                  <a:t>, then the minimal spacing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 &amp; headway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 for reference trajectories are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zh-CN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𝜖𝛿</m:t>
                                        </m:r>
                                      </m:num>
                                      <m:den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  <m: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𝜖𝛿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2815DB-BFA7-E3A5-482F-4DFA7FAC8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6514"/>
              </a:xfrm>
              <a:blipFill>
                <a:blip r:embed="rId2"/>
                <a:stretch>
                  <a:fillRect l="-16043" t="-34884" b="-109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14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567</Words>
  <Application>Microsoft Office PowerPoint</Application>
  <PresentationFormat>宽屏</PresentationFormat>
  <Paragraphs>185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Communication Perturbation-Resilient Vehicle Coordination at Smart Intersections</vt:lpstr>
      <vt:lpstr>Main questions</vt:lpstr>
      <vt:lpstr>Sub-questions</vt:lpstr>
      <vt:lpstr>Two-layer decision making</vt:lpstr>
      <vt:lpstr>Main result</vt:lpstr>
      <vt:lpstr>Latency-resilient tracking</vt:lpstr>
      <vt:lpstr>Task 1: nominal tracking</vt:lpstr>
      <vt:lpstr>Nominal tracking</vt:lpstr>
      <vt:lpstr>Nominal tracking: uniform ref. speed</vt:lpstr>
      <vt:lpstr>Nominal tracking: time-varying ref. speed</vt:lpstr>
      <vt:lpstr>Non-saturated, uniform speed</vt:lpstr>
      <vt:lpstr>Non-saturated, uniform speed</vt:lpstr>
      <vt:lpstr>Non-saturated, uniform speed</vt:lpstr>
      <vt:lpstr>Saturated, uniform speed</vt:lpstr>
      <vt:lpstr>Saturated, uniform speed</vt:lpstr>
      <vt:lpstr>Saturated, non-uniform speed</vt:lpstr>
      <vt:lpstr>Packet loss-resilient planning</vt:lpstr>
      <vt:lpstr>State</vt:lpstr>
      <vt:lpstr>Dynamics</vt:lpstr>
      <vt:lpstr>State transition</vt:lpstr>
      <vt:lpstr>Arrival</vt:lpstr>
      <vt:lpstr>Nominal planning</vt:lpstr>
      <vt:lpstr>Response to lost packet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Perturbation-Resilient Vehicle Coordination at Smart Intersections</dc:title>
  <dc:creator>Li Jin 金力</dc:creator>
  <cp:lastModifiedBy>liu yihao</cp:lastModifiedBy>
  <cp:revision>7</cp:revision>
  <dcterms:created xsi:type="dcterms:W3CDTF">2022-04-25T00:37:36Z</dcterms:created>
  <dcterms:modified xsi:type="dcterms:W3CDTF">2022-05-17T12:06:12Z</dcterms:modified>
</cp:coreProperties>
</file>