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17" r:id="rId5"/>
    <p:sldId id="307" r:id="rId6"/>
    <p:sldId id="308" r:id="rId7"/>
    <p:sldId id="309" r:id="rId8"/>
    <p:sldId id="263" r:id="rId9"/>
    <p:sldId id="311" r:id="rId10"/>
    <p:sldId id="310" r:id="rId11"/>
    <p:sldId id="318" r:id="rId12"/>
    <p:sldId id="333" r:id="rId13"/>
    <p:sldId id="334" r:id="rId14"/>
    <p:sldId id="323" r:id="rId15"/>
    <p:sldId id="328" r:id="rId16"/>
    <p:sldId id="322" r:id="rId17"/>
    <p:sldId id="327" r:id="rId18"/>
    <p:sldId id="321" r:id="rId19"/>
    <p:sldId id="326" r:id="rId20"/>
    <p:sldId id="320" r:id="rId21"/>
    <p:sldId id="329" r:id="rId22"/>
    <p:sldId id="319" r:id="rId23"/>
    <p:sldId id="325" r:id="rId24"/>
    <p:sldId id="330" r:id="rId25"/>
    <p:sldId id="324" r:id="rId26"/>
    <p:sldId id="331" r:id="rId27"/>
    <p:sldId id="332"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d Imranur Rahman Akib" initials="MR" lastIdx="1" clrIdx="0">
    <p:extLst>
      <p:ext uri="{19B8F6BF-5375-455C-9EA6-DF929625EA0E}">
        <p15:presenceInfo xmlns:p15="http://schemas.microsoft.com/office/powerpoint/2012/main" userId="4b8df81ea91a3a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87" d="100"/>
          <a:sy n="87" d="100"/>
        </p:scale>
        <p:origin x="480" y="7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1T03:12:14.797"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F24BE-B6DA-94E1-F72D-F23A54AFA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D9D31-9051-CB1C-FDB2-4D9644BF6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D738E-3BF8-E998-B52B-12052084A9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2AD66A-1B43-9994-0096-F921C7F7C0C6}"/>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2969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A978-50CA-01F4-B773-4B473E885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F74AD-B9D8-BF16-DF45-046C2E1160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A5FF3-3699-8EF5-FC7D-F878A663F6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BB3379-029E-9571-2A93-9D61CEB8D955}"/>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17049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6E91B-9DBD-28A3-51F6-F945BB88B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CA407-8DE4-A505-3E84-E8053CF48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83F0D3-0ABC-3EC0-B589-FBFFC0ED31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684D45-FE64-7CC4-C4E9-6FA6E2E2B711}"/>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05182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475EF-8FA5-D31A-032D-D17A05B82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D106F-7088-DC51-CFC0-8CBCEE356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6334D-57EB-C322-4E25-F35ABCB9A9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62277-212E-0A18-D559-F115BD36C27E}"/>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76214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874A3-B598-A89C-4767-7051FAD35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BE1829-2682-1A02-341F-66E5E6FCD8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A9FCA-4599-2CF2-E5CD-1566DA6F58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C37D39-739D-6495-8540-9657E5B3D679}"/>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35572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26579-C0DD-15CE-4DC4-4D86CB6C6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BA17-5475-17F8-3231-7F40C666D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DE8D01-268B-FA52-7FAF-EA59148A7B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8B41A4-B9E7-EE63-A7B1-55054D0D5C58}"/>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1363810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12B54-8A7A-C5BB-4121-950D855EE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C7D1D-687A-2D78-B98A-450966A08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8A8A01-604C-E869-6B44-8655CE69B0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BEF3EF-C2CE-B76C-3961-280826E09419}"/>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803777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36BD-1084-3AAC-6874-11D66CBD0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A4BB3D-E957-E9B7-3A5E-17F8E71D4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15F6F-305D-F00E-12C1-9F665C21C6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8228C5-6B07-6FAD-AC9C-032D9E16E055}"/>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598492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27D-B929-771A-C037-014A81E6F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F549A8-CE49-7772-513C-BC8EDCB4D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B5482-A69A-1523-3FBF-BFFEE61F70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89FA7F-F0E6-BC97-AB63-5988D98D9E50}"/>
              </a:ext>
            </a:extLst>
          </p:cNvPr>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9095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C14A-655C-63AE-06B5-1ED49101A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211BA1-3911-3C2B-D7B8-0B04B7261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23BCF-12FA-6010-A11A-B2B658B0F9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C1BD3-2E0C-BB43-D0BD-F41269AD95F9}"/>
              </a:ext>
            </a:extLst>
          </p:cNvPr>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65869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C968-E7D1-F0DC-AA9A-150523209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DD4FC-EC5D-80A3-98B7-7659A7F04F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D9647-A49D-1F8C-6E6E-FCAF43D93D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436C1-B39C-9F60-BBD0-352A8F382323}"/>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224353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034A1-6B6B-C21A-01ED-C039D302B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05EA3-31CE-DFA0-9091-63E9BD7C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EAD1C-8E5A-03E5-CFFE-1C7702603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806792-36B9-211E-A6F6-3F22EC2EB1C2}"/>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57371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6409C-EEF0-55B2-CE94-A2EF24094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7AB2E-9C9C-AF4B-F749-61B00D8A16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B1978-2F84-5312-2875-2387783BB0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CF3B8F-47EF-4CAB-5065-9B8F910FBE92}"/>
              </a:ext>
            </a:extLst>
          </p:cNvPr>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380627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13554-F3C8-D93F-03AA-E552E85BC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814B4-7B6A-8C75-818B-8A2AD76C6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55F93-913E-30DD-DCD4-47BE3DB378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FB6A1-6B80-C7DA-C6D0-83571B1F7CC0}"/>
              </a:ext>
            </a:extLst>
          </p:cNvPr>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879567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EA31B-F77B-274A-8086-9A30A20E8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79B84-CC98-858B-A116-5047512AC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AB60E-4B0D-0352-E3C6-EB7BC9415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C795E5-FE03-AEA2-1CBD-E798DA689A5E}"/>
              </a:ext>
            </a:extLst>
          </p:cNvPr>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1567043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F1E83-2498-8687-2D2C-364846C0E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6FA349-063E-CEFC-A27E-FD6E9CCFA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C9FB22-F7AE-47B4-D0F3-9875C6BFFE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EF1612-2472-3167-312B-28B0807BDC75}"/>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16218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7CBE3-FBFA-CCDC-FA62-FF2E2FC30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10662-3B58-62B9-984D-EED7E62EF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CBE31-FB3A-7D2F-DE3F-6D1769F671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ECF312-A4DD-17B2-16BB-65580A036794}"/>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37977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Image Compression Algorithms</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910C8-62EB-19F0-146D-C528669E5E4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F8232ED-CAD3-2A23-772B-1DABDB634EC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D35E11F1-8F5C-EB63-1D6C-A6383C76BFD1}"/>
              </a:ext>
            </a:extLst>
          </p:cNvPr>
          <p:cNvSpPr txBox="1">
            <a:spLocks/>
          </p:cNvSpPr>
          <p:nvPr/>
        </p:nvSpPr>
        <p:spPr>
          <a:xfrm>
            <a:off x="2722626" y="-246184"/>
            <a:ext cx="67467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Tree>
    <p:extLst>
      <p:ext uri="{BB962C8B-B14F-4D97-AF65-F5344CB8AC3E}">
        <p14:creationId xmlns:p14="http://schemas.microsoft.com/office/powerpoint/2010/main" val="185277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191E0B-BE58-810B-73D4-35C1EF26EB6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246A38E-7973-6AD6-2D7C-223209C3836D}"/>
              </a:ext>
            </a:extLst>
          </p:cNvPr>
          <p:cNvSpPr txBox="1">
            <a:spLocks/>
          </p:cNvSpPr>
          <p:nvPr/>
        </p:nvSpPr>
        <p:spPr>
          <a:xfrm>
            <a:off x="-149470" y="-22475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
        <p:nvSpPr>
          <p:cNvPr id="10" name="TextBox 9">
            <a:extLst>
              <a:ext uri="{FF2B5EF4-FFF2-40B4-BE49-F238E27FC236}">
                <a16:creationId xmlns:a16="http://schemas.microsoft.com/office/drawing/2014/main" id="{A70E1A33-DEA6-50F1-A23A-F6486EA5303F}"/>
              </a:ext>
            </a:extLst>
          </p:cNvPr>
          <p:cNvSpPr txBox="1"/>
          <p:nvPr/>
        </p:nvSpPr>
        <p:spPr>
          <a:xfrm>
            <a:off x="817682" y="1143855"/>
            <a:ext cx="10788161" cy="1200329"/>
          </a:xfrm>
          <a:prstGeom prst="rect">
            <a:avLst/>
          </a:prstGeom>
          <a:noFill/>
        </p:spPr>
        <p:txBody>
          <a:bodyPr wrap="square">
            <a:spAutoFit/>
          </a:bodyPr>
          <a:lstStyle/>
          <a:p>
            <a:r>
              <a:rPr lang="en-US" sz="2400" dirty="0"/>
              <a:t>LZW (Lempel-Ziv-Welch) coding is a lossless data compression algorithm that builds a dictionary of substrings dynamically as it encodes data. It replaces repeated substrings with shorter codes, achieving compression by removing redundancy.</a:t>
            </a:r>
          </a:p>
        </p:txBody>
      </p:sp>
      <p:sp>
        <p:nvSpPr>
          <p:cNvPr id="12" name="TextBox 11">
            <a:extLst>
              <a:ext uri="{FF2B5EF4-FFF2-40B4-BE49-F238E27FC236}">
                <a16:creationId xmlns:a16="http://schemas.microsoft.com/office/drawing/2014/main" id="{6656CF81-614F-7120-75B2-5B02B7437853}"/>
              </a:ext>
            </a:extLst>
          </p:cNvPr>
          <p:cNvSpPr txBox="1"/>
          <p:nvPr/>
        </p:nvSpPr>
        <p:spPr>
          <a:xfrm>
            <a:off x="817683" y="2679890"/>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Dictionary: Start with single-character codes.</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Find the longest substring in the dictionary.</a:t>
            </a:r>
          </a:p>
          <a:p>
            <a:pPr marL="742950" lvl="1" indent="-285750">
              <a:buFont typeface="Arial" panose="020B0604020202020204" pitchFamily="34" charset="0"/>
              <a:buChar char="•"/>
            </a:pPr>
            <a:r>
              <a:rPr lang="en-US" dirty="0"/>
              <a:t>Output its code.</a:t>
            </a:r>
          </a:p>
          <a:p>
            <a:pPr marL="742950" lvl="1" indent="-285750">
              <a:buFont typeface="Arial" panose="020B0604020202020204" pitchFamily="34" charset="0"/>
              <a:buChar char="•"/>
            </a:pPr>
            <a:r>
              <a:rPr lang="en-US" dirty="0"/>
              <a:t>Add the new substring (current + next symbol) to the dictionary.</a:t>
            </a:r>
          </a:p>
          <a:p>
            <a:pPr marL="285750" indent="-285750">
              <a:buFont typeface="Arial" panose="020B0604020202020204" pitchFamily="34" charset="0"/>
              <a:buChar char="•"/>
            </a:pPr>
            <a:r>
              <a:rPr lang="en-US" dirty="0"/>
              <a:t>Decode: Use the dictionary to replace codes with corresponding substrings.</a:t>
            </a:r>
          </a:p>
        </p:txBody>
      </p:sp>
      <p:sp>
        <p:nvSpPr>
          <p:cNvPr id="13" name="TextBox 12">
            <a:extLst>
              <a:ext uri="{FF2B5EF4-FFF2-40B4-BE49-F238E27FC236}">
                <a16:creationId xmlns:a16="http://schemas.microsoft.com/office/drawing/2014/main" id="{466A8F35-402E-80AE-AA2E-D130560E2911}"/>
              </a:ext>
            </a:extLst>
          </p:cNvPr>
          <p:cNvSpPr txBox="1"/>
          <p:nvPr/>
        </p:nvSpPr>
        <p:spPr>
          <a:xfrm>
            <a:off x="817682" y="5046921"/>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GIF and TIFF image formats.</a:t>
            </a:r>
          </a:p>
          <a:p>
            <a:pPr marL="285750" indent="-285750">
              <a:buFont typeface="Arial" panose="020B0604020202020204" pitchFamily="34" charset="0"/>
              <a:buChar char="•"/>
            </a:pPr>
            <a:r>
              <a:rPr lang="en-US" dirty="0"/>
              <a:t>ZIP file compression.</a:t>
            </a:r>
          </a:p>
          <a:p>
            <a:pPr marL="285750" indent="-285750">
              <a:buFont typeface="Arial" panose="020B0604020202020204" pitchFamily="34" charset="0"/>
              <a:buChar char="•"/>
            </a:pPr>
            <a:r>
              <a:rPr lang="en-US" dirty="0"/>
              <a:t>LZW is the basis for the compression in the Unix compress utility.</a:t>
            </a:r>
          </a:p>
        </p:txBody>
      </p:sp>
    </p:spTree>
    <p:extLst>
      <p:ext uri="{BB962C8B-B14F-4D97-AF65-F5344CB8AC3E}">
        <p14:creationId xmlns:p14="http://schemas.microsoft.com/office/powerpoint/2010/main" val="388252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D70AD-6C66-4060-7D41-AE38A9300D7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75FBE42-DD65-C3FE-16D9-9C7F0F3663C7}"/>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C6D56C7D-EB19-7DB2-ED17-79621B17B754}"/>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Tree>
    <p:extLst>
      <p:ext uri="{BB962C8B-B14F-4D97-AF65-F5344CB8AC3E}">
        <p14:creationId xmlns:p14="http://schemas.microsoft.com/office/powerpoint/2010/main" val="244742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B7A6D85-BEA4-858A-989D-39B3D3E1A5C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AB82720-F649-B269-3B19-D571419FEE18}"/>
              </a:ext>
            </a:extLst>
          </p:cNvPr>
          <p:cNvSpPr txBox="1">
            <a:spLocks/>
          </p:cNvSpPr>
          <p:nvPr/>
        </p:nvSpPr>
        <p:spPr>
          <a:xfrm>
            <a:off x="703382" y="-174462"/>
            <a:ext cx="5770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
        <p:nvSpPr>
          <p:cNvPr id="10" name="TextBox 9">
            <a:extLst>
              <a:ext uri="{FF2B5EF4-FFF2-40B4-BE49-F238E27FC236}">
                <a16:creationId xmlns:a16="http://schemas.microsoft.com/office/drawing/2014/main" id="{BB290D24-75DF-9C30-2293-36EF7CA8E0DE}"/>
              </a:ext>
            </a:extLst>
          </p:cNvPr>
          <p:cNvSpPr txBox="1"/>
          <p:nvPr/>
        </p:nvSpPr>
        <p:spPr>
          <a:xfrm>
            <a:off x="817682" y="1210914"/>
            <a:ext cx="10788161" cy="1200329"/>
          </a:xfrm>
          <a:prstGeom prst="rect">
            <a:avLst/>
          </a:prstGeom>
          <a:noFill/>
        </p:spPr>
        <p:txBody>
          <a:bodyPr wrap="square">
            <a:spAutoFit/>
          </a:bodyPr>
          <a:lstStyle/>
          <a:p>
            <a:r>
              <a:rPr lang="en-US" sz="2400" dirty="0"/>
              <a:t>Run-Length Coding (RLC) is a simple form of lossless data compression where consecutive repeated symbols (runs) are replaced by a single symbol and a count of how many times it repeats.</a:t>
            </a:r>
          </a:p>
        </p:txBody>
      </p:sp>
      <p:sp>
        <p:nvSpPr>
          <p:cNvPr id="12" name="TextBox 11">
            <a:extLst>
              <a:ext uri="{FF2B5EF4-FFF2-40B4-BE49-F238E27FC236}">
                <a16:creationId xmlns:a16="http://schemas.microsoft.com/office/drawing/2014/main" id="{865D9AD1-7609-A3E1-A782-5E3154ABCE4A}"/>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Start with the first symbol.</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For each symbol, count how many times it repeats consecutively.</a:t>
            </a:r>
          </a:p>
          <a:p>
            <a:pPr marL="742950" lvl="1" indent="-285750">
              <a:buFont typeface="Arial" panose="020B0604020202020204" pitchFamily="34" charset="0"/>
              <a:buChar char="•"/>
            </a:pPr>
            <a:r>
              <a:rPr lang="en-US" dirty="0"/>
              <a:t>Replace the run of symbols with the symbol and its count.</a:t>
            </a:r>
          </a:p>
          <a:p>
            <a:pPr marL="285750" indent="-285750">
              <a:buFont typeface="Arial" panose="020B0604020202020204" pitchFamily="34" charset="0"/>
              <a:buChar char="•"/>
            </a:pPr>
            <a:r>
              <a:rPr lang="en-US" dirty="0"/>
              <a:t>Decode: For each symbol and its count, repeat the symbol for the specified count.</a:t>
            </a:r>
          </a:p>
        </p:txBody>
      </p:sp>
      <p:sp>
        <p:nvSpPr>
          <p:cNvPr id="13" name="TextBox 12">
            <a:extLst>
              <a:ext uri="{FF2B5EF4-FFF2-40B4-BE49-F238E27FC236}">
                <a16:creationId xmlns:a16="http://schemas.microsoft.com/office/drawing/2014/main" id="{20FC86BB-9B85-6229-5AA2-8524349165B2}"/>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Used in image compression (e.g., BMP and TIFF).</a:t>
            </a:r>
          </a:p>
          <a:p>
            <a:pPr marL="285750" indent="-285750">
              <a:buFont typeface="Arial" panose="020B0604020202020204" pitchFamily="34" charset="0"/>
              <a:buChar char="•"/>
            </a:pPr>
            <a:r>
              <a:rPr lang="en-US" dirty="0"/>
              <a:t>Fax machines and simple data compression.</a:t>
            </a:r>
          </a:p>
        </p:txBody>
      </p:sp>
    </p:spTree>
    <p:extLst>
      <p:ext uri="{BB962C8B-B14F-4D97-AF65-F5344CB8AC3E}">
        <p14:creationId xmlns:p14="http://schemas.microsoft.com/office/powerpoint/2010/main" val="326073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3A88-F7F8-93B6-3A52-FBB1826213E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BF6A0BE-B3FD-DEA0-B961-C245BEA1D09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59E7CBC-C97E-10D9-DC1E-C6EEE535DECF}"/>
              </a:ext>
            </a:extLst>
          </p:cNvPr>
          <p:cNvSpPr txBox="1">
            <a:spLocks/>
          </p:cNvSpPr>
          <p:nvPr/>
        </p:nvSpPr>
        <p:spPr>
          <a:xfrm>
            <a:off x="3171033" y="-211013"/>
            <a:ext cx="584993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Tree>
    <p:extLst>
      <p:ext uri="{BB962C8B-B14F-4D97-AF65-F5344CB8AC3E}">
        <p14:creationId xmlns:p14="http://schemas.microsoft.com/office/powerpoint/2010/main" val="76719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450443F-9623-02E8-8F35-42EB35AF859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64BE937-A6CC-FCFB-0B48-489D7A15A940}"/>
              </a:ext>
            </a:extLst>
          </p:cNvPr>
          <p:cNvSpPr txBox="1">
            <a:spLocks/>
          </p:cNvSpPr>
          <p:nvPr/>
        </p:nvSpPr>
        <p:spPr>
          <a:xfrm>
            <a:off x="325314" y="-266747"/>
            <a:ext cx="732399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
        <p:nvSpPr>
          <p:cNvPr id="10" name="TextBox 9">
            <a:extLst>
              <a:ext uri="{FF2B5EF4-FFF2-40B4-BE49-F238E27FC236}">
                <a16:creationId xmlns:a16="http://schemas.microsoft.com/office/drawing/2014/main" id="{0394D7E9-90E3-8276-C476-B336B904ADC3}"/>
              </a:ext>
            </a:extLst>
          </p:cNvPr>
          <p:cNvSpPr txBox="1"/>
          <p:nvPr/>
        </p:nvSpPr>
        <p:spPr>
          <a:xfrm>
            <a:off x="817682" y="1210914"/>
            <a:ext cx="10788161" cy="1200329"/>
          </a:xfrm>
          <a:prstGeom prst="rect">
            <a:avLst/>
          </a:prstGeom>
          <a:noFill/>
        </p:spPr>
        <p:txBody>
          <a:bodyPr wrap="square">
            <a:spAutoFit/>
          </a:bodyPr>
          <a:lstStyle/>
          <a:p>
            <a:r>
              <a:rPr lang="en-US" sz="2400" dirty="0"/>
              <a:t>Symbol-based coding is a technique where each symbol in the input data is replaced by a predefined code, typically of fixed or variable length. The codes can be assigned based on the frequency or importance of the symbols.</a:t>
            </a:r>
          </a:p>
        </p:txBody>
      </p:sp>
      <p:sp>
        <p:nvSpPr>
          <p:cNvPr id="12" name="TextBox 11">
            <a:extLst>
              <a:ext uri="{FF2B5EF4-FFF2-40B4-BE49-F238E27FC236}">
                <a16:creationId xmlns:a16="http://schemas.microsoft.com/office/drawing/2014/main" id="{160EA8AD-D953-9354-9087-456260338AA4}"/>
              </a:ext>
            </a:extLst>
          </p:cNvPr>
          <p:cNvSpPr txBox="1"/>
          <p:nvPr/>
        </p:nvSpPr>
        <p:spPr>
          <a:xfrm>
            <a:off x="817682" y="2828836"/>
            <a:ext cx="10788160" cy="1200329"/>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Assign Codes: Assign a unique code to each symbol based on a predefined scheme (fixed or variable length).</a:t>
            </a:r>
          </a:p>
          <a:p>
            <a:pPr marL="285750" indent="-285750">
              <a:buFont typeface="Arial" panose="020B0604020202020204" pitchFamily="34" charset="0"/>
              <a:buChar char="•"/>
            </a:pPr>
            <a:r>
              <a:rPr lang="en-US" dirty="0"/>
              <a:t>Encode: Replace each symbol in the input with its corresponding code.</a:t>
            </a:r>
          </a:p>
          <a:p>
            <a:pPr marL="285750" indent="-285750">
              <a:buFont typeface="Arial" panose="020B0604020202020204" pitchFamily="34" charset="0"/>
              <a:buChar char="•"/>
            </a:pPr>
            <a:r>
              <a:rPr lang="en-US" dirty="0"/>
              <a:t>Decode: Use the predefined scheme to convert the codes back into symbols.</a:t>
            </a:r>
          </a:p>
        </p:txBody>
      </p:sp>
      <p:sp>
        <p:nvSpPr>
          <p:cNvPr id="13" name="TextBox 12">
            <a:extLst>
              <a:ext uri="{FF2B5EF4-FFF2-40B4-BE49-F238E27FC236}">
                <a16:creationId xmlns:a16="http://schemas.microsoft.com/office/drawing/2014/main" id="{B7B12EF7-B420-6AAC-2FBD-9CADBA218AC4}"/>
              </a:ext>
            </a:extLst>
          </p:cNvPr>
          <p:cNvSpPr txBox="1"/>
          <p:nvPr/>
        </p:nvSpPr>
        <p:spPr>
          <a:xfrm>
            <a:off x="817681" y="4446758"/>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Huffman coding, where the codes are based on symbol frequencies.</a:t>
            </a:r>
          </a:p>
          <a:p>
            <a:pPr marL="285750" indent="-285750">
              <a:buFont typeface="Arial" panose="020B0604020202020204" pitchFamily="34" charset="0"/>
              <a:buChar char="•"/>
            </a:pPr>
            <a:r>
              <a:rPr lang="en-US" dirty="0"/>
              <a:t>Data transmission: Simple encoding schemes in communication systems.</a:t>
            </a:r>
          </a:p>
        </p:txBody>
      </p:sp>
    </p:spTree>
    <p:extLst>
      <p:ext uri="{BB962C8B-B14F-4D97-AF65-F5344CB8AC3E}">
        <p14:creationId xmlns:p14="http://schemas.microsoft.com/office/powerpoint/2010/main" val="245160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2BC19-878E-DBB0-3EA3-2B6FEB8DCC8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5558203-DC1C-65C9-A50C-3C68305B67D0}"/>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EFCCA044-0880-3361-B5BF-DAF2F260CC34}"/>
              </a:ext>
            </a:extLst>
          </p:cNvPr>
          <p:cNvSpPr txBox="1">
            <a:spLocks/>
          </p:cNvSpPr>
          <p:nvPr/>
        </p:nvSpPr>
        <p:spPr>
          <a:xfrm>
            <a:off x="2195087" y="-211013"/>
            <a:ext cx="780182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Tree>
    <p:extLst>
      <p:ext uri="{BB962C8B-B14F-4D97-AF65-F5344CB8AC3E}">
        <p14:creationId xmlns:p14="http://schemas.microsoft.com/office/powerpoint/2010/main" val="433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17F813A-2002-3219-C35D-6E6258E132A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9FA6CFB-6EB6-0901-0B54-3A672DC2B811}"/>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
        <p:nvSpPr>
          <p:cNvPr id="10" name="TextBox 9">
            <a:extLst>
              <a:ext uri="{FF2B5EF4-FFF2-40B4-BE49-F238E27FC236}">
                <a16:creationId xmlns:a16="http://schemas.microsoft.com/office/drawing/2014/main" id="{6A5D5CBB-A715-DB2A-20A3-AB474E3D47AD}"/>
              </a:ext>
            </a:extLst>
          </p:cNvPr>
          <p:cNvSpPr txBox="1"/>
          <p:nvPr/>
        </p:nvSpPr>
        <p:spPr>
          <a:xfrm>
            <a:off x="817682" y="1210914"/>
            <a:ext cx="10788161" cy="1569660"/>
          </a:xfrm>
          <a:prstGeom prst="rect">
            <a:avLst/>
          </a:prstGeom>
          <a:noFill/>
        </p:spPr>
        <p:txBody>
          <a:bodyPr wrap="square">
            <a:spAutoFit/>
          </a:bodyPr>
          <a:lstStyle/>
          <a:p>
            <a:r>
              <a:rPr lang="en-US" sz="2400" dirty="0"/>
              <a:t>Bit-Plane Coding is a lossless data compression technique that represents an image or data by breaking it down into several bit-planes, each representing a specific bit of the pixel values. Each bit-plane is then encoded separately, which helps in compressing the image more efficiently by exploiting redundancy in the bits.</a:t>
            </a:r>
          </a:p>
        </p:txBody>
      </p:sp>
      <p:sp>
        <p:nvSpPr>
          <p:cNvPr id="12" name="TextBox 11">
            <a:extLst>
              <a:ext uri="{FF2B5EF4-FFF2-40B4-BE49-F238E27FC236}">
                <a16:creationId xmlns:a16="http://schemas.microsoft.com/office/drawing/2014/main" id="{8667A8F6-8F6C-609D-4FE6-696F67747429}"/>
              </a:ext>
            </a:extLst>
          </p:cNvPr>
          <p:cNvSpPr txBox="1"/>
          <p:nvPr/>
        </p:nvSpPr>
        <p:spPr>
          <a:xfrm>
            <a:off x="817682" y="3057476"/>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Convert to Binary: Convert each pixel value to binary.</a:t>
            </a:r>
          </a:p>
          <a:p>
            <a:pPr marL="285750" indent="-285750">
              <a:buFont typeface="Arial" panose="020B0604020202020204" pitchFamily="34" charset="0"/>
              <a:buChar char="•"/>
            </a:pPr>
            <a:r>
              <a:rPr lang="en-US" dirty="0"/>
              <a:t>Extract Bit-Planes: For each bit position, extract the corresponding bits from all pixels.</a:t>
            </a:r>
          </a:p>
          <a:p>
            <a:pPr marL="285750" indent="-285750">
              <a:buFont typeface="Arial" panose="020B0604020202020204" pitchFamily="34" charset="0"/>
              <a:buChar char="•"/>
            </a:pPr>
            <a:r>
              <a:rPr lang="en-US" dirty="0"/>
              <a:t>Encode: Compress each bit-plane (e.g., using Run-Length Encoding or Huffman coding).</a:t>
            </a:r>
          </a:p>
          <a:p>
            <a:pPr marL="285750" indent="-285750">
              <a:buFont typeface="Arial" panose="020B0604020202020204" pitchFamily="34" charset="0"/>
              <a:buChar char="•"/>
            </a:pPr>
            <a:r>
              <a:rPr lang="en-US" dirty="0"/>
              <a:t>Decode: Reconstruct the original image by combining the bit-planes.</a:t>
            </a:r>
          </a:p>
        </p:txBody>
      </p:sp>
      <p:sp>
        <p:nvSpPr>
          <p:cNvPr id="13" name="TextBox 12">
            <a:extLst>
              <a:ext uri="{FF2B5EF4-FFF2-40B4-BE49-F238E27FC236}">
                <a16:creationId xmlns:a16="http://schemas.microsoft.com/office/drawing/2014/main" id="{E59C071C-522D-CB83-DD7A-FB615216978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(e.g., JPEG).</a:t>
            </a:r>
          </a:p>
          <a:p>
            <a:pPr marL="285750" indent="-285750">
              <a:buFont typeface="Arial" panose="020B0604020202020204" pitchFamily="34" charset="0"/>
              <a:buChar char="•"/>
            </a:pPr>
            <a:r>
              <a:rPr lang="en-US" dirty="0"/>
              <a:t>Image Encryption and Data Hiding.</a:t>
            </a:r>
          </a:p>
        </p:txBody>
      </p:sp>
    </p:spTree>
    <p:extLst>
      <p:ext uri="{BB962C8B-B14F-4D97-AF65-F5344CB8AC3E}">
        <p14:creationId xmlns:p14="http://schemas.microsoft.com/office/powerpoint/2010/main" val="199406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1429-45D3-B23D-A5CC-DD9B6CD6305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6765AF1-40FD-1778-9242-011750D4017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07BDB770-79C3-4B46-07BD-9DA3680D6E5A}"/>
              </a:ext>
            </a:extLst>
          </p:cNvPr>
          <p:cNvSpPr txBox="1">
            <a:spLocks/>
          </p:cNvSpPr>
          <p:nvPr/>
        </p:nvSpPr>
        <p:spPr>
          <a:xfrm>
            <a:off x="3275076"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Tree>
    <p:extLst>
      <p:ext uri="{BB962C8B-B14F-4D97-AF65-F5344CB8AC3E}">
        <p14:creationId xmlns:p14="http://schemas.microsoft.com/office/powerpoint/2010/main" val="307718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25AD9E-23A9-0A6C-73D5-E8A4A55D024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2309773-3D48-90AC-5B7B-9CBC4551B170}"/>
              </a:ext>
            </a:extLst>
          </p:cNvPr>
          <p:cNvSpPr txBox="1">
            <a:spLocks/>
          </p:cNvSpPr>
          <p:nvPr/>
        </p:nvSpPr>
        <p:spPr>
          <a:xfrm>
            <a:off x="325315" y="-266747"/>
            <a:ext cx="8168054"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
        <p:nvSpPr>
          <p:cNvPr id="10" name="TextBox 9">
            <a:extLst>
              <a:ext uri="{FF2B5EF4-FFF2-40B4-BE49-F238E27FC236}">
                <a16:creationId xmlns:a16="http://schemas.microsoft.com/office/drawing/2014/main" id="{D359EDDB-D718-D0EA-CF39-8201E60DD609}"/>
              </a:ext>
            </a:extLst>
          </p:cNvPr>
          <p:cNvSpPr txBox="1"/>
          <p:nvPr/>
        </p:nvSpPr>
        <p:spPr>
          <a:xfrm>
            <a:off x="817682" y="1210914"/>
            <a:ext cx="10788161" cy="1200329"/>
          </a:xfrm>
          <a:prstGeom prst="rect">
            <a:avLst/>
          </a:prstGeom>
          <a:noFill/>
        </p:spPr>
        <p:txBody>
          <a:bodyPr wrap="square">
            <a:spAutoFit/>
          </a:bodyPr>
          <a:lstStyle/>
          <a:p>
            <a:r>
              <a:rPr lang="en-US" sz="2400" dirty="0"/>
              <a:t>Block Transform Coding is a compression technique where the input data (often images) is divided into fixed-size blocks, and a transformation is applied to each block to reduce redundancy. The transformed data is then quantized and encoded for compression.</a:t>
            </a:r>
          </a:p>
        </p:txBody>
      </p:sp>
      <p:sp>
        <p:nvSpPr>
          <p:cNvPr id="12" name="TextBox 11">
            <a:extLst>
              <a:ext uri="{FF2B5EF4-FFF2-40B4-BE49-F238E27FC236}">
                <a16:creationId xmlns:a16="http://schemas.microsoft.com/office/drawing/2014/main" id="{8E3B6B67-A017-1051-CA7C-32FB0F839A1C}"/>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Divide into Blocks: Split data (e.g., image) into small blocks (e.g., 8x8).</a:t>
            </a:r>
          </a:p>
          <a:p>
            <a:pPr marL="285750" indent="-285750">
              <a:buFont typeface="Arial" panose="020B0604020202020204" pitchFamily="34" charset="0"/>
              <a:buChar char="•"/>
            </a:pPr>
            <a:r>
              <a:rPr lang="en-US" dirty="0"/>
              <a:t>Apply Transformation: Use a transform (e.g., DCT) on each block.</a:t>
            </a:r>
          </a:p>
          <a:p>
            <a:pPr marL="285750" indent="-285750">
              <a:buFont typeface="Arial" panose="020B0604020202020204" pitchFamily="34" charset="0"/>
              <a:buChar char="•"/>
            </a:pPr>
            <a:r>
              <a:rPr lang="en-US" dirty="0"/>
              <a:t>Quantize: Reduce precision of the transformed coefficients.</a:t>
            </a:r>
          </a:p>
          <a:p>
            <a:pPr marL="285750" indent="-285750">
              <a:buFont typeface="Arial" panose="020B0604020202020204" pitchFamily="34" charset="0"/>
              <a:buChar char="•"/>
            </a:pPr>
            <a:r>
              <a:rPr lang="en-US" dirty="0"/>
              <a:t>Encode: Compress the quantized coefficients (e.g., using RLE or Huffman).</a:t>
            </a:r>
          </a:p>
          <a:p>
            <a:pPr marL="285750" indent="-285750">
              <a:buFont typeface="Arial" panose="020B0604020202020204" pitchFamily="34" charset="0"/>
              <a:buChar char="•"/>
            </a:pPr>
            <a:r>
              <a:rPr lang="en-US" dirty="0"/>
              <a:t>Decode: Reconstruct data by decoding and applying the inverse transform.</a:t>
            </a:r>
          </a:p>
        </p:txBody>
      </p:sp>
      <p:sp>
        <p:nvSpPr>
          <p:cNvPr id="13" name="TextBox 12">
            <a:extLst>
              <a:ext uri="{FF2B5EF4-FFF2-40B4-BE49-F238E27FC236}">
                <a16:creationId xmlns:a16="http://schemas.microsoft.com/office/drawing/2014/main" id="{74702609-FAD5-155A-6B89-DF4830BC2321}"/>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image compression.</a:t>
            </a:r>
          </a:p>
          <a:p>
            <a:pPr marL="285750" indent="-285750">
              <a:buFont typeface="Arial" panose="020B0604020202020204" pitchFamily="34" charset="0"/>
              <a:buChar char="•"/>
            </a:pPr>
            <a:r>
              <a:rPr lang="en-US" dirty="0"/>
              <a:t>Video compression (e.g., MPEG).</a:t>
            </a:r>
          </a:p>
        </p:txBody>
      </p:sp>
    </p:spTree>
    <p:extLst>
      <p:ext uri="{BB962C8B-B14F-4D97-AF65-F5344CB8AC3E}">
        <p14:creationId xmlns:p14="http://schemas.microsoft.com/office/powerpoint/2010/main" val="34300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GROUP  12</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95227979"/>
              </p:ext>
            </p:extLst>
          </p:nvPr>
        </p:nvGraphicFramePr>
        <p:xfrm>
          <a:off x="6896822" y="2028522"/>
          <a:ext cx="4190999" cy="2800955"/>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FATIMA BINTHE MUHAMMAD</a:t>
                      </a:r>
                    </a:p>
                    <a:p>
                      <a:pPr algn="r"/>
                      <a:r>
                        <a:rPr lang="en-US" sz="2400" b="0" dirty="0">
                          <a:latin typeface="+mj-lt"/>
                        </a:rPr>
                        <a:t>2035</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UMIT SAHA</a:t>
                      </a:r>
                    </a:p>
                    <a:p>
                      <a:pPr marL="0" algn="r" defTabSz="914400" rtl="0" eaLnBrk="1" latinLnBrk="0" hangingPunct="1"/>
                      <a:r>
                        <a:rPr lang="en-US" sz="2400" b="0" kern="1200" dirty="0">
                          <a:solidFill>
                            <a:schemeClr val="tx1"/>
                          </a:solidFill>
                          <a:latin typeface="+mj-lt"/>
                          <a:ea typeface="+mn-ea"/>
                          <a:cs typeface="+mn-cs"/>
                        </a:rPr>
                        <a:t>2061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MD IMRANUR RAHMAN</a:t>
                      </a:r>
                    </a:p>
                    <a:p>
                      <a:pPr marL="0" algn="r" defTabSz="914400" rtl="0" eaLnBrk="1" latinLnBrk="0" hangingPunct="1"/>
                      <a:r>
                        <a:rPr lang="en-US" sz="2400" b="0" kern="1200" dirty="0">
                          <a:solidFill>
                            <a:schemeClr val="tx1"/>
                          </a:solidFill>
                          <a:latin typeface="+mj-lt"/>
                          <a:ea typeface="+mn-ea"/>
                          <a:cs typeface="+mn-cs"/>
                        </a:rPr>
                        <a:t>2064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343A6-6269-777F-E58D-A956F48A12D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0F66D1E-AEDB-7352-76A4-45E65C322BB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F36E38B-6BA7-DAF5-16E9-A1D3264F11C7}"/>
              </a:ext>
            </a:extLst>
          </p:cNvPr>
          <p:cNvSpPr txBox="1">
            <a:spLocks/>
          </p:cNvSpPr>
          <p:nvPr/>
        </p:nvSpPr>
        <p:spPr>
          <a:xfrm>
            <a:off x="1667549" y="-167052"/>
            <a:ext cx="8856902"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Tree>
    <p:extLst>
      <p:ext uri="{BB962C8B-B14F-4D97-AF65-F5344CB8AC3E}">
        <p14:creationId xmlns:p14="http://schemas.microsoft.com/office/powerpoint/2010/main" val="366805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77EECC-B9F2-3BA8-4D1A-33AC540860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AA38BAA6-1897-6E21-C5D3-57A4C4775F71}"/>
              </a:ext>
            </a:extLst>
          </p:cNvPr>
          <p:cNvSpPr txBox="1">
            <a:spLocks/>
          </p:cNvSpPr>
          <p:nvPr/>
        </p:nvSpPr>
        <p:spPr>
          <a:xfrm>
            <a:off x="325314" y="-266747"/>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
        <p:nvSpPr>
          <p:cNvPr id="10" name="TextBox 9">
            <a:extLst>
              <a:ext uri="{FF2B5EF4-FFF2-40B4-BE49-F238E27FC236}">
                <a16:creationId xmlns:a16="http://schemas.microsoft.com/office/drawing/2014/main" id="{B7EA9AD0-8774-733F-3F8E-C8B37CDFAA74}"/>
              </a:ext>
            </a:extLst>
          </p:cNvPr>
          <p:cNvSpPr txBox="1"/>
          <p:nvPr/>
        </p:nvSpPr>
        <p:spPr>
          <a:xfrm>
            <a:off x="817682" y="1210914"/>
            <a:ext cx="10788161" cy="1569660"/>
          </a:xfrm>
          <a:prstGeom prst="rect">
            <a:avLst/>
          </a:prstGeom>
          <a:noFill/>
        </p:spPr>
        <p:txBody>
          <a:bodyPr wrap="square">
            <a:spAutoFit/>
          </a:bodyPr>
          <a:lstStyle/>
          <a:p>
            <a:r>
              <a:rPr lang="en-US" sz="2400" dirty="0"/>
              <a:t>Predictive Coding is a data compression technique where future values are predicted based on past values, and only the difference (residual) between the predicted and actual values is encoded. This method is efficient when there is correlation between neighboring data points.</a:t>
            </a:r>
          </a:p>
        </p:txBody>
      </p:sp>
      <p:sp>
        <p:nvSpPr>
          <p:cNvPr id="12" name="TextBox 11">
            <a:extLst>
              <a:ext uri="{FF2B5EF4-FFF2-40B4-BE49-F238E27FC236}">
                <a16:creationId xmlns:a16="http://schemas.microsoft.com/office/drawing/2014/main" id="{70E4EBFB-18B0-4585-627A-1A66246F640F}"/>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Predict: Predict the next value in the sequence based on previous values (e.g., linear prediction).</a:t>
            </a:r>
          </a:p>
          <a:p>
            <a:pPr marL="285750" indent="-285750">
              <a:buFont typeface="Arial" panose="020B0604020202020204" pitchFamily="34" charset="0"/>
              <a:buChar char="•"/>
            </a:pPr>
            <a:r>
              <a:rPr lang="en-US" dirty="0"/>
              <a:t>Calculate Residual: Compute the residual (difference) between the predicted and actual values.</a:t>
            </a:r>
          </a:p>
          <a:p>
            <a:pPr marL="285750" indent="-285750">
              <a:buFont typeface="Arial" panose="020B0604020202020204" pitchFamily="34" charset="0"/>
              <a:buChar char="•"/>
            </a:pPr>
            <a:r>
              <a:rPr lang="en-US" dirty="0"/>
              <a:t>Encode: Encode the residual using a suitable compression method (e.g., Huffman or Run-Length Encoding).</a:t>
            </a:r>
          </a:p>
          <a:p>
            <a:pPr marL="285750" indent="-285750">
              <a:buFont typeface="Arial" panose="020B0604020202020204" pitchFamily="34" charset="0"/>
              <a:buChar char="•"/>
            </a:pPr>
            <a:r>
              <a:rPr lang="en-US" dirty="0"/>
              <a:t>Decode: Decode the residual and reconstruct the original sequence by adding the residual to the predicted values.</a:t>
            </a:r>
          </a:p>
        </p:txBody>
      </p:sp>
      <p:sp>
        <p:nvSpPr>
          <p:cNvPr id="13" name="TextBox 12">
            <a:extLst>
              <a:ext uri="{FF2B5EF4-FFF2-40B4-BE49-F238E27FC236}">
                <a16:creationId xmlns:a16="http://schemas.microsoft.com/office/drawing/2014/main" id="{18E35B30-CE31-6394-F2A8-20D3A26E1F58}"/>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Speech and audio compression (e.g., in codecs like LPC).</a:t>
            </a:r>
          </a:p>
          <a:p>
            <a:pPr marL="285750" indent="-285750">
              <a:buFont typeface="Arial" panose="020B0604020202020204" pitchFamily="34" charset="0"/>
              <a:buChar char="•"/>
            </a:pPr>
            <a:r>
              <a:rPr lang="en-US" dirty="0"/>
              <a:t>Image and video compression (e.g., motion compensation in video coding).</a:t>
            </a:r>
          </a:p>
        </p:txBody>
      </p:sp>
    </p:spTree>
    <p:extLst>
      <p:ext uri="{BB962C8B-B14F-4D97-AF65-F5344CB8AC3E}">
        <p14:creationId xmlns:p14="http://schemas.microsoft.com/office/powerpoint/2010/main" val="269849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60A3C-05AE-1177-9008-44E486936A5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DB7F614-7C6B-8EE7-B379-A427904E74C3}"/>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2A57016-2366-640F-A297-989BB05621FD}"/>
              </a:ext>
            </a:extLst>
          </p:cNvPr>
          <p:cNvSpPr txBox="1">
            <a:spLocks/>
          </p:cNvSpPr>
          <p:nvPr/>
        </p:nvSpPr>
        <p:spPr>
          <a:xfrm>
            <a:off x="2740210" y="-263767"/>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Tree>
    <p:extLst>
      <p:ext uri="{BB962C8B-B14F-4D97-AF65-F5344CB8AC3E}">
        <p14:creationId xmlns:p14="http://schemas.microsoft.com/office/powerpoint/2010/main" val="232268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801E0E-ED37-2CC1-3F16-FFEDB6F3233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5B60070-3E9D-893D-9370-0546B0D5EA21}"/>
              </a:ext>
            </a:extLst>
          </p:cNvPr>
          <p:cNvSpPr txBox="1">
            <a:spLocks/>
          </p:cNvSpPr>
          <p:nvPr/>
        </p:nvSpPr>
        <p:spPr>
          <a:xfrm>
            <a:off x="0" y="-170128"/>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
        <p:nvSpPr>
          <p:cNvPr id="10" name="TextBox 9">
            <a:extLst>
              <a:ext uri="{FF2B5EF4-FFF2-40B4-BE49-F238E27FC236}">
                <a16:creationId xmlns:a16="http://schemas.microsoft.com/office/drawing/2014/main" id="{578C04EA-643F-4D98-5E30-DCFF718A4F2A}"/>
              </a:ext>
            </a:extLst>
          </p:cNvPr>
          <p:cNvSpPr txBox="1"/>
          <p:nvPr/>
        </p:nvSpPr>
        <p:spPr>
          <a:xfrm>
            <a:off x="817682" y="1210914"/>
            <a:ext cx="10788161" cy="1200329"/>
          </a:xfrm>
          <a:prstGeom prst="rect">
            <a:avLst/>
          </a:prstGeom>
          <a:noFill/>
        </p:spPr>
        <p:txBody>
          <a:bodyPr wrap="square">
            <a:spAutoFit/>
          </a:bodyPr>
          <a:lstStyle/>
          <a:p>
            <a:r>
              <a:rPr lang="en-US" sz="2400" dirty="0"/>
              <a:t>Wavelet Coding is a compression technique that applies wavelet transforms to data (e.g., images or signals). Unlike traditional transforms like DCT, wavelets allow multi-resolution analysis, capturing both high and low-frequency components efficiently.</a:t>
            </a:r>
          </a:p>
        </p:txBody>
      </p:sp>
      <p:sp>
        <p:nvSpPr>
          <p:cNvPr id="12" name="TextBox 11">
            <a:extLst>
              <a:ext uri="{FF2B5EF4-FFF2-40B4-BE49-F238E27FC236}">
                <a16:creationId xmlns:a16="http://schemas.microsoft.com/office/drawing/2014/main" id="{4607EC0D-0CC5-0C8C-B367-FDB127616647}"/>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Apply Wavelet Transform: Decompose data into frequency bands using a wavelet transform (e.g., DWT).</a:t>
            </a:r>
          </a:p>
          <a:p>
            <a:pPr marL="285750" indent="-285750">
              <a:buFont typeface="Arial" panose="020B0604020202020204" pitchFamily="34" charset="0"/>
              <a:buChar char="•"/>
            </a:pPr>
            <a:r>
              <a:rPr lang="en-US" dirty="0"/>
              <a:t>Quantize: Reduce precision of the wavelet coefficients.</a:t>
            </a:r>
          </a:p>
          <a:p>
            <a:pPr marL="285750" indent="-285750">
              <a:buFont typeface="Arial" panose="020B0604020202020204" pitchFamily="34" charset="0"/>
              <a:buChar char="•"/>
            </a:pPr>
            <a:r>
              <a:rPr lang="en-US" dirty="0"/>
              <a:t>Encode: Compress the quantized coefficients (e.g., using Huffman or Arithmetic coding).</a:t>
            </a:r>
          </a:p>
          <a:p>
            <a:pPr marL="285750" indent="-285750">
              <a:buFont typeface="Arial" panose="020B0604020202020204" pitchFamily="34" charset="0"/>
              <a:buChar char="•"/>
            </a:pPr>
            <a:r>
              <a:rPr lang="en-US" dirty="0"/>
              <a:t>Decode: Reconstruct the data by decoding and applying the inverse wavelet transform.</a:t>
            </a:r>
          </a:p>
        </p:txBody>
      </p:sp>
      <p:sp>
        <p:nvSpPr>
          <p:cNvPr id="13" name="TextBox 12">
            <a:extLst>
              <a:ext uri="{FF2B5EF4-FFF2-40B4-BE49-F238E27FC236}">
                <a16:creationId xmlns:a16="http://schemas.microsoft.com/office/drawing/2014/main" id="{4C95C8B3-B838-B498-CA5E-31245303E552}"/>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2000 image compression.</a:t>
            </a:r>
          </a:p>
          <a:p>
            <a:pPr marL="285750" indent="-285750">
              <a:buFont typeface="Arial" panose="020B0604020202020204" pitchFamily="34" charset="0"/>
              <a:buChar char="•"/>
            </a:pPr>
            <a:r>
              <a:rPr lang="en-US" dirty="0"/>
              <a:t>Medical imaging (e.g., MRI, CT scans).</a:t>
            </a:r>
          </a:p>
          <a:p>
            <a:pPr marL="285750" indent="-285750">
              <a:buFont typeface="Arial" panose="020B0604020202020204" pitchFamily="34" charset="0"/>
              <a:buChar char="•"/>
            </a:pPr>
            <a:r>
              <a:rPr lang="en-US" dirty="0"/>
              <a:t>Video compression (e.g., for high-quality compression)</a:t>
            </a:r>
          </a:p>
        </p:txBody>
      </p:sp>
    </p:spTree>
    <p:extLst>
      <p:ext uri="{BB962C8B-B14F-4D97-AF65-F5344CB8AC3E}">
        <p14:creationId xmlns:p14="http://schemas.microsoft.com/office/powerpoint/2010/main" val="378344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71D60-6F70-0257-9CB6-647850D87A9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02743C-765C-998F-76F0-E5DDEA42785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FFFC1D2-61D7-B6AF-E2FF-A90E7EE50EBF}"/>
              </a:ext>
            </a:extLst>
          </p:cNvPr>
          <p:cNvSpPr txBox="1">
            <a:spLocks/>
          </p:cNvSpPr>
          <p:nvPr/>
        </p:nvSpPr>
        <p:spPr>
          <a:xfrm>
            <a:off x="2740210" y="-211014"/>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Tree>
    <p:extLst>
      <p:ext uri="{BB962C8B-B14F-4D97-AF65-F5344CB8AC3E}">
        <p14:creationId xmlns:p14="http://schemas.microsoft.com/office/powerpoint/2010/main" val="2111569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756638" y="852854"/>
            <a:ext cx="5641848" cy="5029200"/>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1293091"/>
          </a:xfrm>
        </p:spPr>
        <p:txBody>
          <a:bodyPr/>
          <a:lstStyle/>
          <a:p>
            <a:r>
              <a:rPr lang="en-US" dirty="0"/>
              <a:t>What is Image Compression?</a:t>
            </a:r>
          </a:p>
        </p:txBody>
      </p:sp>
      <p:sp>
        <p:nvSpPr>
          <p:cNvPr id="4" name="TextBox 3">
            <a:extLst>
              <a:ext uri="{FF2B5EF4-FFF2-40B4-BE49-F238E27FC236}">
                <a16:creationId xmlns:a16="http://schemas.microsoft.com/office/drawing/2014/main" id="{E7314A4B-1666-19B6-A2A4-CADC7E9D0E14}"/>
              </a:ext>
            </a:extLst>
          </p:cNvPr>
          <p:cNvSpPr txBox="1"/>
          <p:nvPr/>
        </p:nvSpPr>
        <p:spPr>
          <a:xfrm>
            <a:off x="914400" y="2828835"/>
            <a:ext cx="6096000" cy="2123658"/>
          </a:xfrm>
          <a:prstGeom prst="rect">
            <a:avLst/>
          </a:prstGeom>
          <a:noFill/>
        </p:spPr>
        <p:txBody>
          <a:bodyPr wrap="square">
            <a:spAutoFit/>
          </a:bodyPr>
          <a:lstStyle/>
          <a:p>
            <a:r>
              <a:rPr lang="en-US" sz="2200" dirty="0"/>
              <a:t>Image compression is the process of reducing the file size of digital images by removing redundant or unnecessary data while preserving image quality as much as possible. It is a key technique used to optimize storage, transmission, and processing of images</a:t>
            </a:r>
          </a:p>
        </p:txBody>
      </p:sp>
      <p:sp>
        <p:nvSpPr>
          <p:cNvPr id="6" name="Picture Placeholder 5">
            <a:extLst>
              <a:ext uri="{FF2B5EF4-FFF2-40B4-BE49-F238E27FC236}">
                <a16:creationId xmlns:a16="http://schemas.microsoft.com/office/drawing/2014/main" id="{7443ED6C-C154-A61F-B4B8-ABBF0FF970E4}"/>
              </a:ext>
            </a:extLst>
          </p:cNvPr>
          <p:cNvSpPr>
            <a:spLocks noGrp="1"/>
          </p:cNvSpPr>
          <p:nvPr>
            <p:ph type="pic" idx="1"/>
          </p:nvPr>
        </p:nvSpPr>
        <p:spPr/>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b="0" i="0" dirty="0">
                <a:effectLst/>
                <a:latin typeface="Roboto" panose="02000000000000000000" pitchFamily="2" charset="0"/>
              </a:rPr>
              <a:t>Compression algorithms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20000"/>
          </a:bodyPr>
          <a:lstStyle/>
          <a:p>
            <a:r>
              <a:rPr lang="en-US" dirty="0"/>
              <a:t>Huffman Coding </a:t>
            </a:r>
          </a:p>
          <a:p>
            <a:r>
              <a:rPr lang="en-US" dirty="0"/>
              <a:t>Golomb Coding </a:t>
            </a:r>
          </a:p>
          <a:p>
            <a:r>
              <a:rPr lang="en-US" dirty="0"/>
              <a:t>Arithmetic Coding </a:t>
            </a:r>
          </a:p>
          <a:p>
            <a:r>
              <a:rPr lang="en-US" dirty="0"/>
              <a:t>LZW Coding </a:t>
            </a:r>
          </a:p>
          <a:p>
            <a:r>
              <a:rPr lang="en-US" dirty="0"/>
              <a:t>Run-length Coding </a:t>
            </a:r>
          </a:p>
          <a:p>
            <a:r>
              <a:rPr lang="en-US" dirty="0"/>
              <a:t>Symbol-based Coding </a:t>
            </a:r>
          </a:p>
          <a:p>
            <a:r>
              <a:rPr lang="en-US" dirty="0"/>
              <a:t>Bit-plane Coding </a:t>
            </a:r>
          </a:p>
          <a:p>
            <a:r>
              <a:rPr lang="en-US" dirty="0"/>
              <a:t>Block Transform Coding </a:t>
            </a:r>
          </a:p>
          <a:p>
            <a:r>
              <a:rPr lang="en-US" dirty="0"/>
              <a:t>Predictive Coding </a:t>
            </a:r>
          </a:p>
          <a:p>
            <a:r>
              <a:rPr lang="en-US" dirty="0"/>
              <a:t>Wavelet Coding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202F25-381A-85B8-70DC-D54CE5B80296}"/>
              </a:ext>
            </a:extLst>
          </p:cNvPr>
          <p:cNvSpPr txBox="1">
            <a:spLocks/>
          </p:cNvSpPr>
          <p:nvPr/>
        </p:nvSpPr>
        <p:spPr>
          <a:xfrm>
            <a:off x="454152"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
        <p:nvSpPr>
          <p:cNvPr id="6" name="TextBox 5">
            <a:extLst>
              <a:ext uri="{FF2B5EF4-FFF2-40B4-BE49-F238E27FC236}">
                <a16:creationId xmlns:a16="http://schemas.microsoft.com/office/drawing/2014/main" id="{55DC1F8C-DEB1-D5E4-A2FA-662B2CB49B33}"/>
              </a:ext>
            </a:extLst>
          </p:cNvPr>
          <p:cNvSpPr txBox="1"/>
          <p:nvPr/>
        </p:nvSpPr>
        <p:spPr>
          <a:xfrm>
            <a:off x="817683" y="1307629"/>
            <a:ext cx="10788161" cy="830997"/>
          </a:xfrm>
          <a:prstGeom prst="rect">
            <a:avLst/>
          </a:prstGeom>
          <a:noFill/>
        </p:spPr>
        <p:txBody>
          <a:bodyPr wrap="square">
            <a:spAutoFit/>
          </a:bodyPr>
          <a:lstStyle/>
          <a:p>
            <a:r>
              <a:rPr lang="en-US" sz="2400" dirty="0"/>
              <a:t>Huffman Coding is a lossless compression algorithm that assigns shorter binary codes to more frequent characters and longer codes to less frequent ones. </a:t>
            </a:r>
          </a:p>
        </p:txBody>
      </p:sp>
      <p:sp>
        <p:nvSpPr>
          <p:cNvPr id="44" name="TextBox 43">
            <a:extLst>
              <a:ext uri="{FF2B5EF4-FFF2-40B4-BE49-F238E27FC236}">
                <a16:creationId xmlns:a16="http://schemas.microsoft.com/office/drawing/2014/main" id="{DB57E556-B02B-D4C9-4788-AD18C9640B02}"/>
              </a:ext>
            </a:extLst>
          </p:cNvPr>
          <p:cNvSpPr txBox="1"/>
          <p:nvPr/>
        </p:nvSpPr>
        <p:spPr>
          <a:xfrm>
            <a:off x="817683" y="2337801"/>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Calculate Frequencies: Count how often each character appears.</a:t>
            </a:r>
          </a:p>
          <a:p>
            <a:pPr marL="285750" indent="-285750">
              <a:buFont typeface="Arial" panose="020B0604020202020204" pitchFamily="34" charset="0"/>
              <a:buChar char="•"/>
            </a:pPr>
            <a:r>
              <a:rPr lang="en-US" dirty="0"/>
              <a:t>Build Huffman Tree: Use a priority queue to merge the two least frequent nodes repeatedly into a new parent node.</a:t>
            </a:r>
          </a:p>
          <a:p>
            <a:pPr marL="285750" indent="-285750">
              <a:buFont typeface="Arial" panose="020B0604020202020204" pitchFamily="34" charset="0"/>
              <a:buChar char="•"/>
            </a:pPr>
            <a:r>
              <a:rPr lang="en-US" dirty="0"/>
              <a:t>Generate Codes: Assign binary codes by traversing the tree (left = 0, right = 1).</a:t>
            </a:r>
          </a:p>
          <a:p>
            <a:pPr marL="285750" indent="-285750">
              <a:buFont typeface="Arial" panose="020B0604020202020204" pitchFamily="34" charset="0"/>
              <a:buChar char="•"/>
            </a:pPr>
            <a:r>
              <a:rPr lang="en-US" dirty="0"/>
              <a:t>Encode: Replace each character in the input with its binary code.</a:t>
            </a:r>
          </a:p>
          <a:p>
            <a:pPr marL="285750" indent="-285750">
              <a:buFont typeface="Arial" panose="020B0604020202020204" pitchFamily="34" charset="0"/>
              <a:buChar char="•"/>
            </a:pPr>
            <a:r>
              <a:rPr lang="en-US" dirty="0"/>
              <a:t>Decode: Use the Huffman Tree to reconstruct the original data.</a:t>
            </a:r>
          </a:p>
        </p:txBody>
      </p:sp>
      <p:sp>
        <p:nvSpPr>
          <p:cNvPr id="47" name="TextBox 46">
            <a:extLst>
              <a:ext uri="{FF2B5EF4-FFF2-40B4-BE49-F238E27FC236}">
                <a16:creationId xmlns:a16="http://schemas.microsoft.com/office/drawing/2014/main" id="{36147FCA-8EC8-E462-76AB-1655203332DB}"/>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Data Compression: ZIP files and </a:t>
            </a:r>
            <a:r>
              <a:rPr lang="en-US" dirty="0" err="1"/>
              <a:t>gzip</a:t>
            </a:r>
            <a:r>
              <a:rPr lang="en-US" dirty="0"/>
              <a:t>.</a:t>
            </a:r>
          </a:p>
          <a:p>
            <a:pPr marL="285750" indent="-285750">
              <a:buFont typeface="Arial" panose="020B0604020202020204" pitchFamily="34" charset="0"/>
              <a:buChar char="•"/>
            </a:pPr>
            <a:r>
              <a:rPr lang="en-US" dirty="0"/>
              <a:t>Multimedia: JPEG (image compression), MP3, and AAC (audio compression).</a:t>
            </a:r>
          </a:p>
          <a:p>
            <a:pPr marL="285750" indent="-285750">
              <a:buFont typeface="Arial" panose="020B0604020202020204" pitchFamily="34" charset="0"/>
              <a:buChar char="•"/>
            </a:pPr>
            <a:r>
              <a:rPr lang="en-US" dirty="0"/>
              <a:t>Networking: Compressing transmitted data to save bandwidth (e.g., HTTP/2 uses HPACK with Huffman Coding).</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F142E46-8372-BF12-349B-8EA10FDDDDD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B3A48F1-63EA-46C6-F494-50096F43F311}"/>
              </a:ext>
            </a:extLst>
          </p:cNvPr>
          <p:cNvSpPr txBox="1">
            <a:spLocks/>
          </p:cNvSpPr>
          <p:nvPr/>
        </p:nvSpPr>
        <p:spPr>
          <a:xfrm>
            <a:off x="3275076" y="-175844"/>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14A29-3165-F2E6-C22C-25740569747E}"/>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
        <p:nvSpPr>
          <p:cNvPr id="10" name="TextBox 9">
            <a:extLst>
              <a:ext uri="{FF2B5EF4-FFF2-40B4-BE49-F238E27FC236}">
                <a16:creationId xmlns:a16="http://schemas.microsoft.com/office/drawing/2014/main" id="{D188563A-DD2C-FCA3-FE73-F57406890C48}"/>
              </a:ext>
            </a:extLst>
          </p:cNvPr>
          <p:cNvSpPr txBox="1"/>
          <p:nvPr/>
        </p:nvSpPr>
        <p:spPr>
          <a:xfrm>
            <a:off x="817682" y="1210914"/>
            <a:ext cx="10788161" cy="1200329"/>
          </a:xfrm>
          <a:prstGeom prst="rect">
            <a:avLst/>
          </a:prstGeom>
          <a:noFill/>
        </p:spPr>
        <p:txBody>
          <a:bodyPr wrap="square">
            <a:spAutoFit/>
          </a:bodyPr>
          <a:lstStyle/>
          <a:p>
            <a:r>
              <a:rPr lang="en-US" sz="2400" dirty="0"/>
              <a:t>Golomb coding is a lossless compression method particularly suited for encoding integers with a geometric distribution. It splits the input into a quotient and remainder based on a divisor MMM. It is highly efficient in scenarios where smaller numbers are more frequent.</a:t>
            </a:r>
          </a:p>
        </p:txBody>
      </p:sp>
      <p:sp>
        <p:nvSpPr>
          <p:cNvPr id="12" name="TextBox 11">
            <a:extLst>
              <a:ext uri="{FF2B5EF4-FFF2-40B4-BE49-F238E27FC236}">
                <a16:creationId xmlns:a16="http://schemas.microsoft.com/office/drawing/2014/main" id="{2CA3BE96-546A-371A-3EF5-6B656D8ED1B4}"/>
              </a:ext>
            </a:extLst>
          </p:cNvPr>
          <p:cNvSpPr txBox="1"/>
          <p:nvPr/>
        </p:nvSpPr>
        <p:spPr>
          <a:xfrm>
            <a:off x="817683" y="2595812"/>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Choose 𝑀: Select 𝑀, the divisor, based on the data distribution.</a:t>
            </a:r>
          </a:p>
          <a:p>
            <a:pPr marL="285750" indent="-285750">
              <a:buFont typeface="Arial" panose="020B0604020202020204" pitchFamily="34" charset="0"/>
              <a:buChar char="•"/>
            </a:pPr>
            <a:r>
              <a:rPr lang="en-US" dirty="0"/>
              <a:t>Encode: For each integer 𝑁:</a:t>
            </a:r>
          </a:p>
          <a:p>
            <a:r>
              <a:rPr lang="en-US" dirty="0"/>
              <a:t>	Compute Quotient 𝑞=⌊𝑁/𝑀⌋ → Encode 𝑞 in unary.</a:t>
            </a:r>
          </a:p>
          <a:p>
            <a:r>
              <a:rPr lang="en-US" dirty="0"/>
              <a:t>	Compute Remainder 𝑟=𝑁mod  𝑀→ Encode 𝑟 in binary.</a:t>
            </a:r>
          </a:p>
          <a:p>
            <a:r>
              <a:rPr lang="en-US" dirty="0"/>
              <a:t>	Concatenate 𝑞 and 𝑟.</a:t>
            </a:r>
          </a:p>
          <a:p>
            <a:pPr marL="285750" indent="-285750">
              <a:buFont typeface="Arial" panose="020B0604020202020204" pitchFamily="34" charset="0"/>
              <a:buChar char="•"/>
            </a:pPr>
            <a:r>
              <a:rPr lang="en-US" dirty="0"/>
              <a:t>Decode: Read unary for 𝑞, then binary for 𝑟. Reconstruct 𝑁=𝑞×𝑀+𝑟.</a:t>
            </a:r>
          </a:p>
        </p:txBody>
      </p:sp>
      <p:sp>
        <p:nvSpPr>
          <p:cNvPr id="13" name="TextBox 12">
            <a:extLst>
              <a:ext uri="{FF2B5EF4-FFF2-40B4-BE49-F238E27FC236}">
                <a16:creationId xmlns:a16="http://schemas.microsoft.com/office/drawing/2014/main" id="{530D30A7-14F9-0F61-EBAF-60E177395858}"/>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PNG and TIFF formats.</a:t>
            </a:r>
          </a:p>
          <a:p>
            <a:pPr marL="285750" indent="-285750">
              <a:buFont typeface="Arial" panose="020B0604020202020204" pitchFamily="34" charset="0"/>
              <a:buChar char="•"/>
            </a:pPr>
            <a:r>
              <a:rPr lang="en-US" dirty="0"/>
              <a:t>Video Coding: H.264/AVC and HEVC use variants of Golomb coding for residual encoding.</a:t>
            </a:r>
          </a:p>
          <a:p>
            <a:pPr marL="285750" indent="-285750">
              <a:buFont typeface="Arial" panose="020B0604020202020204" pitchFamily="34" charset="0"/>
              <a:buChar char="•"/>
            </a:pPr>
            <a:r>
              <a:rPr lang="en-US" dirty="0"/>
              <a:t>Speech Processing: Encoding prediction residuals in audio compression.</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228F-44F7-1CC1-01D0-79C7523478A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43961DF-47E0-8107-0A59-749F088A872C}"/>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D636D1D-3A24-BFFF-4F8E-0D1FF0EC3720}"/>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Tree>
    <p:extLst>
      <p:ext uri="{BB962C8B-B14F-4D97-AF65-F5344CB8AC3E}">
        <p14:creationId xmlns:p14="http://schemas.microsoft.com/office/powerpoint/2010/main" val="373209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7C0F143-5BCA-7CBA-0029-EF98075649E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AB8E20E-37A4-3E1F-40A0-60CE9BE7FBB9}"/>
              </a:ext>
            </a:extLst>
          </p:cNvPr>
          <p:cNvSpPr txBox="1">
            <a:spLocks/>
          </p:cNvSpPr>
          <p:nvPr/>
        </p:nvSpPr>
        <p:spPr>
          <a:xfrm>
            <a:off x="325314" y="-266747"/>
            <a:ext cx="6532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
        <p:nvSpPr>
          <p:cNvPr id="10" name="TextBox 9">
            <a:extLst>
              <a:ext uri="{FF2B5EF4-FFF2-40B4-BE49-F238E27FC236}">
                <a16:creationId xmlns:a16="http://schemas.microsoft.com/office/drawing/2014/main" id="{241ECEF7-CE3D-3FDF-917B-C66514E2272A}"/>
              </a:ext>
            </a:extLst>
          </p:cNvPr>
          <p:cNvSpPr txBox="1"/>
          <p:nvPr/>
        </p:nvSpPr>
        <p:spPr>
          <a:xfrm>
            <a:off x="817682" y="1210914"/>
            <a:ext cx="10788161" cy="1569660"/>
          </a:xfrm>
          <a:prstGeom prst="rect">
            <a:avLst/>
          </a:prstGeom>
          <a:noFill/>
        </p:spPr>
        <p:txBody>
          <a:bodyPr wrap="square">
            <a:spAutoFit/>
          </a:bodyPr>
          <a:lstStyle/>
          <a:p>
            <a:r>
              <a:rPr lang="en-US" sz="2400" dirty="0"/>
              <a:t>Arithmetic Coding is a lossless compression method where an entire message is represented by a single number within the interval [0,1)[0,1), based on symbol probabilities. It offers better compression efficiency than Huffman coding in some cases, especially for data with varying symbol probabilities.</a:t>
            </a:r>
          </a:p>
        </p:txBody>
      </p:sp>
      <p:sp>
        <p:nvSpPr>
          <p:cNvPr id="12" name="TextBox 11">
            <a:extLst>
              <a:ext uri="{FF2B5EF4-FFF2-40B4-BE49-F238E27FC236}">
                <a16:creationId xmlns:a16="http://schemas.microsoft.com/office/drawing/2014/main" id="{58016250-87D3-2302-1094-A2679B1C7BCA}"/>
              </a:ext>
            </a:extLst>
          </p:cNvPr>
          <p:cNvSpPr txBox="1"/>
          <p:nvPr/>
        </p:nvSpPr>
        <p:spPr>
          <a:xfrm>
            <a:off x="817682"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Range: Start with [0,1)[0,1).</a:t>
            </a:r>
          </a:p>
          <a:p>
            <a:pPr marL="285750" indent="-285750">
              <a:buFont typeface="Arial" panose="020B0604020202020204" pitchFamily="34" charset="0"/>
              <a:buChar char="•"/>
            </a:pPr>
            <a:r>
              <a:rPr lang="en-US" dirty="0"/>
              <a:t>Process Symbols: Narrow the range based on symbol probabilities.</a:t>
            </a:r>
          </a:p>
          <a:p>
            <a:pPr marL="285750" indent="-285750">
              <a:buFont typeface="Arial" panose="020B0604020202020204" pitchFamily="34" charset="0"/>
              <a:buChar char="•"/>
            </a:pPr>
            <a:r>
              <a:rPr lang="en-US" dirty="0"/>
              <a:t>Encode: Choose a value within the final range.</a:t>
            </a:r>
          </a:p>
          <a:p>
            <a:pPr marL="285750" indent="-285750">
              <a:buFont typeface="Arial" panose="020B0604020202020204" pitchFamily="34" charset="0"/>
              <a:buChar char="•"/>
            </a:pPr>
            <a:r>
              <a:rPr lang="en-US" dirty="0"/>
              <a:t>Decode: Use the encoded value and probabilities to recover the symbols.</a:t>
            </a:r>
          </a:p>
        </p:txBody>
      </p:sp>
      <p:sp>
        <p:nvSpPr>
          <p:cNvPr id="13" name="TextBox 12">
            <a:extLst>
              <a:ext uri="{FF2B5EF4-FFF2-40B4-BE49-F238E27FC236}">
                <a16:creationId xmlns:a16="http://schemas.microsoft.com/office/drawing/2014/main" id="{2451A1FA-9EAA-BE20-4C63-E210648CBEC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Video and Audio Compression (e.g., H.264/HEVC).</a:t>
            </a:r>
          </a:p>
          <a:p>
            <a:pPr marL="285750" indent="-285750">
              <a:buFont typeface="Arial" panose="020B0604020202020204" pitchFamily="34" charset="0"/>
              <a:buChar char="•"/>
            </a:pPr>
            <a:r>
              <a:rPr lang="en-US" dirty="0"/>
              <a:t>File Compression (e.g., Bzip2).</a:t>
            </a:r>
          </a:p>
        </p:txBody>
      </p:sp>
    </p:spTree>
    <p:extLst>
      <p:ext uri="{BB962C8B-B14F-4D97-AF65-F5344CB8AC3E}">
        <p14:creationId xmlns:p14="http://schemas.microsoft.com/office/powerpoint/2010/main" val="299060933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105</TotalTime>
  <Words>1515</Words>
  <Application>Microsoft Office PowerPoint</Application>
  <PresentationFormat>Widescreen</PresentationFormat>
  <Paragraphs>168</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Gill Sans Nova Light</vt:lpstr>
      <vt:lpstr>Roboto</vt:lpstr>
      <vt:lpstr>Sagona Book</vt:lpstr>
      <vt:lpstr>Custom</vt:lpstr>
      <vt:lpstr>Image Compression Algorithms</vt:lpstr>
      <vt:lpstr>GROUP  12</vt:lpstr>
      <vt:lpstr>What is Image Compression?</vt:lpstr>
      <vt:lpstr>Compression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Imranur Rahman Akib</dc:creator>
  <cp:lastModifiedBy>Md Imranur Rahman Akib</cp:lastModifiedBy>
  <cp:revision>2</cp:revision>
  <dcterms:created xsi:type="dcterms:W3CDTF">2024-11-30T20:50:27Z</dcterms:created>
  <dcterms:modified xsi:type="dcterms:W3CDTF">2024-11-30T22:35:29Z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