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68" r:id="rId2"/>
    <p:sldId id="26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ABF0"/>
    <a:srgbClr val="70A082"/>
    <a:srgbClr val="F0F0F0"/>
    <a:srgbClr val="F1F1F1"/>
    <a:srgbClr val="F3F3F3"/>
    <a:srgbClr val="EDF1F3"/>
    <a:srgbClr val="077FB5"/>
    <a:srgbClr val="1064C0"/>
    <a:srgbClr val="04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0AEC-417C-40AB-8225-1D00E4BD1DA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4ED47-C2AD-4822-8771-36D16F41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5400000">
            <a:off x="-1523999" y="2413000"/>
            <a:ext cx="4165600" cy="11176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016000" y="-50131"/>
            <a:ext cx="10871200" cy="6944811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609600" y="-25400"/>
            <a:ext cx="5559312" cy="3006047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219769" y="1804875"/>
            <a:ext cx="1323132" cy="1175772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077454" y="5795701"/>
            <a:ext cx="1191385" cy="109897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3244461" y="-25400"/>
            <a:ext cx="1117600" cy="993131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736115" y="4386025"/>
            <a:ext cx="4267200" cy="7112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722863" y="4918295"/>
            <a:ext cx="4267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736115" y="5223095"/>
            <a:ext cx="4267200" cy="905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1139655" y="6076249"/>
            <a:ext cx="741958" cy="603947"/>
            <a:chOff x="8045073" y="2680881"/>
            <a:chExt cx="794956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800901"/>
              <a:ext cx="774939" cy="468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6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1051461" y="6098727"/>
            <a:ext cx="0" cy="5732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43960" y="6138024"/>
            <a:ext cx="171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6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50901" y="6363450"/>
            <a:ext cx="221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507999" y="177801"/>
            <a:ext cx="5341257" cy="2598057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1082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8034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13600" y="21082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8034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45466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2418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213600" y="45466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42418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1200" y="2006600"/>
            <a:ext cx="711200" cy="711200"/>
            <a:chOff x="533400" y="1504950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413500" y="2006600"/>
            <a:ext cx="711200" cy="711200"/>
            <a:chOff x="4810125" y="1504950"/>
            <a:chExt cx="533400" cy="533400"/>
          </a:xfrm>
        </p:grpSpPr>
        <p:sp>
          <p:nvSpPr>
            <p:cNvPr id="35" name="Oval 34"/>
            <p:cNvSpPr/>
            <p:nvPr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1200" y="4432300"/>
            <a:ext cx="711200" cy="711200"/>
            <a:chOff x="533400" y="3324225"/>
            <a:chExt cx="533400" cy="533400"/>
          </a:xfrm>
        </p:grpSpPr>
        <p:sp>
          <p:nvSpPr>
            <p:cNvPr id="34" name="Oval 33"/>
            <p:cNvSpPr/>
            <p:nvPr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413500" y="4432300"/>
            <a:ext cx="711200" cy="711200"/>
            <a:chOff x="4810125" y="3324225"/>
            <a:chExt cx="533400" cy="533400"/>
          </a:xfrm>
        </p:grpSpPr>
        <p:sp>
          <p:nvSpPr>
            <p:cNvPr id="36" name="Oval 35"/>
            <p:cNvSpPr/>
            <p:nvPr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Freeform 264"/>
            <p:cNvSpPr>
              <a:spLocks/>
            </p:cNvSpPr>
            <p:nvPr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2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1200" y="1498600"/>
            <a:ext cx="3962400" cy="22352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1485899"/>
            <a:ext cx="6604000" cy="438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1200" y="160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711200" y="414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604000" y="160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604000" y="414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540000" y="210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540000" y="180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432800" y="210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432800" y="180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540000" y="464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540000" y="434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8432800" y="464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432800" y="434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11200" y="2209800"/>
            <a:ext cx="5384800" cy="38290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11200" y="1803400"/>
            <a:ext cx="53848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8000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508000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330933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330933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33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33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153867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153867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67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67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8976800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976800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00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00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422400" y="2311400"/>
            <a:ext cx="5892800" cy="1422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422400" y="2006600"/>
            <a:ext cx="589280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422400" y="4140200"/>
            <a:ext cx="5892800" cy="1422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22400" y="3835400"/>
            <a:ext cx="589280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12192000" cy="60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2800" y="76200"/>
            <a:ext cx="3454400" cy="609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470402" y="3271715"/>
            <a:ext cx="7721599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5333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3733800"/>
            <a:ext cx="7721600" cy="812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864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408432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304799" y="440251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04799" y="4771968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04799" y="5135883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04799" y="5505336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3454399" y="440251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454401" y="4771968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3454401" y="5135883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3461790" y="5505336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4402049" y="440251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4402049" y="4771968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4402049" y="5135883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402049" y="5505336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7551649" y="440251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7551650" y="4771968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7551650" y="5135883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7559040" y="5505336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8477137" y="4400664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8477137" y="4770117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8477137" y="5134032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8477137" y="550348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1626737" y="4400664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11626738" y="4770117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11626738" y="5134032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11634128" y="550348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38139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1075" y="3144520"/>
            <a:ext cx="1341120" cy="1341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252195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7584011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20480" y="3144520"/>
            <a:ext cx="1341120" cy="1341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" name="Rectangle 11"/>
          <p:cNvSpPr/>
          <p:nvPr/>
        </p:nvSpPr>
        <p:spPr>
          <a:xfrm>
            <a:off x="7584011" y="1803400"/>
            <a:ext cx="1341120" cy="13411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247543" y="180340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911075" y="180340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8920480" y="448056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4011" y="4480560"/>
            <a:ext cx="1341120" cy="1341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7" name="Rectangle 16"/>
          <p:cNvSpPr/>
          <p:nvPr/>
        </p:nvSpPr>
        <p:spPr>
          <a:xfrm>
            <a:off x="3569955" y="1803400"/>
            <a:ext cx="1341120" cy="1341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6252195" y="448056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144520"/>
            <a:ext cx="1341120" cy="134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569955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090797" y="4817533"/>
            <a:ext cx="327547" cy="525895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4" name="Freeform 204"/>
          <p:cNvSpPr>
            <a:spLocks/>
          </p:cNvSpPr>
          <p:nvPr/>
        </p:nvSpPr>
        <p:spPr bwMode="auto">
          <a:xfrm>
            <a:off x="5301052" y="3620230"/>
            <a:ext cx="561169" cy="389701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320857" y="3602258"/>
            <a:ext cx="528209" cy="425645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91077" y="2158173"/>
            <a:ext cx="498875" cy="56384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5" name="Freeform 264"/>
          <p:cNvSpPr>
            <a:spLocks/>
          </p:cNvSpPr>
          <p:nvPr/>
        </p:nvSpPr>
        <p:spPr bwMode="auto">
          <a:xfrm>
            <a:off x="8016528" y="2191510"/>
            <a:ext cx="476089" cy="497165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6" name="Freeform 268"/>
          <p:cNvSpPr>
            <a:spLocks/>
          </p:cNvSpPr>
          <p:nvPr/>
        </p:nvSpPr>
        <p:spPr bwMode="auto">
          <a:xfrm>
            <a:off x="9286240" y="3586480"/>
            <a:ext cx="609600" cy="4572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914401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4911075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8925131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567289" y="2661357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581345" y="2661357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599680" y="5314243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914402" y="4626337"/>
            <a:ext cx="518159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4808" y="4919137"/>
            <a:ext cx="5192481" cy="9785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9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3" y="1118"/>
            <a:ext cx="12192000" cy="68688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33" y="-6"/>
            <a:ext cx="7010531" cy="3781329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670367"/>
            <a:ext cx="4267200" cy="7112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9948" y="1202636"/>
            <a:ext cx="4267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03200" y="1507437"/>
            <a:ext cx="4267200" cy="905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75281" y="3197879"/>
            <a:ext cx="1526332" cy="1175772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17" y="6383925"/>
            <a:ext cx="6096000" cy="1219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01579" y="6414405"/>
            <a:ext cx="24384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595100" y="6416040"/>
            <a:ext cx="6096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795177" y="6151371"/>
            <a:ext cx="711199" cy="596328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47798" y="6177781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6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557802" y="6424807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2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6402" y="2207902"/>
            <a:ext cx="5401297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32905" y="2616200"/>
            <a:ext cx="539304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327400"/>
            <a:ext cx="12192000" cy="34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8649398" y="6239219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YOUR COMPANY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8659402" y="6448523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 smtClean="0">
                <a:solidFill>
                  <a:schemeClr val="bg1">
                    <a:lumMod val="95000"/>
                  </a:schemeClr>
                </a:solidFill>
              </a:rPr>
              <a:t>WWW.YOURCOMAPNY.COM</a:t>
            </a:r>
            <a:endParaRPr lang="en-US" sz="1067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45634" y="6258668"/>
            <a:ext cx="592434" cy="470151"/>
            <a:chOff x="8030352" y="2772512"/>
            <a:chExt cx="634753" cy="503735"/>
          </a:xfrm>
        </p:grpSpPr>
        <p:sp>
          <p:nvSpPr>
            <p:cNvPr id="10" name="Rounded Rectangle 9"/>
            <p:cNvSpPr/>
            <p:nvPr/>
          </p:nvSpPr>
          <p:spPr>
            <a:xfrm>
              <a:off x="8077274" y="2772512"/>
              <a:ext cx="587831" cy="468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0352" y="2781604"/>
              <a:ext cx="630670" cy="4946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accent2"/>
                </a:solidFill>
                <a:latin typeface="Exo" pitchFamily="50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10871200" y="6266965"/>
            <a:ext cx="0" cy="442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2200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320800" y="35306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320800" y="44450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312551" y="53594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6400" y="3436140"/>
            <a:ext cx="812800" cy="8128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06400" y="4348311"/>
            <a:ext cx="812800" cy="8128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06400" y="5271633"/>
            <a:ext cx="812800" cy="8128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559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89187" y="4648200"/>
            <a:ext cx="12002813" cy="17272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4013" y="4648201"/>
            <a:ext cx="203200" cy="17271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12800" y="479252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620949" y="479269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29099" y="479269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237248" y="4792864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830320" y="2588344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638469" y="258851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6446619" y="258851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9254768" y="258868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872810"/>
            <a:ext cx="7518400" cy="28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1600200"/>
            <a:ext cx="7213600" cy="32512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67199" y="5085080"/>
            <a:ext cx="7251700" cy="406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None/>
              <a:defRPr sz="1867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5491480"/>
            <a:ext cx="7315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1" y="5461000"/>
            <a:ext cx="7251700" cy="406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11200" y="1600200"/>
            <a:ext cx="3352800" cy="4165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41800"/>
            <a:ext cx="12192000" cy="17272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943600"/>
            <a:ext cx="12192000" cy="203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38600"/>
            <a:ext cx="12192000" cy="203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733" y="1801395"/>
            <a:ext cx="2438400" cy="2438400"/>
            <a:chOff x="431800" y="135104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Pie 39"/>
            <p:cNvSpPr/>
            <p:nvPr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4699" y="1830360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74700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372600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40667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506633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54400" y="1803400"/>
            <a:ext cx="2438400" cy="2438400"/>
            <a:chOff x="2590800" y="1352550"/>
            <a:chExt cx="1828800" cy="1828800"/>
          </a:xfrm>
        </p:grpSpPr>
        <p:sp>
          <p:nvSpPr>
            <p:cNvPr id="41" name="Oval 40"/>
            <p:cNvSpPr/>
            <p:nvPr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Pie 41"/>
            <p:cNvSpPr/>
            <p:nvPr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348336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99200" y="1803400"/>
            <a:ext cx="2438400" cy="2438400"/>
            <a:chOff x="4724400" y="1352550"/>
            <a:chExt cx="1828800" cy="1828800"/>
          </a:xfrm>
        </p:grpSpPr>
        <p:sp>
          <p:nvSpPr>
            <p:cNvPr id="44" name="Oval 43"/>
            <p:cNvSpPr/>
            <p:nvPr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Pie 44"/>
            <p:cNvSpPr/>
            <p:nvPr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632816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79860" y="1803400"/>
            <a:ext cx="2438400" cy="2438400"/>
            <a:chOff x="6884895" y="1352550"/>
            <a:chExt cx="1828800" cy="1828800"/>
          </a:xfrm>
        </p:grpSpPr>
        <p:sp>
          <p:nvSpPr>
            <p:cNvPr id="47" name="Oval 46"/>
            <p:cNvSpPr/>
            <p:nvPr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Pie 47"/>
            <p:cNvSpPr/>
            <p:nvPr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920882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15955"/>
            <a:ext cx="12192000" cy="2805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921000"/>
            <a:ext cx="12192000" cy="3251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68801" y="3429000"/>
            <a:ext cx="5401297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368800" y="3837299"/>
            <a:ext cx="539304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3201" y="3429000"/>
            <a:ext cx="4064000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Merchise Startup Circle: Stripe Atlas en Cuba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4AD02D1-9DDB-4DD0-BD59-F7A15285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7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240" y="6078630"/>
            <a:ext cx="11427776" cy="5932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7FB5"/>
                </a:solidFill>
              </a:defRPr>
            </a:lvl1pPr>
          </a:lstStyle>
          <a:p>
            <a:pPr algn="r"/>
            <a:r>
              <a:rPr lang="en-US" sz="2800" i="1" dirty="0" err="1" smtClean="0"/>
              <a:t>Merchise</a:t>
            </a:r>
            <a:r>
              <a:rPr lang="en-US" sz="2800" i="1" dirty="0" smtClean="0"/>
              <a:t> Startup Circle: </a:t>
            </a:r>
            <a:r>
              <a:rPr lang="en-US" sz="2800" dirty="0" smtClean="0"/>
              <a:t>Stripe Atlas en Cuba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28065" y="439614"/>
            <a:ext cx="8596668" cy="9720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486679"/>
            <a:ext cx="3278010" cy="29894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94241" y="365125"/>
            <a:ext cx="11427775" cy="1325563"/>
          </a:xfrm>
          <a:prstGeom prst="rect">
            <a:avLst/>
          </a:prstGeom>
        </p:spPr>
        <p:txBody>
          <a:bodyPr/>
          <a:lstStyle>
            <a:lvl1pPr>
              <a:defRPr sz="54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594240" y="1785620"/>
            <a:ext cx="11427775" cy="397001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990575" indent="-380990">
              <a:buFont typeface="Wingdings" panose="05000000000000000000" pitchFamily="2" charset="2"/>
              <a:buChar char="§"/>
              <a:defRPr sz="2800"/>
            </a:lvl2pPr>
            <a:lvl3pPr marL="1523962" indent="-304792">
              <a:buFont typeface="Wingdings" panose="05000000000000000000" pitchFamily="2" charset="2"/>
              <a:buChar char="§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65600" y="1543051"/>
            <a:ext cx="7416800" cy="43548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3421" y="2087880"/>
            <a:ext cx="3169920" cy="3169920"/>
            <a:chOff x="550066" y="1565910"/>
            <a:chExt cx="2377440" cy="2377440"/>
          </a:xfrm>
        </p:grpSpPr>
        <p:sp>
          <p:nvSpPr>
            <p:cNvPr id="10" name="Oval 9"/>
            <p:cNvSpPr/>
            <p:nvPr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" name="Pie 1"/>
            <p:cNvSpPr/>
            <p:nvPr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4381" y="2148840"/>
            <a:ext cx="3048000" cy="3048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11200" y="2108200"/>
            <a:ext cx="6096000" cy="325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010400" y="1803400"/>
            <a:ext cx="4572000" cy="39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59400"/>
            <a:ext cx="642620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11200" y="2108200"/>
            <a:ext cx="3759200" cy="325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2704101"/>
            <a:ext cx="6996701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7" y="5359402"/>
            <a:ext cx="3860800" cy="1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2297701"/>
            <a:ext cx="6996701" cy="406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9088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2456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908800" y="4038600"/>
            <a:ext cx="0" cy="11176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45600" y="4038600"/>
            <a:ext cx="0" cy="11176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46800" y="2006600"/>
            <a:ext cx="53848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11200" y="2006600"/>
            <a:ext cx="53848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498600"/>
            <a:ext cx="12192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146800" y="1498600"/>
            <a:ext cx="6045200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8500" y="1549401"/>
            <a:ext cx="53848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34100" y="1549400"/>
            <a:ext cx="53848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4100" y="2286000"/>
            <a:ext cx="0" cy="3454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968999"/>
            <a:ext cx="12192000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146800" y="5968999"/>
            <a:ext cx="6045200" cy="139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569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11200" y="2006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" y="1701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11200" y="3530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11200" y="3225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11200" y="5054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11200" y="4749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951304" y="2006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951304" y="1701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951304" y="3530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951304" y="3225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951304" y="5054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951304" y="4749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" y="1600200"/>
            <a:ext cx="10871200" cy="101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12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37000"/>
            <a:ext cx="12192000" cy="2133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12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00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51308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89916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70600"/>
            <a:ext cx="40640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8" name="Rectangle 17"/>
          <p:cNvSpPr/>
          <p:nvPr/>
        </p:nvSpPr>
        <p:spPr>
          <a:xfrm>
            <a:off x="4064000" y="6070600"/>
            <a:ext cx="4064000" cy="10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9" name="Rectangle 18"/>
          <p:cNvSpPr/>
          <p:nvPr/>
        </p:nvSpPr>
        <p:spPr>
          <a:xfrm>
            <a:off x="8128000" y="6070600"/>
            <a:ext cx="4064000" cy="101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112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720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4328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12192000" cy="124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2800" y="0"/>
            <a:ext cx="3454400" cy="124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8649398" y="6239219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YOUR COMPANY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8659402" y="6448523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 smtClean="0">
                <a:solidFill>
                  <a:schemeClr val="accent3"/>
                </a:solidFill>
              </a:rPr>
              <a:t>WWW.YOURCOMAPNY.COM</a:t>
            </a:r>
            <a:endParaRPr lang="en-US" sz="1067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759387"/>
            <a:ext cx="12192000" cy="986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390967" y="6759387"/>
            <a:ext cx="3454400" cy="98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940794" y="6258520"/>
            <a:ext cx="591494" cy="461665"/>
            <a:chOff x="8025168" y="2772345"/>
            <a:chExt cx="633746" cy="494641"/>
          </a:xfrm>
        </p:grpSpPr>
        <p:sp>
          <p:nvSpPr>
            <p:cNvPr id="32" name="Rounded Rectangle 31"/>
            <p:cNvSpPr/>
            <p:nvPr/>
          </p:nvSpPr>
          <p:spPr>
            <a:xfrm>
              <a:off x="8071083" y="2772515"/>
              <a:ext cx="587831" cy="468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5168" y="2772345"/>
              <a:ext cx="630670" cy="4946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871200" y="6266965"/>
            <a:ext cx="0" cy="442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61722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5181469" y="2964612"/>
            <a:ext cx="7010531" cy="3781329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" smtClean="0"/>
              <a:t>.</a:t>
            </a:r>
            <a:endParaRPr lang="en-US" sz="133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10840949" y="2080282"/>
            <a:ext cx="1526332" cy="1175772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" smtClean="0"/>
              <a:t>.</a:t>
            </a:r>
            <a:endParaRPr lang="en-US" sz="133" dirty="0"/>
          </a:p>
        </p:txBody>
      </p:sp>
    </p:spTree>
    <p:extLst>
      <p:ext uri="{BB962C8B-B14F-4D97-AF65-F5344CB8AC3E}">
        <p14:creationId xmlns:p14="http://schemas.microsoft.com/office/powerpoint/2010/main" val="107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merchis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rchise.com/#stripe-atl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merchis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A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5" y="609600"/>
            <a:ext cx="11445621" cy="132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i="0" cap="small" dirty="0" smtClean="0">
                <a:solidFill>
                  <a:srgbClr val="FFFFFF"/>
                </a:solidFill>
              </a:rPr>
              <a:t>Merchise </a:t>
            </a:r>
            <a:r>
              <a:rPr lang="en-US" i="0" cap="small" dirty="0">
                <a:solidFill>
                  <a:srgbClr val="FFFFFF"/>
                </a:solidFill>
              </a:rPr>
              <a:t>Startup </a:t>
            </a:r>
            <a:r>
              <a:rPr lang="en-US" i="0" cap="small" dirty="0" smtClean="0">
                <a:solidFill>
                  <a:srgbClr val="FFFFFF"/>
                </a:solidFill>
              </a:rPr>
              <a:t>Circle</a:t>
            </a:r>
            <a:endParaRPr lang="en-US" i="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11209866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US" sz="3200" dirty="0" smtClean="0">
                <a:solidFill>
                  <a:srgbClr val="FFFFFF"/>
                </a:solidFill>
              </a:rPr>
              <a:t>    merchise.com</a:t>
            </a:r>
            <a:r>
              <a:rPr lang="en-US" sz="3200" dirty="0" smtClean="0">
                <a:solidFill>
                  <a:srgbClr val="FFFFFF"/>
                </a:solidFill>
              </a:rPr>
              <a:t>              @</a:t>
            </a:r>
            <a:r>
              <a:rPr lang="en-US" sz="3200" dirty="0" err="1" smtClean="0">
                <a:solidFill>
                  <a:srgbClr val="FFFFFF"/>
                </a:solidFill>
              </a:rPr>
              <a:t>merchise</a:t>
            </a:r>
            <a:r>
              <a:rPr lang="en-US" sz="3200" dirty="0" smtClean="0">
                <a:solidFill>
                  <a:srgbClr val="FFFFFF"/>
                </a:solidFill>
              </a:rPr>
              <a:t>            </a:t>
            </a:r>
            <a:r>
              <a:rPr lang="en-US" sz="3200" dirty="0" err="1" smtClean="0">
                <a:solidFill>
                  <a:srgbClr val="FFFFFF"/>
                </a:solidFill>
              </a:rPr>
              <a:t>MerchiseStartups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28" y="2485904"/>
            <a:ext cx="2153478" cy="2189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018" t="-229767" r="-229018" b="-229767"/>
          <a:stretch/>
        </p:blipFill>
        <p:spPr>
          <a:xfrm>
            <a:off x="-760714" y="4057335"/>
            <a:ext cx="3247159" cy="3255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87" t="-229720" r="-228987" b="-229720"/>
          <a:stretch/>
        </p:blipFill>
        <p:spPr>
          <a:xfrm>
            <a:off x="3267800" y="4057763"/>
            <a:ext cx="3246754" cy="325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3" y="5392487"/>
            <a:ext cx="585515" cy="585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7" y="1522735"/>
            <a:ext cx="3204916" cy="4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¿Como acceder a Atlas en Cuba?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Para obtener una invitación: </a:t>
            </a:r>
            <a:r>
              <a:rPr lang="es-VE" dirty="0" smtClean="0">
                <a:hlinkClick r:id="rId3"/>
              </a:rPr>
              <a:t>http://merchise.com/#stripe-atlas</a:t>
            </a:r>
            <a:endParaRPr lang="es-VE" dirty="0" smtClean="0"/>
          </a:p>
          <a:p>
            <a:pPr lvl="1"/>
            <a:r>
              <a:rPr lang="es-VE" sz="2400" dirty="0" smtClean="0"/>
              <a:t>Dirección de correo electrónico</a:t>
            </a:r>
            <a:endParaRPr lang="en-US" sz="2400" dirty="0" smtClean="0"/>
          </a:p>
          <a:p>
            <a:pPr lvl="1"/>
            <a:r>
              <a:rPr lang="es-VE" sz="2400" dirty="0" smtClean="0"/>
              <a:t>Nombre y Apellidos</a:t>
            </a:r>
            <a:endParaRPr lang="en-US" sz="2400" dirty="0" smtClean="0"/>
          </a:p>
          <a:p>
            <a:pPr lvl="1"/>
            <a:r>
              <a:rPr lang="es-VE" sz="2400" dirty="0" smtClean="0"/>
              <a:t>Localización dentro de Cuba</a:t>
            </a:r>
            <a:endParaRPr lang="en-US" sz="2400" dirty="0" smtClean="0"/>
          </a:p>
          <a:p>
            <a:pPr lvl="1"/>
            <a:r>
              <a:rPr lang="es-VE" sz="2400" dirty="0" smtClean="0"/>
              <a:t>URL del sitio web de su emprendimiento</a:t>
            </a:r>
            <a:endParaRPr lang="en-US" sz="2400" dirty="0" smtClean="0"/>
          </a:p>
          <a:p>
            <a:pPr lvl="1"/>
            <a:r>
              <a:rPr lang="es-VE" sz="2400" dirty="0" smtClean="0"/>
              <a:t>Descripción del negocio</a:t>
            </a:r>
          </a:p>
          <a:p>
            <a:r>
              <a:rPr lang="es-VE" i="1" dirty="0" err="1" smtClean="0"/>
              <a:t>Stripe</a:t>
            </a:r>
            <a:r>
              <a:rPr lang="es-VE" i="1" dirty="0" smtClean="0"/>
              <a:t> Atlas</a:t>
            </a:r>
            <a:r>
              <a:rPr lang="es-VE" dirty="0" smtClean="0"/>
              <a:t> está en fase de desarrollo, por lo que el proceso puede tardar, al menos por ahora.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1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A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5" y="609600"/>
            <a:ext cx="11445621" cy="132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i="0" cap="small" dirty="0" smtClean="0">
                <a:solidFill>
                  <a:srgbClr val="FFFFFF"/>
                </a:solidFill>
              </a:rPr>
              <a:t>Merchise </a:t>
            </a:r>
            <a:r>
              <a:rPr lang="en-US" i="0" cap="small" dirty="0">
                <a:solidFill>
                  <a:srgbClr val="FFFFFF"/>
                </a:solidFill>
              </a:rPr>
              <a:t>Startup </a:t>
            </a:r>
            <a:r>
              <a:rPr lang="en-US" i="0" cap="small" dirty="0" smtClean="0">
                <a:solidFill>
                  <a:srgbClr val="FFFFFF"/>
                </a:solidFill>
              </a:rPr>
              <a:t>Circle</a:t>
            </a:r>
            <a:endParaRPr lang="en-US" i="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11209866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US" sz="3200" dirty="0" smtClean="0">
                <a:solidFill>
                  <a:srgbClr val="FFFFFF"/>
                </a:solidFill>
              </a:rPr>
              <a:t>    merchise.com</a:t>
            </a:r>
            <a:r>
              <a:rPr lang="en-US" sz="3200" dirty="0" smtClean="0">
                <a:solidFill>
                  <a:srgbClr val="FFFFFF"/>
                </a:solidFill>
              </a:rPr>
              <a:t>              @</a:t>
            </a:r>
            <a:r>
              <a:rPr lang="en-US" sz="3200" dirty="0" err="1" smtClean="0">
                <a:solidFill>
                  <a:srgbClr val="FFFFFF"/>
                </a:solidFill>
              </a:rPr>
              <a:t>merchise</a:t>
            </a:r>
            <a:r>
              <a:rPr lang="en-US" sz="3200" dirty="0" smtClean="0">
                <a:solidFill>
                  <a:srgbClr val="FFFFFF"/>
                </a:solidFill>
              </a:rPr>
              <a:t>            </a:t>
            </a:r>
            <a:r>
              <a:rPr lang="en-US" sz="3200" dirty="0" err="1" smtClean="0">
                <a:solidFill>
                  <a:srgbClr val="FFFFFF"/>
                </a:solidFill>
              </a:rPr>
              <a:t>MerchiseStartups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4" y="2160589"/>
            <a:ext cx="1471982" cy="14969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018" t="-229767" r="-229018" b="-229767"/>
          <a:stretch/>
        </p:blipFill>
        <p:spPr>
          <a:xfrm>
            <a:off x="-760714" y="4057335"/>
            <a:ext cx="3247159" cy="3255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87" t="-229720" r="-228987" b="-229720"/>
          <a:stretch/>
        </p:blipFill>
        <p:spPr>
          <a:xfrm>
            <a:off x="3267800" y="4057763"/>
            <a:ext cx="3246754" cy="325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3" y="5392487"/>
            <a:ext cx="585515" cy="585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7" y="1522735"/>
            <a:ext cx="3204916" cy="4076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0812" y="3930460"/>
            <a:ext cx="7755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http://merchise.com/#stripe-atlas</a:t>
            </a:r>
          </a:p>
        </p:txBody>
      </p:sp>
    </p:spTree>
    <p:extLst>
      <p:ext uri="{BB962C8B-B14F-4D97-AF65-F5344CB8AC3E}">
        <p14:creationId xmlns:p14="http://schemas.microsoft.com/office/powerpoint/2010/main" val="1906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660" y="1037512"/>
            <a:ext cx="7766936" cy="9935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Stripe Atlas en Cuba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23" y="2031043"/>
            <a:ext cx="3278010" cy="29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28" y="3175074"/>
            <a:ext cx="26289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66" y="3139906"/>
            <a:ext cx="2306635" cy="23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i="1" dirty="0" smtClean="0"/>
              <a:t>¿Qué es </a:t>
            </a:r>
            <a:r>
              <a:rPr lang="es-VE" i="1" dirty="0" err="1" smtClean="0"/>
              <a:t>Stripe</a:t>
            </a:r>
            <a:r>
              <a:rPr lang="es-VE" i="1" dirty="0" smtClean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para la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pagos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Muy</a:t>
            </a:r>
            <a:r>
              <a:rPr lang="en-US" dirty="0" smtClean="0"/>
              <a:t> f</a:t>
            </a:r>
            <a:r>
              <a:rPr lang="es-US" dirty="0" err="1" smtClean="0"/>
              <a:t>ácil</a:t>
            </a:r>
            <a:r>
              <a:rPr lang="es-US" dirty="0" smtClean="0"/>
              <a:t> de utilizar por todos, tanto usuarios como comercios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130 </a:t>
            </a:r>
            <a:r>
              <a:rPr lang="en-US" dirty="0" err="1" smtClean="0"/>
              <a:t>monedas</a:t>
            </a:r>
            <a:r>
              <a:rPr lang="en-US" dirty="0" smtClean="0"/>
              <a:t> en 24 </a:t>
            </a:r>
            <a:r>
              <a:rPr lang="en-US" dirty="0" err="1" smtClean="0"/>
              <a:t>países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Clientes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7" y="4607127"/>
            <a:ext cx="642423" cy="581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9" y="4818146"/>
            <a:ext cx="2286000" cy="266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5" y="4606022"/>
            <a:ext cx="2047876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39" y="4643602"/>
            <a:ext cx="1282890" cy="615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76" y="4623818"/>
            <a:ext cx="906782" cy="655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07" y="4478614"/>
            <a:ext cx="1372619" cy="953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84" y="4709068"/>
            <a:ext cx="1588417" cy="498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38542"/>
            <a:ext cx="3278010" cy="29894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08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/>
              <a:t>¿</a:t>
            </a:r>
            <a:r>
              <a:rPr lang="en-US" sz="5400" i="1" dirty="0" err="1" smtClean="0"/>
              <a:t>Qué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es</a:t>
            </a:r>
            <a:r>
              <a:rPr lang="en-US" sz="5400" i="1" dirty="0" smtClean="0"/>
              <a:t> Stripe Atlas?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dirty="0" smtClean="0"/>
              <a:t>Proyecto </a:t>
            </a:r>
            <a:r>
              <a:rPr lang="es-VE" i="1" dirty="0" smtClean="0"/>
              <a:t>revolucionario</a:t>
            </a:r>
            <a:r>
              <a:rPr lang="es-VE" dirty="0" smtClean="0"/>
              <a:t> y </a:t>
            </a:r>
            <a:r>
              <a:rPr lang="es-VE" i="1" dirty="0" smtClean="0"/>
              <a:t>global</a:t>
            </a:r>
            <a:r>
              <a:rPr lang="es-VE" dirty="0" smtClean="0"/>
              <a:t>, que parte de las siguientes premisas:</a:t>
            </a:r>
          </a:p>
          <a:p>
            <a:r>
              <a:rPr lang="es-VE" dirty="0" smtClean="0"/>
              <a:t>La ubicación geográfica puede ser irrelevante teniendo Internet.</a:t>
            </a:r>
          </a:p>
          <a:p>
            <a:r>
              <a:rPr lang="es-VE" dirty="0" smtClean="0"/>
              <a:t>La mayoría de la población mundial vive en países donde no se tiene acceso a infraestructura bancaria y a sistemas de pago de calidad.</a:t>
            </a:r>
          </a:p>
          <a:p>
            <a:r>
              <a:rPr lang="es-VE" dirty="0" smtClean="0"/>
              <a:t>Gran potencial en los países en desarrollo, pero los emprendedores están en desventaja por no tener acceso a los servicios disponibles para las empresas del 1</a:t>
            </a:r>
            <a:r>
              <a:rPr lang="es-VE" baseline="30000" dirty="0" smtClean="0"/>
              <a:t>er</a:t>
            </a:r>
            <a:r>
              <a:rPr lang="es-VE" dirty="0" smtClean="0"/>
              <a:t> Mundo.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/>
              <a:t>¿</a:t>
            </a:r>
            <a:r>
              <a:rPr lang="en-US" sz="5400" i="1" dirty="0" err="1" smtClean="0"/>
              <a:t>Qué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es</a:t>
            </a:r>
            <a:r>
              <a:rPr lang="en-US" sz="5400" i="1" dirty="0" smtClean="0"/>
              <a:t> Stripe Atlas?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Atlas permite:</a:t>
            </a:r>
            <a:endParaRPr lang="en-US" dirty="0" smtClean="0"/>
          </a:p>
          <a:p>
            <a:pPr lvl="0"/>
            <a:r>
              <a:rPr lang="es-VE" dirty="0" smtClean="0"/>
              <a:t>Incorporar una compañía en los Estados Unidos de América (Delaware, EE.UU.)</a:t>
            </a:r>
            <a:endParaRPr lang="en-US" dirty="0" smtClean="0"/>
          </a:p>
          <a:p>
            <a:pPr lvl="0"/>
            <a:r>
              <a:rPr lang="es-VE" dirty="0" smtClean="0"/>
              <a:t>Abrir una cuenta empresarial en un banco de los EE.UU.</a:t>
            </a:r>
            <a:endParaRPr lang="en-US" dirty="0" smtClean="0"/>
          </a:p>
          <a:p>
            <a:pPr lvl="0"/>
            <a:r>
              <a:rPr lang="es-VE" dirty="0" smtClean="0"/>
              <a:t>Disponer de una cuenta </a:t>
            </a:r>
            <a:r>
              <a:rPr lang="es-VE" dirty="0" err="1" smtClean="0"/>
              <a:t>Stripe</a:t>
            </a:r>
            <a:r>
              <a:rPr lang="es-VE" dirty="0" smtClean="0"/>
              <a:t>.</a:t>
            </a:r>
            <a:endParaRPr lang="en-US" dirty="0" smtClean="0"/>
          </a:p>
          <a:p>
            <a:pPr lvl="0"/>
            <a:r>
              <a:rPr lang="es-VE" dirty="0" smtClean="0"/>
              <a:t>Obtener asistencia o guía sobre las leyes de los EE.UU.</a:t>
            </a:r>
            <a:endParaRPr lang="en-US" dirty="0" smtClean="0"/>
          </a:p>
          <a:p>
            <a:pPr lvl="0"/>
            <a:r>
              <a:rPr lang="es-VE" dirty="0" smtClean="0"/>
              <a:t>Acceder a </a:t>
            </a:r>
            <a:r>
              <a:rPr lang="es-VE" i="1" dirty="0" smtClean="0"/>
              <a:t>Amazon Web </a:t>
            </a:r>
            <a:r>
              <a:rPr lang="es-VE" i="1" dirty="0" err="1" smtClean="0"/>
              <a:t>Services</a:t>
            </a:r>
            <a:r>
              <a:rPr lang="es-VE" dirty="0" smtClean="0"/>
              <a:t> (y para los «usuarios beta», un crédito promocional para AWS por valor de $15,000).</a:t>
            </a:r>
          </a:p>
          <a:p>
            <a:pPr marL="0" lvl="0" indent="0">
              <a:buNone/>
            </a:pPr>
            <a:endParaRPr lang="es-VE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45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 Atlas en Cuba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r>
              <a:rPr lang="en-US" dirty="0" err="1" smtClean="0"/>
              <a:t>Eliminación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permitía</a:t>
            </a:r>
            <a:r>
              <a:rPr lang="en-US" dirty="0" smtClean="0"/>
              <a:t> a los </a:t>
            </a:r>
            <a:r>
              <a:rPr lang="en-US" dirty="0" err="1" smtClean="0"/>
              <a:t>cubanos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global </a:t>
            </a:r>
            <a:r>
              <a:rPr lang="en-US" dirty="0" err="1" smtClean="0"/>
              <a:t>financiero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Quedan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con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transacciones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bancos</a:t>
            </a:r>
            <a:r>
              <a:rPr lang="en-US" dirty="0" smtClean="0"/>
              <a:t> de EE.UU.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procesar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Stripe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trabajando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de </a:t>
            </a:r>
            <a:r>
              <a:rPr lang="en-US" dirty="0" err="1" smtClean="0"/>
              <a:t>cerca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socios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i="1" dirty="0" smtClean="0"/>
              <a:t>Silicon Valley Bank</a:t>
            </a:r>
            <a:r>
              <a:rPr lang="en-US" dirty="0" smtClean="0"/>
              <a:t>)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cumplan</a:t>
            </a:r>
            <a:r>
              <a:rPr lang="en-US" dirty="0" smtClean="0"/>
              <a:t> con lo </a:t>
            </a:r>
            <a:r>
              <a:rPr lang="en-US" dirty="0" err="1" smtClean="0"/>
              <a:t>establecido</a:t>
            </a:r>
            <a:r>
              <a:rPr lang="en-US" dirty="0" smtClean="0"/>
              <a:t> hasta </a:t>
            </a:r>
            <a:r>
              <a:rPr lang="en-US" dirty="0" err="1" smtClean="0"/>
              <a:t>ahora</a:t>
            </a:r>
            <a:r>
              <a:rPr lang="en-US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 </a:t>
            </a:r>
            <a:r>
              <a:rPr lang="en-US" dirty="0" smtClean="0"/>
              <a:t>Atlas en Cuba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r>
              <a:rPr lang="es-VE" dirty="0" smtClean="0"/>
              <a:t>Incorporarse en los EE.UU. puede traer muchas ventajas pero también implica cumplir con la legislación y reglas fiscales </a:t>
            </a:r>
            <a:r>
              <a:rPr lang="es-US" dirty="0" smtClean="0"/>
              <a:t>de ese país</a:t>
            </a:r>
            <a:r>
              <a:rPr lang="es-VE" dirty="0" smtClean="0"/>
              <a:t>. </a:t>
            </a:r>
          </a:p>
          <a:p>
            <a:endParaRPr lang="es-VE" dirty="0" smtClean="0"/>
          </a:p>
          <a:p>
            <a:r>
              <a:rPr lang="es-VE" dirty="0" smtClean="0"/>
              <a:t>Usted debe evaluar cuidadosamente si es lo mejor para su negocio y consultar tantos especialistas como entienda necesario.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Atlas es de muy reciente creación y está en fase de «beta privado»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24/02/2016             </a:t>
            </a:r>
            <a:r>
              <a:rPr lang="en-US" dirty="0"/>
              <a:t>18/03/2016         </a:t>
            </a:r>
            <a:r>
              <a:rPr lang="en-US" dirty="0" smtClean="0"/>
              <a:t>     </a:t>
            </a:r>
            <a:r>
              <a:rPr lang="en-US" dirty="0"/>
              <a:t>22/04/2016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Atlas                  </a:t>
            </a:r>
            <a:r>
              <a:rPr lang="en-US" dirty="0" err="1"/>
              <a:t>Atlas</a:t>
            </a:r>
            <a:r>
              <a:rPr lang="en-US" dirty="0"/>
              <a:t> en Cuba          </a:t>
            </a:r>
            <a:r>
              <a:rPr lang="en-US" dirty="0" smtClean="0"/>
              <a:t>       Hoy</a:t>
            </a:r>
            <a:endParaRPr lang="en-US" dirty="0"/>
          </a:p>
          <a:p>
            <a:r>
              <a:rPr lang="es-VE" dirty="0" smtClean="0"/>
              <a:t>El acceso es por invitación.</a:t>
            </a:r>
          </a:p>
          <a:p>
            <a:r>
              <a:rPr lang="es-VE" dirty="0" smtClean="0"/>
              <a:t>Las invitaciones se obtienen a través de la </a:t>
            </a:r>
            <a:r>
              <a:rPr lang="es-VE" i="1" dirty="0" err="1" smtClean="0"/>
              <a:t>Stripe</a:t>
            </a:r>
            <a:r>
              <a:rPr lang="es-VE" i="1" dirty="0" smtClean="0"/>
              <a:t> Atlas Network</a:t>
            </a:r>
            <a:r>
              <a:rPr lang="es-VE" dirty="0" smtClean="0"/>
              <a:t>.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3725" y="3509866"/>
            <a:ext cx="10559561" cy="2179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¿C</a:t>
            </a:r>
            <a:r>
              <a:rPr lang="es-VE" smtClean="0"/>
              <a:t>ó</a:t>
            </a:r>
            <a:r>
              <a:rPr lang="en-US" smtClean="0"/>
              <a:t>mo acceder a Stripe Atlas?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054422" y="3382196"/>
            <a:ext cx="290147" cy="298939"/>
          </a:xfrm>
          <a:prstGeom prst="ellipse">
            <a:avLst/>
          </a:prstGeom>
          <a:solidFill>
            <a:srgbClr val="1064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Striped Right Arrow 14"/>
          <p:cNvSpPr/>
          <p:nvPr/>
        </p:nvSpPr>
        <p:spPr>
          <a:xfrm>
            <a:off x="4364168" y="3282557"/>
            <a:ext cx="951589" cy="501056"/>
          </a:xfrm>
          <a:prstGeom prst="striped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/>
          <p:cNvSpPr/>
          <p:nvPr/>
        </p:nvSpPr>
        <p:spPr>
          <a:xfrm>
            <a:off x="6177925" y="3382196"/>
            <a:ext cx="290147" cy="298939"/>
          </a:xfrm>
          <a:prstGeom prst="ellipse">
            <a:avLst/>
          </a:prstGeom>
          <a:solidFill>
            <a:srgbClr val="00A1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Striped Right Arrow 17"/>
          <p:cNvSpPr/>
          <p:nvPr/>
        </p:nvSpPr>
        <p:spPr>
          <a:xfrm>
            <a:off x="7663371" y="3282557"/>
            <a:ext cx="951589" cy="501056"/>
          </a:xfrm>
          <a:prstGeom prst="striped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9527773" y="3382196"/>
            <a:ext cx="290147" cy="298939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18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2648" y="2194869"/>
            <a:ext cx="11486098" cy="3325091"/>
          </a:xfrm>
          <a:prstGeom prst="rect">
            <a:avLst/>
          </a:prstGeom>
        </p:spPr>
        <p:txBody>
          <a:bodyPr/>
          <a:lstStyle/>
          <a:p>
            <a:pPr marL="76199" indent="0" algn="ctr">
              <a:buNone/>
            </a:pPr>
            <a:r>
              <a:rPr lang="en-GB" dirty="0" err="1" smtClean="0">
                <a:solidFill>
                  <a:schemeClr val="bg1"/>
                </a:solidFill>
              </a:rPr>
              <a:t>Formada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por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más</a:t>
            </a:r>
            <a:r>
              <a:rPr lang="en-GB" dirty="0" smtClean="0">
                <a:solidFill>
                  <a:schemeClr val="bg1"/>
                </a:solidFill>
              </a:rPr>
              <a:t> de 70 </a:t>
            </a:r>
            <a:r>
              <a:rPr lang="en-GB" dirty="0" err="1" smtClean="0">
                <a:solidFill>
                  <a:schemeClr val="bg1"/>
                </a:solidFill>
              </a:rPr>
              <a:t>aceleradores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inversores</a:t>
            </a:r>
            <a:r>
              <a:rPr lang="en-GB" dirty="0" smtClean="0">
                <a:solidFill>
                  <a:schemeClr val="bg1"/>
                </a:solidFill>
              </a:rPr>
              <a:t> y </a:t>
            </a:r>
            <a:r>
              <a:rPr lang="en-GB" dirty="0" err="1" smtClean="0">
                <a:solidFill>
                  <a:schemeClr val="bg1"/>
                </a:solidFill>
              </a:rPr>
              <a:t>socios</a:t>
            </a:r>
            <a:r>
              <a:rPr lang="en-GB" dirty="0" smtClean="0">
                <a:solidFill>
                  <a:schemeClr val="bg1"/>
                </a:solidFill>
              </a:rPr>
              <a:t> en </a:t>
            </a:r>
            <a:r>
              <a:rPr lang="en-GB" dirty="0" err="1" smtClean="0">
                <a:solidFill>
                  <a:schemeClr val="bg1"/>
                </a:solidFill>
              </a:rPr>
              <a:t>todo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mundo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20" y="4266941"/>
            <a:ext cx="1082180" cy="110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56" y="4335973"/>
            <a:ext cx="962463" cy="962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8" y="4405141"/>
            <a:ext cx="824128" cy="82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69" y="4325777"/>
            <a:ext cx="1381992" cy="990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32" y="4421916"/>
            <a:ext cx="1438275" cy="790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37" y="4400787"/>
            <a:ext cx="2260809" cy="915852"/>
          </a:xfrm>
          <a:prstGeom prst="rect">
            <a:avLst/>
          </a:prstGeom>
          <a:solidFill>
            <a:srgbClr val="00B3F2"/>
          </a:solidFill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7346" y="301828"/>
            <a:ext cx="11122269" cy="97203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¿</a:t>
            </a:r>
            <a:r>
              <a:rPr lang="en-US" sz="4800" i="1" dirty="0" err="1">
                <a:solidFill>
                  <a:schemeClr val="bg1"/>
                </a:solidFill>
              </a:rPr>
              <a:t>Qué</a:t>
            </a:r>
            <a:r>
              <a:rPr lang="en-US" sz="4800" i="1" dirty="0">
                <a:solidFill>
                  <a:schemeClr val="bg1"/>
                </a:solidFill>
              </a:rPr>
              <a:t> </a:t>
            </a:r>
            <a:r>
              <a:rPr lang="en-US" sz="4800" i="1" dirty="0" err="1">
                <a:solidFill>
                  <a:schemeClr val="bg1"/>
                </a:solidFill>
              </a:rPr>
              <a:t>es</a:t>
            </a:r>
            <a:r>
              <a:rPr lang="en-US" sz="4800" i="1" dirty="0">
                <a:solidFill>
                  <a:schemeClr val="bg1"/>
                </a:solidFill>
              </a:rPr>
              <a:t> </a:t>
            </a:r>
            <a:r>
              <a:rPr lang="en-US" sz="4800" i="1" dirty="0" smtClean="0">
                <a:solidFill>
                  <a:schemeClr val="bg1"/>
                </a:solidFill>
              </a:rPr>
              <a:t>la Stripe Atlas Network? 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">
  <a:themeElements>
    <a:clrScheme name="Merchise">
      <a:dk1>
        <a:srgbClr val="2C3C43"/>
      </a:dk1>
      <a:lt1>
        <a:srgbClr val="2C3C43"/>
      </a:lt1>
      <a:dk2>
        <a:srgbClr val="2C3C43"/>
      </a:dk2>
      <a:lt2>
        <a:srgbClr val="EBEBEB"/>
      </a:lt2>
      <a:accent1>
        <a:srgbClr val="BF9000"/>
      </a:accent1>
      <a:accent2>
        <a:srgbClr val="C99801"/>
      </a:accent2>
      <a:accent3>
        <a:srgbClr val="C99801"/>
      </a:accent3>
      <a:accent4>
        <a:srgbClr val="BF9000"/>
      </a:accent4>
      <a:accent5>
        <a:srgbClr val="C42F1A"/>
      </a:accent5>
      <a:accent6>
        <a:srgbClr val="918655"/>
      </a:accent6>
      <a:hlink>
        <a:srgbClr val="0070C0"/>
      </a:hlink>
      <a:folHlink>
        <a:srgbClr val="0070C0"/>
      </a:folHlink>
    </a:clrScheme>
    <a:fontScheme name="Custom 1">
      <a:majorFont>
        <a:latin typeface="Trebuchet MS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usiness Plan" id="{F1459F4E-AF95-41D0-BD29-6E562D7CF35A}" vid="{C9648994-0A99-436A-A1A3-4C222FC26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538</Words>
  <Application>Microsoft Office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Gulim</vt:lpstr>
      <vt:lpstr>Arial</vt:lpstr>
      <vt:lpstr>Calibri</vt:lpstr>
      <vt:lpstr>Courier New</vt:lpstr>
      <vt:lpstr>Exo</vt:lpstr>
      <vt:lpstr>Segoe UI</vt:lpstr>
      <vt:lpstr>Trebuchet MS</vt:lpstr>
      <vt:lpstr>Wingdings</vt:lpstr>
      <vt:lpstr>Business Plan</vt:lpstr>
      <vt:lpstr>Merchise Startup Circle</vt:lpstr>
      <vt:lpstr>Stripe Atlas en Cuba</vt:lpstr>
      <vt:lpstr>¿Qué es Stripe?</vt:lpstr>
      <vt:lpstr>¿Qué es Stripe Atlas?</vt:lpstr>
      <vt:lpstr>¿Qué es Stripe Atlas?</vt:lpstr>
      <vt:lpstr>Stripe Atlas en Cuba</vt:lpstr>
      <vt:lpstr>Stripe Atlas en Cuba</vt:lpstr>
      <vt:lpstr>¿Cómo acceder a Stripe Atlas?</vt:lpstr>
      <vt:lpstr>¿Qué es la Stripe Atlas Network? </vt:lpstr>
      <vt:lpstr>¿Como acceder a Atlas en Cuba?</vt:lpstr>
      <vt:lpstr>Merchise Startup Circle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Stripe + Atlas?</dc:title>
  <dc:creator>Ash</dc:creator>
  <cp:lastModifiedBy>Ash</cp:lastModifiedBy>
  <cp:revision>63</cp:revision>
  <dcterms:created xsi:type="dcterms:W3CDTF">2016-04-22T01:33:44Z</dcterms:created>
  <dcterms:modified xsi:type="dcterms:W3CDTF">2016-04-22T20:56:13Z</dcterms:modified>
</cp:coreProperties>
</file>