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3ECB86-ADD5-D4DF-9231-29BF476B0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3F3E47-144D-9989-D569-974A31D4F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DDB3CF-BE03-EC9D-E44E-82D9B375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08/03/2025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7FEB7A-CA2F-C128-EF45-377DD488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5F700A-3D4B-C937-D559-62307E1B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09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39015-33A0-CA17-8BCF-5B5E8A03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A9A23A-9570-8123-6946-E2C39453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ABAEC6-5638-00D3-5AB3-CCC31A52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08/03/2025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3E960A-0778-114C-03C1-B76CD36E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99B44C-B395-DAB2-0E58-0D88CD59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9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CBC1B73-E26E-274A-9C15-B9A3E7C9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769A241-B517-D6E3-8549-3E16D3A13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29394E-7583-E356-0CAC-733C647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08/03/2025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2B22C-B4D0-1C66-2CCE-14FFD731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DA294D-AA4E-E2B0-A68E-71EEEF42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C6558F-062B-1872-1FBA-EB0ED7D3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162B37-F193-478E-F1CB-4982B9E9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082E52-A87F-14AD-DC72-2F1BD85D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08/03/2025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05139E-9523-4ECA-1B3C-2126B28F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ECBB1D-6A6F-34E2-11E0-C186915D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70DD11-5DE4-5A28-F5E2-7B1F48EB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55059D-52BA-79A6-EE95-8E4B0E226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4B5C0C-E6B1-3811-BB91-DE6D14FA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08/03/2025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918B46-66A9-DBC8-1A66-0FE68A6A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A30854-C0B9-0168-D162-738161D9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703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44526-0C02-35D7-72BD-FAE971EE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D8CF42-FDA8-C15A-3AEA-96E74A3D9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4D6FA1-21B6-699F-0E9C-C543E1E25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7E8F2A-5E1A-039A-6ACD-23F8CB42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08/03/2025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D61D74-07D5-5966-56F0-217AF0E7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968A97-9A17-B7BF-D8A9-79D0A396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1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B9E61F-F793-CC02-D630-56BF5116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00B0D3-19C3-23EF-6FCE-E44BE3D00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70C1E5-8196-8322-64F5-18B10EA87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6B2598B-9A61-3E2B-C712-EB5CBD00A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C3F0470-FFCF-7A6A-2573-E34851822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35CADF9-808B-CD84-057A-B272C93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08/03/2025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0B87EC-3035-F146-7591-CD22B308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17301EF-2936-0A0A-2DA9-A91C60BF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20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798F1-E927-3417-DEED-FB7D09E9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BB3444C-1C62-F94A-A395-5682AD31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08/03/2025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74DE5C-D7AA-808D-E9F3-95433495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654B53-137A-D5EC-4897-D55E8487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39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DAC6682-8776-7F48-FD8E-3627E023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08/03/2025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7F26D4-0843-B1D7-3B99-334A6747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A29032-CDF2-140A-3F84-26B81401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55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E929B3-F782-6381-FDE6-405515C8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96B3B4-E779-F9BA-98E1-A2F127A5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AFDEF9-53F4-FF11-1DEC-C8B2632D4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1D2E75-951C-321E-2A50-E2F2637F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08/03/2025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63E27B-6EDF-4F09-8E2C-A5EB0D53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55EAE-3EE7-1F34-829F-485F7AC0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52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74BF2-B997-613C-5A6A-998D3828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4556C2-2971-D051-F0A3-688FE4FBB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49C5EB-0998-0525-45F3-2130C7910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637E45-733B-AEF2-9657-971570DF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08/03/2025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91333F-4541-03F5-3F9E-48CF880F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E44C48-C4E3-FAE0-FCF2-9A0E8701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36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72990C9-AA7F-F7FF-C08B-FD59F035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552D2C-14E5-DD4B-4C1B-B39108FA4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7253B8-7244-FA47-5EBD-768858614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E3546C-72BE-4208-8A7D-812BE7FD789F}" type="datetimeFigureOut">
              <a:rPr lang="it-IT" smtClean="0"/>
              <a:t>08/03/2025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6C5564-3B19-A5E6-B036-163B677E4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75CA6C-474E-DB99-DD57-1A9DA535D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11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Carattere, testo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7ABF2CD8-7A6C-81E4-FE81-B0C60A85B98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58" y="342285"/>
            <a:ext cx="3732960" cy="113855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161B8E-4A8E-A562-F70C-9AD4BDC952FF}"/>
              </a:ext>
            </a:extLst>
          </p:cNvPr>
          <p:cNvSpPr txBox="1"/>
          <p:nvPr/>
        </p:nvSpPr>
        <p:spPr>
          <a:xfrm>
            <a:off x="3863658" y="1764130"/>
            <a:ext cx="4464684" cy="829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3600" b="1" dirty="0">
                <a:latin typeface="Bahnschrift" panose="020B0502040204020203" pitchFamily="34" charset="0"/>
                <a:ea typeface="Verdana" panose="020B0604030504040204" pitchFamily="34" charset="0"/>
              </a:rPr>
              <a:t>NEURAL NETWORKS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29E113-2E62-5D45-96C9-CC6E590785E1}"/>
              </a:ext>
            </a:extLst>
          </p:cNvPr>
          <p:cNvSpPr txBox="1"/>
          <p:nvPr/>
        </p:nvSpPr>
        <p:spPr>
          <a:xfrm>
            <a:off x="537663" y="5529813"/>
            <a:ext cx="277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Bahnschrift" panose="020B0502040204020203" pitchFamily="34" charset="0"/>
              </a:rPr>
              <a:t>Mercorio Gianluigi N9700</a:t>
            </a:r>
            <a:br>
              <a:rPr lang="it-IT" b="1" dirty="0">
                <a:latin typeface="Bahnschrift" panose="020B0502040204020203" pitchFamily="34" charset="0"/>
              </a:rPr>
            </a:br>
            <a:r>
              <a:rPr lang="it-IT" b="1" dirty="0">
                <a:latin typeface="Bahnschrift" panose="020B0502040204020203" pitchFamily="34" charset="0"/>
              </a:rPr>
              <a:t>Russo Alessandro N9700</a:t>
            </a:r>
            <a:br>
              <a:rPr lang="it-IT" b="1" dirty="0">
                <a:latin typeface="Bahnschrift" panose="020B0502040204020203" pitchFamily="34" charset="0"/>
              </a:rPr>
            </a:br>
            <a:r>
              <a:rPr lang="it-IT" b="1" dirty="0">
                <a:latin typeface="Bahnschrift" panose="020B0502040204020203" pitchFamily="34" charset="0"/>
              </a:rPr>
              <a:t>Todisco Antonio N9700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E5E5A6-0264-E11C-5B32-C175658FDDEE}"/>
              </a:ext>
            </a:extLst>
          </p:cNvPr>
          <p:cNvSpPr txBox="1"/>
          <p:nvPr/>
        </p:nvSpPr>
        <p:spPr>
          <a:xfrm>
            <a:off x="10111994" y="6083811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Bahnschrift" panose="020B0502040204020203" pitchFamily="34" charset="0"/>
              </a:rPr>
              <a:t>aa. 2024/2025</a:t>
            </a:r>
          </a:p>
        </p:txBody>
      </p:sp>
    </p:spTree>
    <p:extLst>
      <p:ext uri="{BB962C8B-B14F-4D97-AF65-F5344CB8AC3E}">
        <p14:creationId xmlns:p14="http://schemas.microsoft.com/office/powerpoint/2010/main" val="316405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DF5BD6-ABAF-94A5-A683-19A93D1C7E33}"/>
              </a:ext>
            </a:extLst>
          </p:cNvPr>
          <p:cNvSpPr txBox="1"/>
          <p:nvPr/>
        </p:nvSpPr>
        <p:spPr>
          <a:xfrm>
            <a:off x="559904" y="324678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Bahnschrift" panose="020B0502040204020203" pitchFamily="34" charset="0"/>
              </a:rPr>
              <a:t>INTRODUZIONE</a:t>
            </a:r>
          </a:p>
        </p:txBody>
      </p:sp>
      <p:pic>
        <p:nvPicPr>
          <p:cNvPr id="4" name="Immagine 3" descr="Immagine che contiene Carattere, testo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1CC385DA-6020-2436-DAA8-877AA927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0"/>
          <a:stretch/>
        </p:blipFill>
        <p:spPr>
          <a:xfrm>
            <a:off x="11188701" y="5899426"/>
            <a:ext cx="706966" cy="70457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F6A2929-F5A4-83D6-5E80-2A22D6197D25}"/>
              </a:ext>
            </a:extLst>
          </p:cNvPr>
          <p:cNvSpPr/>
          <p:nvPr/>
        </p:nvSpPr>
        <p:spPr>
          <a:xfrm>
            <a:off x="368852" y="324679"/>
            <a:ext cx="9681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779900-3955-3730-E940-1AE4B1DF7E07}"/>
              </a:ext>
            </a:extLst>
          </p:cNvPr>
          <p:cNvSpPr txBox="1"/>
          <p:nvPr/>
        </p:nvSpPr>
        <p:spPr>
          <a:xfrm>
            <a:off x="559904" y="1134534"/>
            <a:ext cx="1089549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Obiettivo:  Analizzare l’apprendimento di una rete neurale applicata all’Image </a:t>
            </a:r>
            <a:r>
              <a:rPr lang="it-IT" dirty="0" err="1"/>
              <a:t>Classification</a:t>
            </a:r>
            <a:r>
              <a:rPr lang="it-IT" dirty="0"/>
              <a:t> del dataset MNIST. </a:t>
            </a:r>
            <a:br>
              <a:rPr lang="it-IT" dirty="0"/>
            </a:br>
            <a:r>
              <a:rPr lang="it-IT" dirty="0"/>
              <a:t>Dataset MNIST: 70’000 immagini raffiguranti cifre da 0 a 9.</a:t>
            </a:r>
          </a:p>
          <a:p>
            <a:r>
              <a:rPr lang="it-IT" dirty="0"/>
              <a:t>Suddivisione: 50’000 immagini </a:t>
            </a:r>
            <a:r>
              <a:rPr lang="it-IT" b="1" dirty="0" err="1"/>
              <a:t>train</a:t>
            </a:r>
            <a:r>
              <a:rPr lang="it-IT" b="1" dirty="0"/>
              <a:t> set</a:t>
            </a:r>
            <a:r>
              <a:rPr lang="it-IT" dirty="0"/>
              <a:t>, 10’000 immagini</a:t>
            </a:r>
            <a:r>
              <a:rPr lang="it-IT" b="1" dirty="0"/>
              <a:t> test set</a:t>
            </a:r>
            <a:r>
              <a:rPr lang="it-IT" dirty="0"/>
              <a:t>, 10’000 immagini </a:t>
            </a:r>
            <a:r>
              <a:rPr lang="it-IT" b="1" dirty="0" err="1"/>
              <a:t>validation</a:t>
            </a:r>
            <a:r>
              <a:rPr lang="it-IT" b="1" dirty="0"/>
              <a:t> set</a:t>
            </a:r>
            <a:endParaRPr lang="it-IT" dirty="0"/>
          </a:p>
          <a:p>
            <a:r>
              <a:rPr lang="it-IT" dirty="0"/>
              <a:t>Abbiamo implementato una </a:t>
            </a:r>
            <a:r>
              <a:rPr lang="it-IT" b="1" dirty="0"/>
              <a:t>rete neurale artificiale</a:t>
            </a:r>
            <a:r>
              <a:rPr lang="it-IT" dirty="0"/>
              <a:t> in cui abbiamo fissato come algoritmo di aggiornamento dei pesi la </a:t>
            </a:r>
            <a:r>
              <a:rPr lang="it-IT" b="1" dirty="0" err="1"/>
              <a:t>Resilient</a:t>
            </a:r>
            <a:r>
              <a:rPr lang="it-IT" b="1" dirty="0"/>
              <a:t> </a:t>
            </a:r>
            <a:r>
              <a:rPr lang="it-IT" b="1" dirty="0" err="1"/>
              <a:t>Backpropagation</a:t>
            </a:r>
            <a:r>
              <a:rPr lang="it-IT" b="1" dirty="0"/>
              <a:t> (</a:t>
            </a:r>
            <a:r>
              <a:rPr lang="it-IT" b="1" dirty="0" err="1"/>
              <a:t>RProp</a:t>
            </a:r>
            <a:r>
              <a:rPr lang="it-IT" b="1" dirty="0"/>
              <a:t>)</a:t>
            </a:r>
            <a:r>
              <a:rPr lang="it-IT" dirty="0"/>
              <a:t>, con aggiornamento batch. L’obiettivo principale del nostro studio è valutare l’impatto di diverse configurazioni della rete sulle performance di apprendimento, variando: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Il numero di strati nascosti</a:t>
            </a:r>
            <a:r>
              <a:rPr lang="it-IT" dirty="0"/>
              <a:t> (da 1 a 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Il numero di nodi nei </a:t>
            </a:r>
            <a:r>
              <a:rPr lang="it-IT" b="1" dirty="0" err="1"/>
              <a:t>layer</a:t>
            </a:r>
            <a:r>
              <a:rPr lang="it-IT" b="1" dirty="0"/>
              <a:t> interni</a:t>
            </a:r>
            <a:r>
              <a:rPr lang="it-IT" dirty="0"/>
              <a:t> (testando valori come 64, 128 e 256)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La funzione di attivazione</a:t>
            </a:r>
            <a:r>
              <a:rPr lang="it-IT" dirty="0"/>
              <a:t> utilizzata nei nodi interni, confrontando </a:t>
            </a:r>
            <a:r>
              <a:rPr lang="it-IT" b="1" dirty="0"/>
              <a:t>tangente iperbolica (</a:t>
            </a:r>
            <a:r>
              <a:rPr lang="it-IT" b="1" dirty="0" err="1"/>
              <a:t>tanh</a:t>
            </a:r>
            <a:r>
              <a:rPr lang="it-IT" b="1" dirty="0"/>
              <a:t>), </a:t>
            </a:r>
            <a:r>
              <a:rPr lang="it-IT" b="1" dirty="0" err="1"/>
              <a:t>ReLU</a:t>
            </a:r>
            <a:r>
              <a:rPr lang="it-IT" b="1" dirty="0"/>
              <a:t> e </a:t>
            </a:r>
            <a:r>
              <a:rPr lang="it-IT" b="1" dirty="0" err="1"/>
              <a:t>leaky</a:t>
            </a:r>
            <a:r>
              <a:rPr lang="it-IT" b="1" dirty="0"/>
              <a:t> </a:t>
            </a:r>
            <a:r>
              <a:rPr lang="it-IT" b="1" dirty="0" err="1"/>
              <a:t>ReLU</a:t>
            </a:r>
            <a:endParaRPr lang="it-IT" dirty="0"/>
          </a:p>
          <a:p>
            <a:r>
              <a:rPr lang="it-IT" dirty="0"/>
              <a:t>Abbiamo monitorato diversi aspetti dell’apprendimento, tra cui: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Il numero di </a:t>
            </a:r>
            <a:r>
              <a:rPr lang="it-IT" b="1" dirty="0"/>
              <a:t>epoche necessarie</a:t>
            </a:r>
            <a:r>
              <a:rPr lang="it-IT" dirty="0"/>
              <a:t> per la convergenza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L’</a:t>
            </a:r>
            <a:r>
              <a:rPr lang="it-IT" b="1" dirty="0"/>
              <a:t>andamento dell’errore</a:t>
            </a:r>
            <a:r>
              <a:rPr lang="it-IT" dirty="0"/>
              <a:t> su training e </a:t>
            </a:r>
            <a:r>
              <a:rPr lang="it-IT" dirty="0" err="1"/>
              <a:t>validation</a:t>
            </a:r>
            <a:r>
              <a:rPr lang="it-IT" dirty="0"/>
              <a:t>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L’</a:t>
            </a:r>
            <a:r>
              <a:rPr lang="it-IT" b="1" dirty="0"/>
              <a:t>accuratezza</a:t>
            </a:r>
            <a:r>
              <a:rPr lang="it-IT" dirty="0"/>
              <a:t> del modello sul test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 b="1" dirty="0" err="1"/>
              <a:t>confusion</a:t>
            </a:r>
            <a:r>
              <a:rPr lang="it-IT" b="1" dirty="0"/>
              <a:t> </a:t>
            </a:r>
            <a:r>
              <a:rPr lang="it-IT" b="1" dirty="0" err="1"/>
              <a:t>matrix</a:t>
            </a:r>
            <a:r>
              <a:rPr lang="it-IT" dirty="0"/>
              <a:t> e altri KPI per valutare le prestazioni del modello</a:t>
            </a:r>
          </a:p>
          <a:p>
            <a:r>
              <a:rPr lang="it-IT" dirty="0"/>
              <a:t>Per ottimizzare i tempi computazionali e l’uso della memoria, abbiamo considerato la possibilità di ridurre le dimensioni delle immagini del dataset MNIST.</a:t>
            </a:r>
          </a:p>
          <a:p>
            <a:r>
              <a:rPr lang="it-IT" dirty="0"/>
              <a:t>In questa presentazione illustreremo il processo seguito, i risultati ottenuti e le conclusioni tratte dall’analisi.</a:t>
            </a:r>
          </a:p>
        </p:txBody>
      </p:sp>
    </p:spTree>
    <p:extLst>
      <p:ext uri="{BB962C8B-B14F-4D97-AF65-F5344CB8AC3E}">
        <p14:creationId xmlns:p14="http://schemas.microsoft.com/office/powerpoint/2010/main" val="376216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98E6D-B362-B861-ECD2-9002DDF19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6677AA-AF30-D021-73C8-1C581C2EB02C}"/>
              </a:ext>
            </a:extLst>
          </p:cNvPr>
          <p:cNvSpPr txBox="1"/>
          <p:nvPr/>
        </p:nvSpPr>
        <p:spPr>
          <a:xfrm>
            <a:off x="559904" y="324678"/>
            <a:ext cx="2970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Bahnschrift" panose="020B0502040204020203" pitchFamily="34" charset="0"/>
              </a:rPr>
              <a:t>CONFIGURAZIONI</a:t>
            </a:r>
          </a:p>
        </p:txBody>
      </p:sp>
      <p:pic>
        <p:nvPicPr>
          <p:cNvPr id="4" name="Immagine 3" descr="Immagine che contiene Carattere, testo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054F230E-3988-3EAA-2EB9-7F448119BC3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0"/>
          <a:stretch/>
        </p:blipFill>
        <p:spPr>
          <a:xfrm>
            <a:off x="11188701" y="5899426"/>
            <a:ext cx="706966" cy="70457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C4CDAD6C-96E6-B80E-21BD-357C9EC1E0E2}"/>
              </a:ext>
            </a:extLst>
          </p:cNvPr>
          <p:cNvSpPr/>
          <p:nvPr/>
        </p:nvSpPr>
        <p:spPr>
          <a:xfrm>
            <a:off x="368852" y="324679"/>
            <a:ext cx="9681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B0BB3B-EFF6-6D96-A8A0-E749DF5D290A}"/>
              </a:ext>
            </a:extLst>
          </p:cNvPr>
          <p:cNvSpPr txBox="1"/>
          <p:nvPr/>
        </p:nvSpPr>
        <p:spPr>
          <a:xfrm>
            <a:off x="1506204" y="2531428"/>
            <a:ext cx="75212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RELU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9A0A98-8FA9-AE60-83C9-C215BFD1B423}"/>
              </a:ext>
            </a:extLst>
          </p:cNvPr>
          <p:cNvSpPr txBox="1"/>
          <p:nvPr/>
        </p:nvSpPr>
        <p:spPr>
          <a:xfrm>
            <a:off x="4377048" y="1981582"/>
            <a:ext cx="201529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1 LAYER INTERNO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E1D7EE-AA21-27A1-8D1D-DA2B2405D54C}"/>
              </a:ext>
            </a:extLst>
          </p:cNvPr>
          <p:cNvSpPr txBox="1"/>
          <p:nvPr/>
        </p:nvSpPr>
        <p:spPr>
          <a:xfrm>
            <a:off x="4377048" y="2838343"/>
            <a:ext cx="205697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2 LAYER INTERNO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E2D019-B49F-C70E-A11A-E991E8C9D067}"/>
              </a:ext>
            </a:extLst>
          </p:cNvPr>
          <p:cNvSpPr txBox="1"/>
          <p:nvPr/>
        </p:nvSpPr>
        <p:spPr>
          <a:xfrm>
            <a:off x="4381859" y="3695897"/>
            <a:ext cx="206017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3 LAYER INTERNO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5016CDD-CB57-FC4C-093E-D7E2EE886D04}"/>
              </a:ext>
            </a:extLst>
          </p:cNvPr>
          <p:cNvSpPr txBox="1"/>
          <p:nvPr/>
        </p:nvSpPr>
        <p:spPr>
          <a:xfrm>
            <a:off x="4370637" y="4553451"/>
            <a:ext cx="20697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4 LAYER INTERNO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A9CD85-7E42-A251-12D8-B035CB5E16CE}"/>
              </a:ext>
            </a:extLst>
          </p:cNvPr>
          <p:cNvSpPr txBox="1"/>
          <p:nvPr/>
        </p:nvSpPr>
        <p:spPr>
          <a:xfrm>
            <a:off x="4377049" y="5410212"/>
            <a:ext cx="206338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5 LAYER INTERNO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EBC2043-8831-86DC-F373-0387FD2BD3CA}"/>
              </a:ext>
            </a:extLst>
          </p:cNvPr>
          <p:cNvSpPr txBox="1"/>
          <p:nvPr/>
        </p:nvSpPr>
        <p:spPr>
          <a:xfrm>
            <a:off x="8531444" y="1981582"/>
            <a:ext cx="9669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64 Nodi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9AE3DD9-AFC9-6DAE-157C-66733419B12D}"/>
              </a:ext>
            </a:extLst>
          </p:cNvPr>
          <p:cNvSpPr txBox="1"/>
          <p:nvPr/>
        </p:nvSpPr>
        <p:spPr>
          <a:xfrm>
            <a:off x="8560753" y="3012745"/>
            <a:ext cx="104227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128 Nodi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D8CD8D-2B9B-482B-4D75-52F766C02288}"/>
              </a:ext>
            </a:extLst>
          </p:cNvPr>
          <p:cNvSpPr txBox="1"/>
          <p:nvPr/>
        </p:nvSpPr>
        <p:spPr>
          <a:xfrm>
            <a:off x="8560753" y="4048584"/>
            <a:ext cx="107914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256 Nodi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F2F6A5D-D3E2-4315-DB96-02B72D5A3402}"/>
              </a:ext>
            </a:extLst>
          </p:cNvPr>
          <p:cNvSpPr txBox="1"/>
          <p:nvPr/>
        </p:nvSpPr>
        <p:spPr>
          <a:xfrm>
            <a:off x="756321" y="3569555"/>
            <a:ext cx="150233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LEAKY RELU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8BD4BC6-1221-6B60-2D32-02EE9F6E8BDF}"/>
              </a:ext>
            </a:extLst>
          </p:cNvPr>
          <p:cNvSpPr txBox="1"/>
          <p:nvPr/>
        </p:nvSpPr>
        <p:spPr>
          <a:xfrm>
            <a:off x="1437596" y="4607682"/>
            <a:ext cx="82105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TAN H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5F971CB-B2B6-4D79-D799-116E6772FBCF}"/>
              </a:ext>
            </a:extLst>
          </p:cNvPr>
          <p:cNvSpPr txBox="1"/>
          <p:nvPr/>
        </p:nvSpPr>
        <p:spPr>
          <a:xfrm>
            <a:off x="3034941" y="356955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Bahnschrift" panose="020B0502040204020203" pitchFamily="34" charset="0"/>
              </a:rPr>
              <a:t>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5DF4B49-D1E8-869A-3979-B51B39470231}"/>
              </a:ext>
            </a:extLst>
          </p:cNvPr>
          <p:cNvSpPr txBox="1"/>
          <p:nvPr/>
        </p:nvSpPr>
        <p:spPr>
          <a:xfrm>
            <a:off x="7339331" y="301274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Bahnschrift" panose="020B0502040204020203" pitchFamily="34" charset="0"/>
              </a:rPr>
              <a:t>X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5475064-2F7D-D37C-D024-64CE7615DA00}"/>
              </a:ext>
            </a:extLst>
          </p:cNvPr>
          <p:cNvSpPr txBox="1"/>
          <p:nvPr/>
        </p:nvSpPr>
        <p:spPr>
          <a:xfrm>
            <a:off x="1015594" y="1251971"/>
            <a:ext cx="187976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FUNZIONE DI ATTIVAZIONE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9D9211B-61D0-FE53-893A-326C2ACF12B4}"/>
              </a:ext>
            </a:extLst>
          </p:cNvPr>
          <p:cNvSpPr txBox="1"/>
          <p:nvPr/>
        </p:nvSpPr>
        <p:spPr>
          <a:xfrm>
            <a:off x="4472064" y="1261051"/>
            <a:ext cx="18797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HIDDEN LAYERS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15F36DA-6F19-A5BD-D47A-272F01FD2C20}"/>
              </a:ext>
            </a:extLst>
          </p:cNvPr>
          <p:cNvSpPr txBox="1"/>
          <p:nvPr/>
        </p:nvSpPr>
        <p:spPr>
          <a:xfrm>
            <a:off x="8025586" y="1218979"/>
            <a:ext cx="227834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NUMERO DI NODI PER HIDDEN LAYER</a:t>
            </a:r>
          </a:p>
        </p:txBody>
      </p:sp>
    </p:spTree>
    <p:extLst>
      <p:ext uri="{BB962C8B-B14F-4D97-AF65-F5344CB8AC3E}">
        <p14:creationId xmlns:p14="http://schemas.microsoft.com/office/powerpoint/2010/main" val="72970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BDC38-DBC6-AE7B-2410-7A3EEBB03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3351157-375C-632C-2E1F-7FBAFF54673E}"/>
              </a:ext>
            </a:extLst>
          </p:cNvPr>
          <p:cNvSpPr txBox="1"/>
          <p:nvPr/>
        </p:nvSpPr>
        <p:spPr>
          <a:xfrm>
            <a:off x="559904" y="324678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Bahnschrift" panose="020B0502040204020203" pitchFamily="34" charset="0"/>
              </a:rPr>
              <a:t>KPI ANALIZZATI</a:t>
            </a:r>
          </a:p>
        </p:txBody>
      </p:sp>
      <p:pic>
        <p:nvPicPr>
          <p:cNvPr id="4" name="Immagine 3" descr="Immagine che contiene Carattere, testo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6819F5ED-43CB-E344-4901-5E7B72521EE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0"/>
          <a:stretch/>
        </p:blipFill>
        <p:spPr>
          <a:xfrm>
            <a:off x="11188701" y="5899426"/>
            <a:ext cx="706966" cy="70457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655ACDE-E9EC-44F8-4D43-F5974D7155FB}"/>
              </a:ext>
            </a:extLst>
          </p:cNvPr>
          <p:cNvSpPr/>
          <p:nvPr/>
        </p:nvSpPr>
        <p:spPr>
          <a:xfrm>
            <a:off x="368852" y="324679"/>
            <a:ext cx="9681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FBE1A8-A643-E9FF-3518-A655EC2EB4BF}"/>
              </a:ext>
            </a:extLst>
          </p:cNvPr>
          <p:cNvSpPr txBox="1"/>
          <p:nvPr/>
        </p:nvSpPr>
        <p:spPr>
          <a:xfrm>
            <a:off x="1717937" y="136313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ACCURACY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745BA5A-6D00-3B39-D0B5-40336F5004DB}"/>
              </a:ext>
            </a:extLst>
          </p:cNvPr>
          <p:cNvSpPr txBox="1"/>
          <p:nvPr/>
        </p:nvSpPr>
        <p:spPr>
          <a:xfrm>
            <a:off x="1930400" y="209973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MCC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72C8A1-6C67-25E0-1DBD-0EDEE4AAC78A}"/>
              </a:ext>
            </a:extLst>
          </p:cNvPr>
          <p:cNvSpPr txBox="1"/>
          <p:nvPr/>
        </p:nvSpPr>
        <p:spPr>
          <a:xfrm>
            <a:off x="5451272" y="256539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F1 SCORE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D608BD-815C-0E04-C271-62FA4FEEFC2A}"/>
              </a:ext>
            </a:extLst>
          </p:cNvPr>
          <p:cNvSpPr txBox="1"/>
          <p:nvPr/>
        </p:nvSpPr>
        <p:spPr>
          <a:xfrm>
            <a:off x="2123962" y="283230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PRECISION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0A4ADD0-D09B-FE4C-10F0-9472BD3EDC8C}"/>
              </a:ext>
            </a:extLst>
          </p:cNvPr>
          <p:cNvSpPr txBox="1"/>
          <p:nvPr/>
        </p:nvSpPr>
        <p:spPr>
          <a:xfrm>
            <a:off x="2902896" y="365636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324626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363897F3B91C43B9CC345A72071B1F" ma:contentTypeVersion="11" ma:contentTypeDescription="Create a new document." ma:contentTypeScope="" ma:versionID="fc84b3d45518614a2d7f3e957cb979c9">
  <xsd:schema xmlns:xsd="http://www.w3.org/2001/XMLSchema" xmlns:xs="http://www.w3.org/2001/XMLSchema" xmlns:p="http://schemas.microsoft.com/office/2006/metadata/properties" xmlns:ns3="b5d3c7ce-ad8f-4198-a189-29b398661681" xmlns:ns4="7bc408b6-605e-425b-90bf-9b36e4a28b99" targetNamespace="http://schemas.microsoft.com/office/2006/metadata/properties" ma:root="true" ma:fieldsID="68755a8a94a00f38abfa8c4bc003068c" ns3:_="" ns4:_="">
    <xsd:import namespace="b5d3c7ce-ad8f-4198-a189-29b398661681"/>
    <xsd:import namespace="7bc408b6-605e-425b-90bf-9b36e4a28b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3c7ce-ad8f-4198-a189-29b3986616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408b6-605e-425b-90bf-9b36e4a28b9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5d3c7ce-ad8f-4198-a189-29b39866168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942766-D790-4711-9F5C-129A00255E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d3c7ce-ad8f-4198-a189-29b398661681"/>
    <ds:schemaRef ds:uri="7bc408b6-605e-425b-90bf-9b36e4a28b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48A681-DCD9-4178-93BD-17EB16D3780E}">
  <ds:schemaRefs>
    <ds:schemaRef ds:uri="http://purl.org/dc/elements/1.1/"/>
    <ds:schemaRef ds:uri="7bc408b6-605e-425b-90bf-9b36e4a28b99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b5d3c7ce-ad8f-4198-a189-29b39866168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C97F226-7191-4BDB-B3D9-4B331678AF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</Template>
  <TotalTime>0</TotalTime>
  <Words>285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Bahnschrift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GIANLUIGI MERCORIO</dc:creator>
  <cp:lastModifiedBy>GIANLUIGI MERCORIO</cp:lastModifiedBy>
  <cp:revision>1</cp:revision>
  <dcterms:created xsi:type="dcterms:W3CDTF">2025-03-08T16:12:10Z</dcterms:created>
  <dcterms:modified xsi:type="dcterms:W3CDTF">2025-03-08T16:12:38Z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0x01010051363897F3B91C43B9CC345A72071B1F</vt:lpwstr>
  </property>
</Properties>
</file>