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62" r:id="rId7"/>
    <p:sldId id="263" r:id="rId8"/>
    <p:sldId id="260" r:id="rId9"/>
    <p:sldId id="264" r:id="rId10"/>
    <p:sldId id="265" r:id="rId11"/>
    <p:sldId id="261" r:id="rId12"/>
    <p:sldId id="266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06A5763B-D204-4AC3-902A-01AEEE14DDEB}">
          <p14:sldIdLst>
            <p14:sldId id="257"/>
            <p14:sldId id="259"/>
            <p14:sldId id="262"/>
            <p14:sldId id="263"/>
            <p14:sldId id="260"/>
            <p14:sldId id="264"/>
            <p14:sldId id="265"/>
            <p14:sldId id="261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457A44-9CE6-4318-A0D7-C450AA33015E}" v="18" dt="2025-03-12T21:35:58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3ECB86-ADD5-D4DF-9231-29BF476B0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63F3E47-144D-9989-D569-974A31D4F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DDB3CF-BE03-EC9D-E44E-82D9B375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46C-72BE-4208-8A7D-812BE7FD789F}" type="datetimeFigureOut">
              <a:rPr lang="it-IT" smtClean="0"/>
              <a:t>12/03/2025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7FEB7A-CA2F-C128-EF45-377DD488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5F700A-3D4B-C937-D559-62307E1B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DF1-0CFC-4A15-9301-F218B85F9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609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639015-33A0-CA17-8BCF-5B5E8A03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DA9A23A-9570-8123-6946-E2C39453F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ABAEC6-5638-00D3-5AB3-CCC31A52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46C-72BE-4208-8A7D-812BE7FD789F}" type="datetimeFigureOut">
              <a:rPr lang="it-IT" smtClean="0"/>
              <a:t>12/03/2025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3E960A-0778-114C-03C1-B76CD36E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99B44C-B395-DAB2-0E58-0D88CD59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DF1-0CFC-4A15-9301-F218B85F9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9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CBC1B73-E26E-274A-9C15-B9A3E7C95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769A241-B517-D6E3-8549-3E16D3A13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29394E-7583-E356-0CAC-733C6478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46C-72BE-4208-8A7D-812BE7FD789F}" type="datetimeFigureOut">
              <a:rPr lang="it-IT" smtClean="0"/>
              <a:t>12/03/2025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92B22C-B4D0-1C66-2CCE-14FFD731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DA294D-AA4E-E2B0-A68E-71EEEF42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DF1-0CFC-4A15-9301-F218B85F9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6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C6558F-062B-1872-1FBA-EB0ED7D3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162B37-F193-478E-F1CB-4982B9E97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082E52-A87F-14AD-DC72-2F1BD85D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46C-72BE-4208-8A7D-812BE7FD789F}" type="datetimeFigureOut">
              <a:rPr lang="it-IT" smtClean="0"/>
              <a:t>12/03/2025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05139E-9523-4ECA-1B3C-2126B28F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ECBB1D-6A6F-34E2-11E0-C186915D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DF1-0CFC-4A15-9301-F218B85F9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137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70DD11-5DE4-5A28-F5E2-7B1F48EBC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55059D-52BA-79A6-EE95-8E4B0E226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4B5C0C-E6B1-3811-BB91-DE6D14FA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46C-72BE-4208-8A7D-812BE7FD789F}" type="datetimeFigureOut">
              <a:rPr lang="it-IT" smtClean="0"/>
              <a:t>12/03/2025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918B46-66A9-DBC8-1A66-0FE68A6A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A30854-C0B9-0168-D162-738161D9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DF1-0CFC-4A15-9301-F218B85F9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703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A44526-0C02-35D7-72BD-FAE971EE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D8CF42-FDA8-C15A-3AEA-96E74A3D9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4D6FA1-21B6-699F-0E9C-C543E1E25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7E8F2A-5E1A-039A-6ACD-23F8CB42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46C-72BE-4208-8A7D-812BE7FD789F}" type="datetimeFigureOut">
              <a:rPr lang="it-IT" smtClean="0"/>
              <a:t>12/03/2025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D61D74-07D5-5966-56F0-217AF0E7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968A97-9A17-B7BF-D8A9-79D0A396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DF1-0CFC-4A15-9301-F218B85F9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81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B9E61F-F793-CC02-D630-56BF5116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00B0D3-19C3-23EF-6FCE-E44BE3D00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270C1E5-8196-8322-64F5-18B10EA87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6B2598B-9A61-3E2B-C712-EB5CBD00A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C3F0470-FFCF-7A6A-2573-E34851822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35CADF9-808B-CD84-057A-B272C934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46C-72BE-4208-8A7D-812BE7FD789F}" type="datetimeFigureOut">
              <a:rPr lang="it-IT" smtClean="0"/>
              <a:t>12/03/2025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60B87EC-3035-F146-7591-CD22B308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17301EF-2936-0A0A-2DA9-A91C60BF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DF1-0CFC-4A15-9301-F218B85F9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720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798F1-E927-3417-DEED-FB7D09E9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BB3444C-1C62-F94A-A395-5682AD31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46C-72BE-4208-8A7D-812BE7FD789F}" type="datetimeFigureOut">
              <a:rPr lang="it-IT" smtClean="0"/>
              <a:t>12/03/2025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74DE5C-D7AA-808D-E9F3-95433495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0654B53-137A-D5EC-4897-D55E8487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DF1-0CFC-4A15-9301-F218B85F9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39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DAC6682-8776-7F48-FD8E-3627E023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46C-72BE-4208-8A7D-812BE7FD789F}" type="datetimeFigureOut">
              <a:rPr lang="it-IT" smtClean="0"/>
              <a:t>12/03/2025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17F26D4-0843-B1D7-3B99-334A6747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A29032-CDF2-140A-3F84-26B81401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DF1-0CFC-4A15-9301-F218B85F9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55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E929B3-F782-6381-FDE6-405515C83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96B3B4-E779-F9BA-98E1-A2F127A55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AFDEF9-53F4-FF11-1DEC-C8B2632D4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E1D2E75-951C-321E-2A50-E2F2637F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46C-72BE-4208-8A7D-812BE7FD789F}" type="datetimeFigureOut">
              <a:rPr lang="it-IT" smtClean="0"/>
              <a:t>12/03/2025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63E27B-6EDF-4F09-8E2C-A5EB0D53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A55EAE-3EE7-1F34-829F-485F7AC0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DF1-0CFC-4A15-9301-F218B85F9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852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74BF2-B997-613C-5A6A-998D3828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14556C2-2971-D051-F0A3-688FE4FBB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849C5EB-0998-0525-45F3-2130C7910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637E45-733B-AEF2-9657-971570DFD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546C-72BE-4208-8A7D-812BE7FD789F}" type="datetimeFigureOut">
              <a:rPr lang="it-IT" smtClean="0"/>
              <a:t>12/03/2025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91333F-4541-03F5-3F9E-48CF880F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E44C48-C4E3-FAE0-FCF2-9A0E8701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DF1-0CFC-4A15-9301-F218B85F9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136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72990C9-AA7F-F7FF-C08B-FD59F035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552D2C-14E5-DD4B-4C1B-B39108FA4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7253B8-7244-FA47-5EBD-768858614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E3546C-72BE-4208-8A7D-812BE7FD789F}" type="datetimeFigureOut">
              <a:rPr lang="it-IT" smtClean="0"/>
              <a:t>12/03/2025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6C5564-3B19-A5E6-B036-163B677E4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75CA6C-474E-DB99-DD57-1A9DA535D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96DF1-0CFC-4A15-9301-F218B85F9D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911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 descr="Immagine che contiene Carattere, testo, logo, cerchio&#10;&#10;Il contenuto generato dall'IA potrebbe non essere corretto.">
            <a:extLst>
              <a:ext uri="{FF2B5EF4-FFF2-40B4-BE49-F238E27FC236}">
                <a16:creationId xmlns:a16="http://schemas.microsoft.com/office/drawing/2014/main" id="{7ABF2CD8-7A6C-81E4-FE81-B0C60A85B98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58" y="342285"/>
            <a:ext cx="3732960" cy="113855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161B8E-4A8E-A562-F70C-9AD4BDC952FF}"/>
              </a:ext>
            </a:extLst>
          </p:cNvPr>
          <p:cNvSpPr txBox="1"/>
          <p:nvPr/>
        </p:nvSpPr>
        <p:spPr>
          <a:xfrm>
            <a:off x="3863658" y="1764130"/>
            <a:ext cx="4464684" cy="829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3600" b="1" dirty="0">
                <a:latin typeface="Bahnschrift" panose="020B0502040204020203" pitchFamily="34" charset="0"/>
                <a:ea typeface="Verdana" panose="020B0604030504040204" pitchFamily="34" charset="0"/>
              </a:rPr>
              <a:t>NEURAL NETWORKS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E29E113-2E62-5D45-96C9-CC6E590785E1}"/>
              </a:ext>
            </a:extLst>
          </p:cNvPr>
          <p:cNvSpPr txBox="1"/>
          <p:nvPr/>
        </p:nvSpPr>
        <p:spPr>
          <a:xfrm>
            <a:off x="537663" y="5529813"/>
            <a:ext cx="2775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Bahnschrift" panose="020B0502040204020203" pitchFamily="34" charset="0"/>
              </a:rPr>
              <a:t>Mercorio Gianluigi N9700</a:t>
            </a:r>
            <a:br>
              <a:rPr lang="it-IT" b="1" dirty="0">
                <a:latin typeface="Bahnschrift" panose="020B0502040204020203" pitchFamily="34" charset="0"/>
              </a:rPr>
            </a:br>
            <a:r>
              <a:rPr lang="it-IT" b="1" dirty="0">
                <a:latin typeface="Bahnschrift" panose="020B0502040204020203" pitchFamily="34" charset="0"/>
              </a:rPr>
              <a:t>Russo Alessandro N9700</a:t>
            </a:r>
            <a:br>
              <a:rPr lang="it-IT" b="1" dirty="0">
                <a:latin typeface="Bahnschrift" panose="020B0502040204020203" pitchFamily="34" charset="0"/>
              </a:rPr>
            </a:br>
            <a:r>
              <a:rPr lang="it-IT" b="1" dirty="0">
                <a:latin typeface="Bahnschrift" panose="020B0502040204020203" pitchFamily="34" charset="0"/>
              </a:rPr>
              <a:t>Todisco Antonio N9700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E5E5A6-0264-E11C-5B32-C175658FDDEE}"/>
              </a:ext>
            </a:extLst>
          </p:cNvPr>
          <p:cNvSpPr txBox="1"/>
          <p:nvPr/>
        </p:nvSpPr>
        <p:spPr>
          <a:xfrm>
            <a:off x="10111994" y="6083811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Bahnschrift" panose="020B0502040204020203" pitchFamily="34" charset="0"/>
              </a:rPr>
              <a:t>aa. 2024/2025</a:t>
            </a:r>
          </a:p>
        </p:txBody>
      </p:sp>
    </p:spTree>
    <p:extLst>
      <p:ext uri="{BB962C8B-B14F-4D97-AF65-F5344CB8AC3E}">
        <p14:creationId xmlns:p14="http://schemas.microsoft.com/office/powerpoint/2010/main" val="316405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1DF5BD6-ABAF-94A5-A683-19A93D1C7E33}"/>
              </a:ext>
            </a:extLst>
          </p:cNvPr>
          <p:cNvSpPr txBox="1"/>
          <p:nvPr/>
        </p:nvSpPr>
        <p:spPr>
          <a:xfrm>
            <a:off x="559904" y="324678"/>
            <a:ext cx="2621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Bahnschrift" panose="020B0502040204020203" pitchFamily="34" charset="0"/>
              </a:rPr>
              <a:t>INTRODUZIONE</a:t>
            </a:r>
          </a:p>
        </p:txBody>
      </p:sp>
      <p:pic>
        <p:nvPicPr>
          <p:cNvPr id="4" name="Immagine 3" descr="Immagine che contiene Carattere, testo, logo, cerchio&#10;&#10;Il contenuto generato dall'IA potrebbe non essere corretto.">
            <a:extLst>
              <a:ext uri="{FF2B5EF4-FFF2-40B4-BE49-F238E27FC236}">
                <a16:creationId xmlns:a16="http://schemas.microsoft.com/office/drawing/2014/main" id="{1CC385DA-6020-2436-DAA8-877AA927D27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20"/>
          <a:stretch/>
        </p:blipFill>
        <p:spPr>
          <a:xfrm>
            <a:off x="11188701" y="5899426"/>
            <a:ext cx="706966" cy="70457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DF6A2929-F5A4-83D6-5E80-2A22D6197D25}"/>
              </a:ext>
            </a:extLst>
          </p:cNvPr>
          <p:cNvSpPr/>
          <p:nvPr/>
        </p:nvSpPr>
        <p:spPr>
          <a:xfrm>
            <a:off x="368852" y="324679"/>
            <a:ext cx="9681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779900-3955-3730-E940-1AE4B1DF7E07}"/>
              </a:ext>
            </a:extLst>
          </p:cNvPr>
          <p:cNvSpPr txBox="1"/>
          <p:nvPr/>
        </p:nvSpPr>
        <p:spPr>
          <a:xfrm>
            <a:off x="559904" y="1134534"/>
            <a:ext cx="10895495" cy="3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Studio dell’apprendimento di una rete neurale applicata all’</a:t>
            </a:r>
            <a:r>
              <a:rPr lang="it-IT" b="1" dirty="0"/>
              <a:t>Image </a:t>
            </a:r>
            <a:r>
              <a:rPr lang="it-IT" b="1" dirty="0" err="1"/>
              <a:t>Classification</a:t>
            </a:r>
            <a:r>
              <a:rPr lang="it-IT" b="1" dirty="0"/>
              <a:t> </a:t>
            </a:r>
            <a:r>
              <a:rPr lang="it-IT" dirty="0"/>
              <a:t>del </a:t>
            </a:r>
            <a:r>
              <a:rPr lang="it-IT" b="1" dirty="0"/>
              <a:t>dataset MNIST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Dataset MNIST: 70’000 immagini raffiguranti cifre da 0 a 9 suddiviso in: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/>
              <a:t>Train Set: </a:t>
            </a:r>
            <a:r>
              <a:rPr lang="it-IT" dirty="0"/>
              <a:t>50’000 immagini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/>
              <a:t>Test Set : </a:t>
            </a:r>
            <a:r>
              <a:rPr lang="it-IT" dirty="0"/>
              <a:t>10’000 immagini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/>
              <a:t>Validation</a:t>
            </a:r>
            <a:r>
              <a:rPr lang="it-IT" b="1" dirty="0"/>
              <a:t> Set:</a:t>
            </a:r>
            <a:r>
              <a:rPr lang="it-IT" dirty="0"/>
              <a:t>10’000 immagini</a:t>
            </a:r>
          </a:p>
          <a:p>
            <a:pPr>
              <a:lnSpc>
                <a:spcPct val="150000"/>
              </a:lnSpc>
            </a:pPr>
            <a:endParaRPr lang="it-IT" dirty="0"/>
          </a:p>
          <a:p>
            <a:pPr algn="just">
              <a:lnSpc>
                <a:spcPct val="150000"/>
              </a:lnSpc>
            </a:pPr>
            <a:r>
              <a:rPr lang="it-IT" dirty="0"/>
              <a:t>Ai fini dello studio è stata fissata la </a:t>
            </a:r>
            <a:r>
              <a:rPr lang="it-IT" b="1" dirty="0" err="1"/>
              <a:t>Resilient</a:t>
            </a:r>
            <a:r>
              <a:rPr lang="it-IT" b="1" dirty="0"/>
              <a:t> </a:t>
            </a:r>
            <a:r>
              <a:rPr lang="it-IT" b="1" dirty="0" err="1"/>
              <a:t>Backpropagation</a:t>
            </a:r>
            <a:r>
              <a:rPr lang="it-IT" b="1" dirty="0"/>
              <a:t> (</a:t>
            </a:r>
            <a:r>
              <a:rPr lang="it-IT" b="1" dirty="0" err="1"/>
              <a:t>Rprop</a:t>
            </a:r>
            <a:r>
              <a:rPr lang="it-IT" b="1" dirty="0"/>
              <a:t>) </a:t>
            </a:r>
            <a:r>
              <a:rPr lang="it-IT" dirty="0"/>
              <a:t>come algoritmo di aggiornamento dei pesi durante di fase di addestramento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76216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99524-E04E-1B0F-21E1-C7E6B2562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CBF39AF-0EF1-EE9D-0CC6-6386F4A7D643}"/>
              </a:ext>
            </a:extLst>
          </p:cNvPr>
          <p:cNvSpPr txBox="1"/>
          <p:nvPr/>
        </p:nvSpPr>
        <p:spPr>
          <a:xfrm>
            <a:off x="559904" y="324678"/>
            <a:ext cx="1888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Bahnschrift" panose="020B0502040204020203" pitchFamily="34" charset="0"/>
              </a:rPr>
              <a:t>OBIETTIVO</a:t>
            </a:r>
          </a:p>
        </p:txBody>
      </p:sp>
      <p:pic>
        <p:nvPicPr>
          <p:cNvPr id="4" name="Immagine 3" descr="Immagine che contiene Carattere, testo, logo, cerchio&#10;&#10;Il contenuto generato dall'IA potrebbe non essere corretto.">
            <a:extLst>
              <a:ext uri="{FF2B5EF4-FFF2-40B4-BE49-F238E27FC236}">
                <a16:creationId xmlns:a16="http://schemas.microsoft.com/office/drawing/2014/main" id="{AA7ABD8D-E989-1D1D-BB3A-4E8593AF6E2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20"/>
          <a:stretch/>
        </p:blipFill>
        <p:spPr>
          <a:xfrm>
            <a:off x="11188701" y="5899426"/>
            <a:ext cx="706966" cy="70457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BF019CB7-F8F7-4A16-4BA6-5203821F6E92}"/>
              </a:ext>
            </a:extLst>
          </p:cNvPr>
          <p:cNvSpPr/>
          <p:nvPr/>
        </p:nvSpPr>
        <p:spPr>
          <a:xfrm>
            <a:off x="368852" y="324679"/>
            <a:ext cx="9681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56E871-238D-E4A4-9BC8-D3B1D3F49E62}"/>
              </a:ext>
            </a:extLst>
          </p:cNvPr>
          <p:cNvSpPr txBox="1"/>
          <p:nvPr/>
        </p:nvSpPr>
        <p:spPr>
          <a:xfrm>
            <a:off x="559904" y="1134534"/>
            <a:ext cx="1089549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L’obiettivo del nostro studio è </a:t>
            </a:r>
            <a:r>
              <a:rPr lang="it-IT" b="1" dirty="0"/>
              <a:t>valutare l’impatto di diverse configurazioni </a:t>
            </a:r>
            <a:r>
              <a:rPr lang="it-IT" dirty="0"/>
              <a:t>della rete </a:t>
            </a:r>
            <a:r>
              <a:rPr lang="it-IT" b="1" dirty="0"/>
              <a:t>sulle performance di apprendimento</a:t>
            </a:r>
            <a:r>
              <a:rPr lang="it-IT" dirty="0"/>
              <a:t>, variando:</a:t>
            </a:r>
          </a:p>
          <a:p>
            <a:endParaRPr lang="it-IT" sz="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/>
              <a:t>Numero di strati nascosti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/>
              <a:t>Numero dei nodi negli </a:t>
            </a:r>
            <a:r>
              <a:rPr lang="it-IT" b="1" dirty="0" err="1"/>
              <a:t>hidden</a:t>
            </a:r>
            <a:r>
              <a:rPr lang="it-IT" b="1" dirty="0"/>
              <a:t> </a:t>
            </a:r>
            <a:r>
              <a:rPr lang="it-IT" b="1" dirty="0" err="1"/>
              <a:t>layers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/>
              <a:t>Funzione di attivazione </a:t>
            </a:r>
            <a:r>
              <a:rPr lang="it-IT" dirty="0"/>
              <a:t>tra: 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arenR"/>
            </a:pPr>
            <a:r>
              <a:rPr lang="it-IT" b="1" dirty="0"/>
              <a:t>Tangente Iperbolica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arenR"/>
            </a:pPr>
            <a:r>
              <a:rPr lang="it-IT" b="1" dirty="0" err="1"/>
              <a:t>ReLU</a:t>
            </a:r>
            <a:r>
              <a:rPr lang="it-IT" b="1" dirty="0"/>
              <a:t> 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arenR"/>
            </a:pPr>
            <a:r>
              <a:rPr lang="it-IT" b="1" dirty="0" err="1"/>
              <a:t>Leaky</a:t>
            </a:r>
            <a:r>
              <a:rPr lang="it-IT" b="1" dirty="0"/>
              <a:t> </a:t>
            </a:r>
            <a:r>
              <a:rPr lang="it-IT" b="1" dirty="0" err="1"/>
              <a:t>ReLU</a:t>
            </a:r>
            <a:endParaRPr lang="it-IT" b="1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22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D3F0C-8D43-E746-3C51-5109E126F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2B0FB7C-9DEA-A006-2A0C-2CB5F2318DBB}"/>
              </a:ext>
            </a:extLst>
          </p:cNvPr>
          <p:cNvSpPr txBox="1"/>
          <p:nvPr/>
        </p:nvSpPr>
        <p:spPr>
          <a:xfrm>
            <a:off x="559904" y="32467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Bahnschrift" panose="020B0502040204020203" pitchFamily="34" charset="0"/>
              </a:rPr>
              <a:t>STRATEGIA</a:t>
            </a:r>
          </a:p>
        </p:txBody>
      </p:sp>
      <p:pic>
        <p:nvPicPr>
          <p:cNvPr id="4" name="Immagine 3" descr="Immagine che contiene Carattere, testo, logo, cerchio&#10;&#10;Il contenuto generato dall'IA potrebbe non essere corretto.">
            <a:extLst>
              <a:ext uri="{FF2B5EF4-FFF2-40B4-BE49-F238E27FC236}">
                <a16:creationId xmlns:a16="http://schemas.microsoft.com/office/drawing/2014/main" id="{9E5790B9-34F5-5164-ED05-7960879F741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20"/>
          <a:stretch/>
        </p:blipFill>
        <p:spPr>
          <a:xfrm>
            <a:off x="11188701" y="5899426"/>
            <a:ext cx="706966" cy="70457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0049DF10-C9BE-8622-BFFC-B4733BAAC86A}"/>
              </a:ext>
            </a:extLst>
          </p:cNvPr>
          <p:cNvSpPr/>
          <p:nvPr/>
        </p:nvSpPr>
        <p:spPr>
          <a:xfrm>
            <a:off x="368852" y="324679"/>
            <a:ext cx="9681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1149F82-9790-B0F5-2424-957C7F267101}"/>
              </a:ext>
            </a:extLst>
          </p:cNvPr>
          <p:cNvSpPr txBox="1"/>
          <p:nvPr/>
        </p:nvSpPr>
        <p:spPr>
          <a:xfrm>
            <a:off x="559904" y="1134534"/>
            <a:ext cx="10895495" cy="4345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Abbiamo monitorato diversi aspetti dell’apprendimento, tra cui: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b="1" dirty="0"/>
              <a:t>numero di epoche </a:t>
            </a:r>
            <a:r>
              <a:rPr lang="it-IT" dirty="0"/>
              <a:t>ottimali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L’</a:t>
            </a:r>
            <a:r>
              <a:rPr lang="it-IT" b="1" dirty="0"/>
              <a:t>andamento dell’errore</a:t>
            </a:r>
            <a:r>
              <a:rPr lang="it-IT" dirty="0"/>
              <a:t> su Training set e sul </a:t>
            </a:r>
            <a:r>
              <a:rPr lang="it-IT" dirty="0" err="1"/>
              <a:t>Validation</a:t>
            </a:r>
            <a:r>
              <a:rPr lang="it-IT" dirty="0"/>
              <a:t>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Le</a:t>
            </a:r>
            <a:r>
              <a:rPr lang="it-IT" b="1" dirty="0"/>
              <a:t> KPI (Key Performance </a:t>
            </a:r>
            <a:r>
              <a:rPr lang="it-IT" b="1" dirty="0" err="1"/>
              <a:t>Indicators</a:t>
            </a:r>
            <a:r>
              <a:rPr lang="it-IT" b="1" dirty="0"/>
              <a:t>)</a:t>
            </a:r>
            <a:r>
              <a:rPr lang="it-IT" dirty="0"/>
              <a:t> per valutare le prestazioni del modello: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600" dirty="0"/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it-IT" b="1" dirty="0" err="1"/>
              <a:t>Accuracy</a:t>
            </a:r>
            <a:r>
              <a:rPr lang="it-IT" dirty="0"/>
              <a:t> del modello sul Test set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it-IT" b="1" dirty="0" err="1"/>
              <a:t>Confusion</a:t>
            </a:r>
            <a:r>
              <a:rPr lang="it-IT" b="1" dirty="0"/>
              <a:t> </a:t>
            </a:r>
            <a:r>
              <a:rPr lang="it-IT" b="1" dirty="0" err="1"/>
              <a:t>matrix</a:t>
            </a:r>
            <a:r>
              <a:rPr lang="it-IT" dirty="0"/>
              <a:t> dei risultati sul Test set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it-IT" b="1" dirty="0"/>
              <a:t>Recall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it-IT" b="1" dirty="0"/>
              <a:t>Precision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it-IT" b="1" dirty="0"/>
              <a:t>F1-Score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it-IT" b="1" dirty="0"/>
              <a:t>MCC </a:t>
            </a:r>
          </a:p>
        </p:txBody>
      </p:sp>
    </p:spTree>
    <p:extLst>
      <p:ext uri="{BB962C8B-B14F-4D97-AF65-F5344CB8AC3E}">
        <p14:creationId xmlns:p14="http://schemas.microsoft.com/office/powerpoint/2010/main" val="54014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98E6D-B362-B861-ECD2-9002DDF19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D6677AA-AF30-D021-73C8-1C581C2EB02C}"/>
              </a:ext>
            </a:extLst>
          </p:cNvPr>
          <p:cNvSpPr txBox="1"/>
          <p:nvPr/>
        </p:nvSpPr>
        <p:spPr>
          <a:xfrm>
            <a:off x="559904" y="324678"/>
            <a:ext cx="2970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Bahnschrift" panose="020B0502040204020203" pitchFamily="34" charset="0"/>
              </a:rPr>
              <a:t>CONFIGURAZIONI</a:t>
            </a:r>
          </a:p>
        </p:txBody>
      </p:sp>
      <p:pic>
        <p:nvPicPr>
          <p:cNvPr id="4" name="Immagine 3" descr="Immagine che contiene Carattere, testo, logo, cerchio&#10;&#10;Il contenuto generato dall'IA potrebbe non essere corretto.">
            <a:extLst>
              <a:ext uri="{FF2B5EF4-FFF2-40B4-BE49-F238E27FC236}">
                <a16:creationId xmlns:a16="http://schemas.microsoft.com/office/drawing/2014/main" id="{054F230E-3988-3EAA-2EB9-7F448119BC3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20"/>
          <a:stretch/>
        </p:blipFill>
        <p:spPr>
          <a:xfrm>
            <a:off x="11188701" y="5899426"/>
            <a:ext cx="706966" cy="70457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C4CDAD6C-96E6-B80E-21BD-357C9EC1E0E2}"/>
              </a:ext>
            </a:extLst>
          </p:cNvPr>
          <p:cNvSpPr/>
          <p:nvPr/>
        </p:nvSpPr>
        <p:spPr>
          <a:xfrm>
            <a:off x="368852" y="324679"/>
            <a:ext cx="9681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9B0BB3B-EFF6-6D96-A8A0-E749DF5D290A}"/>
              </a:ext>
            </a:extLst>
          </p:cNvPr>
          <p:cNvSpPr txBox="1"/>
          <p:nvPr/>
        </p:nvSpPr>
        <p:spPr>
          <a:xfrm>
            <a:off x="2143233" y="3290225"/>
            <a:ext cx="75212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RELU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9A0A98-8FA9-AE60-83C9-C215BFD1B423}"/>
              </a:ext>
            </a:extLst>
          </p:cNvPr>
          <p:cNvSpPr txBox="1"/>
          <p:nvPr/>
        </p:nvSpPr>
        <p:spPr>
          <a:xfrm>
            <a:off x="4373202" y="3010428"/>
            <a:ext cx="201529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1 LAYER INTERNO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8E1D7EE-AA21-27A1-8D1D-DA2B2405D54C}"/>
              </a:ext>
            </a:extLst>
          </p:cNvPr>
          <p:cNvSpPr txBox="1"/>
          <p:nvPr/>
        </p:nvSpPr>
        <p:spPr>
          <a:xfrm>
            <a:off x="4376408" y="3641094"/>
            <a:ext cx="205697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2 LAYER INTERNO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8E2D019-B49F-C70E-A11A-E991E8C9D067}"/>
              </a:ext>
            </a:extLst>
          </p:cNvPr>
          <p:cNvSpPr txBox="1"/>
          <p:nvPr/>
        </p:nvSpPr>
        <p:spPr>
          <a:xfrm>
            <a:off x="4373202" y="4271760"/>
            <a:ext cx="206017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3 LAYER INTERNO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5016CDD-CB57-FC4C-093E-D7E2EE886D04}"/>
              </a:ext>
            </a:extLst>
          </p:cNvPr>
          <p:cNvSpPr txBox="1"/>
          <p:nvPr/>
        </p:nvSpPr>
        <p:spPr>
          <a:xfrm>
            <a:off x="4376409" y="4902426"/>
            <a:ext cx="206979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4 LAYER INTERNO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3A9CD85-7E42-A251-12D8-B035CB5E16CE}"/>
              </a:ext>
            </a:extLst>
          </p:cNvPr>
          <p:cNvSpPr txBox="1"/>
          <p:nvPr/>
        </p:nvSpPr>
        <p:spPr>
          <a:xfrm>
            <a:off x="4379614" y="5530094"/>
            <a:ext cx="206338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5 LAYER INTERNO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F2F6A5D-D3E2-4315-DB96-02B72D5A3402}"/>
              </a:ext>
            </a:extLst>
          </p:cNvPr>
          <p:cNvSpPr txBox="1"/>
          <p:nvPr/>
        </p:nvSpPr>
        <p:spPr>
          <a:xfrm>
            <a:off x="1393028" y="4035381"/>
            <a:ext cx="150233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LEAKY RELU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8BD4BC6-1221-6B60-2D32-02EE9F6E8BDF}"/>
              </a:ext>
            </a:extLst>
          </p:cNvPr>
          <p:cNvSpPr txBox="1"/>
          <p:nvPr/>
        </p:nvSpPr>
        <p:spPr>
          <a:xfrm>
            <a:off x="2074303" y="4780537"/>
            <a:ext cx="82105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TAN H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5F971CB-B2B6-4D79-D799-116E6772FBCF}"/>
              </a:ext>
            </a:extLst>
          </p:cNvPr>
          <p:cNvSpPr txBox="1"/>
          <p:nvPr/>
        </p:nvSpPr>
        <p:spPr>
          <a:xfrm>
            <a:off x="3498526" y="390571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Bahnschrift" panose="020B0502040204020203" pitchFamily="34" charset="0"/>
              </a:rPr>
              <a:t>X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5DF4B49-D1E8-869A-3979-B51B39470231}"/>
              </a:ext>
            </a:extLst>
          </p:cNvPr>
          <p:cNvSpPr txBox="1"/>
          <p:nvPr/>
        </p:nvSpPr>
        <p:spPr>
          <a:xfrm>
            <a:off x="7115929" y="390242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Bahnschrift" panose="020B0502040204020203" pitchFamily="34" charset="0"/>
              </a:rPr>
              <a:t>X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5475064-2F7D-D37C-D024-64CE7615DA00}"/>
              </a:ext>
            </a:extLst>
          </p:cNvPr>
          <p:cNvSpPr txBox="1"/>
          <p:nvPr/>
        </p:nvSpPr>
        <p:spPr>
          <a:xfrm>
            <a:off x="1015594" y="2267173"/>
            <a:ext cx="187976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Bahnschrift" panose="020B0502040204020203" pitchFamily="34" charset="0"/>
              </a:rPr>
              <a:t>FUNZIONE DI ATTIVAZIONE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9D9211B-61D0-FE53-893A-326C2ACF12B4}"/>
              </a:ext>
            </a:extLst>
          </p:cNvPr>
          <p:cNvSpPr txBox="1"/>
          <p:nvPr/>
        </p:nvSpPr>
        <p:spPr>
          <a:xfrm>
            <a:off x="4472064" y="2276253"/>
            <a:ext cx="187976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Bahnschrift" panose="020B0502040204020203" pitchFamily="34" charset="0"/>
              </a:rPr>
              <a:t>HIDDEN LAYERS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15F36DA-6F19-A5BD-D47A-272F01FD2C20}"/>
              </a:ext>
            </a:extLst>
          </p:cNvPr>
          <p:cNvSpPr txBox="1"/>
          <p:nvPr/>
        </p:nvSpPr>
        <p:spPr>
          <a:xfrm>
            <a:off x="8025586" y="2234181"/>
            <a:ext cx="227834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NUMERO DI NODI PER HIDDEN LAYER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76CD92-D4C2-BF5B-4920-BFA80796D036}"/>
              </a:ext>
            </a:extLst>
          </p:cNvPr>
          <p:cNvSpPr txBox="1"/>
          <p:nvPr/>
        </p:nvSpPr>
        <p:spPr>
          <a:xfrm>
            <a:off x="8025586" y="3290225"/>
            <a:ext cx="96693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64 Nodi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A3FCAC0-4747-002F-EBE2-81368716FB23}"/>
              </a:ext>
            </a:extLst>
          </p:cNvPr>
          <p:cNvSpPr txBox="1"/>
          <p:nvPr/>
        </p:nvSpPr>
        <p:spPr>
          <a:xfrm>
            <a:off x="8035205" y="4048844"/>
            <a:ext cx="104227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128 Nodi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29481C5-3CD9-CF70-0A87-3E34506D3C2F}"/>
              </a:ext>
            </a:extLst>
          </p:cNvPr>
          <p:cNvSpPr txBox="1"/>
          <p:nvPr/>
        </p:nvSpPr>
        <p:spPr>
          <a:xfrm>
            <a:off x="8035205" y="4808012"/>
            <a:ext cx="107914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256 Nodi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7C3A5CE-4903-6D9C-9E97-4BBB747D5CFB}"/>
              </a:ext>
            </a:extLst>
          </p:cNvPr>
          <p:cNvSpPr txBox="1"/>
          <p:nvPr/>
        </p:nvSpPr>
        <p:spPr>
          <a:xfrm>
            <a:off x="559904" y="1134534"/>
            <a:ext cx="10895495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Sono stati individuati 45 casi studio, ottenuti variando la </a:t>
            </a:r>
            <a:r>
              <a:rPr lang="it-IT" b="1" dirty="0"/>
              <a:t>funzione di attivazione</a:t>
            </a:r>
            <a:r>
              <a:rPr lang="it-IT" dirty="0"/>
              <a:t>, il numero degli </a:t>
            </a:r>
            <a:r>
              <a:rPr lang="it-IT" b="1" dirty="0"/>
              <a:t>strati interni </a:t>
            </a:r>
            <a:r>
              <a:rPr lang="it-IT" dirty="0"/>
              <a:t>da 1 a 5 ed il </a:t>
            </a:r>
            <a:r>
              <a:rPr lang="it-IT" b="1" dirty="0"/>
              <a:t>numero di neuroni </a:t>
            </a:r>
            <a:r>
              <a:rPr lang="it-IT" dirty="0"/>
              <a:t>tra 64, 128 e 256</a:t>
            </a:r>
          </a:p>
        </p:txBody>
      </p:sp>
    </p:spTree>
    <p:extLst>
      <p:ext uri="{BB962C8B-B14F-4D97-AF65-F5344CB8AC3E}">
        <p14:creationId xmlns:p14="http://schemas.microsoft.com/office/powerpoint/2010/main" val="72970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4A26C-C1AA-84EA-7C6B-4097073FF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35373D7-D65D-E0F4-B513-3D10AB9F2598}"/>
              </a:ext>
            </a:extLst>
          </p:cNvPr>
          <p:cNvSpPr txBox="1"/>
          <p:nvPr/>
        </p:nvSpPr>
        <p:spPr>
          <a:xfrm>
            <a:off x="559904" y="324678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>
                <a:latin typeface="Bahnschrift" panose="020B0502040204020203" pitchFamily="34" charset="0"/>
              </a:rPr>
              <a:t>NNs</a:t>
            </a:r>
            <a:endParaRPr lang="it-IT" sz="2800" b="1" dirty="0">
              <a:latin typeface="Bahnschrift" panose="020B0502040204020203" pitchFamily="34" charset="0"/>
            </a:endParaRPr>
          </a:p>
        </p:txBody>
      </p:sp>
      <p:pic>
        <p:nvPicPr>
          <p:cNvPr id="4" name="Immagine 3" descr="Immagine che contiene Carattere, testo, logo, cerchio&#10;&#10;Il contenuto generato dall'IA potrebbe non essere corretto.">
            <a:extLst>
              <a:ext uri="{FF2B5EF4-FFF2-40B4-BE49-F238E27FC236}">
                <a16:creationId xmlns:a16="http://schemas.microsoft.com/office/drawing/2014/main" id="{571EB71C-7B85-B9B9-194B-503CE58A526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20"/>
          <a:stretch/>
        </p:blipFill>
        <p:spPr>
          <a:xfrm>
            <a:off x="11188701" y="5899426"/>
            <a:ext cx="706966" cy="70457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20BCDCED-44E2-32C0-6792-5C2D1C75E615}"/>
              </a:ext>
            </a:extLst>
          </p:cNvPr>
          <p:cNvSpPr/>
          <p:nvPr/>
        </p:nvSpPr>
        <p:spPr>
          <a:xfrm>
            <a:off x="368852" y="324679"/>
            <a:ext cx="9681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431DE4E-3455-7F33-E8D7-8CEAA673E565}"/>
              </a:ext>
            </a:extLst>
          </p:cNvPr>
          <p:cNvSpPr txBox="1"/>
          <p:nvPr/>
        </p:nvSpPr>
        <p:spPr>
          <a:xfrm>
            <a:off x="559904" y="1134534"/>
            <a:ext cx="10895495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Le Reti Neurali addestrate hanno la seguente struttura: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/>
              <a:t>Strato di input</a:t>
            </a:r>
            <a:r>
              <a:rPr lang="it-IT" dirty="0"/>
              <a:t> = 784 neuroni (28 x 28)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/>
              <a:t>Numero di strati interni </a:t>
            </a:r>
            <a:r>
              <a:rPr lang="it-IT" dirty="0"/>
              <a:t>= [1, 5]</a:t>
            </a:r>
            <a:endParaRPr lang="it-IT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/>
              <a:t>Hidden</a:t>
            </a:r>
            <a:r>
              <a:rPr lang="it-IT" b="1" dirty="0"/>
              <a:t> </a:t>
            </a:r>
            <a:r>
              <a:rPr lang="it-IT" b="1" dirty="0" err="1"/>
              <a:t>Layers</a:t>
            </a:r>
            <a:r>
              <a:rPr lang="it-IT" b="1" dirty="0"/>
              <a:t> </a:t>
            </a:r>
            <a:r>
              <a:rPr lang="it-IT" b="1" dirty="0" err="1"/>
              <a:t>dim</a:t>
            </a:r>
            <a:r>
              <a:rPr lang="it-IT" b="1" dirty="0"/>
              <a:t> </a:t>
            </a:r>
            <a:r>
              <a:rPr lang="it-IT" dirty="0"/>
              <a:t>= {64, 128, 256} neuroni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/>
              <a:t>Output Layer </a:t>
            </a:r>
            <a:r>
              <a:rPr lang="it-IT" dirty="0"/>
              <a:t>= 10 neuroni (Classi)</a:t>
            </a:r>
            <a:endParaRPr lang="it-IT" b="1" dirty="0"/>
          </a:p>
        </p:txBody>
      </p:sp>
      <p:pic>
        <p:nvPicPr>
          <p:cNvPr id="6" name="Immagine 5" descr="Immagine che contiene schermata, testo, design&#10;&#10;Il contenuto generato dall'IA potrebbe non essere corretto.">
            <a:extLst>
              <a:ext uri="{FF2B5EF4-FFF2-40B4-BE49-F238E27FC236}">
                <a16:creationId xmlns:a16="http://schemas.microsoft.com/office/drawing/2014/main" id="{A06E4A9D-FC77-8558-BBFD-119002520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862" y="3593589"/>
            <a:ext cx="6100276" cy="224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1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537B2-E2A8-2B70-AE73-165242B42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4BEFD45-87BB-0F82-E367-E97AB83029E2}"/>
              </a:ext>
            </a:extLst>
          </p:cNvPr>
          <p:cNvSpPr txBox="1"/>
          <p:nvPr/>
        </p:nvSpPr>
        <p:spPr>
          <a:xfrm>
            <a:off x="559904" y="324678"/>
            <a:ext cx="2119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Bahnschrift" panose="020B0502040204020203" pitchFamily="34" charset="0"/>
              </a:rPr>
              <a:t>WORKFLOW</a:t>
            </a:r>
          </a:p>
        </p:txBody>
      </p:sp>
      <p:pic>
        <p:nvPicPr>
          <p:cNvPr id="4" name="Immagine 3" descr="Immagine che contiene Carattere, testo, logo, cerchio&#10;&#10;Il contenuto generato dall'IA potrebbe non essere corretto.">
            <a:extLst>
              <a:ext uri="{FF2B5EF4-FFF2-40B4-BE49-F238E27FC236}">
                <a16:creationId xmlns:a16="http://schemas.microsoft.com/office/drawing/2014/main" id="{3C96AC5C-728A-2E25-A9B1-06B6EADBB7D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20"/>
          <a:stretch/>
        </p:blipFill>
        <p:spPr>
          <a:xfrm>
            <a:off x="11188701" y="5899426"/>
            <a:ext cx="706966" cy="70457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383FC446-FCDA-02DC-63D7-73E6D469E173}"/>
              </a:ext>
            </a:extLst>
          </p:cNvPr>
          <p:cNvSpPr/>
          <p:nvPr/>
        </p:nvSpPr>
        <p:spPr>
          <a:xfrm>
            <a:off x="368852" y="324679"/>
            <a:ext cx="9681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46A4E8-66DF-E89E-7901-28929D08B7DF}"/>
              </a:ext>
            </a:extLst>
          </p:cNvPr>
          <p:cNvSpPr txBox="1"/>
          <p:nvPr/>
        </p:nvSpPr>
        <p:spPr>
          <a:xfrm>
            <a:off x="559904" y="1134534"/>
            <a:ext cx="10895495" cy="5038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Il software sviluppato in </a:t>
            </a:r>
            <a:r>
              <a:rPr lang="it-IT" b="1" dirty="0"/>
              <a:t>Python </a:t>
            </a:r>
            <a:r>
              <a:rPr lang="it-IT" dirty="0"/>
              <a:t>utilizza le librerie di: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/>
              <a:t>Pytorch</a:t>
            </a:r>
            <a:r>
              <a:rPr lang="it-IT" dirty="0"/>
              <a:t>, per l’implementazione e l’addestramento delle reti neurali</a:t>
            </a:r>
            <a:r>
              <a:rPr lang="it-IT" b="1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/>
              <a:t>TorchVision</a:t>
            </a:r>
            <a:r>
              <a:rPr lang="it-IT" dirty="0"/>
              <a:t>, per il caricamento e la manipolazione del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/>
              <a:t>Numpy</a:t>
            </a:r>
            <a:r>
              <a:rPr lang="it-IT" dirty="0"/>
              <a:t>, per creare le </a:t>
            </a:r>
            <a:r>
              <a:rPr lang="it-IT" dirty="0" err="1"/>
              <a:t>Confusion</a:t>
            </a:r>
            <a:r>
              <a:rPr lang="it-IT" dirty="0"/>
              <a:t> Matrix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/>
              <a:t>Matplotlib</a:t>
            </a:r>
            <a:r>
              <a:rPr lang="it-IT" dirty="0"/>
              <a:t>, per la creazione e la visualizzazione dei grafici dei risultati</a:t>
            </a:r>
          </a:p>
          <a:p>
            <a:pPr>
              <a:lnSpc>
                <a:spcPct val="150000"/>
              </a:lnSpc>
            </a:pP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Il workflow consente la creazione dinamica delle reti neurali secondo le configurazioni individuate: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b="1" dirty="0"/>
              <a:t>Carica</a:t>
            </a:r>
            <a:r>
              <a:rPr lang="it-IT" dirty="0"/>
              <a:t> il dataset MNIST suddividendolo in </a:t>
            </a:r>
            <a:r>
              <a:rPr lang="it-IT" dirty="0" err="1"/>
              <a:t>train</a:t>
            </a:r>
            <a:r>
              <a:rPr lang="it-IT" dirty="0"/>
              <a:t>, </a:t>
            </a:r>
            <a:r>
              <a:rPr lang="it-IT" dirty="0" err="1"/>
              <a:t>validation</a:t>
            </a:r>
            <a:r>
              <a:rPr lang="it-IT" dirty="0"/>
              <a:t> e test set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b="1" dirty="0"/>
              <a:t>Implementa</a:t>
            </a:r>
            <a:r>
              <a:rPr lang="it-IT" dirty="0"/>
              <a:t> la rete secondo le richieste dell’utente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b="1" dirty="0"/>
              <a:t>Avvia</a:t>
            </a:r>
            <a:r>
              <a:rPr lang="it-IT" dirty="0"/>
              <a:t> il processo di addestramento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b="1" dirty="0"/>
              <a:t>Valuta</a:t>
            </a:r>
            <a:r>
              <a:rPr lang="it-IT" dirty="0"/>
              <a:t> le performance generando i grafici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b="1" dirty="0"/>
              <a:t>Salva</a:t>
            </a:r>
            <a:r>
              <a:rPr lang="it-IT" dirty="0"/>
              <a:t> i log e i risultati ottenuti</a:t>
            </a:r>
          </a:p>
        </p:txBody>
      </p:sp>
      <p:pic>
        <p:nvPicPr>
          <p:cNvPr id="7" name="Immagine 6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2B375E15-C944-45D7-4F9F-66E3365CD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620" y="1289809"/>
            <a:ext cx="3208779" cy="178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BDC38-DBC6-AE7B-2410-7A3EEBB03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3351157-375C-632C-2E1F-7FBAFF54673E}"/>
              </a:ext>
            </a:extLst>
          </p:cNvPr>
          <p:cNvSpPr txBox="1"/>
          <p:nvPr/>
        </p:nvSpPr>
        <p:spPr>
          <a:xfrm>
            <a:off x="559904" y="324678"/>
            <a:ext cx="2747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Bahnschrift" panose="020B0502040204020203" pitchFamily="34" charset="0"/>
              </a:rPr>
              <a:t>KPI ANALIZZATI</a:t>
            </a:r>
          </a:p>
        </p:txBody>
      </p:sp>
      <p:pic>
        <p:nvPicPr>
          <p:cNvPr id="4" name="Immagine 3" descr="Immagine che contiene Carattere, testo, logo, cerchio&#10;&#10;Il contenuto generato dall'IA potrebbe non essere corretto.">
            <a:extLst>
              <a:ext uri="{FF2B5EF4-FFF2-40B4-BE49-F238E27FC236}">
                <a16:creationId xmlns:a16="http://schemas.microsoft.com/office/drawing/2014/main" id="{6819F5ED-43CB-E344-4901-5E7B72521EEB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20"/>
          <a:stretch/>
        </p:blipFill>
        <p:spPr>
          <a:xfrm>
            <a:off x="11188701" y="5899426"/>
            <a:ext cx="706966" cy="70457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655ACDE-E9EC-44F8-4D43-F5974D7155FB}"/>
              </a:ext>
            </a:extLst>
          </p:cNvPr>
          <p:cNvSpPr/>
          <p:nvPr/>
        </p:nvSpPr>
        <p:spPr>
          <a:xfrm>
            <a:off x="368852" y="324679"/>
            <a:ext cx="9681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2FBE1A8-A643-E9FF-3518-A655EC2EB4BF}"/>
              </a:ext>
            </a:extLst>
          </p:cNvPr>
          <p:cNvSpPr txBox="1"/>
          <p:nvPr/>
        </p:nvSpPr>
        <p:spPr>
          <a:xfrm>
            <a:off x="751779" y="1286101"/>
            <a:ext cx="12939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ACCURACY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745BA5A-6D00-3B39-D0B5-40336F5004DB}"/>
              </a:ext>
            </a:extLst>
          </p:cNvPr>
          <p:cNvSpPr txBox="1"/>
          <p:nvPr/>
        </p:nvSpPr>
        <p:spPr>
          <a:xfrm>
            <a:off x="6579079" y="3059668"/>
            <a:ext cx="6447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MCC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72C8A1-6C67-25E0-1DBD-0EDEE4AAC78A}"/>
              </a:ext>
            </a:extLst>
          </p:cNvPr>
          <p:cNvSpPr txBox="1"/>
          <p:nvPr/>
        </p:nvSpPr>
        <p:spPr>
          <a:xfrm>
            <a:off x="6579079" y="1286101"/>
            <a:ext cx="11657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F1 SCORE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D608BD-815C-0E04-C271-62FA4FEEFC2A}"/>
              </a:ext>
            </a:extLst>
          </p:cNvPr>
          <p:cNvSpPr txBox="1"/>
          <p:nvPr/>
        </p:nvSpPr>
        <p:spPr>
          <a:xfrm>
            <a:off x="751779" y="3059668"/>
            <a:ext cx="13324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PRECISION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0A4ADD0-D09B-FE4C-10F0-9472BD3EDC8C}"/>
              </a:ext>
            </a:extLst>
          </p:cNvPr>
          <p:cNvSpPr txBox="1"/>
          <p:nvPr/>
        </p:nvSpPr>
        <p:spPr>
          <a:xfrm>
            <a:off x="751779" y="4893453"/>
            <a:ext cx="10246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RECALL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869E516-D965-9658-9B7E-2F42BEA85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69" y="1884774"/>
            <a:ext cx="5189670" cy="58679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89CF70F-3C2B-7733-1FC1-06DC2457E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69" y="3704974"/>
            <a:ext cx="5182049" cy="54868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0FD4B0D5-7421-E86B-7927-81C58606D3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79" y="5352493"/>
            <a:ext cx="5906012" cy="685859"/>
          </a:xfrm>
          <a:prstGeom prst="rect">
            <a:avLst/>
          </a:prstGeom>
        </p:spPr>
      </p:pic>
      <p:pic>
        <p:nvPicPr>
          <p:cNvPr id="17" name="Immagine 16" descr="Immagine che contiene testo, Carattere, linea, bianco&#10;&#10;Il contenuto generato dall'IA potrebbe non essere corretto.">
            <a:extLst>
              <a:ext uri="{FF2B5EF4-FFF2-40B4-BE49-F238E27FC236}">
                <a16:creationId xmlns:a16="http://schemas.microsoft.com/office/drawing/2014/main" id="{82C96CC8-E036-DDD0-02A1-D088A0D50186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079" y="3517214"/>
            <a:ext cx="5182049" cy="818982"/>
          </a:xfrm>
          <a:prstGeom prst="rect">
            <a:avLst/>
          </a:prstGeom>
        </p:spPr>
      </p:pic>
      <p:pic>
        <p:nvPicPr>
          <p:cNvPr id="19" name="Immagine 18" descr="Immagine che contiene testo, Carattere, linea, bianco&#10;&#10;Il contenuto generato dall'IA potrebbe non essere corretto.">
            <a:extLst>
              <a:ext uri="{FF2B5EF4-FFF2-40B4-BE49-F238E27FC236}">
                <a16:creationId xmlns:a16="http://schemas.microsoft.com/office/drawing/2014/main" id="{3D115440-2FBD-78D1-DB89-436332506E10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079" y="1792154"/>
            <a:ext cx="3292125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605FE-DCE8-B0E2-6F14-8B302C758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A3D102-7C76-E276-9249-53794706C5AD}"/>
              </a:ext>
            </a:extLst>
          </p:cNvPr>
          <p:cNvSpPr txBox="1"/>
          <p:nvPr/>
        </p:nvSpPr>
        <p:spPr>
          <a:xfrm>
            <a:off x="559904" y="324678"/>
            <a:ext cx="1829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Bahnschrift" panose="020B0502040204020203" pitchFamily="34" charset="0"/>
              </a:rPr>
              <a:t>RISULTATI</a:t>
            </a:r>
          </a:p>
        </p:txBody>
      </p:sp>
      <p:pic>
        <p:nvPicPr>
          <p:cNvPr id="4" name="Immagine 3" descr="Immagine che contiene Carattere, testo, logo, cerchio&#10;&#10;Il contenuto generato dall'IA potrebbe non essere corretto.">
            <a:extLst>
              <a:ext uri="{FF2B5EF4-FFF2-40B4-BE49-F238E27FC236}">
                <a16:creationId xmlns:a16="http://schemas.microsoft.com/office/drawing/2014/main" id="{0F94E63A-8090-6C7A-06D0-1D844531FA1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20"/>
          <a:stretch/>
        </p:blipFill>
        <p:spPr>
          <a:xfrm>
            <a:off x="11188701" y="5899426"/>
            <a:ext cx="706966" cy="70457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2C1FAF82-CCAE-A4F5-B626-D50E7C009268}"/>
              </a:ext>
            </a:extLst>
          </p:cNvPr>
          <p:cNvSpPr/>
          <p:nvPr/>
        </p:nvSpPr>
        <p:spPr>
          <a:xfrm>
            <a:off x="368852" y="324679"/>
            <a:ext cx="9681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37800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363897F3B91C43B9CC345A72071B1F" ma:contentTypeVersion="11" ma:contentTypeDescription="Create a new document." ma:contentTypeScope="" ma:versionID="fc84b3d45518614a2d7f3e957cb979c9">
  <xsd:schema xmlns:xsd="http://www.w3.org/2001/XMLSchema" xmlns:xs="http://www.w3.org/2001/XMLSchema" xmlns:p="http://schemas.microsoft.com/office/2006/metadata/properties" xmlns:ns3="b5d3c7ce-ad8f-4198-a189-29b398661681" xmlns:ns4="7bc408b6-605e-425b-90bf-9b36e4a28b99" targetNamespace="http://schemas.microsoft.com/office/2006/metadata/properties" ma:root="true" ma:fieldsID="68755a8a94a00f38abfa8c4bc003068c" ns3:_="" ns4:_="">
    <xsd:import namespace="b5d3c7ce-ad8f-4198-a189-29b398661681"/>
    <xsd:import namespace="7bc408b6-605e-425b-90bf-9b36e4a28b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d3c7ce-ad8f-4198-a189-29b3986616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408b6-605e-425b-90bf-9b36e4a28b9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5d3c7ce-ad8f-4198-a189-29b39866168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942766-D790-4711-9F5C-129A00255E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d3c7ce-ad8f-4198-a189-29b398661681"/>
    <ds:schemaRef ds:uri="7bc408b6-605e-425b-90bf-9b36e4a28b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48A681-DCD9-4178-93BD-17EB16D3780E}">
  <ds:schemaRefs>
    <ds:schemaRef ds:uri="http://schemas.microsoft.com/office/2006/documentManagement/types"/>
    <ds:schemaRef ds:uri="http://purl.org/dc/dcmitype/"/>
    <ds:schemaRef ds:uri="7bc408b6-605e-425b-90bf-9b36e4a28b99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b5d3c7ce-ad8f-4198-a189-29b39866168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C97F226-7191-4BDB-B3D9-4B331678AF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413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Bahnschrift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GIANLUIGI MERCORIO</dc:creator>
  <cp:lastModifiedBy>GIANLUIGI MERCORIO</cp:lastModifiedBy>
  <cp:revision>2</cp:revision>
  <dcterms:created xsi:type="dcterms:W3CDTF">2025-03-08T14:42:04Z</dcterms:created>
  <dcterms:modified xsi:type="dcterms:W3CDTF">2025-03-12T21:38:20Z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0x01010051363897F3B91C43B9CC345A72071B1F</vt:lpwstr>
  </property>
</Properties>
</file>