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4" r:id="rId3"/>
    <p:sldId id="265" r:id="rId4"/>
    <p:sldId id="266" r:id="rId5"/>
    <p:sldId id="267" r:id="rId6"/>
    <p:sldId id="268" r:id="rId7"/>
    <p:sldId id="280" r:id="rId8"/>
    <p:sldId id="281" r:id="rId9"/>
    <p:sldId id="279" r:id="rId10"/>
    <p:sldId id="269" r:id="rId11"/>
    <p:sldId id="282" r:id="rId12"/>
    <p:sldId id="283" r:id="rId13"/>
    <p:sldId id="284" r:id="rId14"/>
    <p:sldId id="285" r:id="rId15"/>
    <p:sldId id="286" r:id="rId16"/>
    <p:sldId id="270" r:id="rId17"/>
    <p:sldId id="271" r:id="rId18"/>
    <p:sldId id="272" r:id="rId19"/>
    <p:sldId id="273" r:id="rId20"/>
    <p:sldId id="287" r:id="rId21"/>
    <p:sldId id="274" r:id="rId22"/>
    <p:sldId id="288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zen" initials="e" lastIdx="1" clrIdx="0">
    <p:extLst>
      <p:ext uri="{19B8F6BF-5375-455C-9EA6-DF929625EA0E}">
        <p15:presenceInfo xmlns:p15="http://schemas.microsoft.com/office/powerpoint/2012/main" userId="ez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C22D0-C145-2372-C8EC-24195AC2B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F59453-6D2B-96B1-1C3C-B37E207C3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64EEB-16C2-D2DA-725C-7095EAD4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01B-611A-4252-8FDD-4B6655FB0BD7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DE30C-F226-C2B4-56FC-4D588CE4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0B530-BF34-1AB8-4FA7-2ABC542C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782-4685-4786-A745-14344C9C8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3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0D9B0-9F18-C590-A8B7-22D981BC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78CF36-C638-B260-F2FD-535D1B161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8250D-E207-E3EA-DF7B-853913FC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01B-611A-4252-8FDD-4B6655FB0BD7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FBAB4-1CB7-CD1B-A81D-25F2CC34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92C72-2FE7-741A-27B2-77453B3C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782-4685-4786-A745-14344C9C8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99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0FCC5E-7C40-1415-091F-46FBF7FF4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D5D773-EF6A-6520-5D92-01FC98861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98D21-5494-6DF4-3CAC-AE328368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01B-611A-4252-8FDD-4B6655FB0BD7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43376-4F3D-D463-0740-2D09AD96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90492-1C5A-218C-40E2-DAB1BCAA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782-4685-4786-A745-14344C9C8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8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16789-BBAE-A198-A072-56DDF225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CABA6-C132-C677-77DA-0FECCA8A2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BF68C-99E1-1280-6A55-8FC6359C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01B-611A-4252-8FDD-4B6655FB0BD7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036B0-687E-C503-5900-EE62E921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1DA248-BDC7-A588-800B-62E5FAE0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782-4685-4786-A745-14344C9C8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4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426DA-7293-362C-2E30-635AA312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D5E4C-2725-CC26-77CB-694C9BA06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3FF70-39F5-99F8-2AA5-D4BC9E57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01B-611A-4252-8FDD-4B6655FB0BD7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06836-42E3-892F-ABF1-6DC55784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FF736-FE9E-724C-1B70-05DDBDFA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782-4685-4786-A745-14344C9C8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5E2AA-2E85-FF97-CEED-C50C73A6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911C8-CC3E-F403-F6A6-CDF657EA8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D41EB9-03CC-4614-B3FA-BEAFA0069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EB1D4-B8D6-FB90-E707-49C02AF8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01B-611A-4252-8FDD-4B6655FB0BD7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6ABE6-0034-BE13-04C5-EFC15D66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78026-78EC-5AD8-5E5B-04257648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782-4685-4786-A745-14344C9C8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71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1ED36-F801-BAB9-21C1-98D1C695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2C1D4-D995-B535-E69C-6D948DD23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C6F8D-9BF3-DC6E-5620-DE8E6DB81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66C63F-BA8F-01BD-0300-AE48ABCF5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27ED91-F815-2303-0074-CBD552C02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D3551A-916A-48DB-1897-FCED088E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01B-611A-4252-8FDD-4B6655FB0BD7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A97359-2985-E2CE-7604-280E4959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9F53E5-C954-2BF7-431E-5171792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782-4685-4786-A745-14344C9C8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6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0D95C-BB23-A691-DD54-57AB86AE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671DD2-D55A-ECA4-D99F-9129DB3E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01B-611A-4252-8FDD-4B6655FB0BD7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E67E92-6C51-10F8-5649-FD536868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37C9BF-700C-4A17-69F8-16C20157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782-4685-4786-A745-14344C9C8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34C94F-103C-D453-7F1C-CD2F85B5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01B-611A-4252-8FDD-4B6655FB0BD7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14D549-665D-01EB-19F6-932BAE4C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D49FC9-3719-F266-1391-6E677E7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782-4685-4786-A745-14344C9C8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39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85A16-9D9E-72FC-0DB4-19F26F4E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B0982A-C02A-2883-469F-D056CBECB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2A715-1889-C746-1DE7-859D68790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F0CB2F-7119-46FA-21E1-DD63742A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01B-611A-4252-8FDD-4B6655FB0BD7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4FA952-4517-7BB4-66F6-F8009937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C01B0E-C9EB-2934-1527-57767A07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782-4685-4786-A745-14344C9C8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89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65551-8966-0817-1FA7-C12D5C8A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66AAB4-17D1-E419-6A39-5E0AEC62C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8C6445-7EC4-01F4-F974-72542C82B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C3669E-6669-C4EC-6D80-CC50682B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201B-611A-4252-8FDD-4B6655FB0BD7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D3016-F50B-B2D6-8E7B-C1F76F73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DA7C5A-7A39-D4E0-2FCA-0979507E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5782-4685-4786-A745-14344C9C8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B8E668-390A-984F-EEA8-51E62B89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93147-D3E5-6EE3-D94A-21610B6B6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2912A-2E59-0B36-C587-5333E4C27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8201B-611A-4252-8FDD-4B6655FB0BD7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DD561-6CB9-853D-A8A3-8A3721491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9A02C-890C-F202-98A0-ACB87D24C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5782-4685-4786-A745-14344C9C8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48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9A3AA-BDA8-1AEC-1067-C685C1F5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Self_Intro</a:t>
            </a:r>
            <a:r>
              <a:rPr lang="en-US" altLang="ko-KR" dirty="0"/>
              <a:t> </a:t>
            </a:r>
            <a:r>
              <a:rPr lang="ko-KR" altLang="en-US" dirty="0"/>
              <a:t>자기소개페이지</a:t>
            </a:r>
          </a:p>
        </p:txBody>
      </p:sp>
    </p:spTree>
    <p:extLst>
      <p:ext uri="{BB962C8B-B14F-4D97-AF65-F5344CB8AC3E}">
        <p14:creationId xmlns:p14="http://schemas.microsoft.com/office/powerpoint/2010/main" val="390502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4409B-44E7-C0FF-58A5-BCDD39E4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 메뉴 </a:t>
            </a:r>
            <a:r>
              <a:rPr lang="en-US" altLang="ko-KR" dirty="0" err="1"/>
              <a:t>profile.jsp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65FEF-4D37-FD3F-5729-06E0F89AE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프로필의 구성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: </a:t>
            </a:r>
            <a:r>
              <a:rPr lang="ko-KR" altLang="en-US" sz="2400" dirty="0"/>
              <a:t>각 메뉴간 구분을 위하여 각 페이지간 바탕 컬러를 다르게 연출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800" dirty="0"/>
              <a:t>@Profile : </a:t>
            </a:r>
            <a:r>
              <a:rPr lang="ko-KR" altLang="en-US" sz="1800" dirty="0"/>
              <a:t>사진과 간단한 </a:t>
            </a:r>
            <a:r>
              <a:rPr lang="ko-KR" altLang="en-US" sz="1800" dirty="0" err="1"/>
              <a:t>웰컴</a:t>
            </a:r>
            <a:r>
              <a:rPr lang="ko-KR" altLang="en-US" sz="1800" dirty="0"/>
              <a:t> 메시지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@About : </a:t>
            </a:r>
            <a:r>
              <a:rPr lang="ko-KR" altLang="en-US" sz="1800" dirty="0"/>
              <a:t>사진과 </a:t>
            </a:r>
            <a:r>
              <a:rPr lang="ko-KR" altLang="en-US" sz="1800" dirty="0" err="1"/>
              <a:t>자기소개글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@What I Can : </a:t>
            </a:r>
            <a:r>
              <a:rPr lang="ko-KR" altLang="en-US" sz="1800" dirty="0"/>
              <a:t>활용 가능한 언어 소개와 </a:t>
            </a:r>
            <a:r>
              <a:rPr lang="ko-KR" altLang="en-US" sz="1800" dirty="0" err="1"/>
              <a:t>숙달율</a:t>
            </a:r>
            <a:r>
              <a:rPr lang="ko-KR" altLang="en-US" sz="1800" dirty="0"/>
              <a:t> 표시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@Contact Me : </a:t>
            </a:r>
            <a:r>
              <a:rPr lang="ko-KR" altLang="en-US" sz="1800" dirty="0"/>
              <a:t>개인 계정 연결 링크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@Home : </a:t>
            </a:r>
            <a:r>
              <a:rPr lang="ko-KR" altLang="en-US" sz="1800" dirty="0" err="1"/>
              <a:t>메인화면</a:t>
            </a:r>
            <a:r>
              <a:rPr lang="ko-KR" altLang="en-US" sz="1800" dirty="0"/>
              <a:t> 바로가기 링크</a:t>
            </a:r>
            <a:endParaRPr lang="en-US" altLang="ko-KR" sz="18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2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25CFA-866D-5F22-461E-36DEDEDC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Profile </a:t>
            </a:r>
            <a:r>
              <a:rPr lang="ko-KR" altLang="en-US" sz="4400" dirty="0"/>
              <a:t>화면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6E36E7-0618-E9ED-04BB-85DE5D634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32727" cy="4351338"/>
          </a:xfr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00466D8-6249-855B-20AB-28B8CA09C85B}"/>
              </a:ext>
            </a:extLst>
          </p:cNvPr>
          <p:cNvSpPr/>
          <p:nvPr/>
        </p:nvSpPr>
        <p:spPr>
          <a:xfrm>
            <a:off x="6472591" y="1876571"/>
            <a:ext cx="5499143" cy="397957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평소 선호하는 카키색으로 바탕컬러 구성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화이트 글씨로 명시성을 높이고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간단한 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웰컴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메시지 출력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화면 중앙에는 사진을 출력시키고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커서를 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호버링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했을 때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를 활용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사진의 확대기능 구현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</a:p>
          <a:p>
            <a:pPr algn="ctr"/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확대시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애니메이션 기능을 추가하여 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부드럽게 확대되도록 연출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사진을 출력할 프레임은 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보더링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30%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로 둥글고 따뜻하게 표현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240A803-5E63-445D-ED92-F3E7284782DA}"/>
              </a:ext>
            </a:extLst>
          </p:cNvPr>
          <p:cNvCxnSpPr>
            <a:cxnSpLocks/>
          </p:cNvCxnSpPr>
          <p:nvPr/>
        </p:nvCxnSpPr>
        <p:spPr>
          <a:xfrm flipH="1">
            <a:off x="5770927" y="3763850"/>
            <a:ext cx="6501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07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FFA35-B864-2378-0A6A-EAC78A95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</a:t>
            </a:r>
            <a:r>
              <a:rPr lang="ko-KR" altLang="en-US" dirty="0"/>
              <a:t>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68DB22A-F9BB-A6F7-CA0F-C117616C8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077943" cy="4351338"/>
          </a:xfr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2A9CB4C-8CF5-1346-0650-5B09E3651C9F}"/>
              </a:ext>
            </a:extLst>
          </p:cNvPr>
          <p:cNvSpPr/>
          <p:nvPr/>
        </p:nvSpPr>
        <p:spPr>
          <a:xfrm>
            <a:off x="9388699" y="1884089"/>
            <a:ext cx="2692557" cy="396453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세련된 그레이 계열 컬러를 바탕 컬러로 선택하고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역시 명시성을 위해 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화이트 컬러로 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개인 소개 문구를 출력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편안한 리딩을 위해 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문구는 가운데 정렬을 하고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문구 좌측에 사진을 배치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F8A1509-4BB4-3ECD-A9A0-B74F20F23669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8916143" y="3866357"/>
            <a:ext cx="4725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81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5EF83-3743-2429-6B25-F19D8050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 Can </a:t>
            </a:r>
            <a:r>
              <a:rPr lang="ko-KR" altLang="en-US" dirty="0"/>
              <a:t>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01FEC60-93D1-5BA2-C2F9-B089EF1B4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7141"/>
            <a:ext cx="6156958" cy="4351338"/>
          </a:xfr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F52C316-753B-0702-11C1-2A8924CF3FAB}"/>
              </a:ext>
            </a:extLst>
          </p:cNvPr>
          <p:cNvSpPr/>
          <p:nvPr/>
        </p:nvSpPr>
        <p:spPr>
          <a:xfrm>
            <a:off x="8115722" y="2070542"/>
            <a:ext cx="3967566" cy="396453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활용 가능한 프로그래밍 언어를 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그림과 함께 소개하는 페이지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화면 하단에 해당언어에 대한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숙달율을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Bar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그래프로 표시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해당 영역에 커서를 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호버링시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 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호버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기능을 활용하여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확대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애니메이션을 주어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부드러운 확대를 연출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77D8C5A-A32F-2099-8F6D-248CBB60AC24}"/>
              </a:ext>
            </a:extLst>
          </p:cNvPr>
          <p:cNvCxnSpPr>
            <a:cxnSpLocks/>
          </p:cNvCxnSpPr>
          <p:nvPr/>
        </p:nvCxnSpPr>
        <p:spPr>
          <a:xfrm flipH="1">
            <a:off x="7190373" y="4052810"/>
            <a:ext cx="7301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527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6D4A7-01FB-93AE-9A18-A481E0A6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Contact</a:t>
            </a:r>
            <a:r>
              <a:rPr lang="ko-KR" altLang="en-US" dirty="0"/>
              <a:t> </a:t>
            </a:r>
            <a:r>
              <a:rPr lang="en-US" altLang="ko-KR" dirty="0"/>
              <a:t>Me</a:t>
            </a:r>
            <a:r>
              <a:rPr lang="ko-KR" altLang="en-US" dirty="0"/>
              <a:t>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A0979F-A5F4-CCE6-A3AD-796169930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18" y="1738703"/>
            <a:ext cx="6599470" cy="4296375"/>
          </a:xfr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40C2481-78F5-8432-126C-A7CD88778467}"/>
              </a:ext>
            </a:extLst>
          </p:cNvPr>
          <p:cNvSpPr/>
          <p:nvPr/>
        </p:nvSpPr>
        <p:spPr>
          <a:xfrm>
            <a:off x="8115722" y="2070542"/>
            <a:ext cx="3967566" cy="396453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개인 계정 바로가기 링크를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이미지와 문구로 제공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해당 영역에 커서를 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호버시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태그를 적용하여 어느 영역이나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클릭시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바로가기가 가능하게 함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0629FC2-AF9F-789A-DA79-1D8E484C214B}"/>
              </a:ext>
            </a:extLst>
          </p:cNvPr>
          <p:cNvCxnSpPr>
            <a:cxnSpLocks/>
          </p:cNvCxnSpPr>
          <p:nvPr/>
        </p:nvCxnSpPr>
        <p:spPr>
          <a:xfrm flipH="1">
            <a:off x="7491046" y="4052810"/>
            <a:ext cx="5498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62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5F15-EBCD-307F-A359-0ACCE8EE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9399" cy="851173"/>
          </a:xfrm>
        </p:spPr>
        <p:txBody>
          <a:bodyPr>
            <a:normAutofit/>
          </a:bodyPr>
          <a:lstStyle/>
          <a:p>
            <a:r>
              <a:rPr lang="en-US" altLang="ko-KR" dirty="0"/>
              <a:t>Header nav footer </a:t>
            </a:r>
            <a:r>
              <a:rPr lang="ko-KR" altLang="en-US" dirty="0"/>
              <a:t>구현 </a:t>
            </a:r>
            <a:r>
              <a:rPr lang="en-US" altLang="ko-KR" sz="2700" dirty="0"/>
              <a:t>(</a:t>
            </a:r>
            <a:r>
              <a:rPr lang="ko-KR" altLang="en-US" sz="2700" dirty="0"/>
              <a:t>게시판</a:t>
            </a:r>
            <a:r>
              <a:rPr lang="en-US" altLang="ko-KR" sz="2700" dirty="0"/>
              <a:t>, </a:t>
            </a:r>
            <a:r>
              <a:rPr lang="ko-KR" altLang="en-US" sz="2700" dirty="0"/>
              <a:t>계정페이지에 구현</a:t>
            </a:r>
            <a:r>
              <a:rPr lang="en-US" altLang="ko-KR" sz="2700" dirty="0"/>
              <a:t>)</a:t>
            </a:r>
            <a:endParaRPr lang="ko-KR" altLang="en-US" sz="2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523D70-F8C2-74A8-F368-A229AEAF6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09" y="1272769"/>
            <a:ext cx="8757990" cy="543731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1B7CB91-A669-4883-4E58-134AF17C3DE8}"/>
              </a:ext>
            </a:extLst>
          </p:cNvPr>
          <p:cNvSpPr/>
          <p:nvPr/>
        </p:nvSpPr>
        <p:spPr>
          <a:xfrm>
            <a:off x="0" y="1272769"/>
            <a:ext cx="1243966" cy="53063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Header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영역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702CD84-31EA-F8BA-5B65-F535680FE79D}"/>
              </a:ext>
            </a:extLst>
          </p:cNvPr>
          <p:cNvCxnSpPr>
            <a:cxnSpLocks/>
          </p:cNvCxnSpPr>
          <p:nvPr/>
        </p:nvCxnSpPr>
        <p:spPr>
          <a:xfrm>
            <a:off x="1231900" y="1538084"/>
            <a:ext cx="6261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10F40E-BDD0-7226-8CC2-4E781735B596}"/>
              </a:ext>
            </a:extLst>
          </p:cNvPr>
          <p:cNvSpPr/>
          <p:nvPr/>
        </p:nvSpPr>
        <p:spPr>
          <a:xfrm>
            <a:off x="10960100" y="1626984"/>
            <a:ext cx="1231900" cy="53063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영역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7C9F88-B5EF-80CB-3762-2222842A8F7D}"/>
              </a:ext>
            </a:extLst>
          </p:cNvPr>
          <p:cNvCxnSpPr>
            <a:cxnSpLocks/>
          </p:cNvCxnSpPr>
          <p:nvPr/>
        </p:nvCxnSpPr>
        <p:spPr>
          <a:xfrm flipH="1">
            <a:off x="10412799" y="1869667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막힌 원호 12">
            <a:extLst>
              <a:ext uri="{FF2B5EF4-FFF2-40B4-BE49-F238E27FC236}">
                <a16:creationId xmlns:a16="http://schemas.microsoft.com/office/drawing/2014/main" id="{6C4CF370-420B-DEE0-D15A-A5B8062AF9C7}"/>
              </a:ext>
            </a:extLst>
          </p:cNvPr>
          <p:cNvSpPr/>
          <p:nvPr/>
        </p:nvSpPr>
        <p:spPr>
          <a:xfrm rot="16200000">
            <a:off x="-452003" y="3812971"/>
            <a:ext cx="4183599" cy="436425"/>
          </a:xfrm>
          <a:prstGeom prst="blockArc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0535DD5-3D3B-924E-7060-D6C645B31E0F}"/>
              </a:ext>
            </a:extLst>
          </p:cNvPr>
          <p:cNvSpPr/>
          <p:nvPr/>
        </p:nvSpPr>
        <p:spPr>
          <a:xfrm>
            <a:off x="12066" y="3609569"/>
            <a:ext cx="1065417" cy="74653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Div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container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영역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C414B6-1843-6DEE-7A18-07555E41E420}"/>
              </a:ext>
            </a:extLst>
          </p:cNvPr>
          <p:cNvCxnSpPr>
            <a:cxnSpLocks/>
          </p:cNvCxnSpPr>
          <p:nvPr/>
        </p:nvCxnSpPr>
        <p:spPr>
          <a:xfrm>
            <a:off x="1104084" y="4001884"/>
            <a:ext cx="3175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822F259-F055-D92E-A20F-8D60BB9C828F}"/>
              </a:ext>
            </a:extLst>
          </p:cNvPr>
          <p:cNvSpPr/>
          <p:nvPr/>
        </p:nvSpPr>
        <p:spPr>
          <a:xfrm>
            <a:off x="10960100" y="6122983"/>
            <a:ext cx="1231900" cy="53063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Footer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영역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E28B7B-DDEF-D59A-FBAF-76CC7FB58CCC}"/>
              </a:ext>
            </a:extLst>
          </p:cNvPr>
          <p:cNvCxnSpPr>
            <a:cxnSpLocks/>
          </p:cNvCxnSpPr>
          <p:nvPr/>
        </p:nvCxnSpPr>
        <p:spPr>
          <a:xfrm flipH="1">
            <a:off x="9728200" y="6388298"/>
            <a:ext cx="11417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2982951-3ED4-9C13-7A32-D4E137500975}"/>
              </a:ext>
            </a:extLst>
          </p:cNvPr>
          <p:cNvSpPr/>
          <p:nvPr/>
        </p:nvSpPr>
        <p:spPr>
          <a:xfrm>
            <a:off x="7590791" y="5462585"/>
            <a:ext cx="2743200" cy="39211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프로필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게시판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계정통합관리 페이지 링크 구현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26891E-71A5-A12B-4C4D-06ABFEB044C7}"/>
              </a:ext>
            </a:extLst>
          </p:cNvPr>
          <p:cNvCxnSpPr>
            <a:cxnSpLocks/>
          </p:cNvCxnSpPr>
          <p:nvPr/>
        </p:nvCxnSpPr>
        <p:spPr>
          <a:xfrm flipH="1">
            <a:off x="7112000" y="5854701"/>
            <a:ext cx="443657" cy="1777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6A877A9-4D72-E5D4-0065-7C0392221616}"/>
              </a:ext>
            </a:extLst>
          </p:cNvPr>
          <p:cNvSpPr/>
          <p:nvPr/>
        </p:nvSpPr>
        <p:spPr>
          <a:xfrm>
            <a:off x="9244399" y="2466566"/>
            <a:ext cx="2743200" cy="39211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회원가입 로그인 홈으로 링크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ECC7930-5D8B-89DD-8A74-FE04C959F499}"/>
              </a:ext>
            </a:extLst>
          </p:cNvPr>
          <p:cNvCxnSpPr>
            <a:cxnSpLocks/>
          </p:cNvCxnSpPr>
          <p:nvPr/>
        </p:nvCxnSpPr>
        <p:spPr>
          <a:xfrm flipH="1" flipV="1">
            <a:off x="9728200" y="2101144"/>
            <a:ext cx="407601" cy="308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19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E79CD-7487-A1EF-8B22-8E9D2CDE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 err="1"/>
              <a:t>board.jsp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80A3AB0-DECA-C7C2-F168-BEE3AC8CED6B}"/>
              </a:ext>
            </a:extLst>
          </p:cNvPr>
          <p:cNvCxnSpPr>
            <a:cxnSpLocks/>
          </p:cNvCxnSpPr>
          <p:nvPr/>
        </p:nvCxnSpPr>
        <p:spPr>
          <a:xfrm>
            <a:off x="5116886" y="3429000"/>
            <a:ext cx="11036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FCA5F94-8F9C-BB2F-2C88-9C2AB6E91666}"/>
              </a:ext>
            </a:extLst>
          </p:cNvPr>
          <p:cNvSpPr/>
          <p:nvPr/>
        </p:nvSpPr>
        <p:spPr>
          <a:xfrm>
            <a:off x="893100" y="5341177"/>
            <a:ext cx="4150977" cy="146279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게시판 이동시 초기화면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비 로그인 상태의 경우 계정정보 표시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또한 비 로그인 상태의 경우 글쓰기 기능제공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계정관리 버튼을 통해 로그인 페이지 이동가능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27E4784-6479-4D89-4D04-810CCD51E945}"/>
              </a:ext>
            </a:extLst>
          </p:cNvPr>
          <p:cNvSpPr/>
          <p:nvPr/>
        </p:nvSpPr>
        <p:spPr>
          <a:xfrm>
            <a:off x="6660338" y="5312534"/>
            <a:ext cx="4150977" cy="146279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로그인 시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게시판 화면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로그인 상태의 경우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계정정보 표시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글쓰기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내 작성 글 목록 기능 제공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593F7C-8269-A837-63BB-523CFEB14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8095"/>
            <a:ext cx="3935009" cy="31018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21A8C8-07EB-8B49-B90F-FEACD1123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540" y="1626637"/>
            <a:ext cx="4582164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15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E23B3-1E09-C698-54F7-CE8D1A91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 err="1"/>
              <a:t>board.jsp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B96391-DFD6-E4A6-271F-344F277D6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290699" cy="435133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943A6E-FA87-F72F-B733-0E9263E2FF94}"/>
              </a:ext>
            </a:extLst>
          </p:cNvPr>
          <p:cNvCxnSpPr>
            <a:cxnSpLocks/>
          </p:cNvCxnSpPr>
          <p:nvPr/>
        </p:nvCxnSpPr>
        <p:spPr>
          <a:xfrm>
            <a:off x="4382791" y="3660819"/>
            <a:ext cx="6446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9CCE01-F46A-D4E7-5B09-7266D1638E1A}"/>
              </a:ext>
            </a:extLst>
          </p:cNvPr>
          <p:cNvSpPr/>
          <p:nvPr/>
        </p:nvSpPr>
        <p:spPr>
          <a:xfrm>
            <a:off x="2951920" y="3866357"/>
            <a:ext cx="3506415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글등록시</a:t>
            </a:r>
            <a:r>
              <a:rPr lang="en-US" altLang="ko-KR" sz="1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ko-KR" altLang="en-US" sz="1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게시판으로</a:t>
            </a:r>
            <a:endParaRPr lang="en-US" altLang="ko-KR" sz="12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1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바로 이동</a:t>
            </a:r>
            <a:r>
              <a:rPr lang="en-US" altLang="ko-KR" sz="1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!!</a:t>
            </a:r>
          </a:p>
          <a:p>
            <a:pPr algn="ctr"/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CFA520-4AF1-D8B8-4B6C-1D09B154E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158" y="1465722"/>
            <a:ext cx="6182588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90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7E231-0C0F-D324-AE93-417F569C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 err="1"/>
              <a:t>board.jsp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9AEF81-2C9C-4C3E-8FFC-1E6634C29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637" y="1379223"/>
            <a:ext cx="7508726" cy="514070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2A65345-207E-EB3A-1AF0-AB750516806E}"/>
              </a:ext>
            </a:extLst>
          </p:cNvPr>
          <p:cNvSpPr/>
          <p:nvPr/>
        </p:nvSpPr>
        <p:spPr>
          <a:xfrm>
            <a:off x="7817461" y="2246402"/>
            <a:ext cx="2032902" cy="61270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첨부된 이미지 표시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FBF16F1-DB21-A278-6B0F-BF7B8E54CFBC}"/>
              </a:ext>
            </a:extLst>
          </p:cNvPr>
          <p:cNvCxnSpPr>
            <a:cxnSpLocks/>
          </p:cNvCxnSpPr>
          <p:nvPr/>
        </p:nvCxnSpPr>
        <p:spPr>
          <a:xfrm flipH="1">
            <a:off x="6939815" y="2552755"/>
            <a:ext cx="7813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852D996-3F57-F4E5-29D6-4AF9C16B54B9}"/>
              </a:ext>
            </a:extLst>
          </p:cNvPr>
          <p:cNvSpPr/>
          <p:nvPr/>
        </p:nvSpPr>
        <p:spPr>
          <a:xfrm>
            <a:off x="2433928" y="3442695"/>
            <a:ext cx="2032902" cy="61270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게시글 표시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FCF55D-8FD3-EA1D-BA0A-615EAAF5B5EC}"/>
              </a:ext>
            </a:extLst>
          </p:cNvPr>
          <p:cNvCxnSpPr/>
          <p:nvPr/>
        </p:nvCxnSpPr>
        <p:spPr>
          <a:xfrm>
            <a:off x="4559121" y="3749049"/>
            <a:ext cx="5666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DA9FB38-242C-7E54-AB60-FB072286721E}"/>
              </a:ext>
            </a:extLst>
          </p:cNvPr>
          <p:cNvSpPr/>
          <p:nvPr/>
        </p:nvSpPr>
        <p:spPr>
          <a:xfrm>
            <a:off x="7817461" y="4523817"/>
            <a:ext cx="2032902" cy="61270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댓글 입력란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2E562B0-539D-AECE-D1E1-03F8850950AE}"/>
              </a:ext>
            </a:extLst>
          </p:cNvPr>
          <p:cNvCxnSpPr>
            <a:cxnSpLocks/>
          </p:cNvCxnSpPr>
          <p:nvPr/>
        </p:nvCxnSpPr>
        <p:spPr>
          <a:xfrm flipH="1">
            <a:off x="6720876" y="4843641"/>
            <a:ext cx="10002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75C762C-C9C1-FC02-EBE5-03F3A4310BD9}"/>
              </a:ext>
            </a:extLst>
          </p:cNvPr>
          <p:cNvSpPr/>
          <p:nvPr/>
        </p:nvSpPr>
        <p:spPr>
          <a:xfrm>
            <a:off x="7817461" y="5478777"/>
            <a:ext cx="2032902" cy="61270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댓글 </a:t>
            </a:r>
            <a:r>
              <a:rPr lang="ko-KR" altLang="en-US" sz="14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표시란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수정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삭제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댓글 게시날짜 표시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EA6227B-C449-DA2F-8F1B-30358F668DC7}"/>
              </a:ext>
            </a:extLst>
          </p:cNvPr>
          <p:cNvCxnSpPr>
            <a:cxnSpLocks/>
          </p:cNvCxnSpPr>
          <p:nvPr/>
        </p:nvCxnSpPr>
        <p:spPr>
          <a:xfrm flipH="1">
            <a:off x="3696237" y="5072060"/>
            <a:ext cx="302677" cy="4067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0729989-5F9D-777A-3525-D5A52127FB72}"/>
              </a:ext>
            </a:extLst>
          </p:cNvPr>
          <p:cNvCxnSpPr>
            <a:cxnSpLocks/>
          </p:cNvCxnSpPr>
          <p:nvPr/>
        </p:nvCxnSpPr>
        <p:spPr>
          <a:xfrm flipH="1">
            <a:off x="6720876" y="5785130"/>
            <a:ext cx="10002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44AB2B5-96E0-9314-EBF2-1DAC226B59D0}"/>
              </a:ext>
            </a:extLst>
          </p:cNvPr>
          <p:cNvSpPr/>
          <p:nvPr/>
        </p:nvSpPr>
        <p:spPr>
          <a:xfrm>
            <a:off x="2433928" y="4437626"/>
            <a:ext cx="2032902" cy="61270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댓글번호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r>
              <a:rPr lang="ko-KR" altLang="en-US" sz="14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게시글번호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작성자계정 표시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D0C8FB5-90F3-763F-E96E-D87443F16682}"/>
              </a:ext>
            </a:extLst>
          </p:cNvPr>
          <p:cNvSpPr/>
          <p:nvPr/>
        </p:nvSpPr>
        <p:spPr>
          <a:xfrm>
            <a:off x="7539660" y="3319378"/>
            <a:ext cx="2310703" cy="70234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게시글 수정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삭제 버튼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게시판 이동 버튼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홈으로 이동 버튼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B8FC364-83C3-F360-77E2-2C2D54B6413E}"/>
              </a:ext>
            </a:extLst>
          </p:cNvPr>
          <p:cNvCxnSpPr>
            <a:cxnSpLocks/>
          </p:cNvCxnSpPr>
          <p:nvPr/>
        </p:nvCxnSpPr>
        <p:spPr>
          <a:xfrm flipH="1">
            <a:off x="6720876" y="3937289"/>
            <a:ext cx="818784" cy="261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270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CE725-6DB2-3D20-4351-DFC9AD4C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 err="1"/>
              <a:t>join.jsp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337DAA-22F9-FAB3-EC7C-C8C9C7759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3050"/>
            <a:ext cx="3210373" cy="32198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6696CA-6555-D712-FA17-D77109474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19" y="1439548"/>
            <a:ext cx="4877481" cy="448690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8DE8A12-FC7C-21C9-1785-D723357E3177}"/>
              </a:ext>
            </a:extLst>
          </p:cNvPr>
          <p:cNvSpPr/>
          <p:nvPr/>
        </p:nvSpPr>
        <p:spPr>
          <a:xfrm>
            <a:off x="4442472" y="2881344"/>
            <a:ext cx="1564628" cy="143665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회원 가입시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바로 계정관리 페이지로 이동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!!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9DAA48-4D8B-B7C6-9EF0-14E98184B710}"/>
              </a:ext>
            </a:extLst>
          </p:cNvPr>
          <p:cNvCxnSpPr>
            <a:cxnSpLocks/>
          </p:cNvCxnSpPr>
          <p:nvPr/>
        </p:nvCxnSpPr>
        <p:spPr>
          <a:xfrm>
            <a:off x="6248400" y="3682998"/>
            <a:ext cx="647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43743E1-BB59-295C-BAF5-EAEA4230AA57}"/>
              </a:ext>
            </a:extLst>
          </p:cNvPr>
          <p:cNvCxnSpPr>
            <a:cxnSpLocks/>
          </p:cNvCxnSpPr>
          <p:nvPr/>
        </p:nvCxnSpPr>
        <p:spPr>
          <a:xfrm>
            <a:off x="3619500" y="3682998"/>
            <a:ext cx="647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229674-ABDD-B5D7-6D54-6607F30DE861}"/>
              </a:ext>
            </a:extLst>
          </p:cNvPr>
          <p:cNvSpPr/>
          <p:nvPr/>
        </p:nvSpPr>
        <p:spPr>
          <a:xfrm>
            <a:off x="838200" y="5675309"/>
            <a:ext cx="3972882" cy="80829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수집하는 개인정보의 범위를 최소화 하기 위해 이메일 주소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비밀번호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별명 정도만 작성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4AFC7A1-A1A0-F75A-5541-C3C31993F28E}"/>
              </a:ext>
            </a:extLst>
          </p:cNvPr>
          <p:cNvCxnSpPr>
            <a:cxnSpLocks/>
          </p:cNvCxnSpPr>
          <p:nvPr/>
        </p:nvCxnSpPr>
        <p:spPr>
          <a:xfrm flipV="1">
            <a:off x="2512127" y="5014345"/>
            <a:ext cx="0" cy="557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5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0B12E93-9787-AECA-9FEC-74C3519D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1363" cy="633165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Self_Intro</a:t>
            </a:r>
            <a:r>
              <a:rPr lang="en-US" altLang="ko-KR" sz="2000" dirty="0"/>
              <a:t> </a:t>
            </a:r>
            <a:r>
              <a:rPr lang="ko-KR" altLang="en-US" sz="2000" dirty="0"/>
              <a:t>요구사항 분석 내용</a:t>
            </a: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C48ABD22-F596-78E7-19AA-B661991E6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203646"/>
              </p:ext>
            </p:extLst>
          </p:nvPr>
        </p:nvGraphicFramePr>
        <p:xfrm>
          <a:off x="838200" y="1140902"/>
          <a:ext cx="10515600" cy="489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750">
                  <a:extLst>
                    <a:ext uri="{9D8B030D-6E8A-4147-A177-3AD203B41FA5}">
                      <a16:colId xmlns:a16="http://schemas.microsoft.com/office/drawing/2014/main" val="308313587"/>
                    </a:ext>
                  </a:extLst>
                </a:gridCol>
                <a:gridCol w="8976850">
                  <a:extLst>
                    <a:ext uri="{9D8B030D-6E8A-4147-A177-3AD203B41FA5}">
                      <a16:colId xmlns:a16="http://schemas.microsoft.com/office/drawing/2014/main" val="3150892007"/>
                    </a:ext>
                  </a:extLst>
                </a:gridCol>
              </a:tblGrid>
              <a:tr h="483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요구사항 </a:t>
                      </a:r>
                      <a:r>
                        <a:rPr lang="en-US" altLang="ko-KR" sz="1600" dirty="0"/>
                        <a:t>(OS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win10,</a:t>
                      </a:r>
                      <a:r>
                        <a:rPr lang="ko-KR" altLang="en-US" sz="1600" dirty="0"/>
                        <a:t> 사용언어 </a:t>
                      </a:r>
                      <a:r>
                        <a:rPr lang="en-US" altLang="ko-KR" sz="1600" dirty="0"/>
                        <a:t>Java, Html, </a:t>
                      </a:r>
                      <a:r>
                        <a:rPr lang="en-US" altLang="ko-KR" sz="1600" dirty="0" err="1"/>
                        <a:t>Css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Js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Mysql</a:t>
                      </a:r>
                      <a:r>
                        <a:rPr lang="en-US" altLang="ko-KR" sz="1600" dirty="0"/>
                        <a:t>, JSP)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8771"/>
                  </a:ext>
                </a:extLst>
              </a:tr>
              <a:tr h="1551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(member2)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회원만이 게시판을 이용할 수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en-US" altLang="ko-KR" sz="1200" dirty="0" err="1"/>
                        <a:t>Mysql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과 </a:t>
                      </a:r>
                      <a:r>
                        <a:rPr lang="en-US" altLang="ko-KR" sz="1200" dirty="0"/>
                        <a:t>Java, JSP,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CSS, JS </a:t>
                      </a:r>
                      <a:r>
                        <a:rPr lang="ko-KR" altLang="en-US" sz="1200" dirty="0"/>
                        <a:t>등을 통해 구현한다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회원은 아이디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이메일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닉네임을 가지고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개정된 개인정보보호법상 지나친 개인정보</a:t>
                      </a:r>
                      <a:r>
                        <a:rPr lang="en-US" altLang="ko-KR" sz="1200" dirty="0"/>
                        <a:t>(ex : </a:t>
                      </a:r>
                      <a:r>
                        <a:rPr lang="ko-KR" altLang="en-US" sz="1200" dirty="0"/>
                        <a:t>주민등록번호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핸드폰 번호 등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는 요구하지 않는다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회원가입을 통해 회원이 될 수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회원은 로그인을 통해 로그인할 수 있다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로그인 시간은 </a:t>
                      </a: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분간 유지하도록 한다</a:t>
                      </a:r>
                      <a:r>
                        <a:rPr lang="en-US" altLang="ko-KR" sz="1200"/>
                        <a:t>.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회원 정보 수정 기능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계정관리 페이지에서 수행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이메일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은 </a:t>
                      </a:r>
                      <a:r>
                        <a:rPr lang="ko-KR" altLang="en-US" sz="1200" dirty="0" err="1"/>
                        <a:t>고정값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비밀번호와 별명만 수정가능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회원 탈퇴기능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회원상태가 회원인 경우만 가능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계정관리 페이지에서 수행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63561"/>
                  </a:ext>
                </a:extLst>
              </a:tr>
              <a:tr h="10739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(board2)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회원만이 게시판을 이용할 수 있다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게시번호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제목</a:t>
                      </a:r>
                      <a:r>
                        <a:rPr lang="en-US" altLang="ko-KR" sz="1200" dirty="0"/>
                        <a:t>, ,</a:t>
                      </a:r>
                      <a:r>
                        <a:rPr lang="ko-KR" altLang="en-US" sz="1200" dirty="0"/>
                        <a:t>작성자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내용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게시날짜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조회수의 자료를 가지고 있음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게시기능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글 게시에 필요한  제목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내용 작성</a:t>
                      </a:r>
                      <a:r>
                        <a:rPr lang="en-US" altLang="ko-KR" sz="1200" dirty="0"/>
                        <a:t>. (</a:t>
                      </a:r>
                      <a:r>
                        <a:rPr lang="ko-KR" altLang="en-US" sz="1200" dirty="0"/>
                        <a:t>아이디는 </a:t>
                      </a:r>
                      <a:r>
                        <a:rPr lang="ko-KR" altLang="en-US" sz="1200" dirty="0" err="1"/>
                        <a:t>고정값</a:t>
                      </a:r>
                      <a:r>
                        <a:rPr lang="en-US" altLang="ko-KR" sz="1200" dirty="0"/>
                        <a:t>) </a:t>
                      </a:r>
                    </a:p>
                    <a:p>
                      <a:pPr latinLnBrk="1"/>
                      <a:r>
                        <a:rPr lang="ko-KR" altLang="en-US" sz="1200" dirty="0"/>
                        <a:t>게시글 삭제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수정기능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게시글 작성자만이 삭제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수정기능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35578"/>
                  </a:ext>
                </a:extLst>
              </a:tr>
              <a:tr h="1789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댓글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(comment)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댓글</a:t>
                      </a:r>
                      <a:r>
                        <a:rPr lang="en-US" altLang="ko-KR" sz="1200" dirty="0"/>
                        <a:t>(comment)</a:t>
                      </a:r>
                    </a:p>
                    <a:p>
                      <a:pPr latinLnBrk="1"/>
                      <a:r>
                        <a:rPr lang="ko-KR" altLang="en-US" sz="1200" dirty="0"/>
                        <a:t>댓글번호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게시글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작성자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댓글내용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게시날짜의 자료를 가지고 있음</a:t>
                      </a:r>
                    </a:p>
                    <a:p>
                      <a:pPr latinLnBrk="1"/>
                      <a:endParaRPr lang="ko-KR" altLang="en-US" sz="1200" dirty="0"/>
                    </a:p>
                    <a:p>
                      <a:pPr latinLnBrk="1"/>
                      <a:r>
                        <a:rPr lang="ko-KR" altLang="en-US" sz="1200" dirty="0"/>
                        <a:t>댓글 게시기능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댓글 게시에 필요한 감정표현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내용 작성</a:t>
                      </a:r>
                    </a:p>
                    <a:p>
                      <a:pPr latinLnBrk="1"/>
                      <a:r>
                        <a:rPr lang="ko-KR" altLang="en-US" sz="1200" dirty="0" err="1"/>
                        <a:t>게시후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댓글번호 회원번호 게시날짜 등이 댓글과 함께 표현하도록 구현</a:t>
                      </a:r>
                    </a:p>
                    <a:p>
                      <a:pPr latinLnBrk="1"/>
                      <a:endParaRPr lang="ko-KR" altLang="en-US" sz="1200" dirty="0"/>
                    </a:p>
                    <a:p>
                      <a:pPr latinLnBrk="1"/>
                      <a:r>
                        <a:rPr lang="ko-KR" altLang="en-US" sz="1200" dirty="0"/>
                        <a:t>댓글 삭제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수정기능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사용자에 의한 삭제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47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62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07148-F524-D8D9-19F7-25F4F331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 err="1"/>
              <a:t>login.jsp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B9F561-ABC6-578A-F8AC-8317EC5D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3561"/>
            <a:ext cx="3181794" cy="28864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53191F-8AF9-3213-89A0-FDC5AA1A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19" y="1439548"/>
            <a:ext cx="4877481" cy="448690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FFCD90C-7C3A-3BAB-7137-40DDD62025FE}"/>
              </a:ext>
            </a:extLst>
          </p:cNvPr>
          <p:cNvSpPr/>
          <p:nvPr/>
        </p:nvSpPr>
        <p:spPr>
          <a:xfrm>
            <a:off x="4442472" y="2881344"/>
            <a:ext cx="1564628" cy="143665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로그인 시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바로 계정관리 페이지로 이동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!!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B9B7F2C-131A-DFD7-876F-582EDC848A28}"/>
              </a:ext>
            </a:extLst>
          </p:cNvPr>
          <p:cNvCxnSpPr>
            <a:cxnSpLocks/>
          </p:cNvCxnSpPr>
          <p:nvPr/>
        </p:nvCxnSpPr>
        <p:spPr>
          <a:xfrm>
            <a:off x="3664394" y="3682998"/>
            <a:ext cx="647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C1E19CC-84FB-D73D-C4C6-023613DB0DAE}"/>
              </a:ext>
            </a:extLst>
          </p:cNvPr>
          <p:cNvCxnSpPr>
            <a:cxnSpLocks/>
          </p:cNvCxnSpPr>
          <p:nvPr/>
        </p:nvCxnSpPr>
        <p:spPr>
          <a:xfrm>
            <a:off x="6152469" y="3632196"/>
            <a:ext cx="647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1C9B2A-3379-1731-2A86-BD13B0542289}"/>
              </a:ext>
            </a:extLst>
          </p:cNvPr>
          <p:cNvSpPr/>
          <p:nvPr/>
        </p:nvSpPr>
        <p:spPr>
          <a:xfrm>
            <a:off x="838200" y="5329411"/>
            <a:ext cx="3972882" cy="80829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회원가입을 하지 않은 경우를 대비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로그인 페이지에 회원가입 링크 배치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B6DFA22-2837-609A-9BCA-D9F37BFC257A}"/>
              </a:ext>
            </a:extLst>
          </p:cNvPr>
          <p:cNvCxnSpPr>
            <a:cxnSpLocks/>
          </p:cNvCxnSpPr>
          <p:nvPr/>
        </p:nvCxnSpPr>
        <p:spPr>
          <a:xfrm flipV="1">
            <a:off x="2216594" y="4724400"/>
            <a:ext cx="0" cy="571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66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67C1A-0A78-9747-B51D-905C4B11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계정관리 페이지  </a:t>
            </a:r>
            <a:r>
              <a:rPr lang="en-US" altLang="ko-KR" dirty="0" err="1"/>
              <a:t>account.jsp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3B62C6F-C677-9DBC-34ED-3104C12A7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41" y="1690688"/>
            <a:ext cx="4725059" cy="4258269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B507AE-1EEE-480A-D0B8-F3EB55BBA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44" y="1703388"/>
            <a:ext cx="4744112" cy="4420217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481863A-275F-F017-259B-C24CA81B69F7}"/>
              </a:ext>
            </a:extLst>
          </p:cNvPr>
          <p:cNvCxnSpPr>
            <a:cxnSpLocks/>
          </p:cNvCxnSpPr>
          <p:nvPr/>
        </p:nvCxnSpPr>
        <p:spPr>
          <a:xfrm>
            <a:off x="4724400" y="3270250"/>
            <a:ext cx="2108200" cy="158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279A14-1B92-DF65-2589-4771F4718221}"/>
              </a:ext>
            </a:extLst>
          </p:cNvPr>
          <p:cNvSpPr/>
          <p:nvPr/>
        </p:nvSpPr>
        <p:spPr>
          <a:xfrm>
            <a:off x="942644" y="3706902"/>
            <a:ext cx="2406039" cy="61270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버튼 </a:t>
            </a:r>
            <a:r>
              <a:rPr lang="ko-KR" altLang="en-US" sz="14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클릭시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회원정보 출력 애니메이션 효과 구현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F2AEF2B-1849-7D02-9E13-A82009E61ABE}"/>
              </a:ext>
            </a:extLst>
          </p:cNvPr>
          <p:cNvCxnSpPr/>
          <p:nvPr/>
        </p:nvCxnSpPr>
        <p:spPr>
          <a:xfrm flipV="1">
            <a:off x="2530451" y="3270250"/>
            <a:ext cx="377849" cy="349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AEC64C-2F9B-4575-06DA-8C10558B6C69}"/>
              </a:ext>
            </a:extLst>
          </p:cNvPr>
          <p:cNvSpPr/>
          <p:nvPr/>
        </p:nvSpPr>
        <p:spPr>
          <a:xfrm>
            <a:off x="5191875" y="2745603"/>
            <a:ext cx="131337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Click!!</a:t>
            </a:r>
            <a:endParaRPr lang="en-US" altLang="ko-KR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0396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BF345-A1D3-AEF7-4444-DB1D927F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계정관리 페이지  </a:t>
            </a:r>
            <a:r>
              <a:rPr lang="en-US" altLang="ko-KR" dirty="0" err="1"/>
              <a:t>account.jsp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A06B56-1CF5-79E0-7F7D-E296E1135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20" y="1825625"/>
            <a:ext cx="4636360" cy="4351338"/>
          </a:xfr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87A2609-BF47-4FC1-25A0-55DFD8FCA17F}"/>
              </a:ext>
            </a:extLst>
          </p:cNvPr>
          <p:cNvSpPr/>
          <p:nvPr/>
        </p:nvSpPr>
        <p:spPr>
          <a:xfrm>
            <a:off x="203200" y="3390138"/>
            <a:ext cx="3149600" cy="59845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화면 중앙에 접속한 계정 정보 표시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412A41-90D4-1BF5-0F2A-1E222D219BA8}"/>
              </a:ext>
            </a:extLst>
          </p:cNvPr>
          <p:cNvCxnSpPr>
            <a:cxnSpLocks/>
          </p:cNvCxnSpPr>
          <p:nvPr/>
        </p:nvCxnSpPr>
        <p:spPr>
          <a:xfrm>
            <a:off x="3429000" y="3657616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B45E210-BCCD-FDDD-51EC-94C8302ACADC}"/>
              </a:ext>
            </a:extLst>
          </p:cNvPr>
          <p:cNvSpPr/>
          <p:nvPr/>
        </p:nvSpPr>
        <p:spPr>
          <a:xfrm>
            <a:off x="8414180" y="4241038"/>
            <a:ext cx="3149600" cy="59845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회원정보 수정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로그아웃 버튼 표시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게시판 바로가기 버튼도 배치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4283FD9-98DC-3C1E-5793-06D459DDB508}"/>
              </a:ext>
            </a:extLst>
          </p:cNvPr>
          <p:cNvCxnSpPr>
            <a:cxnSpLocks/>
          </p:cNvCxnSpPr>
          <p:nvPr/>
        </p:nvCxnSpPr>
        <p:spPr>
          <a:xfrm flipH="1">
            <a:off x="7658100" y="4674799"/>
            <a:ext cx="616380" cy="329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18BE0D9-7C2C-B114-62CE-5ADBA5354EC0}"/>
              </a:ext>
            </a:extLst>
          </p:cNvPr>
          <p:cNvSpPr/>
          <p:nvPr/>
        </p:nvSpPr>
        <p:spPr>
          <a:xfrm>
            <a:off x="0" y="5578507"/>
            <a:ext cx="3149600" cy="59845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회원가입 로그인 회원리스트 버튼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홈으로 버튼 및 회원탈퇴 버튼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EB4E297-4B15-AD13-1EC1-592422153ECE}"/>
              </a:ext>
            </a:extLst>
          </p:cNvPr>
          <p:cNvCxnSpPr>
            <a:cxnSpLocks/>
          </p:cNvCxnSpPr>
          <p:nvPr/>
        </p:nvCxnSpPr>
        <p:spPr>
          <a:xfrm>
            <a:off x="3244420" y="5877735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63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D7A71-0971-DE8E-E0AC-868632C5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회원정보수정 </a:t>
            </a:r>
            <a:r>
              <a:rPr lang="en-US" altLang="ko-KR" dirty="0" err="1"/>
              <a:t>modify.jsp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45E01F-3D87-3DCE-9F9B-3D6685875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40" y="2019082"/>
            <a:ext cx="3010320" cy="31246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C1CDB0-4D88-9AB6-A327-147C438DC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741" y="1652588"/>
            <a:ext cx="4544059" cy="4410691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D1B4736-9F70-D19F-E5CC-728FF709C70F}"/>
              </a:ext>
            </a:extLst>
          </p:cNvPr>
          <p:cNvSpPr/>
          <p:nvPr/>
        </p:nvSpPr>
        <p:spPr>
          <a:xfrm>
            <a:off x="4829286" y="2863072"/>
            <a:ext cx="1564628" cy="143665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수정완료 시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바로 계정관리 페이지로 이동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!!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251AC85-9EDF-84CB-DAA3-47663DB2DD74}"/>
              </a:ext>
            </a:extLst>
          </p:cNvPr>
          <p:cNvCxnSpPr>
            <a:cxnSpLocks/>
          </p:cNvCxnSpPr>
          <p:nvPr/>
        </p:nvCxnSpPr>
        <p:spPr>
          <a:xfrm>
            <a:off x="4089610" y="3581398"/>
            <a:ext cx="647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153B868-BE88-18AA-01D3-53BFE896970B}"/>
              </a:ext>
            </a:extLst>
          </p:cNvPr>
          <p:cNvCxnSpPr>
            <a:cxnSpLocks/>
          </p:cNvCxnSpPr>
          <p:nvPr/>
        </p:nvCxnSpPr>
        <p:spPr>
          <a:xfrm>
            <a:off x="6485891" y="3581398"/>
            <a:ext cx="647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385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40AB0-3113-F249-7F5C-6B72B625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명단 페이지</a:t>
            </a:r>
            <a:r>
              <a:rPr lang="en-US" altLang="ko-KR" dirty="0"/>
              <a:t> </a:t>
            </a:r>
            <a:r>
              <a:rPr lang="en-US" altLang="ko-KR" dirty="0" err="1"/>
              <a:t>list.jsp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4CDFCA-A7FF-0EB9-9E23-6CF7463B9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74" y="1991238"/>
            <a:ext cx="7001852" cy="4020111"/>
          </a:xfr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76932C7-E74F-D9BB-6535-ECF45D063847}"/>
              </a:ext>
            </a:extLst>
          </p:cNvPr>
          <p:cNvSpPr/>
          <p:nvPr/>
        </p:nvSpPr>
        <p:spPr>
          <a:xfrm>
            <a:off x="190500" y="2424938"/>
            <a:ext cx="3670300" cy="59845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이메일 비번 별명 가입일 최종접속일 표시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C81656-42D5-39D3-184F-8D4E3052AC66}"/>
              </a:ext>
            </a:extLst>
          </p:cNvPr>
          <p:cNvCxnSpPr>
            <a:cxnSpLocks/>
          </p:cNvCxnSpPr>
          <p:nvPr/>
        </p:nvCxnSpPr>
        <p:spPr>
          <a:xfrm>
            <a:off x="3975100" y="2724166"/>
            <a:ext cx="431800" cy="317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C7BD6E-B85D-3885-B88D-E4B47217ADC5}"/>
              </a:ext>
            </a:extLst>
          </p:cNvPr>
          <p:cNvSpPr/>
          <p:nvPr/>
        </p:nvSpPr>
        <p:spPr>
          <a:xfrm>
            <a:off x="6870700" y="6193647"/>
            <a:ext cx="3670300" cy="59845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계정관리 페이지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홈으로 이동 버튼 배치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6477C48-4BF7-50FB-6CBA-22D66ABCAF4A}"/>
              </a:ext>
            </a:extLst>
          </p:cNvPr>
          <p:cNvCxnSpPr>
            <a:cxnSpLocks/>
          </p:cNvCxnSpPr>
          <p:nvPr/>
        </p:nvCxnSpPr>
        <p:spPr>
          <a:xfrm flipH="1" flipV="1">
            <a:off x="6273800" y="5880124"/>
            <a:ext cx="495300" cy="3770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590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84308-C085-3563-F9A8-E7F21500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1426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D730B1F-092E-1D18-31A2-35CB0C46C4DA}"/>
              </a:ext>
            </a:extLst>
          </p:cNvPr>
          <p:cNvSpPr txBox="1"/>
          <p:nvPr/>
        </p:nvSpPr>
        <p:spPr>
          <a:xfrm>
            <a:off x="484463" y="722511"/>
            <a:ext cx="4576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Self_Intro</a:t>
            </a:r>
            <a:r>
              <a:rPr lang="ko-KR" altLang="en-US" sz="4000" dirty="0"/>
              <a:t>의 </a:t>
            </a:r>
            <a:r>
              <a:rPr lang="en-US" altLang="ko-KR" sz="4000" dirty="0"/>
              <a:t>ERD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E9BC26-77C5-1095-6593-EEB3F96C7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89" y="1568766"/>
            <a:ext cx="3676478" cy="35312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E65296-1A2A-C7B9-B363-A5F3ED0FC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70" y="1568766"/>
            <a:ext cx="3583860" cy="35312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441AFF-50C1-146D-2C5B-392E35148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930" y="1568766"/>
            <a:ext cx="3409785" cy="347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7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6B636-897E-4554-7304-5178BD31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928" y="172439"/>
            <a:ext cx="4388141" cy="800945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 err="1"/>
              <a:t>Self_Intro</a:t>
            </a:r>
            <a:r>
              <a:rPr lang="en-US" altLang="ko-KR" sz="2400" dirty="0"/>
              <a:t> </a:t>
            </a:r>
            <a:r>
              <a:rPr lang="ko-KR" altLang="en-US" sz="2400" u="sng" dirty="0"/>
              <a:t>테이블 명세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B1922-8208-FE1C-6949-0057D7152D51}"/>
              </a:ext>
            </a:extLst>
          </p:cNvPr>
          <p:cNvSpPr txBox="1"/>
          <p:nvPr/>
        </p:nvSpPr>
        <p:spPr>
          <a:xfrm>
            <a:off x="4387677" y="1406648"/>
            <a:ext cx="341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/>
              <a:t>테이블 구조 </a:t>
            </a:r>
            <a:r>
              <a:rPr lang="en-US" altLang="ko-KR" sz="1800" dirty="0"/>
              <a:t>: DB </a:t>
            </a:r>
            <a:r>
              <a:rPr lang="ko-KR" altLang="en-US" sz="1800" dirty="0"/>
              <a:t>명 </a:t>
            </a:r>
            <a:r>
              <a:rPr lang="en-US" altLang="ko-KR" sz="1800" dirty="0"/>
              <a:t>=&gt; </a:t>
            </a:r>
            <a:r>
              <a:rPr lang="en-US" altLang="ko-KR" sz="1800" dirty="0" err="1"/>
              <a:t>javadb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0ADBDE0-A82B-B544-FFC6-413F30C3C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009849"/>
              </p:ext>
            </p:extLst>
          </p:nvPr>
        </p:nvGraphicFramePr>
        <p:xfrm>
          <a:off x="655739" y="2209245"/>
          <a:ext cx="10880520" cy="243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389">
                  <a:extLst>
                    <a:ext uri="{9D8B030D-6E8A-4147-A177-3AD203B41FA5}">
                      <a16:colId xmlns:a16="http://schemas.microsoft.com/office/drawing/2014/main" val="331565168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523580367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720111781"/>
                    </a:ext>
                  </a:extLst>
                </a:gridCol>
                <a:gridCol w="1174459">
                  <a:extLst>
                    <a:ext uri="{9D8B030D-6E8A-4147-A177-3AD203B41FA5}">
                      <a16:colId xmlns:a16="http://schemas.microsoft.com/office/drawing/2014/main" val="88940641"/>
                    </a:ext>
                  </a:extLst>
                </a:gridCol>
                <a:gridCol w="1301829">
                  <a:extLst>
                    <a:ext uri="{9D8B030D-6E8A-4147-A177-3AD203B41FA5}">
                      <a16:colId xmlns:a16="http://schemas.microsoft.com/office/drawing/2014/main" val="3586162784"/>
                    </a:ext>
                  </a:extLst>
                </a:gridCol>
                <a:gridCol w="899161">
                  <a:extLst>
                    <a:ext uri="{9D8B030D-6E8A-4147-A177-3AD203B41FA5}">
                      <a16:colId xmlns:a16="http://schemas.microsoft.com/office/drawing/2014/main" val="3125546360"/>
                    </a:ext>
                  </a:extLst>
                </a:gridCol>
                <a:gridCol w="1088052">
                  <a:extLst>
                    <a:ext uri="{9D8B030D-6E8A-4147-A177-3AD203B41FA5}">
                      <a16:colId xmlns:a16="http://schemas.microsoft.com/office/drawing/2014/main" val="2794602820"/>
                    </a:ext>
                  </a:extLst>
                </a:gridCol>
                <a:gridCol w="1342596">
                  <a:extLst>
                    <a:ext uri="{9D8B030D-6E8A-4147-A177-3AD203B41FA5}">
                      <a16:colId xmlns:a16="http://schemas.microsoft.com/office/drawing/2014/main" val="34826138"/>
                    </a:ext>
                  </a:extLst>
                </a:gridCol>
                <a:gridCol w="1021921">
                  <a:extLst>
                    <a:ext uri="{9D8B030D-6E8A-4147-A177-3AD203B41FA5}">
                      <a16:colId xmlns:a16="http://schemas.microsoft.com/office/drawing/2014/main" val="4279629826"/>
                    </a:ext>
                  </a:extLst>
                </a:gridCol>
                <a:gridCol w="899639">
                  <a:extLst>
                    <a:ext uri="{9D8B030D-6E8A-4147-A177-3AD203B41FA5}">
                      <a16:colId xmlns:a16="http://schemas.microsoft.com/office/drawing/2014/main" val="87647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일련번호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테이블명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필드명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데이터 </a:t>
                      </a:r>
                      <a:r>
                        <a:rPr lang="ko-KR" altLang="en-US" sz="1000" dirty="0" err="1"/>
                        <a:t>타잎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기본값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필드설명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특이사항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사용유무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0687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000" dirty="0" err="1"/>
                    </a:p>
                    <a:p>
                      <a:pPr algn="ctr" latinLnBrk="1"/>
                      <a:endParaRPr lang="en-US" altLang="ko-KR" sz="1000" dirty="0" err="1"/>
                    </a:p>
                    <a:p>
                      <a:pPr algn="ctr" latinLnBrk="1"/>
                      <a:endParaRPr lang="en-US" altLang="ko-KR" sz="1000" dirty="0" err="1"/>
                    </a:p>
                    <a:p>
                      <a:pPr algn="ctr" latinLnBrk="1"/>
                      <a:endParaRPr lang="en-US" altLang="ko-KR" sz="1000" dirty="0" err="1"/>
                    </a:p>
                    <a:p>
                      <a:pPr algn="ctr" latinLnBrk="1"/>
                      <a:endParaRPr lang="en-US" altLang="ko-KR" sz="1000" dirty="0" err="1"/>
                    </a:p>
                    <a:p>
                      <a:pPr algn="ctr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회원 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r>
                        <a:rPr lang="en-US" altLang="ko-KR" sz="1000" dirty="0">
                          <a:solidFill>
                            <a:schemeClr val="accent1"/>
                          </a:solidFill>
                        </a:rPr>
                        <a:t>(member2)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email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varchar(100)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 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highlight>
                            <a:srgbClr val="FFFF00"/>
                          </a:highlight>
                        </a:rPr>
                        <a:t>기본키</a:t>
                      </a:r>
                      <a:r>
                        <a:rPr lang="ko-KR" altLang="en-US" sz="10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ko-KR" sz="1000" dirty="0">
                          <a:highlight>
                            <a:srgbClr val="FFFF00"/>
                          </a:highlight>
                        </a:rPr>
                        <a:t>PK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외래키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FK</a:t>
                      </a:r>
                      <a:endParaRPr lang="ko-KR" alt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사용중</a:t>
                      </a:r>
                      <a:endParaRPr lang="ko-KR" altLang="en-US" sz="10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157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pwd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varchar(100)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805885"/>
                  </a:ext>
                </a:extLst>
              </a:tr>
              <a:tr h="48370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nick_name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8364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reg_date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datetime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Current_timestamp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가입날자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4005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Last_login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datetime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최종접속일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2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71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F261C97-BCDF-0603-15A1-29AB6AF58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163508"/>
              </p:ext>
            </p:extLst>
          </p:nvPr>
        </p:nvGraphicFramePr>
        <p:xfrm>
          <a:off x="655740" y="150722"/>
          <a:ext cx="1088052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389">
                  <a:extLst>
                    <a:ext uri="{9D8B030D-6E8A-4147-A177-3AD203B41FA5}">
                      <a16:colId xmlns:a16="http://schemas.microsoft.com/office/drawing/2014/main" val="2264541113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859786817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540901472"/>
                    </a:ext>
                  </a:extLst>
                </a:gridCol>
                <a:gridCol w="1111127">
                  <a:extLst>
                    <a:ext uri="{9D8B030D-6E8A-4147-A177-3AD203B41FA5}">
                      <a16:colId xmlns:a16="http://schemas.microsoft.com/office/drawing/2014/main" val="43475362"/>
                    </a:ext>
                  </a:extLst>
                </a:gridCol>
                <a:gridCol w="1275008">
                  <a:extLst>
                    <a:ext uri="{9D8B030D-6E8A-4147-A177-3AD203B41FA5}">
                      <a16:colId xmlns:a16="http://schemas.microsoft.com/office/drawing/2014/main" val="3647219654"/>
                    </a:ext>
                  </a:extLst>
                </a:gridCol>
                <a:gridCol w="989314">
                  <a:extLst>
                    <a:ext uri="{9D8B030D-6E8A-4147-A177-3AD203B41FA5}">
                      <a16:colId xmlns:a16="http://schemas.microsoft.com/office/drawing/2014/main" val="3098726383"/>
                    </a:ext>
                  </a:extLst>
                </a:gridCol>
                <a:gridCol w="1088052">
                  <a:extLst>
                    <a:ext uri="{9D8B030D-6E8A-4147-A177-3AD203B41FA5}">
                      <a16:colId xmlns:a16="http://schemas.microsoft.com/office/drawing/2014/main" val="3390960055"/>
                    </a:ext>
                  </a:extLst>
                </a:gridCol>
                <a:gridCol w="1342596">
                  <a:extLst>
                    <a:ext uri="{9D8B030D-6E8A-4147-A177-3AD203B41FA5}">
                      <a16:colId xmlns:a16="http://schemas.microsoft.com/office/drawing/2014/main" val="1610221544"/>
                    </a:ext>
                  </a:extLst>
                </a:gridCol>
                <a:gridCol w="1021921">
                  <a:extLst>
                    <a:ext uri="{9D8B030D-6E8A-4147-A177-3AD203B41FA5}">
                      <a16:colId xmlns:a16="http://schemas.microsoft.com/office/drawing/2014/main" val="1601942759"/>
                    </a:ext>
                  </a:extLst>
                </a:gridCol>
                <a:gridCol w="899639">
                  <a:extLst>
                    <a:ext uri="{9D8B030D-6E8A-4147-A177-3AD203B41FA5}">
                      <a16:colId xmlns:a16="http://schemas.microsoft.com/office/drawing/2014/main" val="2515554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일련번호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테이블명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필드명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데이터 </a:t>
                      </a:r>
                      <a:r>
                        <a:rPr lang="ko-KR" altLang="en-US" sz="1000" dirty="0" err="1"/>
                        <a:t>타잎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기본값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필드설명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특이사항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사용유무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99779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000" dirty="0" err="1"/>
                    </a:p>
                    <a:p>
                      <a:pPr algn="ctr" latinLnBrk="1"/>
                      <a:endParaRPr lang="en-US" altLang="ko-KR" sz="1000" dirty="0" err="1"/>
                    </a:p>
                    <a:p>
                      <a:pPr algn="ctr" latinLnBrk="1"/>
                      <a:endParaRPr lang="en-US" altLang="ko-KR" sz="1000" dirty="0" err="1"/>
                    </a:p>
                    <a:p>
                      <a:pPr algn="ctr" latinLnBrk="1"/>
                      <a:endParaRPr lang="en-US" altLang="ko-KR" sz="1000" dirty="0" err="1"/>
                    </a:p>
                    <a:p>
                      <a:pPr algn="ctr" latinLnBrk="1"/>
                      <a:endParaRPr lang="en-US" altLang="ko-KR" sz="1000" dirty="0" err="1"/>
                    </a:p>
                    <a:p>
                      <a:pPr algn="ctr" latinLnBrk="1"/>
                      <a:endParaRPr lang="en-US" altLang="ko-KR" sz="1000" dirty="0" err="1"/>
                    </a:p>
                    <a:p>
                      <a:pPr algn="ctr" latinLnBrk="1"/>
                      <a:endParaRPr lang="en-US" altLang="ko-KR" sz="1000" dirty="0" err="1"/>
                    </a:p>
                    <a:p>
                      <a:pPr algn="ctr"/>
                      <a:r>
                        <a:rPr lang="ko-KR" altLang="en-US" sz="1800" dirty="0">
                          <a:solidFill>
                            <a:schemeClr val="accent6"/>
                          </a:solidFill>
                        </a:rPr>
                        <a:t>게시글</a:t>
                      </a:r>
                      <a:endParaRPr lang="en-US" altLang="ko-KR" sz="1800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r>
                        <a:rPr lang="en-US" altLang="ko-KR" sz="1000" dirty="0">
                          <a:solidFill>
                            <a:schemeClr val="accent6"/>
                          </a:solidFill>
                        </a:rPr>
                        <a:t>(board2)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bno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게시글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auto_increment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highlight>
                            <a:srgbClr val="FFFF00"/>
                          </a:highlight>
                        </a:rPr>
                        <a:t>기본키</a:t>
                      </a:r>
                      <a:r>
                        <a:rPr lang="ko-KR" altLang="en-US" sz="10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ko-KR" sz="1000" dirty="0">
                          <a:highlight>
                            <a:srgbClr val="FFFF00"/>
                          </a:highlight>
                        </a:rPr>
                        <a:t>PK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외래키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FK</a:t>
                      </a:r>
                      <a:endParaRPr lang="ko-KR" altLang="en-US" sz="1000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사용중</a:t>
                      </a:r>
                      <a:endParaRPr lang="ko-KR" altLang="en-US" sz="10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775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title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varchar(100)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제목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9774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writer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varchar(100)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외래키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FK</a:t>
                      </a:r>
                      <a:endParaRPr lang="ko-KR" altLang="en-US" sz="1000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382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content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553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reg_date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current_timestamp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4912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read_count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dirty="0">
                          <a:solidFill>
                            <a:srgbClr val="262626"/>
                          </a:solidFill>
                          <a:effectLst/>
                          <a:latin typeface="NanumSquare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= 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조회수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6505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471A90D-6D54-EDCD-78F0-6FE2754CD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48052"/>
              </p:ext>
            </p:extLst>
          </p:nvPr>
        </p:nvGraphicFramePr>
        <p:xfrm>
          <a:off x="655740" y="3613558"/>
          <a:ext cx="1088052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389">
                  <a:extLst>
                    <a:ext uri="{9D8B030D-6E8A-4147-A177-3AD203B41FA5}">
                      <a16:colId xmlns:a16="http://schemas.microsoft.com/office/drawing/2014/main" val="2264541113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859786817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540901472"/>
                    </a:ext>
                  </a:extLst>
                </a:gridCol>
                <a:gridCol w="1098248">
                  <a:extLst>
                    <a:ext uri="{9D8B030D-6E8A-4147-A177-3AD203B41FA5}">
                      <a16:colId xmlns:a16="http://schemas.microsoft.com/office/drawing/2014/main" val="43475362"/>
                    </a:ext>
                  </a:extLst>
                </a:gridCol>
                <a:gridCol w="1300766">
                  <a:extLst>
                    <a:ext uri="{9D8B030D-6E8A-4147-A177-3AD203B41FA5}">
                      <a16:colId xmlns:a16="http://schemas.microsoft.com/office/drawing/2014/main" val="3647219654"/>
                    </a:ext>
                  </a:extLst>
                </a:gridCol>
                <a:gridCol w="976435">
                  <a:extLst>
                    <a:ext uri="{9D8B030D-6E8A-4147-A177-3AD203B41FA5}">
                      <a16:colId xmlns:a16="http://schemas.microsoft.com/office/drawing/2014/main" val="3098726383"/>
                    </a:ext>
                  </a:extLst>
                </a:gridCol>
                <a:gridCol w="1088052">
                  <a:extLst>
                    <a:ext uri="{9D8B030D-6E8A-4147-A177-3AD203B41FA5}">
                      <a16:colId xmlns:a16="http://schemas.microsoft.com/office/drawing/2014/main" val="3390960055"/>
                    </a:ext>
                  </a:extLst>
                </a:gridCol>
                <a:gridCol w="1342596">
                  <a:extLst>
                    <a:ext uri="{9D8B030D-6E8A-4147-A177-3AD203B41FA5}">
                      <a16:colId xmlns:a16="http://schemas.microsoft.com/office/drawing/2014/main" val="1610221544"/>
                    </a:ext>
                  </a:extLst>
                </a:gridCol>
                <a:gridCol w="1021921">
                  <a:extLst>
                    <a:ext uri="{9D8B030D-6E8A-4147-A177-3AD203B41FA5}">
                      <a16:colId xmlns:a16="http://schemas.microsoft.com/office/drawing/2014/main" val="1601942759"/>
                    </a:ext>
                  </a:extLst>
                </a:gridCol>
                <a:gridCol w="899639">
                  <a:extLst>
                    <a:ext uri="{9D8B030D-6E8A-4147-A177-3AD203B41FA5}">
                      <a16:colId xmlns:a16="http://schemas.microsoft.com/office/drawing/2014/main" val="2515554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일련번호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테이블명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필드명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데이터 </a:t>
                      </a:r>
                      <a:r>
                        <a:rPr lang="ko-KR" altLang="en-US" sz="1000" dirty="0" err="1"/>
                        <a:t>타잎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기본값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필드설명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특이사항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사용유무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99779"/>
                  </a:ext>
                </a:extLst>
              </a:tr>
              <a:tr h="534416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endParaRPr lang="en-US" altLang="ko-KR" sz="1000" dirty="0" err="1"/>
                    </a:p>
                    <a:p>
                      <a:pPr latinLnBrk="1"/>
                      <a:endParaRPr lang="en-US" altLang="ko-KR" sz="1000" dirty="0" err="1"/>
                    </a:p>
                    <a:p>
                      <a:pPr latinLnBrk="1"/>
                      <a:endParaRPr lang="en-US" altLang="ko-KR" sz="1000" dirty="0" err="1"/>
                    </a:p>
                    <a:p>
                      <a:pPr latinLnBrk="1"/>
                      <a:endParaRPr lang="en-US" altLang="ko-KR" sz="1000" dirty="0" err="1"/>
                    </a:p>
                    <a:p>
                      <a:pPr latinLnBrk="1"/>
                      <a:endParaRPr lang="en-US" altLang="ko-KR" sz="1000" dirty="0" err="1"/>
                    </a:p>
                    <a:p>
                      <a:pPr latinLnBrk="1"/>
                      <a:endParaRPr lang="en-US" altLang="ko-KR" sz="1000" dirty="0" err="1"/>
                    </a:p>
                    <a:p>
                      <a:pPr latinLnBrk="1"/>
                      <a:endParaRPr lang="en-US" altLang="ko-KR" sz="1000" dirty="0" err="1"/>
                    </a:p>
                    <a:p>
                      <a:pPr algn="ctr"/>
                      <a:r>
                        <a:rPr lang="ko-KR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댓글</a:t>
                      </a:r>
                      <a:endParaRPr lang="en-US" altLang="ko-KR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ko-KR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(comment)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댓글번호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auto_increment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highlight>
                            <a:srgbClr val="FFFF00"/>
                          </a:highlight>
                        </a:rPr>
                        <a:t>기본키</a:t>
                      </a:r>
                      <a:r>
                        <a:rPr lang="ko-KR" altLang="en-US" sz="10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ko-KR" sz="1000" dirty="0">
                          <a:highlight>
                            <a:srgbClr val="FFFF00"/>
                          </a:highlight>
                        </a:rPr>
                        <a:t>PK</a:t>
                      </a:r>
                    </a:p>
                    <a:p>
                      <a:pPr algn="ctr" latinLnBrk="1"/>
                      <a:endParaRPr lang="ko-KR" alt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사용중</a:t>
                      </a:r>
                      <a:endParaRPr lang="ko-KR" altLang="en-US" sz="10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91691"/>
                  </a:ext>
                </a:extLst>
              </a:tr>
              <a:tr h="5344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bno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= -1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게시글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외래키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FK</a:t>
                      </a:r>
                      <a:endParaRPr lang="ko-KR" altLang="en-US" sz="1000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77524"/>
                  </a:ext>
                </a:extLst>
              </a:tr>
              <a:tr h="5344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writer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varchar(100)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default = “unknown”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외래키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FK</a:t>
                      </a:r>
                      <a:endParaRPr lang="ko-KR" altLang="en-US" sz="1000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977433"/>
                  </a:ext>
                </a:extLst>
              </a:tr>
              <a:tr h="5344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content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varchar(100)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댓글내용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38238"/>
                  </a:ext>
                </a:extLst>
              </a:tr>
              <a:tr h="5344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reg_at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current_timestamp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5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00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0EC0A-24E4-8798-BB5D-7D80AC3A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 err="1"/>
              <a:t>home.jsp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E9CF511B-3285-F447-7F1D-63F9E5D2E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424161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55958-42D1-9F9D-2441-0BF88416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ko-KR" altLang="en-US" dirty="0"/>
              <a:t> 메뉴 구성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E1171-9485-9ECB-5032-8E50C3579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HOME</a:t>
            </a:r>
          </a:p>
          <a:p>
            <a:pPr marL="0" indent="0">
              <a:buNone/>
            </a:pPr>
            <a:r>
              <a:rPr lang="en-US" altLang="ko-KR" dirty="0"/>
              <a:t>  =&gt; </a:t>
            </a:r>
            <a:r>
              <a:rPr lang="ko-KR" altLang="en-US" sz="2100" dirty="0" err="1"/>
              <a:t>홈화면</a:t>
            </a:r>
            <a:r>
              <a:rPr lang="en-US" altLang="ko-KR" sz="2100" dirty="0"/>
              <a:t>,</a:t>
            </a:r>
            <a:r>
              <a:rPr lang="ko-KR" altLang="en-US" sz="2100" dirty="0"/>
              <a:t> </a:t>
            </a:r>
            <a:r>
              <a:rPr lang="en-US" altLang="ko-KR" sz="2100" dirty="0"/>
              <a:t>A</a:t>
            </a:r>
            <a:r>
              <a:rPr lang="ko-KR" altLang="en-US" sz="2100" dirty="0"/>
              <a:t>태그를 활용하여 </a:t>
            </a:r>
            <a:r>
              <a:rPr lang="ko-KR" altLang="en-US" sz="2100" dirty="0" err="1"/>
              <a:t>클릭시</a:t>
            </a:r>
            <a:r>
              <a:rPr lang="en-US" altLang="ko-KR" sz="2100" dirty="0"/>
              <a:t>, </a:t>
            </a:r>
            <a:r>
              <a:rPr lang="ko-KR" altLang="en-US" sz="2100" dirty="0"/>
              <a:t>홈화면으로 이동</a:t>
            </a:r>
            <a:endParaRPr lang="en-US" altLang="ko-KR" sz="2100" dirty="0"/>
          </a:p>
          <a:p>
            <a:r>
              <a:rPr lang="en-US" altLang="ko-KR" dirty="0"/>
              <a:t>PROFILE</a:t>
            </a:r>
          </a:p>
          <a:p>
            <a:pPr marL="0" indent="0">
              <a:buNone/>
            </a:pPr>
            <a:r>
              <a:rPr lang="en-US" altLang="ko-KR" dirty="0"/>
              <a:t>  =&gt; </a:t>
            </a:r>
            <a:r>
              <a:rPr lang="ko-KR" altLang="en-US" sz="2100" dirty="0"/>
              <a:t>프로필 메뉴</a:t>
            </a:r>
            <a:r>
              <a:rPr lang="en-US" altLang="ko-KR" sz="2100" dirty="0"/>
              <a:t>,</a:t>
            </a:r>
            <a:r>
              <a:rPr lang="ko-KR" altLang="en-US" sz="2100" dirty="0"/>
              <a:t> </a:t>
            </a:r>
            <a:r>
              <a:rPr lang="en-US" altLang="ko-KR" sz="2100" dirty="0"/>
              <a:t>A</a:t>
            </a:r>
            <a:r>
              <a:rPr lang="ko-KR" altLang="en-US" sz="2100" dirty="0"/>
              <a:t>태그를 활용하여 </a:t>
            </a:r>
            <a:r>
              <a:rPr lang="ko-KR" altLang="en-US" sz="2100" dirty="0" err="1"/>
              <a:t>클릭시</a:t>
            </a:r>
            <a:r>
              <a:rPr lang="en-US" altLang="ko-KR" sz="2100" dirty="0"/>
              <a:t>, </a:t>
            </a:r>
            <a:r>
              <a:rPr lang="ko-KR" altLang="en-US" sz="2100" dirty="0"/>
              <a:t>프로필 페이지로 이동</a:t>
            </a:r>
            <a:endParaRPr lang="en-US" altLang="ko-KR" sz="2100" dirty="0"/>
          </a:p>
          <a:p>
            <a:r>
              <a:rPr lang="en-US" altLang="ko-KR" dirty="0"/>
              <a:t>BOARD</a:t>
            </a:r>
          </a:p>
          <a:p>
            <a:pPr marL="0" indent="0">
              <a:buNone/>
            </a:pPr>
            <a:r>
              <a:rPr lang="en-US" altLang="ko-KR" dirty="0"/>
              <a:t>  =&gt; </a:t>
            </a:r>
            <a:r>
              <a:rPr lang="ko-KR" altLang="en-US" sz="2100" dirty="0"/>
              <a:t>게시판 메뉴</a:t>
            </a:r>
            <a:r>
              <a:rPr lang="en-US" altLang="ko-KR" sz="2100" dirty="0"/>
              <a:t>,</a:t>
            </a:r>
            <a:r>
              <a:rPr lang="ko-KR" altLang="en-US" sz="2100" dirty="0"/>
              <a:t> </a:t>
            </a:r>
            <a:r>
              <a:rPr lang="en-US" altLang="ko-KR" sz="2100" dirty="0"/>
              <a:t>A</a:t>
            </a:r>
            <a:r>
              <a:rPr lang="ko-KR" altLang="en-US" sz="2100" dirty="0"/>
              <a:t>태그를 활용하여 </a:t>
            </a:r>
            <a:r>
              <a:rPr lang="ko-KR" altLang="en-US" sz="2100" dirty="0" err="1"/>
              <a:t>클릭시</a:t>
            </a:r>
            <a:r>
              <a:rPr lang="en-US" altLang="ko-KR" sz="2100" dirty="0"/>
              <a:t>, </a:t>
            </a:r>
            <a:r>
              <a:rPr lang="ko-KR" altLang="en-US" sz="2100" dirty="0"/>
              <a:t>게시판 페이지로 이동</a:t>
            </a:r>
            <a:endParaRPr lang="en-US" altLang="ko-KR" sz="2100" dirty="0"/>
          </a:p>
          <a:p>
            <a:r>
              <a:rPr lang="en-US" altLang="ko-KR" dirty="0"/>
              <a:t>LOGIN</a:t>
            </a:r>
          </a:p>
          <a:p>
            <a:pPr marL="0" indent="0">
              <a:buNone/>
            </a:pPr>
            <a:r>
              <a:rPr lang="en-US" altLang="ko-KR" dirty="0"/>
              <a:t>  =&gt;</a:t>
            </a:r>
            <a:r>
              <a:rPr lang="ko-KR" altLang="en-US" sz="2800" dirty="0"/>
              <a:t> </a:t>
            </a:r>
            <a:r>
              <a:rPr lang="ko-KR" altLang="en-US" sz="2100" dirty="0"/>
              <a:t>로그인 메뉴</a:t>
            </a:r>
            <a:r>
              <a:rPr lang="en-US" altLang="ko-KR" sz="2100" dirty="0"/>
              <a:t>, A</a:t>
            </a:r>
            <a:r>
              <a:rPr lang="ko-KR" altLang="en-US" sz="2100" dirty="0"/>
              <a:t>태그를 활용하여 </a:t>
            </a:r>
            <a:r>
              <a:rPr lang="ko-KR" altLang="en-US" sz="2100" dirty="0" err="1"/>
              <a:t>클릭시</a:t>
            </a:r>
            <a:r>
              <a:rPr lang="en-US" altLang="ko-KR" sz="2100" dirty="0"/>
              <a:t>, </a:t>
            </a:r>
            <a:r>
              <a:rPr lang="ko-KR" altLang="en-US" sz="2100" dirty="0"/>
              <a:t>로그인 페이지로 이동</a:t>
            </a:r>
            <a:endParaRPr lang="en-US" altLang="ko-KR" sz="2100" dirty="0"/>
          </a:p>
          <a:p>
            <a:r>
              <a:rPr lang="en-US" altLang="ko-KR" dirty="0"/>
              <a:t>JOIN US</a:t>
            </a:r>
          </a:p>
          <a:p>
            <a:pPr marL="0" indent="0">
              <a:buNone/>
            </a:pPr>
            <a:r>
              <a:rPr lang="en-US" altLang="ko-KR" dirty="0"/>
              <a:t>  =&gt; </a:t>
            </a:r>
            <a:r>
              <a:rPr lang="ko-KR" altLang="en-US" sz="2100" dirty="0"/>
              <a:t>회원가입 메뉴</a:t>
            </a:r>
            <a:r>
              <a:rPr lang="en-US" altLang="ko-KR" sz="2100" dirty="0"/>
              <a:t>, A</a:t>
            </a:r>
            <a:r>
              <a:rPr lang="ko-KR" altLang="en-US" sz="2100" dirty="0"/>
              <a:t>태그를 활용하여 </a:t>
            </a:r>
            <a:r>
              <a:rPr lang="ko-KR" altLang="en-US" sz="2100" dirty="0" err="1"/>
              <a:t>클릭시</a:t>
            </a:r>
            <a:r>
              <a:rPr lang="en-US" altLang="ko-KR" sz="2100" dirty="0"/>
              <a:t>, </a:t>
            </a:r>
            <a:r>
              <a:rPr lang="ko-KR" altLang="en-US" sz="2100" dirty="0"/>
              <a:t>회원가입 페이지로 이동</a:t>
            </a:r>
            <a:endParaRPr lang="en-US" altLang="ko-KR" sz="2100" dirty="0"/>
          </a:p>
          <a:p>
            <a:r>
              <a:rPr lang="en-US" altLang="ko-KR" dirty="0"/>
              <a:t>ACCOUT</a:t>
            </a:r>
          </a:p>
          <a:p>
            <a:pPr marL="0" indent="0">
              <a:buNone/>
            </a:pPr>
            <a:r>
              <a:rPr lang="en-US" altLang="ko-KR" dirty="0"/>
              <a:t>  =&gt; </a:t>
            </a:r>
            <a:r>
              <a:rPr lang="ko-KR" altLang="en-US" sz="2100" dirty="0"/>
              <a:t>계정관리 메뉴</a:t>
            </a:r>
            <a:r>
              <a:rPr lang="en-US" altLang="ko-KR" sz="2100" dirty="0"/>
              <a:t>, A</a:t>
            </a:r>
            <a:r>
              <a:rPr lang="ko-KR" altLang="en-US" sz="2100" dirty="0"/>
              <a:t>태그를 활용하여 </a:t>
            </a:r>
            <a:r>
              <a:rPr lang="ko-KR" altLang="en-US" sz="2100" dirty="0" err="1"/>
              <a:t>클릭시</a:t>
            </a:r>
            <a:r>
              <a:rPr lang="en-US" altLang="ko-KR" sz="2100" dirty="0"/>
              <a:t>, </a:t>
            </a:r>
            <a:r>
              <a:rPr lang="ko-KR" altLang="en-US" sz="2100" dirty="0"/>
              <a:t>계정관리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378769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2188C6-4C5D-AC02-CF26-7C80BE036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84" y="452022"/>
            <a:ext cx="1867161" cy="595395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A2DB3CF-F1EA-1149-0948-6D5AEDBA350D}"/>
              </a:ext>
            </a:extLst>
          </p:cNvPr>
          <p:cNvSpPr/>
          <p:nvPr/>
        </p:nvSpPr>
        <p:spPr>
          <a:xfrm>
            <a:off x="2975156" y="452022"/>
            <a:ext cx="6550779" cy="77273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홈화면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이미지에 맞게  메뉴를 하늘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구름에 맞추어 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색구성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E41086-8188-90F9-3C52-1301A3CE622B}"/>
              </a:ext>
            </a:extLst>
          </p:cNvPr>
          <p:cNvCxnSpPr>
            <a:cxnSpLocks/>
          </p:cNvCxnSpPr>
          <p:nvPr/>
        </p:nvCxnSpPr>
        <p:spPr>
          <a:xfrm flipH="1">
            <a:off x="2238778" y="838388"/>
            <a:ext cx="646365" cy="513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0C28150-CF09-0138-7344-2FEA794C1F06}"/>
              </a:ext>
            </a:extLst>
          </p:cNvPr>
          <p:cNvSpPr/>
          <p:nvPr/>
        </p:nvSpPr>
        <p:spPr>
          <a:xfrm>
            <a:off x="2975156" y="3042634"/>
            <a:ext cx="5499143" cy="77273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메뉴는 흰색 글씨로 하되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CSS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호버링을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이용하여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커서 포인터가 위치되면 그레이 색으로 변경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54155D3-58B3-133A-CBBB-DC4E55FFB553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174245" y="3429000"/>
            <a:ext cx="7236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BA00EB9B-2E7F-BC89-05DD-D0D955237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906" y="2657367"/>
            <a:ext cx="1524213" cy="154326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3DF8D3-F40D-60CA-DAF7-90B81948C466}"/>
              </a:ext>
            </a:extLst>
          </p:cNvPr>
          <p:cNvCxnSpPr>
            <a:cxnSpLocks/>
          </p:cNvCxnSpPr>
          <p:nvPr/>
        </p:nvCxnSpPr>
        <p:spPr>
          <a:xfrm>
            <a:off x="8628845" y="3432219"/>
            <a:ext cx="63951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83BC133-CDF6-02BB-9F91-55493A67F8EF}"/>
              </a:ext>
            </a:extLst>
          </p:cNvPr>
          <p:cNvSpPr/>
          <p:nvPr/>
        </p:nvSpPr>
        <p:spPr>
          <a:xfrm>
            <a:off x="2975155" y="5633246"/>
            <a:ext cx="4481713" cy="77273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소셜 계정으로 연결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현재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href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값은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#)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6CFFE8-CE10-37CE-278B-DE9D8A16621C}"/>
              </a:ext>
            </a:extLst>
          </p:cNvPr>
          <p:cNvCxnSpPr>
            <a:cxnSpLocks/>
          </p:cNvCxnSpPr>
          <p:nvPr/>
        </p:nvCxnSpPr>
        <p:spPr>
          <a:xfrm flipH="1">
            <a:off x="1828800" y="6019612"/>
            <a:ext cx="10690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BF5C95B-DA3A-5616-3095-DCEB79C59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155" y="4378537"/>
            <a:ext cx="1228896" cy="1114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68F522-0EA8-60E3-2403-994272C93E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172" y="4378537"/>
            <a:ext cx="1452332" cy="111458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9B34435-9C2B-AB21-F2E2-65B39DA30E23}"/>
              </a:ext>
            </a:extLst>
          </p:cNvPr>
          <p:cNvSpPr/>
          <p:nvPr/>
        </p:nvSpPr>
        <p:spPr>
          <a:xfrm>
            <a:off x="6465406" y="4549461"/>
            <a:ext cx="4481713" cy="77273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커서 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호버링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시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트위터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페이스북 대표 컬러로 변경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F3118E-AD6F-4C27-2089-7DFD4705DC74}"/>
              </a:ext>
            </a:extLst>
          </p:cNvPr>
          <p:cNvCxnSpPr>
            <a:cxnSpLocks/>
          </p:cNvCxnSpPr>
          <p:nvPr/>
        </p:nvCxnSpPr>
        <p:spPr>
          <a:xfrm flipH="1">
            <a:off x="5716010" y="4962658"/>
            <a:ext cx="7236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98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513FBBC-29BD-C69B-ED80-0B6EA70DE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89" y="1664428"/>
            <a:ext cx="6700089" cy="35291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6565E3-BB51-1D0B-8A17-E04EAEF28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913" y="873679"/>
            <a:ext cx="2514951" cy="13813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823E5E-418F-AC0F-E76F-9F424BB67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913" y="5389448"/>
            <a:ext cx="2534004" cy="133368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D3B3DAD-44A2-47A5-821E-2376ACF11C34}"/>
              </a:ext>
            </a:extLst>
          </p:cNvPr>
          <p:cNvSpPr/>
          <p:nvPr/>
        </p:nvSpPr>
        <p:spPr>
          <a:xfrm>
            <a:off x="7651058" y="3016251"/>
            <a:ext cx="4481713" cy="172005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프로필로 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바로가는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버튼 생성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 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호버링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기능을 활용해 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커서 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위치시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글씨 확대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애니메이션 효과 부여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7F4D17F-B9C4-599E-36DD-4F07216CD248}"/>
              </a:ext>
            </a:extLst>
          </p:cNvPr>
          <p:cNvCxnSpPr>
            <a:cxnSpLocks/>
          </p:cNvCxnSpPr>
          <p:nvPr/>
        </p:nvCxnSpPr>
        <p:spPr>
          <a:xfrm>
            <a:off x="9882388" y="2392837"/>
            <a:ext cx="0" cy="507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0BBF10-F38B-AA75-2BF2-FCEB689C1A80}"/>
              </a:ext>
            </a:extLst>
          </p:cNvPr>
          <p:cNvCxnSpPr>
            <a:cxnSpLocks/>
          </p:cNvCxnSpPr>
          <p:nvPr/>
        </p:nvCxnSpPr>
        <p:spPr>
          <a:xfrm>
            <a:off x="9947722" y="4791792"/>
            <a:ext cx="0" cy="507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06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1050</Words>
  <Application>Microsoft Office PowerPoint</Application>
  <PresentationFormat>와이드스크린</PresentationFormat>
  <Paragraphs>332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NanumSquare</vt:lpstr>
      <vt:lpstr>맑은 고딕</vt:lpstr>
      <vt:lpstr>Arial</vt:lpstr>
      <vt:lpstr>Office 테마</vt:lpstr>
      <vt:lpstr>Self_Intro 자기소개페이지</vt:lpstr>
      <vt:lpstr>Self_Intro 요구사항 분석 내용</vt:lpstr>
      <vt:lpstr>PowerPoint 프레젠테이션</vt:lpstr>
      <vt:lpstr>Self_Intro 테이블 명세</vt:lpstr>
      <vt:lpstr>PowerPoint 프레젠테이션</vt:lpstr>
      <vt:lpstr>메인화면 home.jsp</vt:lpstr>
      <vt:lpstr>메인화면 메뉴 구성 </vt:lpstr>
      <vt:lpstr>PowerPoint 프레젠테이션</vt:lpstr>
      <vt:lpstr>PowerPoint 프레젠테이션</vt:lpstr>
      <vt:lpstr>프로필 메뉴 profile.jsp</vt:lpstr>
      <vt:lpstr>Profile 화면</vt:lpstr>
      <vt:lpstr>About 화면</vt:lpstr>
      <vt:lpstr>What I Can 화면</vt:lpstr>
      <vt:lpstr>Contact Me 화면</vt:lpstr>
      <vt:lpstr>Header nav footer 구현 (게시판, 계정페이지에 구현)</vt:lpstr>
      <vt:lpstr>게시판 board.jsp</vt:lpstr>
      <vt:lpstr>게시판 board.jsp</vt:lpstr>
      <vt:lpstr>게시판 board.jsp</vt:lpstr>
      <vt:lpstr>회원가입 join.jsp</vt:lpstr>
      <vt:lpstr>로그인 login.jsp</vt:lpstr>
      <vt:lpstr>계정관리 페이지  account.jsp</vt:lpstr>
      <vt:lpstr>계정관리 페이지  account.jsp</vt:lpstr>
      <vt:lpstr>회원정보수정 modify.jsp</vt:lpstr>
      <vt:lpstr>회원 명단 페이지 list.jsp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82</cp:revision>
  <dcterms:created xsi:type="dcterms:W3CDTF">2022-10-13T05:56:10Z</dcterms:created>
  <dcterms:modified xsi:type="dcterms:W3CDTF">2022-12-14T03:46:38Z</dcterms:modified>
</cp:coreProperties>
</file>