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" initials="e" lastIdx="1" clrIdx="0">
    <p:extLst>
      <p:ext uri="{19B8F6BF-5375-455C-9EA6-DF929625EA0E}">
        <p15:presenceInfo xmlns:p15="http://schemas.microsoft.com/office/powerpoint/2012/main" userId="e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22D0-C145-2372-C8EC-24195AC2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F59453-6D2B-96B1-1C3C-B37E207C3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64EEB-16C2-D2DA-725C-7095EAD4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DE30C-F226-C2B4-56FC-4D588CE4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0B530-BF34-1AB8-4FA7-2ABC542C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0D9B0-9F18-C590-A8B7-22D981BC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8CF36-C638-B260-F2FD-535D1B16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250D-E207-E3EA-DF7B-853913FC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BAB4-1CB7-CD1B-A81D-25F2CC3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92C72-2FE7-741A-27B2-77453B3C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9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0FCC5E-7C40-1415-091F-46FBF7FF4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5D773-EF6A-6520-5D92-01FC98861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98D21-5494-6DF4-3CAC-AE328368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3376-4F3D-D463-0740-2D09AD96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90492-1C5A-218C-40E2-DAB1BCAA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8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16789-BBAE-A198-A072-56DDF225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CABA6-C132-C677-77DA-0FECCA8A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F68C-99E1-1280-6A55-8FC6359C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036B0-687E-C503-5900-EE62E921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DA248-BDC7-A588-800B-62E5FAE0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426DA-7293-362C-2E30-635AA312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D5E4C-2725-CC26-77CB-694C9BA0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3FF70-39F5-99F8-2AA5-D4BC9E57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06836-42E3-892F-ABF1-6DC55784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FF736-FE9E-724C-1B70-05DDBDFA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5E2AA-2E85-FF97-CEED-C50C73A6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911C8-CC3E-F403-F6A6-CDF657EA8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41EB9-03CC-4614-B3FA-BEAFA0069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EB1D4-B8D6-FB90-E707-49C02AF8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6ABE6-0034-BE13-04C5-EFC15D6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78026-78EC-5AD8-5E5B-04257648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1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1ED36-F801-BAB9-21C1-98D1C695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2C1D4-D995-B535-E69C-6D948DD2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C6F8D-9BF3-DC6E-5620-DE8E6DB8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6C63F-BA8F-01BD-0300-AE48ABCF5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7ED91-F815-2303-0074-CBD552C0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3551A-916A-48DB-1897-FCED088E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A97359-2985-E2CE-7604-280E495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9F53E5-C954-2BF7-431E-5171792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0D95C-BB23-A691-DD54-57AB86AE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671DD2-D55A-ECA4-D99F-9129DB3E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67E92-6C51-10F8-5649-FD536868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C9BF-700C-4A17-69F8-16C20157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34C94F-103C-D453-7F1C-CD2F85B5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4D549-665D-01EB-19F6-932BAE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49FC9-3719-F266-1391-6E677E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85A16-9D9E-72FC-0DB4-19F26F4E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0982A-C02A-2883-469F-D056CBEC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2A715-1889-C746-1DE7-859D6879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F0CB2F-7119-46FA-21E1-DD63742A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FA952-4517-7BB4-66F6-F8009937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01B0E-C9EB-2934-1527-57767A07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9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5551-8966-0817-1FA7-C12D5C8A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6AAB4-17D1-E419-6A39-5E0AEC62C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C6445-7EC4-01F4-F974-72542C82B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3669E-6669-C4EC-6D80-CC50682B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D3016-F50B-B2D6-8E7B-C1F76F73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A7C5A-7A39-D4E0-2FCA-0979507E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B8E668-390A-984F-EEA8-51E62B89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93147-D3E5-6EE3-D94A-21610B6B6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2912A-2E59-0B36-C587-5333E4C27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201B-611A-4252-8FDD-4B6655FB0BD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DD561-6CB9-853D-A8A3-8A372149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9A02C-890C-F202-98A0-ACB87D24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8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247A-4CD8-B440-1C8B-BABEECBA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1363" cy="6331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요구사항 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60CC0-BBCD-EADF-1F60-BEF79884F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466"/>
            <a:ext cx="10515600" cy="4773336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회원</a:t>
            </a:r>
            <a:endParaRPr lang="en-US" altLang="ko-KR" sz="1600" dirty="0"/>
          </a:p>
          <a:p>
            <a:r>
              <a:rPr lang="ko-KR" altLang="en-US" sz="1200" dirty="0"/>
              <a:t>회원 </a:t>
            </a:r>
            <a:r>
              <a:rPr lang="en-US" altLang="ko-KR" sz="1200" dirty="0"/>
              <a:t>id(</a:t>
            </a:r>
            <a:r>
              <a:rPr lang="ko-KR" altLang="en-US" sz="1200" dirty="0"/>
              <a:t>이메일</a:t>
            </a:r>
            <a:r>
              <a:rPr lang="en-US" altLang="ko-KR" sz="1200" dirty="0"/>
              <a:t>) , 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, </a:t>
            </a:r>
            <a:r>
              <a:rPr lang="ko-KR" altLang="en-US" sz="1200" dirty="0"/>
              <a:t>닉네임</a:t>
            </a:r>
            <a:endParaRPr lang="en-US" altLang="ko-KR" sz="1200" dirty="0"/>
          </a:p>
          <a:p>
            <a:r>
              <a:rPr lang="ko-KR" altLang="en-US" sz="1200" dirty="0"/>
              <a:t>회원 탈퇴기능 </a:t>
            </a:r>
            <a:r>
              <a:rPr lang="en-US" altLang="ko-KR" sz="1200" dirty="0"/>
              <a:t>: </a:t>
            </a:r>
            <a:r>
              <a:rPr lang="ko-KR" altLang="en-US" sz="1200" dirty="0"/>
              <a:t>회원상태가 회원인 경우만 가능</a:t>
            </a:r>
            <a:r>
              <a:rPr lang="en-US" altLang="ko-KR" sz="1200" dirty="0"/>
              <a:t>, </a:t>
            </a:r>
            <a:r>
              <a:rPr lang="ko-KR" altLang="en-US" sz="1200" dirty="0"/>
              <a:t>계정관리 페이지에서 수행</a:t>
            </a:r>
            <a:endParaRPr lang="en-US" altLang="ko-KR" sz="1200" dirty="0"/>
          </a:p>
          <a:p>
            <a:r>
              <a:rPr lang="ko-KR" altLang="en-US" sz="1600" dirty="0"/>
              <a:t>제품</a:t>
            </a:r>
            <a:endParaRPr lang="en-US" altLang="ko-KR" sz="1600" dirty="0"/>
          </a:p>
          <a:p>
            <a:r>
              <a:rPr lang="ko-KR" altLang="en-US" sz="1200" dirty="0"/>
              <a:t>제품코드</a:t>
            </a:r>
            <a:r>
              <a:rPr lang="en-US" altLang="ko-KR" sz="1200" dirty="0"/>
              <a:t>, </a:t>
            </a:r>
            <a:r>
              <a:rPr lang="ko-KR" altLang="en-US" sz="1200" dirty="0"/>
              <a:t>제품명</a:t>
            </a:r>
            <a:r>
              <a:rPr lang="en-US" altLang="ko-KR" sz="1200" dirty="0"/>
              <a:t>, </a:t>
            </a:r>
            <a:r>
              <a:rPr lang="ko-KR" altLang="en-US" sz="1200" dirty="0"/>
              <a:t>가격정보로 가지고 있음</a:t>
            </a:r>
            <a:endParaRPr lang="en-US" altLang="ko-KR" sz="1200" dirty="0"/>
          </a:p>
          <a:p>
            <a:r>
              <a:rPr lang="ko-KR" altLang="en-US" sz="1200" dirty="0"/>
              <a:t>제품등록기능 </a:t>
            </a:r>
            <a:r>
              <a:rPr lang="en-US" altLang="ko-KR" sz="1200" dirty="0"/>
              <a:t>:</a:t>
            </a:r>
            <a:r>
              <a:rPr lang="ko-KR" altLang="en-US" sz="1200" dirty="0"/>
              <a:t> 제품등록에 필요한 제품코드</a:t>
            </a:r>
            <a:r>
              <a:rPr lang="en-US" altLang="ko-KR" sz="1200" dirty="0"/>
              <a:t>, </a:t>
            </a: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, </a:t>
            </a:r>
            <a:r>
              <a:rPr lang="ko-KR" altLang="en-US" sz="1200" dirty="0"/>
              <a:t>수량</a:t>
            </a:r>
            <a:endParaRPr lang="en-US" altLang="ko-KR" sz="1200" dirty="0"/>
          </a:p>
          <a:p>
            <a:r>
              <a:rPr lang="ko-KR" altLang="en-US" sz="1200" dirty="0" err="1"/>
              <a:t>제품삭제기능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최근 </a:t>
            </a:r>
            <a:r>
              <a:rPr lang="en-US" altLang="ko-KR" sz="1200" dirty="0"/>
              <a:t>6</a:t>
            </a:r>
            <a:r>
              <a:rPr lang="ko-KR" altLang="en-US" sz="1200" dirty="0"/>
              <a:t>개월간 판매량이 </a:t>
            </a:r>
            <a:r>
              <a:rPr lang="en-US" altLang="ko-KR" sz="1200" dirty="0"/>
              <a:t>0 </a:t>
            </a:r>
            <a:r>
              <a:rPr lang="ko-KR" altLang="en-US" sz="1200" dirty="0"/>
              <a:t>인 제품을 삭제</a:t>
            </a:r>
            <a:endParaRPr lang="en-US" altLang="ko-KR" sz="1200" dirty="0"/>
          </a:p>
          <a:p>
            <a:r>
              <a:rPr lang="ko-KR" altLang="en-US" sz="1600" dirty="0"/>
              <a:t>구매</a:t>
            </a:r>
            <a:endParaRPr lang="en-US" altLang="ko-KR" sz="1600" dirty="0"/>
          </a:p>
          <a:p>
            <a:r>
              <a:rPr lang="ko-KR" altLang="en-US" sz="1200" dirty="0"/>
              <a:t>구매번호</a:t>
            </a:r>
            <a:r>
              <a:rPr lang="en-US" altLang="ko-KR" sz="1200" dirty="0"/>
              <a:t>, </a:t>
            </a:r>
            <a:r>
              <a:rPr lang="ko-KR" altLang="en-US" sz="1200" dirty="0"/>
              <a:t>결제방법</a:t>
            </a:r>
            <a:r>
              <a:rPr lang="en-US" altLang="ko-KR" sz="1200" dirty="0"/>
              <a:t>(</a:t>
            </a:r>
            <a:r>
              <a:rPr lang="ko-KR" altLang="en-US" sz="1200" dirty="0"/>
              <a:t>계좌이체</a:t>
            </a:r>
            <a:r>
              <a:rPr lang="en-US" altLang="ko-KR" sz="1200" dirty="0"/>
              <a:t>,</a:t>
            </a:r>
            <a:r>
              <a:rPr lang="ko-KR" altLang="en-US" sz="1200" dirty="0"/>
              <a:t>카드</a:t>
            </a:r>
            <a:r>
              <a:rPr lang="en-US" altLang="ko-KR" sz="1200" dirty="0"/>
              <a:t>,</a:t>
            </a:r>
            <a:r>
              <a:rPr lang="ko-KR" altLang="en-US" sz="1200" dirty="0"/>
              <a:t>핸드폰</a:t>
            </a:r>
            <a:r>
              <a:rPr lang="en-US" altLang="ko-KR" sz="1200" dirty="0"/>
              <a:t>,</a:t>
            </a:r>
            <a:r>
              <a:rPr lang="ko-KR" altLang="en-US" sz="1200" dirty="0"/>
              <a:t>카카오</a:t>
            </a:r>
            <a:r>
              <a:rPr lang="en-US" altLang="ko-KR" sz="1200" dirty="0"/>
              <a:t>,</a:t>
            </a:r>
            <a:r>
              <a:rPr lang="ko-KR" altLang="en-US" sz="1200" dirty="0"/>
              <a:t>포인트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포인트 사용내역</a:t>
            </a:r>
            <a:r>
              <a:rPr lang="en-US" altLang="ko-KR" sz="1200" dirty="0"/>
              <a:t>, </a:t>
            </a:r>
            <a:r>
              <a:rPr lang="ko-KR" altLang="en-US" sz="1200" dirty="0"/>
              <a:t>배송지</a:t>
            </a:r>
            <a:r>
              <a:rPr lang="en-US" altLang="ko-KR" sz="1200" dirty="0"/>
              <a:t>, </a:t>
            </a:r>
            <a:r>
              <a:rPr lang="ko-KR" altLang="en-US" sz="1200" dirty="0"/>
              <a:t>영수증 여부</a:t>
            </a:r>
            <a:r>
              <a:rPr lang="en-US" altLang="ko-KR" sz="1200" dirty="0"/>
              <a:t>, </a:t>
            </a:r>
            <a:r>
              <a:rPr lang="ko-KR" altLang="en-US" sz="1200" dirty="0"/>
              <a:t>주문취소기능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배송전</a:t>
            </a:r>
            <a:r>
              <a:rPr lang="ko-KR" altLang="en-US" sz="1200" dirty="0"/>
              <a:t> 상품에 대해 취소가능</a:t>
            </a:r>
            <a:r>
              <a:rPr lang="en-US" altLang="ko-KR" sz="1200" dirty="0"/>
              <a:t>), </a:t>
            </a:r>
            <a:r>
              <a:rPr lang="ko-KR" altLang="en-US" sz="1200" dirty="0"/>
              <a:t>반품기능</a:t>
            </a:r>
            <a:r>
              <a:rPr lang="en-US" altLang="ko-KR" sz="1200" dirty="0"/>
              <a:t>(</a:t>
            </a:r>
            <a:r>
              <a:rPr lang="ko-KR" altLang="en-US" sz="1200" dirty="0"/>
              <a:t>배송비 제외 후 반품가능</a:t>
            </a:r>
            <a:r>
              <a:rPr lang="en-US" altLang="ko-KR" sz="1200" dirty="0"/>
              <a:t>, </a:t>
            </a:r>
            <a:r>
              <a:rPr lang="ko-KR" altLang="en-US" sz="1200" dirty="0"/>
              <a:t>불량인 경우만 반품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주문 내역 확인 </a:t>
            </a:r>
            <a:r>
              <a:rPr lang="en-US" altLang="ko-KR" sz="1200" dirty="0"/>
              <a:t>– id </a:t>
            </a:r>
            <a:r>
              <a:rPr lang="ko-KR" altLang="en-US" sz="1200" dirty="0"/>
              <a:t>별로 </a:t>
            </a:r>
            <a:r>
              <a:rPr lang="en-US" altLang="ko-KR" sz="1200" dirty="0"/>
              <a:t>(</a:t>
            </a:r>
            <a:r>
              <a:rPr lang="ko-KR" altLang="en-US" sz="1200" dirty="0"/>
              <a:t>최근</a:t>
            </a:r>
            <a:r>
              <a:rPr lang="en-US" altLang="ko-KR" sz="1200" dirty="0"/>
              <a:t>3</a:t>
            </a:r>
            <a:r>
              <a:rPr lang="ko-KR" altLang="en-US" sz="1200" dirty="0"/>
              <a:t>개월간</a:t>
            </a:r>
            <a:r>
              <a:rPr lang="en-US" altLang="ko-KR" sz="1200" dirty="0"/>
              <a:t>)</a:t>
            </a:r>
          </a:p>
          <a:p>
            <a:r>
              <a:rPr lang="ko-KR" altLang="en-US" sz="1600" dirty="0"/>
              <a:t>게시판</a:t>
            </a:r>
            <a:endParaRPr lang="en-US" altLang="ko-KR" sz="1600" dirty="0"/>
          </a:p>
          <a:p>
            <a:r>
              <a:rPr lang="ko-KR" altLang="en-US" sz="1200" dirty="0"/>
              <a:t>번호</a:t>
            </a:r>
            <a:r>
              <a:rPr lang="en-US" altLang="ko-KR" sz="1200" dirty="0"/>
              <a:t>, </a:t>
            </a:r>
            <a:r>
              <a:rPr lang="ko-KR" altLang="en-US" sz="1200" dirty="0"/>
              <a:t>회원</a:t>
            </a:r>
            <a:r>
              <a:rPr lang="en-US" altLang="ko-KR" sz="1200" dirty="0"/>
              <a:t>ID, </a:t>
            </a:r>
            <a:r>
              <a:rPr lang="ko-KR" altLang="en-US" sz="1200" dirty="0"/>
              <a:t>날짜 </a:t>
            </a:r>
            <a:r>
              <a:rPr lang="en-US" altLang="ko-KR" sz="1200" dirty="0"/>
              <a:t>, </a:t>
            </a: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상태 </a:t>
            </a:r>
            <a:r>
              <a:rPr lang="en-US" altLang="ko-KR" sz="1200" dirty="0"/>
              <a:t>( </a:t>
            </a:r>
            <a:r>
              <a:rPr lang="ko-KR" altLang="en-US" sz="1200" dirty="0"/>
              <a:t>답변완료</a:t>
            </a:r>
            <a:r>
              <a:rPr lang="en-US" altLang="ko-KR" sz="1200" dirty="0"/>
              <a:t>, </a:t>
            </a:r>
            <a:r>
              <a:rPr lang="ko-KR" altLang="en-US" sz="1200" dirty="0"/>
              <a:t>대기</a:t>
            </a:r>
            <a:r>
              <a:rPr lang="en-US" altLang="ko-KR" sz="1200" dirty="0"/>
              <a:t>) </a:t>
            </a:r>
          </a:p>
          <a:p>
            <a:r>
              <a:rPr lang="ko-KR" altLang="en-US" sz="1200" dirty="0"/>
              <a:t>공지사항 게시판</a:t>
            </a:r>
            <a:r>
              <a:rPr lang="en-US" altLang="ko-KR" sz="1200" dirty="0"/>
              <a:t>, FAQ </a:t>
            </a:r>
            <a:r>
              <a:rPr lang="ko-KR" altLang="en-US" sz="12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63756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2DFB0-C471-F696-7838-E523E55E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46196" cy="5912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개발과정 </a:t>
            </a:r>
            <a:r>
              <a:rPr lang="en-US" altLang="ko-KR" sz="2000" dirty="0"/>
              <a:t>– </a:t>
            </a:r>
            <a:r>
              <a:rPr lang="ko-KR" altLang="en-US" sz="2000" dirty="0"/>
              <a:t>요구사항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42C27-1354-4BFB-7296-F9940D15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6"/>
            <a:ext cx="10515600" cy="6795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관리자 카테고리</a:t>
            </a:r>
            <a:r>
              <a:rPr lang="en-US" altLang="ko-KR" sz="1600" dirty="0"/>
              <a:t>(</a:t>
            </a:r>
            <a:r>
              <a:rPr lang="ko-KR" altLang="en-US" sz="1600" dirty="0"/>
              <a:t>상의</a:t>
            </a:r>
            <a:r>
              <a:rPr lang="en-US" altLang="ko-KR" sz="1600" dirty="0"/>
              <a:t>,</a:t>
            </a:r>
            <a:r>
              <a:rPr lang="ko-KR" altLang="en-US" sz="1600" dirty="0"/>
              <a:t> 하의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아우터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악세</a:t>
            </a:r>
            <a:r>
              <a:rPr lang="en-US" altLang="ko-KR" sz="1600" dirty="0"/>
              <a:t>)</a:t>
            </a:r>
            <a:r>
              <a:rPr lang="ko-KR" altLang="en-US" sz="1600" dirty="0"/>
              <a:t>에 상품을 등록</a:t>
            </a:r>
            <a:endParaRPr lang="en-US" altLang="ko-KR" sz="1600" dirty="0"/>
          </a:p>
          <a:p>
            <a:r>
              <a:rPr lang="ko-KR" altLang="en-US" sz="1600" dirty="0"/>
              <a:t>하나의 카테고리에는 하나 이상의 상품이 등록되어야 한다</a:t>
            </a:r>
            <a:endParaRPr lang="en-US" altLang="ko-KR" sz="1600" dirty="0"/>
          </a:p>
          <a:p>
            <a:endParaRPr lang="ko-KR" altLang="en-US" sz="1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39ADAC-3303-E65C-B19E-15A3CC0F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65757"/>
              </p:ext>
            </p:extLst>
          </p:nvPr>
        </p:nvGraphicFramePr>
        <p:xfrm>
          <a:off x="838200" y="1820411"/>
          <a:ext cx="10515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50">
                  <a:extLst>
                    <a:ext uri="{9D8B030D-6E8A-4147-A177-3AD203B41FA5}">
                      <a16:colId xmlns:a16="http://schemas.microsoft.com/office/drawing/2014/main" val="308313587"/>
                    </a:ext>
                  </a:extLst>
                </a:gridCol>
                <a:gridCol w="8976850">
                  <a:extLst>
                    <a:ext uri="{9D8B030D-6E8A-4147-A177-3AD203B41FA5}">
                      <a16:colId xmlns:a16="http://schemas.microsoft.com/office/drawing/2014/main" val="31508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(category)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고유 번호를 가지고 있다</a:t>
                      </a:r>
                      <a:r>
                        <a:rPr lang="en-US" altLang="ko-KR" sz="1200" dirty="0"/>
                        <a:t>.(</a:t>
                      </a:r>
                      <a:r>
                        <a:rPr lang="ko-KR" altLang="en-US" sz="1200" dirty="0"/>
                        <a:t>영문자</a:t>
                      </a:r>
                      <a:r>
                        <a:rPr lang="en-US" altLang="ko-KR" sz="1200" dirty="0"/>
                        <a:t>4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4) </a:t>
                      </a:r>
                      <a:r>
                        <a:rPr lang="ko-KR" altLang="en-US" sz="1200" dirty="0"/>
                        <a:t>총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자리 문자로 구성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카테고리는 상의 하의 </a:t>
                      </a:r>
                      <a:r>
                        <a:rPr lang="ko-KR" altLang="en-US" sz="1200" dirty="0" err="1"/>
                        <a:t>아우터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악세로</a:t>
                      </a:r>
                      <a:r>
                        <a:rPr lang="ko-KR" altLang="en-US" sz="1200" dirty="0"/>
                        <a:t> 구분된다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6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(user)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회원은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연락처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주소를 가지고 있다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필수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회원은 주민번호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주소를 가지고 있다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선택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회원은 상품을 구매할 수 있다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비회원은 </a:t>
                      </a:r>
                      <a:r>
                        <a:rPr lang="ko-KR" altLang="en-US" sz="1200" dirty="0"/>
                        <a:t>불가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id 8~13</a:t>
                      </a:r>
                      <a:r>
                        <a:rPr lang="ko-KR" altLang="en-US" sz="1200" dirty="0"/>
                        <a:t>자리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비번 </a:t>
                      </a:r>
                      <a:r>
                        <a:rPr lang="en-US" altLang="ko-KR" sz="1200" dirty="0"/>
                        <a:t>8~13</a:t>
                      </a:r>
                      <a:r>
                        <a:rPr lang="ko-KR" altLang="en-US" sz="1200" dirty="0"/>
                        <a:t>자리 영문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숫자 반드시 포함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 사용가능</a:t>
                      </a:r>
                      <a:r>
                        <a:rPr lang="en-US" altLang="ko-KR" sz="1200" dirty="0"/>
                        <a:t>). </a:t>
                      </a:r>
                      <a:r>
                        <a:rPr lang="ko-KR" altLang="en-US" sz="1200" dirty="0"/>
                        <a:t>비밀번호는 암호화</a:t>
                      </a:r>
                      <a:r>
                        <a:rPr lang="en-US" altLang="ko-KR" sz="1200" dirty="0"/>
                        <a:t>(varchar(255)</a:t>
                      </a:r>
                      <a:r>
                        <a:rPr lang="ko-KR" altLang="en-US" sz="1200" dirty="0"/>
                        <a:t>로 설정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회원가입을 통해 회원이 될 </a:t>
                      </a:r>
                      <a:r>
                        <a:rPr lang="ko-KR" altLang="en-US" sz="1200" dirty="0" err="1"/>
                        <a:t>수있다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회원은 로그인을 통해 로그인할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5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(goods)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상품은 고유번호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상품명세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수량으로 </a:t>
                      </a:r>
                      <a:r>
                        <a:rPr lang="ko-KR" altLang="en-US" sz="1200" dirty="0" err="1"/>
                        <a:t>구성되어있다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수량은 재고를 확인하여 재고가 없다면 품절한다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상품구매는 회원만 가능하다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상품구매시 구매가격의 </a:t>
                      </a:r>
                      <a:r>
                        <a:rPr lang="en-US" altLang="ko-KR" sz="1200" dirty="0"/>
                        <a:t>10%</a:t>
                      </a:r>
                      <a:r>
                        <a:rPr lang="ko-KR" altLang="en-US" sz="1200" dirty="0"/>
                        <a:t>를 포인트로 지급한다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관리자 카테고리의 제품을 상품으로 등록한다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3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buy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회원은 상품을 구매한다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구매할 때 수량 가격정보 구매날짜 구매상태 관리한다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구매상태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주문준비중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배송준비중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배송중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배송완료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5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7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6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0B12E93-9787-AECA-9FEC-74C3519D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1363" cy="63316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Self_Intro</a:t>
            </a:r>
            <a:r>
              <a:rPr lang="en-US" altLang="ko-KR" sz="2000" dirty="0"/>
              <a:t> </a:t>
            </a:r>
            <a:r>
              <a:rPr lang="ko-KR" altLang="en-US" sz="2000" dirty="0"/>
              <a:t>요구사항 분석 내용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C48ABD22-F596-78E7-19AA-B661991E6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24268"/>
              </p:ext>
            </p:extLst>
          </p:nvPr>
        </p:nvGraphicFramePr>
        <p:xfrm>
          <a:off x="838200" y="1140903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50">
                  <a:extLst>
                    <a:ext uri="{9D8B030D-6E8A-4147-A177-3AD203B41FA5}">
                      <a16:colId xmlns:a16="http://schemas.microsoft.com/office/drawing/2014/main" val="308313587"/>
                    </a:ext>
                  </a:extLst>
                </a:gridCol>
                <a:gridCol w="8976850">
                  <a:extLst>
                    <a:ext uri="{9D8B030D-6E8A-4147-A177-3AD203B41FA5}">
                      <a16:colId xmlns:a16="http://schemas.microsoft.com/office/drawing/2014/main" val="31508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877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(user)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회원만이 게시판을 이용할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과 </a:t>
                      </a:r>
                      <a:r>
                        <a:rPr lang="en-US" altLang="ko-KR" sz="1200" dirty="0"/>
                        <a:t>Java, JSP,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CSS, JS </a:t>
                      </a:r>
                      <a:r>
                        <a:rPr lang="ko-KR" altLang="en-US" sz="1200" dirty="0"/>
                        <a:t>등을 통해 구현한다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회원은 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닉네임을 가지고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개정된 개인정보보호법상 지나친 개인정보</a:t>
                      </a:r>
                      <a:r>
                        <a:rPr lang="en-US" altLang="ko-KR" sz="1200" dirty="0"/>
                        <a:t>(ex : </a:t>
                      </a:r>
                      <a:r>
                        <a:rPr lang="ko-KR" altLang="en-US" sz="1200" dirty="0"/>
                        <a:t>주민등록번호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핸드폰 번호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는 요구하지 않는다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회원가입을 통해 회원이 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회원은 로그인을 통해 로그인할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 정보 수정 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계정관리 페이지에서 수행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ko-KR" altLang="en-US" sz="1200" dirty="0" err="1"/>
                        <a:t>고정값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비밀번호와 별명만 수정가능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 탈퇴기능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회원상태가 회원인 경우만 가능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계정관리 페이지에서 수행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6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(post)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회원만이 게시판을 이용할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게시번호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제목</a:t>
                      </a:r>
                      <a:r>
                        <a:rPr lang="en-US" altLang="ko-KR" sz="1200" dirty="0"/>
                        <a:t>, ,</a:t>
                      </a:r>
                      <a:r>
                        <a:rPr lang="ko-KR" altLang="en-US" sz="1200" dirty="0"/>
                        <a:t>작성자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조회수의 자료를 가지고 있음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게시기능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글 게시에 필요한 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내용 작성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아이디는 </a:t>
                      </a:r>
                      <a:r>
                        <a:rPr lang="ko-KR" altLang="en-US" sz="1200" dirty="0" err="1"/>
                        <a:t>고정값</a:t>
                      </a:r>
                      <a:r>
                        <a:rPr lang="en-US" altLang="ko-KR" sz="1200" dirty="0"/>
                        <a:t>) </a:t>
                      </a:r>
                    </a:p>
                    <a:p>
                      <a:pPr latinLnBrk="1"/>
                      <a:r>
                        <a:rPr lang="ko-KR" altLang="en-US" sz="1200" dirty="0"/>
                        <a:t>게시글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게시글 작성자만이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3557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(comment)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</a:t>
                      </a:r>
                      <a:r>
                        <a:rPr lang="en-US" altLang="ko-KR" sz="1200" dirty="0"/>
                        <a:t>(comment)</a:t>
                      </a:r>
                    </a:p>
                    <a:p>
                      <a:pPr latinLnBrk="1"/>
                      <a:r>
                        <a:rPr lang="ko-KR" altLang="en-US" sz="1200" dirty="0"/>
                        <a:t>댓글번호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게시글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작성자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댓글내용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게시날짜의 자료를 가지고 있음</a:t>
                      </a:r>
                    </a:p>
                    <a:p>
                      <a:pPr latinLnBrk="1"/>
                      <a:endParaRPr lang="ko-KR" altLang="en-US" sz="1200" dirty="0"/>
                    </a:p>
                    <a:p>
                      <a:pPr latinLnBrk="1"/>
                      <a:r>
                        <a:rPr lang="ko-KR" altLang="en-US" sz="1200" dirty="0"/>
                        <a:t>댓글 게시기능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댓글 게시에 필요한 감정표현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내용 작성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게시후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댓글번호 회원번호 게시날짜 등이 댓글과 함께 표현하도록 구현</a:t>
                      </a:r>
                    </a:p>
                    <a:p>
                      <a:pPr latinLnBrk="1"/>
                      <a:endParaRPr lang="ko-KR" altLang="en-US" sz="1200" dirty="0"/>
                    </a:p>
                    <a:p>
                      <a:pPr latinLnBrk="1"/>
                      <a:r>
                        <a:rPr lang="ko-KR" altLang="en-US" sz="1200" dirty="0"/>
                        <a:t>댓글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사용자에 의한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4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A31C68-3FAF-D478-3F25-8F18433CD921}"/>
              </a:ext>
            </a:extLst>
          </p:cNvPr>
          <p:cNvSpPr txBox="1"/>
          <p:nvPr/>
        </p:nvSpPr>
        <p:spPr>
          <a:xfrm>
            <a:off x="3935835" y="714902"/>
            <a:ext cx="4320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회원 </a:t>
            </a:r>
            <a:r>
              <a:rPr lang="en-US" altLang="ko-KR" dirty="0">
                <a:solidFill>
                  <a:schemeClr val="accent1"/>
                </a:solidFill>
              </a:rPr>
              <a:t>user</a:t>
            </a:r>
          </a:p>
          <a:p>
            <a:r>
              <a:rPr lang="ko-KR" altLang="en-US" dirty="0"/>
              <a:t>아이디 </a:t>
            </a:r>
            <a:r>
              <a:rPr lang="en-US" altLang="ko-KR" dirty="0"/>
              <a:t>email</a:t>
            </a:r>
            <a:r>
              <a:rPr lang="ko-KR" altLang="en-US" dirty="0"/>
              <a:t> </a:t>
            </a:r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(100) </a:t>
            </a:r>
            <a:r>
              <a:rPr lang="en-US" altLang="ko-KR">
                <a:highlight>
                  <a:srgbClr val="FFFF00"/>
                </a:highlight>
              </a:rPr>
              <a:t>PK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비밀번호 </a:t>
            </a:r>
            <a:r>
              <a:rPr lang="en-US" altLang="ko-KR" dirty="0" err="1"/>
              <a:t>us_pw</a:t>
            </a:r>
            <a:r>
              <a:rPr lang="en-US" altLang="ko-KR" dirty="0"/>
              <a:t> varchar(255)</a:t>
            </a:r>
          </a:p>
          <a:p>
            <a:r>
              <a:rPr lang="ko-KR" altLang="en-US" dirty="0"/>
              <a:t>회원번호 </a:t>
            </a:r>
            <a:r>
              <a:rPr lang="en-US" altLang="ko-KR" dirty="0" err="1"/>
              <a:t>us_num</a:t>
            </a:r>
            <a:r>
              <a:rPr lang="en-US" altLang="ko-KR" dirty="0"/>
              <a:t> int </a:t>
            </a:r>
            <a:r>
              <a:rPr lang="en-US" altLang="ko-KR" dirty="0">
                <a:highlight>
                  <a:srgbClr val="FF0000"/>
                </a:highlight>
              </a:rPr>
              <a:t>FK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en-US" altLang="ko-KR" dirty="0" err="1"/>
              <a:t>us_name</a:t>
            </a:r>
            <a:r>
              <a:rPr lang="en-US" altLang="ko-KR" dirty="0"/>
              <a:t> varchar(20)</a:t>
            </a:r>
          </a:p>
          <a:p>
            <a:r>
              <a:rPr lang="ko-KR" altLang="en-US" dirty="0"/>
              <a:t>이메일 </a:t>
            </a:r>
            <a:r>
              <a:rPr lang="en-US" altLang="ko-KR" dirty="0" err="1"/>
              <a:t>us_email</a:t>
            </a:r>
            <a:r>
              <a:rPr lang="en-US" altLang="ko-KR" dirty="0"/>
              <a:t> varchar(40)</a:t>
            </a:r>
          </a:p>
          <a:p>
            <a:r>
              <a:rPr lang="ko-KR" altLang="en-US" dirty="0" err="1"/>
              <a:t>상태메세지</a:t>
            </a:r>
            <a:r>
              <a:rPr lang="ko-KR" altLang="en-US" dirty="0"/>
              <a:t> </a:t>
            </a:r>
            <a:r>
              <a:rPr lang="en-US" altLang="ko-KR" dirty="0" err="1"/>
              <a:t>us_mssg</a:t>
            </a:r>
            <a:r>
              <a:rPr lang="en-US" altLang="ko-KR" dirty="0"/>
              <a:t> varchar(20)</a:t>
            </a:r>
          </a:p>
          <a:p>
            <a:r>
              <a:rPr lang="ko-KR" altLang="en-US" dirty="0"/>
              <a:t>포인트 </a:t>
            </a:r>
            <a:r>
              <a:rPr lang="en-US" altLang="ko-KR" dirty="0" err="1"/>
              <a:t>us_point</a:t>
            </a:r>
            <a:r>
              <a:rPr lang="en-US" altLang="ko-KR" dirty="0"/>
              <a:t> int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F75BD-59CC-C5DB-19A0-4616F79B698F}"/>
              </a:ext>
            </a:extLst>
          </p:cNvPr>
          <p:cNvSpPr txBox="1"/>
          <p:nvPr/>
        </p:nvSpPr>
        <p:spPr>
          <a:xfrm>
            <a:off x="413857" y="3254929"/>
            <a:ext cx="380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게시글 </a:t>
            </a:r>
            <a:r>
              <a:rPr lang="en-US" altLang="ko-KR" dirty="0">
                <a:solidFill>
                  <a:schemeClr val="accent6"/>
                </a:solidFill>
              </a:rPr>
              <a:t>post</a:t>
            </a:r>
          </a:p>
          <a:p>
            <a:r>
              <a:rPr lang="ko-KR" altLang="en-US" sz="1800" dirty="0"/>
              <a:t>회원번호 </a:t>
            </a:r>
            <a:r>
              <a:rPr lang="en-US" altLang="ko-KR" sz="1800" dirty="0" err="1"/>
              <a:t>po_us_num</a:t>
            </a:r>
            <a:r>
              <a:rPr lang="en-US" altLang="ko-KR" sz="1800" dirty="0"/>
              <a:t> int </a:t>
            </a:r>
            <a:r>
              <a:rPr lang="en-US" altLang="ko-KR" sz="1800" dirty="0">
                <a:highlight>
                  <a:srgbClr val="FF0000"/>
                </a:highlight>
              </a:rPr>
              <a:t>FK</a:t>
            </a:r>
          </a:p>
          <a:p>
            <a:r>
              <a:rPr lang="ko-KR" altLang="en-US" dirty="0" err="1"/>
              <a:t>게시글번호</a:t>
            </a:r>
            <a:r>
              <a:rPr lang="ko-KR" altLang="en-US" dirty="0"/>
              <a:t> </a:t>
            </a:r>
            <a:r>
              <a:rPr lang="en-US" altLang="ko-KR" dirty="0" err="1"/>
              <a:t>po_num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endParaRPr lang="en-US" altLang="ko-KR" sz="1800" dirty="0"/>
          </a:p>
          <a:p>
            <a:r>
              <a:rPr lang="ko-KR" altLang="en-US" sz="1800" dirty="0"/>
              <a:t>게시날짜 </a:t>
            </a:r>
            <a:r>
              <a:rPr lang="en-US" altLang="ko-KR" sz="1800" dirty="0" err="1"/>
              <a:t>po_date</a:t>
            </a:r>
            <a:r>
              <a:rPr lang="en-US" altLang="ko-KR" sz="1800" dirty="0"/>
              <a:t> date</a:t>
            </a:r>
          </a:p>
          <a:p>
            <a:r>
              <a:rPr lang="ko-KR" altLang="en-US" dirty="0"/>
              <a:t>제목 </a:t>
            </a:r>
            <a:r>
              <a:rPr lang="en-US" altLang="ko-KR" dirty="0" err="1"/>
              <a:t>po_title</a:t>
            </a:r>
            <a:r>
              <a:rPr lang="en-US" altLang="ko-KR" dirty="0"/>
              <a:t> varchar(40)</a:t>
            </a:r>
            <a:endParaRPr lang="en-US" altLang="ko-KR" sz="1800" dirty="0"/>
          </a:p>
          <a:p>
            <a:r>
              <a:rPr lang="ko-KR" altLang="en-US" sz="1800" dirty="0"/>
              <a:t>내용 </a:t>
            </a:r>
            <a:r>
              <a:rPr lang="en-US" altLang="ko-KR" dirty="0" err="1"/>
              <a:t>po_text</a:t>
            </a:r>
            <a:r>
              <a:rPr lang="en-US" altLang="ko-KR" dirty="0"/>
              <a:t> </a:t>
            </a:r>
            <a:r>
              <a:rPr lang="en-US" altLang="ko-KR" b="0" i="0" dirty="0" err="1">
                <a:solidFill>
                  <a:srgbClr val="262626"/>
                </a:solidFill>
                <a:effectLst/>
                <a:latin typeface="NanumSquare"/>
              </a:rPr>
              <a:t>longtext</a:t>
            </a:r>
            <a:endParaRPr lang="en-US" altLang="ko-KR" b="0" i="0" dirty="0">
              <a:solidFill>
                <a:srgbClr val="262626"/>
              </a:solidFill>
              <a:effectLst/>
              <a:latin typeface="NanumSquare"/>
            </a:endParaRPr>
          </a:p>
          <a:p>
            <a:r>
              <a:rPr lang="ko-KR" altLang="en-US" dirty="0">
                <a:solidFill>
                  <a:srgbClr val="262626"/>
                </a:solidFill>
                <a:latin typeface="NanumSquare"/>
              </a:rPr>
              <a:t>포인트표시 </a:t>
            </a:r>
            <a:r>
              <a:rPr lang="en-US" altLang="ko-KR" dirty="0" err="1">
                <a:solidFill>
                  <a:srgbClr val="262626"/>
                </a:solidFill>
                <a:latin typeface="NanumSquare"/>
              </a:rPr>
              <a:t>po_point</a:t>
            </a:r>
            <a:r>
              <a:rPr lang="en-US" altLang="ko-KR" dirty="0">
                <a:solidFill>
                  <a:srgbClr val="262626"/>
                </a:solidFill>
                <a:latin typeface="NanumSquare"/>
              </a:rPr>
              <a:t> int</a:t>
            </a:r>
          </a:p>
          <a:p>
            <a:r>
              <a:rPr lang="ko-KR" altLang="en-US" dirty="0" err="1">
                <a:solidFill>
                  <a:srgbClr val="262626"/>
                </a:solidFill>
                <a:latin typeface="NanumSquare"/>
              </a:rPr>
              <a:t>게시글한도표시</a:t>
            </a:r>
            <a:r>
              <a:rPr lang="en-US" altLang="ko-KR" dirty="0">
                <a:solidFill>
                  <a:srgbClr val="262626"/>
                </a:solidFill>
                <a:latin typeface="NanumSquare"/>
              </a:rPr>
              <a:t> </a:t>
            </a:r>
            <a:r>
              <a:rPr lang="en-US" altLang="ko-KR" dirty="0" err="1">
                <a:solidFill>
                  <a:srgbClr val="262626"/>
                </a:solidFill>
                <a:latin typeface="NanumSquare"/>
              </a:rPr>
              <a:t>po_limit</a:t>
            </a:r>
            <a:r>
              <a:rPr lang="en-US" altLang="ko-KR" dirty="0">
                <a:solidFill>
                  <a:srgbClr val="262626"/>
                </a:solidFill>
                <a:latin typeface="NanumSquare"/>
              </a:rPr>
              <a:t> 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F8C34-2EDD-890F-3E1B-D9617A6F010B}"/>
              </a:ext>
            </a:extLst>
          </p:cNvPr>
          <p:cNvSpPr txBox="1"/>
          <p:nvPr/>
        </p:nvSpPr>
        <p:spPr>
          <a:xfrm>
            <a:off x="6858004" y="3429000"/>
            <a:ext cx="366179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댓글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(comment)</a:t>
            </a:r>
          </a:p>
          <a:p>
            <a:r>
              <a:rPr lang="ko-KR" altLang="en-US" sz="1800" dirty="0"/>
              <a:t>회원번호 </a:t>
            </a:r>
            <a:r>
              <a:rPr lang="en-US" altLang="ko-KR" sz="1800" dirty="0" err="1"/>
              <a:t>co_us_num</a:t>
            </a:r>
            <a:r>
              <a:rPr lang="en-US" altLang="ko-KR" sz="1800" dirty="0"/>
              <a:t> int </a:t>
            </a:r>
            <a:r>
              <a:rPr lang="en-US" altLang="ko-KR" sz="1800" dirty="0">
                <a:highlight>
                  <a:srgbClr val="FF0000"/>
                </a:highlight>
              </a:rPr>
              <a:t>FK</a:t>
            </a:r>
            <a:endParaRPr lang="en-US" altLang="ko-KR" sz="1800" dirty="0"/>
          </a:p>
          <a:p>
            <a:r>
              <a:rPr lang="ko-KR" altLang="en-US" sz="1800" dirty="0"/>
              <a:t>댓글번호 </a:t>
            </a:r>
            <a:r>
              <a:rPr lang="en-US" altLang="ko-KR" sz="1800" dirty="0" err="1"/>
              <a:t>co_num</a:t>
            </a:r>
            <a:r>
              <a:rPr lang="en-US" altLang="ko-KR" sz="1800" dirty="0"/>
              <a:t> int</a:t>
            </a:r>
          </a:p>
          <a:p>
            <a:r>
              <a:rPr lang="ko-KR" altLang="en-US" sz="1800" dirty="0"/>
              <a:t>감정표현 </a:t>
            </a:r>
            <a:r>
              <a:rPr lang="en-US" altLang="ko-KR" sz="1800" dirty="0" err="1"/>
              <a:t>co_emoji</a:t>
            </a:r>
            <a:r>
              <a:rPr lang="en-US" altLang="ko-KR" sz="1800" dirty="0"/>
              <a:t> varchar(10) </a:t>
            </a:r>
          </a:p>
          <a:p>
            <a:r>
              <a:rPr lang="ko-KR" altLang="en-US" dirty="0"/>
              <a:t>댓글</a:t>
            </a:r>
            <a:r>
              <a:rPr lang="ko-KR" altLang="en-US" sz="1800" dirty="0"/>
              <a:t>게시날짜 </a:t>
            </a:r>
            <a:r>
              <a:rPr lang="en-US" altLang="ko-KR" sz="1800" dirty="0" err="1"/>
              <a:t>co_date</a:t>
            </a:r>
            <a:r>
              <a:rPr lang="en-US" altLang="ko-KR" sz="1800" dirty="0"/>
              <a:t> date</a:t>
            </a:r>
          </a:p>
          <a:p>
            <a:r>
              <a:rPr lang="ko-KR" altLang="en-US" sz="1800" dirty="0"/>
              <a:t>댓글내용 </a:t>
            </a:r>
            <a:r>
              <a:rPr lang="en-US" altLang="ko-KR" sz="1800" dirty="0" err="1"/>
              <a:t>co_text</a:t>
            </a:r>
            <a:r>
              <a:rPr lang="en-US" altLang="ko-KR" sz="1800" dirty="0"/>
              <a:t> varchar(255)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9D4F35-C5FD-25D4-C6B4-B22DD1BF5F4C}"/>
              </a:ext>
            </a:extLst>
          </p:cNvPr>
          <p:cNvCxnSpPr>
            <a:cxnSpLocks/>
          </p:cNvCxnSpPr>
          <p:nvPr/>
        </p:nvCxnSpPr>
        <p:spPr>
          <a:xfrm flipH="1">
            <a:off x="3632433" y="1694576"/>
            <a:ext cx="3034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7943F4-068D-4D0D-BF84-F1A5B8027A35}"/>
              </a:ext>
            </a:extLst>
          </p:cNvPr>
          <p:cNvCxnSpPr>
            <a:cxnSpLocks/>
          </p:cNvCxnSpPr>
          <p:nvPr/>
        </p:nvCxnSpPr>
        <p:spPr>
          <a:xfrm flipH="1">
            <a:off x="3329031" y="3692554"/>
            <a:ext cx="3034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C7A188-B8E9-E8C9-3FEA-3B823BDD0E84}"/>
              </a:ext>
            </a:extLst>
          </p:cNvPr>
          <p:cNvCxnSpPr>
            <a:cxnSpLocks/>
          </p:cNvCxnSpPr>
          <p:nvPr/>
        </p:nvCxnSpPr>
        <p:spPr>
          <a:xfrm>
            <a:off x="3632433" y="1694576"/>
            <a:ext cx="0" cy="1997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7EBE1D-4398-7544-8ECD-2DD55D472C53}"/>
              </a:ext>
            </a:extLst>
          </p:cNvPr>
          <p:cNvCxnSpPr>
            <a:cxnSpLocks/>
          </p:cNvCxnSpPr>
          <p:nvPr/>
        </p:nvCxnSpPr>
        <p:spPr>
          <a:xfrm>
            <a:off x="6635692" y="1694576"/>
            <a:ext cx="27180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FF20809-67BF-1DD4-1003-7F9DCC7CE9A4}"/>
              </a:ext>
            </a:extLst>
          </p:cNvPr>
          <p:cNvCxnSpPr/>
          <p:nvPr/>
        </p:nvCxnSpPr>
        <p:spPr>
          <a:xfrm>
            <a:off x="9353725" y="1694576"/>
            <a:ext cx="0" cy="1997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730B1F-092E-1D18-31A2-35CB0C46C4DA}"/>
              </a:ext>
            </a:extLst>
          </p:cNvPr>
          <p:cNvSpPr txBox="1"/>
          <p:nvPr/>
        </p:nvSpPr>
        <p:spPr>
          <a:xfrm>
            <a:off x="484463" y="722511"/>
            <a:ext cx="290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Self_Intro</a:t>
            </a:r>
            <a:r>
              <a:rPr lang="ko-KR" altLang="en-US" sz="4000" dirty="0"/>
              <a:t>의 </a:t>
            </a:r>
            <a:r>
              <a:rPr lang="en-US" altLang="ko-KR" sz="4000" dirty="0"/>
              <a:t>ERD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8097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B636-897E-4554-7304-5178BD31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929" y="25167"/>
            <a:ext cx="4388141" cy="800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u="sng" dirty="0"/>
              <a:t>사이비 월드 테이블 명세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1922-8208-FE1C-6949-0057D7152D51}"/>
              </a:ext>
            </a:extLst>
          </p:cNvPr>
          <p:cNvSpPr txBox="1"/>
          <p:nvPr/>
        </p:nvSpPr>
        <p:spPr>
          <a:xfrm>
            <a:off x="4207052" y="1053129"/>
            <a:ext cx="377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테이블 구조 </a:t>
            </a:r>
            <a:r>
              <a:rPr lang="en-US" altLang="ko-KR" sz="1800" dirty="0"/>
              <a:t>: DB </a:t>
            </a:r>
            <a:r>
              <a:rPr lang="ko-KR" altLang="en-US" sz="1800" dirty="0"/>
              <a:t>명 </a:t>
            </a:r>
            <a:r>
              <a:rPr lang="en-US" altLang="ko-KR" sz="1800" dirty="0"/>
              <a:t>=&gt; </a:t>
            </a:r>
            <a:r>
              <a:rPr lang="en-US" altLang="ko-KR" sz="1800" dirty="0" err="1"/>
              <a:t>cyb_world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0ADBDE0-A82B-B544-FFC6-413F30C3C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07574"/>
              </p:ext>
            </p:extLst>
          </p:nvPr>
        </p:nvGraphicFramePr>
        <p:xfrm>
          <a:off x="655739" y="1882140"/>
          <a:ext cx="1088052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89">
                  <a:extLst>
                    <a:ext uri="{9D8B030D-6E8A-4147-A177-3AD203B41FA5}">
                      <a16:colId xmlns:a16="http://schemas.microsoft.com/office/drawing/2014/main" val="331565168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523580367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720111781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88940641"/>
                    </a:ext>
                  </a:extLst>
                </a:gridCol>
                <a:gridCol w="1112938">
                  <a:extLst>
                    <a:ext uri="{9D8B030D-6E8A-4147-A177-3AD203B41FA5}">
                      <a16:colId xmlns:a16="http://schemas.microsoft.com/office/drawing/2014/main" val="3586162784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3125546360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2794602820"/>
                    </a:ext>
                  </a:extLst>
                </a:gridCol>
                <a:gridCol w="1342596">
                  <a:extLst>
                    <a:ext uri="{9D8B030D-6E8A-4147-A177-3AD203B41FA5}">
                      <a16:colId xmlns:a16="http://schemas.microsoft.com/office/drawing/2014/main" val="34826138"/>
                    </a:ext>
                  </a:extLst>
                </a:gridCol>
                <a:gridCol w="1021921">
                  <a:extLst>
                    <a:ext uri="{9D8B030D-6E8A-4147-A177-3AD203B41FA5}">
                      <a16:colId xmlns:a16="http://schemas.microsoft.com/office/drawing/2014/main" val="4279629826"/>
                    </a:ext>
                  </a:extLst>
                </a:gridCol>
                <a:gridCol w="899639">
                  <a:extLst>
                    <a:ext uri="{9D8B030D-6E8A-4147-A177-3AD203B41FA5}">
                      <a16:colId xmlns:a16="http://schemas.microsoft.com/office/drawing/2014/main" val="8764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필드명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타잎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필드설명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특이사항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6873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회원 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accent1"/>
                          </a:solidFill>
                        </a:rPr>
                        <a:t>(user)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us_id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varchar(13)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highlight>
                            <a:srgbClr val="FFFF00"/>
                          </a:highlight>
                        </a:rPr>
                        <a:t>기본키</a:t>
                      </a:r>
                      <a:r>
                        <a:rPr lang="ko-KR" altLang="en-US" sz="10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highlight>
                            <a:srgbClr val="FFFF00"/>
                          </a:highlight>
                        </a:rPr>
                        <a:t>PK</a:t>
                      </a:r>
                      <a:endParaRPr lang="ko-KR" alt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사용중</a:t>
                      </a:r>
                      <a:endParaRPr lang="ko-KR" altLang="en-US" sz="1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15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us_pw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varchar(255)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암호화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805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us_num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외래키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FK</a:t>
                      </a:r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36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us_name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varchar(20)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00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us_email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varchar(40)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3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us_mssg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varchar(20)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Defaul</a:t>
                      </a:r>
                      <a:r>
                        <a:rPr lang="en-US" altLang="ko-KR" sz="1000" dirty="0"/>
                        <a:t> = ‘</a:t>
                      </a:r>
                      <a:r>
                        <a:rPr lang="ko-KR" altLang="en-US" sz="1000" dirty="0"/>
                        <a:t>맑음</a:t>
                      </a:r>
                      <a:r>
                        <a:rPr lang="en-US" altLang="ko-KR" sz="1000" dirty="0"/>
                        <a:t>’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 </a:t>
                      </a:r>
                      <a:r>
                        <a:rPr lang="ko-KR" altLang="en-US" sz="1000" dirty="0" err="1"/>
                        <a:t>메세지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9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us_point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= 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포인트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2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71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261C97-BCDF-0603-15A1-29AB6AF5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61393"/>
              </p:ext>
            </p:extLst>
          </p:nvPr>
        </p:nvGraphicFramePr>
        <p:xfrm>
          <a:off x="655740" y="150722"/>
          <a:ext cx="1088052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89">
                  <a:extLst>
                    <a:ext uri="{9D8B030D-6E8A-4147-A177-3AD203B41FA5}">
                      <a16:colId xmlns:a16="http://schemas.microsoft.com/office/drawing/2014/main" val="2264541113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859786817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540901472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43475362"/>
                    </a:ext>
                  </a:extLst>
                </a:gridCol>
                <a:gridCol w="1112938">
                  <a:extLst>
                    <a:ext uri="{9D8B030D-6E8A-4147-A177-3AD203B41FA5}">
                      <a16:colId xmlns:a16="http://schemas.microsoft.com/office/drawing/2014/main" val="3647219654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3098726383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3390960055"/>
                    </a:ext>
                  </a:extLst>
                </a:gridCol>
                <a:gridCol w="1342596">
                  <a:extLst>
                    <a:ext uri="{9D8B030D-6E8A-4147-A177-3AD203B41FA5}">
                      <a16:colId xmlns:a16="http://schemas.microsoft.com/office/drawing/2014/main" val="1610221544"/>
                    </a:ext>
                  </a:extLst>
                </a:gridCol>
                <a:gridCol w="1021921">
                  <a:extLst>
                    <a:ext uri="{9D8B030D-6E8A-4147-A177-3AD203B41FA5}">
                      <a16:colId xmlns:a16="http://schemas.microsoft.com/office/drawing/2014/main" val="1601942759"/>
                    </a:ext>
                  </a:extLst>
                </a:gridCol>
                <a:gridCol w="899639">
                  <a:extLst>
                    <a:ext uri="{9D8B030D-6E8A-4147-A177-3AD203B41FA5}">
                      <a16:colId xmlns:a16="http://schemas.microsoft.com/office/drawing/2014/main" val="251555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필드명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타잎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필드설명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특이사항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9779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/>
                      <a:r>
                        <a:rPr lang="ko-KR" altLang="en-US" sz="1800" dirty="0">
                          <a:solidFill>
                            <a:schemeClr val="accent6"/>
                          </a:solidFill>
                        </a:rPr>
                        <a:t>게시글</a:t>
                      </a:r>
                      <a:endParaRPr lang="en-US" altLang="ko-KR" sz="1800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accent6"/>
                          </a:solidFill>
                        </a:rPr>
                        <a:t>(post)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po_us_num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외래키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FK</a:t>
                      </a:r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사용중</a:t>
                      </a:r>
                      <a:endParaRPr lang="ko-KR" altLang="en-US" sz="1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7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po_num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게시글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자바를 통해 게시 순서에 따라 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77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po_date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게시날짜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382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po_title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varchar(40)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55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po_text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 err="1">
                          <a:solidFill>
                            <a:srgbClr val="262626"/>
                          </a:solidFill>
                          <a:effectLst/>
                          <a:latin typeface="NanumSquare"/>
                        </a:rPr>
                        <a:t>longtext</a:t>
                      </a:r>
                      <a:endParaRPr lang="en-US" altLang="ko-KR" sz="1000" b="0" i="0" dirty="0">
                        <a:solidFill>
                          <a:srgbClr val="262626"/>
                        </a:solidFill>
                        <a:effectLst/>
                        <a:latin typeface="NanumSquar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697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rgbClr val="262626"/>
                          </a:solidFill>
                          <a:latin typeface="NanumSquare"/>
                        </a:rPr>
                        <a:t>po_point</a:t>
                      </a:r>
                      <a:r>
                        <a:rPr lang="en-US" altLang="ko-KR" sz="1000" dirty="0">
                          <a:solidFill>
                            <a:srgbClr val="262626"/>
                          </a:solidFill>
                          <a:latin typeface="NanumSquare"/>
                        </a:rPr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= 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자바에서 증감식을 통해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91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rgbClr val="262626"/>
                          </a:solidFill>
                          <a:latin typeface="NanumSquare"/>
                        </a:rPr>
                        <a:t>po_limit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=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게시글 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자바에서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505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71A90D-6D54-EDCD-78F0-6FE2754CD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3730"/>
              </p:ext>
            </p:extLst>
          </p:nvPr>
        </p:nvGraphicFramePr>
        <p:xfrm>
          <a:off x="655740" y="3613558"/>
          <a:ext cx="10880520" cy="307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89">
                  <a:extLst>
                    <a:ext uri="{9D8B030D-6E8A-4147-A177-3AD203B41FA5}">
                      <a16:colId xmlns:a16="http://schemas.microsoft.com/office/drawing/2014/main" val="2264541113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859786817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540901472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43475362"/>
                    </a:ext>
                  </a:extLst>
                </a:gridCol>
                <a:gridCol w="1112938">
                  <a:extLst>
                    <a:ext uri="{9D8B030D-6E8A-4147-A177-3AD203B41FA5}">
                      <a16:colId xmlns:a16="http://schemas.microsoft.com/office/drawing/2014/main" val="3647219654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3098726383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3390960055"/>
                    </a:ext>
                  </a:extLst>
                </a:gridCol>
                <a:gridCol w="1342596">
                  <a:extLst>
                    <a:ext uri="{9D8B030D-6E8A-4147-A177-3AD203B41FA5}">
                      <a16:colId xmlns:a16="http://schemas.microsoft.com/office/drawing/2014/main" val="1610221544"/>
                    </a:ext>
                  </a:extLst>
                </a:gridCol>
                <a:gridCol w="1021921">
                  <a:extLst>
                    <a:ext uri="{9D8B030D-6E8A-4147-A177-3AD203B41FA5}">
                      <a16:colId xmlns:a16="http://schemas.microsoft.com/office/drawing/2014/main" val="1601942759"/>
                    </a:ext>
                  </a:extLst>
                </a:gridCol>
                <a:gridCol w="899639">
                  <a:extLst>
                    <a:ext uri="{9D8B030D-6E8A-4147-A177-3AD203B41FA5}">
                      <a16:colId xmlns:a16="http://schemas.microsoft.com/office/drawing/2014/main" val="251555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필드명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타잎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필드설명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특이사항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9779"/>
                  </a:ext>
                </a:extLst>
              </a:tr>
              <a:tr h="534416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댓글</a:t>
                      </a:r>
                      <a:endParaRPr lang="en-US" altLang="ko-K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(comment)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co_us_num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외래키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FK</a:t>
                      </a:r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algn="ctr" latinLnBrk="1"/>
                      <a:endParaRPr lang="ko-KR" alt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사용중</a:t>
                      </a:r>
                      <a:endParaRPr lang="ko-KR" altLang="en-US" sz="10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91691"/>
                  </a:ext>
                </a:extLst>
              </a:tr>
              <a:tr h="534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co_num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댓글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자바를 통해 게시 순서에 따라 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7524"/>
                  </a:ext>
                </a:extLst>
              </a:tr>
              <a:tr h="534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co_emoji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감정표현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자바를 통해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특정 문구 입력방식으로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77433"/>
                  </a:ext>
                </a:extLst>
              </a:tr>
              <a:tr h="534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co_date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댓글 게시날짜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38238"/>
                  </a:ext>
                </a:extLst>
              </a:tr>
              <a:tr h="534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co_text</a:t>
                      </a:r>
                      <a:r>
                        <a:rPr lang="en-US" altLang="ko-KR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varchar(255)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댓글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5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0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946</Words>
  <Application>Microsoft Office PowerPoint</Application>
  <PresentationFormat>와이드스크린</PresentationFormat>
  <Paragraphs>280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NanumSquare</vt:lpstr>
      <vt:lpstr>맑은 고딕</vt:lpstr>
      <vt:lpstr>Arial</vt:lpstr>
      <vt:lpstr>Consolas</vt:lpstr>
      <vt:lpstr>Office 테마</vt:lpstr>
      <vt:lpstr>요구사항 분석 내용</vt:lpstr>
      <vt:lpstr>개발과정 – 요구사항 분석</vt:lpstr>
      <vt:lpstr>Self_Intro 요구사항 분석 내용</vt:lpstr>
      <vt:lpstr>PowerPoint 프레젠테이션</vt:lpstr>
      <vt:lpstr>사이비 월드 테이블 명세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36</cp:revision>
  <dcterms:created xsi:type="dcterms:W3CDTF">2022-10-13T05:56:10Z</dcterms:created>
  <dcterms:modified xsi:type="dcterms:W3CDTF">2022-12-09T08:35:09Z</dcterms:modified>
</cp:coreProperties>
</file>