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4" r:id="rId9"/>
    <p:sldId id="269" r:id="rId10"/>
    <p:sldId id="262" r:id="rId11"/>
    <p:sldId id="270" r:id="rId12"/>
    <p:sldId id="265"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63881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962D6-3931-4FC8-A634-164366D997C4}"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329603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3211911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90289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877293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67070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69962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823153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4571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301403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962D6-3931-4FC8-A634-164366D997C4}"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52485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2962D6-3931-4FC8-A634-164366D997C4}"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85166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2962D6-3931-4FC8-A634-164366D997C4}" type="datetimeFigureOut">
              <a:rPr lang="en-US" smtClean="0"/>
              <a:t>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76771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2962D6-3931-4FC8-A634-164366D997C4}" type="datetimeFigureOut">
              <a:rPr lang="en-US" smtClean="0"/>
              <a:t>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122640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962D6-3931-4FC8-A634-164366D997C4}" type="datetimeFigureOut">
              <a:rPr lang="en-US" smtClean="0"/>
              <a:t>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13042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962D6-3931-4FC8-A634-164366D997C4}"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34124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962D6-3931-4FC8-A634-164366D997C4}"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4E0E-F0F5-4540-BF0E-0E0DB0A33B21}" type="slidenum">
              <a:rPr lang="en-US" smtClean="0"/>
              <a:t>‹#›</a:t>
            </a:fld>
            <a:endParaRPr lang="en-US"/>
          </a:p>
        </p:txBody>
      </p:sp>
    </p:spTree>
    <p:extLst>
      <p:ext uri="{BB962C8B-B14F-4D97-AF65-F5344CB8AC3E}">
        <p14:creationId xmlns:p14="http://schemas.microsoft.com/office/powerpoint/2010/main" val="280800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2962D6-3931-4FC8-A634-164366D997C4}" type="datetimeFigureOut">
              <a:rPr lang="en-US" smtClean="0"/>
              <a:t>12/5/2014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644E0E-F0F5-4540-BF0E-0E0DB0A33B21}" type="slidenum">
              <a:rPr lang="en-US" smtClean="0"/>
              <a:t>‹#›</a:t>
            </a:fld>
            <a:endParaRPr lang="en-US"/>
          </a:p>
        </p:txBody>
      </p:sp>
    </p:spTree>
    <p:extLst>
      <p:ext uri="{BB962C8B-B14F-4D97-AF65-F5344CB8AC3E}">
        <p14:creationId xmlns:p14="http://schemas.microsoft.com/office/powerpoint/2010/main" val="1517541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95003" y="323557"/>
            <a:ext cx="8796997" cy="3144201"/>
          </a:xfrm>
        </p:spPr>
        <p:txBody>
          <a:bodyPr>
            <a:normAutofit fontScale="90000"/>
          </a:bodyPr>
          <a:lstStyle/>
          <a:p>
            <a:pPr algn="ctr"/>
            <a:r>
              <a:rPr lang="en-US" b="1" dirty="0" smtClean="0">
                <a:solidFill>
                  <a:schemeClr val="bg1"/>
                </a:solidFill>
              </a:rPr>
              <a:t>Mini-Project</a:t>
            </a:r>
            <a:br>
              <a:rPr lang="en-US" b="1" dirty="0" smtClean="0">
                <a:solidFill>
                  <a:schemeClr val="bg1"/>
                </a:solidFill>
              </a:rPr>
            </a:br>
            <a:r>
              <a:rPr lang="en-US" b="1" dirty="0" smtClean="0">
                <a:solidFill>
                  <a:schemeClr val="bg1"/>
                </a:solidFill>
              </a:rPr>
              <a:t>on</a:t>
            </a:r>
            <a:br>
              <a:rPr lang="en-US" b="1" dirty="0" smtClean="0">
                <a:solidFill>
                  <a:schemeClr val="bg1"/>
                </a:solidFill>
              </a:rPr>
            </a:br>
            <a:r>
              <a:rPr lang="en-US" b="1" dirty="0" smtClean="0">
                <a:solidFill>
                  <a:srgbClr val="FFFF00"/>
                </a:solidFill>
              </a:rPr>
              <a:t>Global Positioning</a:t>
            </a:r>
            <a:br>
              <a:rPr lang="en-US" b="1" dirty="0" smtClean="0">
                <a:solidFill>
                  <a:srgbClr val="FFFF00"/>
                </a:solidFill>
              </a:rPr>
            </a:br>
            <a:r>
              <a:rPr lang="en-US" b="1" dirty="0" smtClean="0">
                <a:solidFill>
                  <a:srgbClr val="FFFF00"/>
                </a:solidFill>
              </a:rPr>
              <a:t>using Image </a:t>
            </a:r>
            <a:r>
              <a:rPr lang="en-US" b="1" dirty="0" err="1" smtClean="0">
                <a:solidFill>
                  <a:srgbClr val="FFFF00"/>
                </a:solidFill>
              </a:rPr>
              <a:t>Pr</a:t>
            </a:r>
            <a:r>
              <a:rPr lang="en-US" b="1" dirty="0" smtClean="0">
                <a:solidFill>
                  <a:srgbClr val="FFFF00"/>
                </a:solidFill>
              </a:rPr>
              <a:t> o </a:t>
            </a:r>
            <a:r>
              <a:rPr lang="en-US" b="1" dirty="0" err="1" smtClean="0">
                <a:solidFill>
                  <a:srgbClr val="FFFF00"/>
                </a:solidFill>
              </a:rPr>
              <a:t>cessing</a:t>
            </a:r>
            <a:endParaRPr lang="en-US" b="1" dirty="0">
              <a:solidFill>
                <a:srgbClr val="FFFF00"/>
              </a:solidFill>
            </a:endParaRPr>
          </a:p>
        </p:txBody>
      </p:sp>
      <p:sp>
        <p:nvSpPr>
          <p:cNvPr id="4" name="TextBox 3"/>
          <p:cNvSpPr txBox="1"/>
          <p:nvPr/>
        </p:nvSpPr>
        <p:spPr>
          <a:xfrm>
            <a:off x="0" y="5162846"/>
            <a:ext cx="3404382" cy="830997"/>
          </a:xfrm>
          <a:prstGeom prst="rect">
            <a:avLst/>
          </a:prstGeom>
          <a:noFill/>
        </p:spPr>
        <p:txBody>
          <a:bodyPr wrap="square" rtlCol="0">
            <a:spAutoFit/>
          </a:bodyPr>
          <a:lstStyle/>
          <a:p>
            <a:r>
              <a:rPr lang="en-US" sz="2400" dirty="0" smtClean="0">
                <a:solidFill>
                  <a:schemeClr val="bg1"/>
                </a:solidFill>
              </a:rPr>
              <a:t>Under Supervision of: -</a:t>
            </a:r>
          </a:p>
          <a:p>
            <a:r>
              <a:rPr lang="en-US" sz="2400" b="1" dirty="0" smtClean="0">
                <a:solidFill>
                  <a:srgbClr val="FFFF00"/>
                </a:solidFill>
              </a:rPr>
              <a:t>Dr. </a:t>
            </a:r>
            <a:r>
              <a:rPr lang="en-US" sz="2400" b="1" dirty="0" err="1" smtClean="0">
                <a:solidFill>
                  <a:srgbClr val="FFFF00"/>
                </a:solidFill>
              </a:rPr>
              <a:t>Pavan</a:t>
            </a:r>
            <a:r>
              <a:rPr lang="en-US" sz="2400" b="1" dirty="0" smtClean="0">
                <a:solidFill>
                  <a:srgbClr val="FFFF00"/>
                </a:solidFill>
              </a:rPr>
              <a:t> Chakraborty</a:t>
            </a:r>
          </a:p>
        </p:txBody>
      </p:sp>
      <p:sp>
        <p:nvSpPr>
          <p:cNvPr id="5" name="TextBox 4"/>
          <p:cNvSpPr txBox="1"/>
          <p:nvPr/>
        </p:nvSpPr>
        <p:spPr>
          <a:xfrm>
            <a:off x="8842942" y="4826675"/>
            <a:ext cx="3349058" cy="2031325"/>
          </a:xfrm>
          <a:prstGeom prst="rect">
            <a:avLst/>
          </a:prstGeom>
          <a:noFill/>
        </p:spPr>
        <p:txBody>
          <a:bodyPr wrap="none" rtlCol="0">
            <a:spAutoFit/>
          </a:bodyPr>
          <a:lstStyle/>
          <a:p>
            <a:pPr algn="ctr"/>
            <a:r>
              <a:rPr lang="en-US" dirty="0" smtClean="0">
                <a:solidFill>
                  <a:schemeClr val="bg1"/>
                </a:solidFill>
              </a:rPr>
              <a:t>Team Members:- </a:t>
            </a:r>
          </a:p>
          <a:p>
            <a:pPr algn="ctr"/>
            <a:r>
              <a:rPr lang="en-US" dirty="0" smtClean="0">
                <a:solidFill>
                  <a:schemeClr val="bg1"/>
                </a:solidFill>
              </a:rPr>
              <a:t>Abhishek Singh (RIT2012079)</a:t>
            </a:r>
          </a:p>
          <a:p>
            <a:pPr algn="ctr"/>
            <a:r>
              <a:rPr lang="en-US" dirty="0" smtClean="0">
                <a:solidFill>
                  <a:schemeClr val="bg1"/>
                </a:solidFill>
              </a:rPr>
              <a:t>Diwas Sharma (RIT2012001)</a:t>
            </a:r>
          </a:p>
          <a:p>
            <a:pPr algn="ctr"/>
            <a:r>
              <a:rPr lang="en-US" dirty="0" err="1" smtClean="0">
                <a:solidFill>
                  <a:schemeClr val="bg1"/>
                </a:solidFill>
              </a:rPr>
              <a:t>Harshit</a:t>
            </a:r>
            <a:r>
              <a:rPr lang="en-US" dirty="0" smtClean="0">
                <a:solidFill>
                  <a:schemeClr val="bg1"/>
                </a:solidFill>
              </a:rPr>
              <a:t> Gupta (RIT2012048)</a:t>
            </a:r>
          </a:p>
          <a:p>
            <a:pPr algn="ctr"/>
            <a:r>
              <a:rPr lang="en-US" dirty="0" smtClean="0">
                <a:solidFill>
                  <a:schemeClr val="bg1"/>
                </a:solidFill>
              </a:rPr>
              <a:t>Man Mohan Mishra (RIT2012002)</a:t>
            </a:r>
          </a:p>
          <a:p>
            <a:pPr algn="ctr"/>
            <a:r>
              <a:rPr lang="en-US" dirty="0" err="1" smtClean="0">
                <a:solidFill>
                  <a:schemeClr val="bg1"/>
                </a:solidFill>
              </a:rPr>
              <a:t>Rizwan</a:t>
            </a:r>
            <a:r>
              <a:rPr lang="en-US" dirty="0" smtClean="0">
                <a:solidFill>
                  <a:schemeClr val="bg1"/>
                </a:solidFill>
              </a:rPr>
              <a:t> Ahmad  (RIT2012054)</a:t>
            </a:r>
          </a:p>
          <a:p>
            <a:pPr algn="ctr"/>
            <a:r>
              <a:rPr lang="en-US" dirty="0" err="1" smtClean="0">
                <a:solidFill>
                  <a:schemeClr val="bg1"/>
                </a:solidFill>
              </a:rPr>
              <a:t>Siddhant</a:t>
            </a:r>
            <a:r>
              <a:rPr lang="en-US" dirty="0" smtClean="0">
                <a:solidFill>
                  <a:schemeClr val="bg1"/>
                </a:solidFill>
              </a:rPr>
              <a:t> Jain (RIT2012077)</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117" y="2873038"/>
            <a:ext cx="411953" cy="411953"/>
          </a:xfrm>
          <a:prstGeom prst="rect">
            <a:avLst/>
          </a:prstGeom>
        </p:spPr>
      </p:pic>
    </p:spTree>
    <p:extLst>
      <p:ext uri="{BB962C8B-B14F-4D97-AF65-F5344CB8AC3E}">
        <p14:creationId xmlns:p14="http://schemas.microsoft.com/office/powerpoint/2010/main" val="3438197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280593" y="1866861"/>
            <a:ext cx="10621107" cy="1842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Printing GPS Value and Location Name</a:t>
            </a:r>
            <a:endParaRPr lang="en-US" sz="3200" b="1" dirty="0"/>
          </a:p>
        </p:txBody>
      </p:sp>
      <p:sp>
        <p:nvSpPr>
          <p:cNvPr id="4" name="Rectangle 3"/>
          <p:cNvSpPr/>
          <p:nvPr/>
        </p:nvSpPr>
        <p:spPr>
          <a:xfrm>
            <a:off x="0" y="0"/>
            <a:ext cx="4575627"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3600" b="1" cap="none" spc="0" dirty="0" smtClean="0">
                <a:ln w="0"/>
                <a:solidFill>
                  <a:schemeClr val="accent1"/>
                </a:solidFill>
                <a:effectLst>
                  <a:outerShdw blurRad="38100" dist="25400" dir="5400000" algn="ctr" rotWithShape="0">
                    <a:srgbClr val="6E747A">
                      <a:alpha val="43000"/>
                    </a:srgbClr>
                  </a:outerShdw>
                </a:effectLst>
              </a:rPr>
              <a:t>Methodology (</a:t>
            </a:r>
            <a:r>
              <a:rPr lang="en-US" sz="3600" b="1" cap="none" spc="0" dirty="0" err="1" smtClean="0">
                <a:ln w="0"/>
                <a:solidFill>
                  <a:schemeClr val="accent1"/>
                </a:solidFill>
                <a:effectLst>
                  <a:outerShdw blurRad="38100" dist="25400" dir="5400000" algn="ctr" rotWithShape="0">
                    <a:srgbClr val="6E747A">
                      <a:alpha val="43000"/>
                    </a:srgbClr>
                  </a:outerShdw>
                </a:effectLst>
              </a:rPr>
              <a:t>cont</a:t>
            </a:r>
            <a:r>
              <a:rPr lang="en-US" sz="3600" b="1" cap="none" spc="0" dirty="0" smtClean="0">
                <a:ln w="0"/>
                <a:solidFill>
                  <a:schemeClr val="accent1"/>
                </a:solidFill>
                <a:effectLst>
                  <a:outerShdw blurRad="38100" dist="25400" dir="5400000" algn="ctr" rotWithShape="0">
                    <a:srgbClr val="6E747A">
                      <a:alpha val="43000"/>
                    </a:srgbClr>
                  </a:outerShdw>
                </a:effectLst>
              </a:rPr>
              <a:t>…)</a:t>
            </a:r>
            <a:endParaRPr lang="en-US" sz="3600" b="1"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4575627" y="789430"/>
            <a:ext cx="2162002" cy="369332"/>
          </a:xfrm>
          <a:prstGeom prst="rect">
            <a:avLst/>
          </a:prstGeom>
          <a:noFill/>
        </p:spPr>
        <p:txBody>
          <a:bodyPr wrap="none" rtlCol="0">
            <a:spAutoFit/>
          </a:bodyPr>
          <a:lstStyle/>
          <a:p>
            <a:r>
              <a:rPr lang="en-US" dirty="0" smtClean="0"/>
              <a:t>Finding GPS Value….</a:t>
            </a:r>
            <a:endParaRPr lang="en-US" dirty="0"/>
          </a:p>
        </p:txBody>
      </p:sp>
      <p:sp>
        <p:nvSpPr>
          <p:cNvPr id="8" name="TextBox 7"/>
          <p:cNvSpPr txBox="1"/>
          <p:nvPr/>
        </p:nvSpPr>
        <p:spPr>
          <a:xfrm>
            <a:off x="1463896" y="1732179"/>
            <a:ext cx="2603597"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Image with maximum</a:t>
            </a:r>
          </a:p>
          <a:p>
            <a:pPr algn="ctr"/>
            <a:r>
              <a:rPr lang="en-US" sz="2000" b="1" dirty="0" smtClean="0"/>
              <a:t>Match was selected</a:t>
            </a:r>
            <a:endParaRPr lang="en-US" sz="2000" b="1" dirty="0"/>
          </a:p>
        </p:txBody>
      </p:sp>
      <p:sp>
        <p:nvSpPr>
          <p:cNvPr id="9" name="TextBox 8"/>
          <p:cNvSpPr txBox="1"/>
          <p:nvPr/>
        </p:nvSpPr>
        <p:spPr>
          <a:xfrm>
            <a:off x="5493287" y="1592358"/>
            <a:ext cx="2195718"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000" b="1" dirty="0" smtClean="0"/>
              <a:t>GPS Values of 2 nearby locations are taken</a:t>
            </a:r>
            <a:endParaRPr lang="en-US" sz="2000" b="1" dirty="0"/>
          </a:p>
        </p:txBody>
      </p:sp>
      <p:cxnSp>
        <p:nvCxnSpPr>
          <p:cNvPr id="12" name="Straight Arrow Connector 11"/>
          <p:cNvCxnSpPr/>
          <p:nvPr/>
        </p:nvCxnSpPr>
        <p:spPr>
          <a:xfrm>
            <a:off x="4222493" y="2087182"/>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97705" y="1251421"/>
            <a:ext cx="2866089" cy="163121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000" b="1" dirty="0" smtClean="0"/>
              <a:t>Assuming that</a:t>
            </a:r>
          </a:p>
          <a:p>
            <a:pPr algn="ctr"/>
            <a:r>
              <a:rPr lang="en-US" sz="2000" b="1" dirty="0" smtClean="0"/>
              <a:t>GPS Value varies </a:t>
            </a:r>
          </a:p>
          <a:p>
            <a:pPr algn="ctr"/>
            <a:r>
              <a:rPr lang="en-US" sz="2000" b="1" dirty="0" smtClean="0"/>
              <a:t>Linearly,</a:t>
            </a:r>
          </a:p>
          <a:p>
            <a:pPr algn="ctr"/>
            <a:r>
              <a:rPr lang="en-US" sz="2000" b="1" dirty="0" smtClean="0"/>
              <a:t>GPS Value of current location is found.</a:t>
            </a:r>
            <a:endParaRPr lang="en-US" sz="2000" b="1" dirty="0"/>
          </a:p>
        </p:txBody>
      </p:sp>
      <p:cxnSp>
        <p:nvCxnSpPr>
          <p:cNvPr id="11" name="Straight Arrow Connector 10"/>
          <p:cNvCxnSpPr/>
          <p:nvPr/>
        </p:nvCxnSpPr>
        <p:spPr>
          <a:xfrm>
            <a:off x="7764816" y="2073114"/>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43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grpId="1" nodeType="clickEffect">
                                  <p:stCondLst>
                                    <p:cond delay="0"/>
                                  </p:stCondLst>
                                  <p:childTnLst>
                                    <p:animEffect transition="out" filter="fade">
                                      <p:cBhvr>
                                        <p:cTn id="11" dur="1000"/>
                                        <p:tgtEl>
                                          <p:spTgt spid="15"/>
                                        </p:tgtEl>
                                      </p:cBhvr>
                                    </p:animEffect>
                                    <p:anim calcmode="lin" valueType="num">
                                      <p:cBhvr>
                                        <p:cTn id="12" dur="1000"/>
                                        <p:tgtEl>
                                          <p:spTgt spid="15"/>
                                        </p:tgtEl>
                                        <p:attrNameLst>
                                          <p:attrName>ppt_x</p:attrName>
                                        </p:attrNameLst>
                                      </p:cBhvr>
                                      <p:tavLst>
                                        <p:tav tm="0">
                                          <p:val>
                                            <p:strVal val="ppt_x"/>
                                          </p:val>
                                        </p:tav>
                                        <p:tav tm="100000">
                                          <p:val>
                                            <p:strVal val="ppt_x"/>
                                          </p:val>
                                        </p:tav>
                                      </p:tavLst>
                                    </p:anim>
                                    <p:anim calcmode="lin" valueType="num">
                                      <p:cBhvr>
                                        <p:cTn id="13" dur="1000"/>
                                        <p:tgtEl>
                                          <p:spTgt spid="15"/>
                                        </p:tgtEl>
                                        <p:attrNameLst>
                                          <p:attrName>ppt_y</p:attrName>
                                        </p:attrNameLst>
                                      </p:cBhvr>
                                      <p:tavLst>
                                        <p:tav tm="0">
                                          <p:val>
                                            <p:strVal val="ppt_y"/>
                                          </p:val>
                                        </p:tav>
                                        <p:tav tm="100000">
                                          <p:val>
                                            <p:strVal val="ppt_y-.1"/>
                                          </p:val>
                                        </p:tav>
                                      </p:tavLst>
                                    </p:anim>
                                    <p:set>
                                      <p:cBhvr>
                                        <p:cTn id="14" dur="1" fill="hold">
                                          <p:stCondLst>
                                            <p:cond delay="9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5627"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3600" b="1" cap="none" spc="0" dirty="0" smtClean="0">
                <a:ln w="0"/>
                <a:solidFill>
                  <a:schemeClr val="accent1"/>
                </a:solidFill>
                <a:effectLst>
                  <a:outerShdw blurRad="38100" dist="25400" dir="5400000" algn="ctr" rotWithShape="0">
                    <a:srgbClr val="6E747A">
                      <a:alpha val="43000"/>
                    </a:srgbClr>
                  </a:outerShdw>
                </a:effectLst>
              </a:rPr>
              <a:t>Methodology (</a:t>
            </a:r>
            <a:r>
              <a:rPr lang="en-US" sz="3600" b="1" cap="none" spc="0" dirty="0" err="1" smtClean="0">
                <a:ln w="0"/>
                <a:solidFill>
                  <a:schemeClr val="accent1"/>
                </a:solidFill>
                <a:effectLst>
                  <a:outerShdw blurRad="38100" dist="25400" dir="5400000" algn="ctr" rotWithShape="0">
                    <a:srgbClr val="6E747A">
                      <a:alpha val="43000"/>
                    </a:srgbClr>
                  </a:outerShdw>
                </a:effectLst>
              </a:rPr>
              <a:t>cont</a:t>
            </a:r>
            <a:r>
              <a:rPr lang="en-US" sz="3600" b="1" cap="none" spc="0" dirty="0" smtClean="0">
                <a:ln w="0"/>
                <a:solidFill>
                  <a:schemeClr val="accent1"/>
                </a:solidFill>
                <a:effectLst>
                  <a:outerShdw blurRad="38100" dist="25400" dir="5400000" algn="ctr" rotWithShape="0">
                    <a:srgbClr val="6E747A">
                      <a:alpha val="43000"/>
                    </a:srgbClr>
                  </a:outerShdw>
                </a:effectLst>
              </a:rPr>
              <a:t>…)</a:t>
            </a:r>
            <a:endParaRPr lang="en-US" sz="3600" b="1"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4575627" y="646331"/>
            <a:ext cx="2553904" cy="369332"/>
          </a:xfrm>
          <a:prstGeom prst="rect">
            <a:avLst/>
          </a:prstGeom>
          <a:noFill/>
        </p:spPr>
        <p:txBody>
          <a:bodyPr wrap="none" rtlCol="0">
            <a:spAutoFit/>
          </a:bodyPr>
          <a:lstStyle/>
          <a:p>
            <a:r>
              <a:rPr lang="en-US" dirty="0" smtClean="0"/>
              <a:t>Making High Precision….</a:t>
            </a:r>
            <a:endParaRPr lang="en-US" dirty="0"/>
          </a:p>
        </p:txBody>
      </p:sp>
    </p:spTree>
    <p:extLst>
      <p:ext uri="{BB962C8B-B14F-4D97-AF65-F5344CB8AC3E}">
        <p14:creationId xmlns:p14="http://schemas.microsoft.com/office/powerpoint/2010/main" val="179412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796" y="1537252"/>
            <a:ext cx="10018713" cy="4890052"/>
          </a:xfrm>
        </p:spPr>
        <p:txBody>
          <a:bodyPr>
            <a:noAutofit/>
          </a:bodyPr>
          <a:lstStyle/>
          <a:p>
            <a:pPr>
              <a:buFont typeface="Wingdings" panose="05000000000000000000" pitchFamily="2" charset="2"/>
              <a:buChar char="q"/>
            </a:pPr>
            <a:r>
              <a:rPr lang="en-US" dirty="0" smtClean="0"/>
              <a:t>We </a:t>
            </a:r>
            <a:r>
              <a:rPr lang="en-US" dirty="0"/>
              <a:t>have used specific collection of images to match the user’s image with our collection, in our case images of IIIT-Allahabad are used, so images outside the scope won’t yield any result. </a:t>
            </a:r>
          </a:p>
          <a:p>
            <a:pPr>
              <a:buFont typeface="Wingdings" panose="05000000000000000000" pitchFamily="2" charset="2"/>
              <a:buChar char="q"/>
            </a:pPr>
            <a:r>
              <a:rPr lang="en-US" dirty="0"/>
              <a:t>Images have been scaled to 50x50 resolution so, the accuracy is not 100% .</a:t>
            </a:r>
          </a:p>
          <a:p>
            <a:pPr>
              <a:buFont typeface="Wingdings" panose="05000000000000000000" pitchFamily="2" charset="2"/>
              <a:buChar char="q"/>
            </a:pPr>
            <a:r>
              <a:rPr lang="en-US" dirty="0"/>
              <a:t>The actual GPS device gives coordinates accuracy of 15 meters, although we </a:t>
            </a:r>
            <a:r>
              <a:rPr lang="en-US" dirty="0" smtClean="0"/>
              <a:t>will try to improve </a:t>
            </a:r>
            <a:r>
              <a:rPr lang="en-US" dirty="0"/>
              <a:t>this accuracy to 5 meters but images below this difference won’t get accurate result. </a:t>
            </a:r>
          </a:p>
          <a:p>
            <a:pPr>
              <a:buFont typeface="Wingdings" panose="05000000000000000000" pitchFamily="2" charset="2"/>
              <a:buChar char="q"/>
            </a:pPr>
            <a:r>
              <a:rPr lang="en-US" dirty="0"/>
              <a:t>Multiple images may yield different coordinates but same name for the place depending on camera direction for same place. </a:t>
            </a:r>
            <a:endParaRPr lang="en-US" dirty="0" smtClean="0"/>
          </a:p>
          <a:p>
            <a:pPr>
              <a:buFont typeface="Wingdings" panose="05000000000000000000" pitchFamily="2" charset="2"/>
              <a:buChar char="q"/>
            </a:pPr>
            <a:r>
              <a:rPr lang="en-US" dirty="0" smtClean="0"/>
              <a:t>The images are available only for day time. So, images taken at night may cause a problem</a:t>
            </a:r>
          </a:p>
        </p:txBody>
      </p:sp>
      <p:sp>
        <p:nvSpPr>
          <p:cNvPr id="4" name="Rectangle 3"/>
          <p:cNvSpPr/>
          <p:nvPr/>
        </p:nvSpPr>
        <p:spPr>
          <a:xfrm>
            <a:off x="3309541" y="366992"/>
            <a:ext cx="6249224"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Limitations </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35592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082" y="1479976"/>
            <a:ext cx="10018713" cy="4890052"/>
          </a:xfrm>
        </p:spPr>
        <p:txBody>
          <a:bodyPr>
            <a:noAutofit/>
          </a:bodyPr>
          <a:lstStyle/>
          <a:p>
            <a:pPr marL="0" indent="0">
              <a:buNone/>
            </a:pPr>
            <a:r>
              <a:rPr lang="en-US" dirty="0" smtClean="0"/>
              <a:t>[1] S.V.N. Vishwanathan, M. Narsimha Murty, “ A Simple SVM Algorithm”, “Dept. of Computer Science and Automation, Indian Institute of Science” , Bangalore.</a:t>
            </a:r>
          </a:p>
          <a:p>
            <a:pPr marL="0" indent="0">
              <a:buNone/>
            </a:pPr>
            <a:r>
              <a:rPr lang="en-US" dirty="0" smtClean="0"/>
              <a:t>[2] Durgesh Kumar Shrivastava, “Data Classification using Support Vector Machine”, Journal of theoretical and applied Information Technology, 2005.</a:t>
            </a:r>
          </a:p>
          <a:p>
            <a:pPr marL="0" indent="0">
              <a:buNone/>
            </a:pPr>
            <a:r>
              <a:rPr lang="en-US" dirty="0" smtClean="0"/>
              <a:t>[3] </a:t>
            </a:r>
            <a:r>
              <a:rPr lang="en-US" dirty="0" err="1" smtClean="0"/>
              <a:t>John.C.Platt</a:t>
            </a:r>
            <a:r>
              <a:rPr lang="en-US" dirty="0" smtClean="0"/>
              <a:t>. ,”Positioning and Navigation Systems using GPS”, “International Archives of Photometry, Remote Sensing and Spatial Information Science”, Tokyo Japan, 2006.</a:t>
            </a:r>
          </a:p>
          <a:p>
            <a:pPr marL="0" indent="0">
              <a:buNone/>
            </a:pPr>
            <a:r>
              <a:rPr lang="en-US" dirty="0" smtClean="0"/>
              <a:t>[4] Elvis N. Ngah, “GPS Technology Optimizing Car </a:t>
            </a:r>
            <a:r>
              <a:rPr lang="en-US" dirty="0" err="1" smtClean="0"/>
              <a:t>Navigation”,”vrije</a:t>
            </a:r>
            <a:r>
              <a:rPr lang="en-US" dirty="0" smtClean="0"/>
              <a:t> Universiteit Amsterdam”,15 August 2006.</a:t>
            </a:r>
            <a:endParaRPr lang="en-US" dirty="0"/>
          </a:p>
        </p:txBody>
      </p:sp>
      <p:sp>
        <p:nvSpPr>
          <p:cNvPr id="4" name="Rectangle 3"/>
          <p:cNvSpPr/>
          <p:nvPr/>
        </p:nvSpPr>
        <p:spPr>
          <a:xfrm>
            <a:off x="3309541" y="366992"/>
            <a:ext cx="6249224"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References </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2508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99045" y="2353381"/>
            <a:ext cx="9395714" cy="1951163"/>
            <a:chOff x="1829227" y="1321414"/>
            <a:chExt cx="9395714" cy="1951163"/>
          </a:xfrm>
        </p:grpSpPr>
        <p:sp>
          <p:nvSpPr>
            <p:cNvPr id="4" name="Rectangle 3"/>
            <p:cNvSpPr/>
            <p:nvPr/>
          </p:nvSpPr>
          <p:spPr>
            <a:xfrm>
              <a:off x="1829227" y="1321414"/>
              <a:ext cx="9395714"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Suggestions and Questions</a:t>
              </a:r>
              <a:r>
                <a:rPr lang="en-US" sz="3200" dirty="0" smtClean="0">
                  <a:ln w="0"/>
                  <a:solidFill>
                    <a:schemeClr val="accent1"/>
                  </a:solidFill>
                  <a:effectLst>
                    <a:outerShdw blurRad="38100" dist="25400" dir="5400000" algn="ctr" rotWithShape="0">
                      <a:srgbClr val="6E747A">
                        <a:alpha val="43000"/>
                      </a:srgbClr>
                    </a:outerShdw>
                  </a:effectLst>
                </a:rPr>
                <a:t>(if any)</a:t>
              </a:r>
              <a:endParaRPr lang="en-US" sz="5400" dirty="0" smtClean="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5992319" y="2349247"/>
              <a:ext cx="106952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a:t>
              </a:r>
              <a:endParaRPr lang="en-US" sz="5400" dirty="0">
                <a:ln w="0"/>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1005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9634" y="2392569"/>
            <a:ext cx="5227137" cy="1446550"/>
          </a:xfrm>
          <a:prstGeom prst="rect">
            <a:avLst/>
          </a:prstGeom>
          <a:noFill/>
        </p:spPr>
        <p:txBody>
          <a:bodyPr wrap="none" lIns="91440" tIns="45720" rIns="91440" bIns="45720">
            <a:spAutoFit/>
          </a:bodyPr>
          <a:lstStyle/>
          <a:p>
            <a:pPr algn="ctr"/>
            <a:r>
              <a:rPr lang="en-US" sz="8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065099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4833" y="1941341"/>
            <a:ext cx="8430176" cy="2800767"/>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smtClean="0"/>
              <a:t>Overview</a:t>
            </a:r>
          </a:p>
          <a:p>
            <a:pPr marL="285750" indent="-285750">
              <a:buFont typeface="Wingdings" panose="05000000000000000000" pitchFamily="2" charset="2"/>
              <a:buChar char="q"/>
            </a:pPr>
            <a:r>
              <a:rPr lang="en-US" sz="2800" b="1" dirty="0" smtClean="0"/>
              <a:t>Objective </a:t>
            </a:r>
          </a:p>
          <a:p>
            <a:pPr marL="285750" indent="-285750">
              <a:buFont typeface="Wingdings" panose="05000000000000000000" pitchFamily="2" charset="2"/>
              <a:buChar char="q"/>
            </a:pPr>
            <a:r>
              <a:rPr lang="en-US" sz="2800" b="1" dirty="0" smtClean="0"/>
              <a:t>Brief Look on GPS and Image Processing</a:t>
            </a:r>
          </a:p>
          <a:p>
            <a:pPr marL="285750" indent="-285750">
              <a:buFont typeface="Wingdings" panose="05000000000000000000" pitchFamily="2" charset="2"/>
              <a:buChar char="q"/>
            </a:pPr>
            <a:r>
              <a:rPr lang="en-US" sz="2800" b="1" dirty="0" smtClean="0"/>
              <a:t>Proposed Methodology</a:t>
            </a:r>
          </a:p>
          <a:p>
            <a:pPr marL="285750" indent="-285750">
              <a:buFont typeface="Wingdings" panose="05000000000000000000" pitchFamily="2" charset="2"/>
              <a:buChar char="q"/>
            </a:pPr>
            <a:r>
              <a:rPr lang="en-US" sz="2800" b="1" dirty="0" smtClean="0"/>
              <a:t>Limitations</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5" name="Rectangle 4"/>
          <p:cNvSpPr/>
          <p:nvPr/>
        </p:nvSpPr>
        <p:spPr>
          <a:xfrm>
            <a:off x="4146341" y="238204"/>
            <a:ext cx="4575627"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Contents</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40137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6341" y="238204"/>
            <a:ext cx="4575627"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Overview</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918952" y="1738648"/>
            <a:ext cx="9362941" cy="4401205"/>
          </a:xfrm>
          <a:prstGeom prst="rect">
            <a:avLst/>
          </a:prstGeom>
        </p:spPr>
        <p:txBody>
          <a:bodyPr wrap="square">
            <a:spAutoFit/>
          </a:bodyPr>
          <a:lstStyle/>
          <a:p>
            <a:pPr algn="ctr"/>
            <a:r>
              <a:rPr lang="en-US" sz="2800" b="0" i="0" u="none" strike="noStrike" baseline="0" dirty="0" smtClean="0">
                <a:solidFill>
                  <a:srgbClr val="000000"/>
                </a:solidFill>
                <a:latin typeface="Calibri" panose="020F0502020204030204" pitchFamily="34" charset="0"/>
              </a:rPr>
              <a:t>In this modern era of technology people use online maps and GPS Services to get their way to desired location. In past few decades, researchers have embedded such software in smart phones and cars. </a:t>
            </a:r>
          </a:p>
          <a:p>
            <a:pPr algn="ctr"/>
            <a:r>
              <a:rPr lang="en-US" sz="2800" dirty="0" smtClean="0">
                <a:solidFill>
                  <a:srgbClr val="000000"/>
                </a:solidFill>
                <a:latin typeface="Calibri" panose="020F0502020204030204" pitchFamily="34" charset="0"/>
              </a:rPr>
              <a:t>GPS has become a very useful technology in travelling and tourism but due to many limitations like quality of receiver device , sky blockages and  atmospheric pressures it is seldom not possible to use GPS efficiently. Our project aims on reducing the dependency on the GPS satellites to know the position of a person.</a:t>
            </a:r>
            <a:endParaRPr lang="en-US" sz="2800" dirty="0"/>
          </a:p>
        </p:txBody>
      </p:sp>
    </p:spTree>
    <p:extLst>
      <p:ext uri="{BB962C8B-B14F-4D97-AF65-F5344CB8AC3E}">
        <p14:creationId xmlns:p14="http://schemas.microsoft.com/office/powerpoint/2010/main" val="678577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6341" y="238204"/>
            <a:ext cx="4575627"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Objective</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752683" y="2678807"/>
            <a:ext cx="9362941" cy="1754326"/>
          </a:xfrm>
          <a:prstGeom prst="rect">
            <a:avLst/>
          </a:prstGeom>
        </p:spPr>
        <p:txBody>
          <a:bodyPr wrap="square">
            <a:spAutoFit/>
          </a:bodyPr>
          <a:lstStyle/>
          <a:p>
            <a:pPr algn="ctr"/>
            <a:r>
              <a:rPr lang="en-US" sz="3600" dirty="0" smtClean="0">
                <a:solidFill>
                  <a:srgbClr val="FF0000"/>
                </a:solidFill>
                <a:latin typeface="Adobe Garamond Pro Bold" panose="02020702060506020403" pitchFamily="18" charset="0"/>
              </a:rPr>
              <a:t>To create a application software to find the location of a given image and its precise GPS </a:t>
            </a:r>
          </a:p>
          <a:p>
            <a:pPr algn="ctr"/>
            <a:r>
              <a:rPr lang="en-US" sz="3600" dirty="0" smtClean="0">
                <a:solidFill>
                  <a:srgbClr val="FF0000"/>
                </a:solidFill>
                <a:latin typeface="Adobe Garamond Pro Bold" panose="02020702060506020403" pitchFamily="18" charset="0"/>
              </a:rPr>
              <a:t>co-ordinates.</a:t>
            </a:r>
            <a:endParaRPr lang="en-US" sz="3600" dirty="0">
              <a:solidFill>
                <a:srgbClr val="FF0000"/>
              </a:solidFill>
              <a:latin typeface="Adobe Garamond Pro Bold" panose="02020702060506020403" pitchFamily="18" charset="0"/>
            </a:endParaRPr>
          </a:p>
        </p:txBody>
      </p:sp>
    </p:spTree>
    <p:extLst>
      <p:ext uri="{BB962C8B-B14F-4D97-AF65-F5344CB8AC3E}">
        <p14:creationId xmlns:p14="http://schemas.microsoft.com/office/powerpoint/2010/main" val="865821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5627"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3600" b="1" cap="none" spc="0" dirty="0" smtClean="0">
                <a:ln w="0"/>
                <a:solidFill>
                  <a:schemeClr val="accent1"/>
                </a:solidFill>
                <a:effectLst>
                  <a:outerShdw blurRad="38100" dist="25400" dir="5400000" algn="ctr" rotWithShape="0">
                    <a:srgbClr val="6E747A">
                      <a:alpha val="43000"/>
                    </a:srgbClr>
                  </a:outerShdw>
                </a:effectLst>
              </a:rPr>
              <a:t>Objective (</a:t>
            </a:r>
            <a:r>
              <a:rPr lang="en-US" sz="3600" b="1" cap="none" spc="0" dirty="0" err="1" smtClean="0">
                <a:ln w="0"/>
                <a:solidFill>
                  <a:schemeClr val="accent1"/>
                </a:solidFill>
                <a:effectLst>
                  <a:outerShdw blurRad="38100" dist="25400" dir="5400000" algn="ctr" rotWithShape="0">
                    <a:srgbClr val="6E747A">
                      <a:alpha val="43000"/>
                    </a:srgbClr>
                  </a:outerShdw>
                </a:effectLst>
              </a:rPr>
              <a:t>cont</a:t>
            </a:r>
            <a:r>
              <a:rPr lang="en-US" sz="3600" b="1" cap="none" spc="0" dirty="0" smtClean="0">
                <a:ln w="0"/>
                <a:solidFill>
                  <a:schemeClr val="accent1"/>
                </a:solidFill>
                <a:effectLst>
                  <a:outerShdw blurRad="38100" dist="25400" dir="5400000" algn="ctr" rotWithShape="0">
                    <a:srgbClr val="6E747A">
                      <a:alpha val="43000"/>
                    </a:srgbClr>
                  </a:outerShdw>
                </a:effectLst>
              </a:rPr>
              <a:t> ….)</a:t>
            </a:r>
            <a:endParaRPr lang="en-US" sz="3600" b="1"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506829" y="1120462"/>
            <a:ext cx="166137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1" dirty="0" smtClean="0">
                <a:solidFill>
                  <a:srgbClr val="FF0000"/>
                </a:solidFill>
              </a:rPr>
              <a:t>Input</a:t>
            </a:r>
            <a:endParaRPr lang="en-US" sz="2400" b="1" dirty="0">
              <a:solidFill>
                <a:srgbClr val="FF0000"/>
              </a:solidFill>
            </a:endParaRPr>
          </a:p>
        </p:txBody>
      </p:sp>
      <p:cxnSp>
        <p:nvCxnSpPr>
          <p:cNvPr id="7" name="Straight Arrow Connector 6"/>
          <p:cNvCxnSpPr/>
          <p:nvPr/>
        </p:nvCxnSpPr>
        <p:spPr>
          <a:xfrm flipV="1">
            <a:off x="3296992" y="1313645"/>
            <a:ext cx="1700011" cy="12879"/>
          </a:xfrm>
          <a:prstGeom prst="straightConnector1">
            <a:avLst/>
          </a:pr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0634" y="646330"/>
            <a:ext cx="5247249" cy="2950137"/>
          </a:xfrm>
          <a:prstGeom prst="rect">
            <a:avLst/>
          </a:prstGeom>
        </p:spPr>
      </p:pic>
      <p:cxnSp>
        <p:nvCxnSpPr>
          <p:cNvPr id="9" name="Straight Arrow Connector 8"/>
          <p:cNvCxnSpPr/>
          <p:nvPr/>
        </p:nvCxnSpPr>
        <p:spPr>
          <a:xfrm>
            <a:off x="8574258" y="3624603"/>
            <a:ext cx="11260" cy="743771"/>
          </a:xfrm>
          <a:prstGeom prst="straightConnector1">
            <a:avLst/>
          </a:pr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409" y="4452782"/>
            <a:ext cx="4093698" cy="681928"/>
          </a:xfrm>
          <a:prstGeom prst="rect">
            <a:avLst/>
          </a:prstGeom>
        </p:spPr>
      </p:pic>
      <p:cxnSp>
        <p:nvCxnSpPr>
          <p:cNvPr id="12" name="Straight Arrow Connector 11"/>
          <p:cNvCxnSpPr/>
          <p:nvPr/>
        </p:nvCxnSpPr>
        <p:spPr>
          <a:xfrm flipH="1">
            <a:off x="5479448" y="4793746"/>
            <a:ext cx="942371" cy="0"/>
          </a:xfrm>
          <a:prstGeom prst="straightConnector1">
            <a:avLst/>
          </a:pr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8474" y="3960057"/>
            <a:ext cx="5380974" cy="2349305"/>
            <a:chOff x="98474" y="3960057"/>
            <a:chExt cx="5380974" cy="2349305"/>
          </a:xfrm>
        </p:grpSpPr>
        <p:sp>
          <p:nvSpPr>
            <p:cNvPr id="17" name="TextBox 16"/>
            <p:cNvSpPr txBox="1"/>
            <p:nvPr/>
          </p:nvSpPr>
          <p:spPr>
            <a:xfrm>
              <a:off x="98474" y="3960057"/>
              <a:ext cx="5380974" cy="234930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6" name="TextBox 15"/>
            <p:cNvSpPr txBox="1"/>
            <p:nvPr/>
          </p:nvSpPr>
          <p:spPr>
            <a:xfrm>
              <a:off x="624022" y="4193581"/>
              <a:ext cx="425141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solidFill>
                    <a:srgbClr val="FF0000"/>
                  </a:solidFill>
                </a:rPr>
                <a:t>GPS Coordinates:-</a:t>
              </a:r>
            </a:p>
            <a:p>
              <a:r>
                <a:rPr lang="en-US" sz="2400" b="1" dirty="0" smtClean="0">
                  <a:solidFill>
                    <a:srgbClr val="FF0000"/>
                  </a:solidFill>
                </a:rPr>
                <a:t> </a:t>
              </a:r>
              <a:r>
                <a:rPr lang="en-US" sz="2400" dirty="0"/>
                <a:t>Latitude : 25.429323 </a:t>
              </a:r>
              <a:endParaRPr lang="en-US" sz="2400" dirty="0" smtClean="0"/>
            </a:p>
            <a:p>
              <a:r>
                <a:rPr lang="en-US" sz="2400" dirty="0"/>
                <a:t> </a:t>
              </a:r>
              <a:r>
                <a:rPr lang="en-US" sz="2400" dirty="0" smtClean="0"/>
                <a:t>Longitude </a:t>
              </a:r>
              <a:r>
                <a:rPr lang="en-US" sz="2400" dirty="0"/>
                <a:t>: 81.770095</a:t>
              </a:r>
              <a:endParaRPr lang="en-US" sz="2400" b="1" dirty="0">
                <a:solidFill>
                  <a:srgbClr val="FF0000"/>
                </a:solidFill>
              </a:endParaRPr>
            </a:p>
          </p:txBody>
        </p:sp>
        <p:sp>
          <p:nvSpPr>
            <p:cNvPr id="18" name="TextBox 17"/>
            <p:cNvSpPr txBox="1"/>
            <p:nvPr/>
          </p:nvSpPr>
          <p:spPr>
            <a:xfrm>
              <a:off x="612927" y="5521930"/>
              <a:ext cx="4262511"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1" dirty="0" smtClean="0">
                  <a:solidFill>
                    <a:srgbClr val="FF0000"/>
                  </a:solidFill>
                </a:rPr>
                <a:t>Location :- </a:t>
              </a:r>
              <a:r>
                <a:rPr lang="en-US" sz="2400" b="1" dirty="0" smtClean="0">
                  <a:solidFill>
                    <a:schemeClr val="tx1"/>
                  </a:solidFill>
                </a:rPr>
                <a:t>IIITA Main </a:t>
              </a:r>
              <a:r>
                <a:rPr lang="en-US" sz="2400" b="1" dirty="0">
                  <a:solidFill>
                    <a:schemeClr val="tx1"/>
                  </a:solidFill>
                </a:rPr>
                <a:t>G</a:t>
              </a:r>
              <a:r>
                <a:rPr lang="en-US" sz="2400" b="1" dirty="0" smtClean="0">
                  <a:solidFill>
                    <a:schemeClr val="tx1"/>
                  </a:solidFill>
                </a:rPr>
                <a:t>ate</a:t>
              </a:r>
              <a:endParaRPr lang="en-US" sz="2400" b="1" dirty="0">
                <a:solidFill>
                  <a:schemeClr val="tx1"/>
                </a:solidFill>
              </a:endParaRPr>
            </a:p>
          </p:txBody>
        </p:sp>
      </p:grpSp>
    </p:spTree>
    <p:extLst>
      <p:ext uri="{BB962C8B-B14F-4D97-AF65-F5344CB8AC3E}">
        <p14:creationId xmlns:p14="http://schemas.microsoft.com/office/powerpoint/2010/main" val="150906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6341" y="252272"/>
            <a:ext cx="4575627"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GPS </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464065" y="1572413"/>
            <a:ext cx="4970089" cy="3970318"/>
          </a:xfrm>
          <a:prstGeom prst="rect">
            <a:avLst/>
          </a:prstGeom>
        </p:spPr>
        <p:txBody>
          <a:bodyPr wrap="square">
            <a:spAutoFit/>
          </a:bodyPr>
          <a:lstStyle/>
          <a:p>
            <a:r>
              <a:rPr lang="en-US" sz="2800" dirty="0">
                <a:latin typeface="Adobe Garamond Pro Bold" panose="02020702060506020403" pitchFamily="18" charset="0"/>
              </a:rPr>
              <a:t>The Global Positioning System (GPS) is a space-based satellite navigation system that provides location and time information in all weather conditions, anywhere on or near the Earth where there is an unobstructed line of sight to four or more GPS satellites.</a:t>
            </a:r>
            <a:endParaRPr lang="en-US" sz="2800" dirty="0">
              <a:solidFill>
                <a:srgbClr val="FF0000"/>
              </a:solidFill>
              <a:latin typeface="Adobe Garamond Pro Bold" panose="020207020605060204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452" y="1572413"/>
            <a:ext cx="4342595" cy="3474076"/>
          </a:xfrm>
          <a:prstGeom prst="rect">
            <a:avLst/>
          </a:prstGeom>
        </p:spPr>
      </p:pic>
    </p:spTree>
    <p:extLst>
      <p:ext uri="{BB962C8B-B14F-4D97-AF65-F5344CB8AC3E}">
        <p14:creationId xmlns:p14="http://schemas.microsoft.com/office/powerpoint/2010/main" val="427118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9541" y="366992"/>
            <a:ext cx="6249224"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Image Processing </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392074" y="1777286"/>
            <a:ext cx="5742822" cy="4031873"/>
          </a:xfrm>
          <a:prstGeom prst="rect">
            <a:avLst/>
          </a:prstGeom>
        </p:spPr>
        <p:txBody>
          <a:bodyPr wrap="square">
            <a:spAutoFit/>
          </a:bodyPr>
          <a:lstStyle/>
          <a:p>
            <a:r>
              <a:rPr lang="en-US" sz="3200" dirty="0" smtClean="0"/>
              <a:t>Image processing is any form of signal processing for which the input is an image, such as a photograph or video frame.</a:t>
            </a:r>
            <a:br>
              <a:rPr lang="en-US" sz="3200" dirty="0" smtClean="0"/>
            </a:br>
            <a:r>
              <a:rPr lang="en-US" sz="3200" dirty="0" smtClean="0"/>
              <a:t>The output of image processing may be either an image or a set of characteristics or parameters related to the image. </a:t>
            </a:r>
            <a:endParaRPr lang="en-US" sz="3200" dirty="0">
              <a:solidFill>
                <a:srgbClr val="FF0000"/>
              </a:solidFill>
              <a:latin typeface="Adobe Garamond Pro Bold" panose="020207020605060204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937" y="2091601"/>
            <a:ext cx="4537656" cy="3403242"/>
          </a:xfrm>
          <a:prstGeom prst="rect">
            <a:avLst/>
          </a:prstGeom>
        </p:spPr>
      </p:pic>
    </p:spTree>
    <p:extLst>
      <p:ext uri="{BB962C8B-B14F-4D97-AF65-F5344CB8AC3E}">
        <p14:creationId xmlns:p14="http://schemas.microsoft.com/office/powerpoint/2010/main" val="269122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1264279" y="4105168"/>
            <a:ext cx="10621107" cy="1842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Matching the Given </a:t>
            </a:r>
            <a:r>
              <a:rPr lang="en-US" sz="3600" b="1" dirty="0"/>
              <a:t>I</a:t>
            </a:r>
            <a:r>
              <a:rPr lang="en-US" sz="3600" b="1" dirty="0" smtClean="0"/>
              <a:t>mage</a:t>
            </a:r>
            <a:endParaRPr lang="en-US" sz="3600" b="1" dirty="0"/>
          </a:p>
        </p:txBody>
      </p:sp>
      <p:sp>
        <p:nvSpPr>
          <p:cNvPr id="15" name="Oval 14"/>
          <p:cNvSpPr/>
          <p:nvPr/>
        </p:nvSpPr>
        <p:spPr>
          <a:xfrm>
            <a:off x="1249193" y="1727818"/>
            <a:ext cx="10816198" cy="1842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Creating Image Database</a:t>
            </a:r>
            <a:endParaRPr lang="en-US" sz="3600" b="1" dirty="0"/>
          </a:p>
        </p:txBody>
      </p:sp>
      <p:sp>
        <p:nvSpPr>
          <p:cNvPr id="4" name="Rectangle 3"/>
          <p:cNvSpPr/>
          <p:nvPr/>
        </p:nvSpPr>
        <p:spPr>
          <a:xfrm>
            <a:off x="4146341" y="238204"/>
            <a:ext cx="4575627"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Methodology</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8192443" y="1264332"/>
            <a:ext cx="3525132" cy="369332"/>
          </a:xfrm>
          <a:prstGeom prst="rect">
            <a:avLst/>
          </a:prstGeom>
          <a:noFill/>
        </p:spPr>
        <p:txBody>
          <a:bodyPr wrap="none" rtlCol="0">
            <a:spAutoFit/>
          </a:bodyPr>
          <a:lstStyle/>
          <a:p>
            <a:r>
              <a:rPr lang="en-US" dirty="0" smtClean="0"/>
              <a:t>Image Matching </a:t>
            </a:r>
            <a:r>
              <a:rPr lang="en-US" dirty="0" smtClean="0"/>
              <a:t>Algorithm (S.V.M.)</a:t>
            </a:r>
            <a:endParaRPr lang="en-US" dirty="0"/>
          </a:p>
        </p:txBody>
      </p:sp>
      <p:sp>
        <p:nvSpPr>
          <p:cNvPr id="8" name="TextBox 7"/>
          <p:cNvSpPr txBox="1"/>
          <p:nvPr/>
        </p:nvSpPr>
        <p:spPr>
          <a:xfrm>
            <a:off x="1963035" y="2240249"/>
            <a:ext cx="2159566"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Converting Image</a:t>
            </a:r>
          </a:p>
          <a:p>
            <a:pPr algn="ctr"/>
            <a:r>
              <a:rPr lang="en-US" sz="2000" b="1" dirty="0" smtClean="0"/>
              <a:t> in Pixel</a:t>
            </a:r>
            <a:endParaRPr lang="en-US" sz="2000" b="1" dirty="0"/>
          </a:p>
        </p:txBody>
      </p:sp>
      <p:sp>
        <p:nvSpPr>
          <p:cNvPr id="9" name="TextBox 8"/>
          <p:cNvSpPr txBox="1"/>
          <p:nvPr/>
        </p:nvSpPr>
        <p:spPr>
          <a:xfrm>
            <a:off x="5503484" y="2262300"/>
            <a:ext cx="2028119"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Scaling Image to</a:t>
            </a:r>
          </a:p>
          <a:p>
            <a:pPr algn="ctr"/>
            <a:r>
              <a:rPr lang="en-US" sz="2000" b="1" dirty="0" smtClean="0"/>
              <a:t>resolution 50x50</a:t>
            </a:r>
            <a:endParaRPr lang="en-US" sz="2000" b="1" dirty="0"/>
          </a:p>
        </p:txBody>
      </p:sp>
      <p:sp>
        <p:nvSpPr>
          <p:cNvPr id="10" name="TextBox 9"/>
          <p:cNvSpPr txBox="1"/>
          <p:nvPr/>
        </p:nvSpPr>
        <p:spPr>
          <a:xfrm>
            <a:off x="8830491" y="2220096"/>
            <a:ext cx="2536400"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Embed Image in</a:t>
            </a:r>
          </a:p>
          <a:p>
            <a:pPr algn="ctr"/>
            <a:r>
              <a:rPr lang="en-US" sz="2000" b="1" dirty="0" smtClean="0"/>
              <a:t>Knowledge Store File</a:t>
            </a:r>
            <a:endParaRPr lang="en-US" sz="2000" b="1" dirty="0"/>
          </a:p>
        </p:txBody>
      </p:sp>
      <p:cxnSp>
        <p:nvCxnSpPr>
          <p:cNvPr id="12" name="Straight Arrow Connector 11"/>
          <p:cNvCxnSpPr/>
          <p:nvPr/>
        </p:nvCxnSpPr>
        <p:spPr>
          <a:xfrm>
            <a:off x="4239649" y="2594192"/>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94952" y="2616243"/>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49063" y="4476919"/>
            <a:ext cx="1997278"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Scaling </a:t>
            </a:r>
            <a:r>
              <a:rPr lang="en-US" sz="2000" b="1" dirty="0" smtClean="0"/>
              <a:t>given </a:t>
            </a:r>
          </a:p>
          <a:p>
            <a:pPr algn="ctr"/>
            <a:r>
              <a:rPr lang="en-US" sz="2000" b="1" dirty="0" smtClean="0"/>
              <a:t>i</a:t>
            </a:r>
            <a:r>
              <a:rPr lang="en-US" sz="2000" b="1" dirty="0" smtClean="0"/>
              <a:t>mage </a:t>
            </a:r>
            <a:r>
              <a:rPr lang="en-US" sz="2000" b="1" dirty="0" smtClean="0"/>
              <a:t>to</a:t>
            </a:r>
          </a:p>
          <a:p>
            <a:pPr algn="ctr"/>
            <a:r>
              <a:rPr lang="en-US" sz="2000" b="1" dirty="0" smtClean="0"/>
              <a:t>resolution 50x50</a:t>
            </a:r>
            <a:endParaRPr lang="en-US" sz="2000" b="1" dirty="0"/>
          </a:p>
        </p:txBody>
      </p:sp>
      <p:sp>
        <p:nvSpPr>
          <p:cNvPr id="18" name="TextBox 17"/>
          <p:cNvSpPr txBox="1"/>
          <p:nvPr/>
        </p:nvSpPr>
        <p:spPr>
          <a:xfrm>
            <a:off x="5519037" y="4270660"/>
            <a:ext cx="2211888" cy="132343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Match Image pixel</a:t>
            </a:r>
          </a:p>
          <a:p>
            <a:pPr algn="ctr"/>
            <a:r>
              <a:rPr lang="en-US" sz="2000" b="1" dirty="0" smtClean="0"/>
              <a:t>by pixel with all </a:t>
            </a:r>
          </a:p>
          <a:p>
            <a:pPr algn="ctr"/>
            <a:r>
              <a:rPr lang="en-US" sz="2000" b="1" dirty="0"/>
              <a:t>i</a:t>
            </a:r>
            <a:r>
              <a:rPr lang="en-US" sz="2000" b="1" dirty="0" smtClean="0"/>
              <a:t>mages in </a:t>
            </a:r>
          </a:p>
          <a:p>
            <a:pPr algn="ctr"/>
            <a:r>
              <a:rPr lang="en-US" sz="2000" b="1" dirty="0" smtClean="0"/>
              <a:t>Knowledge Store</a:t>
            </a:r>
            <a:endParaRPr lang="en-US" sz="2000" b="1" dirty="0"/>
          </a:p>
        </p:txBody>
      </p:sp>
      <p:sp>
        <p:nvSpPr>
          <p:cNvPr id="19" name="TextBox 18"/>
          <p:cNvSpPr txBox="1"/>
          <p:nvPr/>
        </p:nvSpPr>
        <p:spPr>
          <a:xfrm>
            <a:off x="9085246" y="4687939"/>
            <a:ext cx="2167581"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Select Image with</a:t>
            </a:r>
          </a:p>
          <a:p>
            <a:pPr algn="ctr"/>
            <a:r>
              <a:rPr lang="en-US" sz="2000" b="1" dirty="0" smtClean="0"/>
              <a:t>maximum match</a:t>
            </a:r>
            <a:endParaRPr lang="en-US" sz="2000" b="1" dirty="0"/>
          </a:p>
        </p:txBody>
      </p:sp>
      <p:cxnSp>
        <p:nvCxnSpPr>
          <p:cNvPr id="20" name="Straight Arrow Connector 19"/>
          <p:cNvCxnSpPr/>
          <p:nvPr/>
        </p:nvCxnSpPr>
        <p:spPr>
          <a:xfrm>
            <a:off x="4324054" y="4921355"/>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834102" y="4943406"/>
            <a:ext cx="1194983"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5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grpId="1" nodeType="clickEffect">
                                  <p:stCondLst>
                                    <p:cond delay="0"/>
                                  </p:stCondLst>
                                  <p:childTnLst>
                                    <p:animEffect transition="out" filter="fade">
                                      <p:cBhvr>
                                        <p:cTn id="11" dur="1000"/>
                                        <p:tgtEl>
                                          <p:spTgt spid="15"/>
                                        </p:tgtEl>
                                      </p:cBhvr>
                                    </p:animEffect>
                                    <p:anim calcmode="lin" valueType="num">
                                      <p:cBhvr>
                                        <p:cTn id="12" dur="1000"/>
                                        <p:tgtEl>
                                          <p:spTgt spid="15"/>
                                        </p:tgtEl>
                                        <p:attrNameLst>
                                          <p:attrName>ppt_x</p:attrName>
                                        </p:attrNameLst>
                                      </p:cBhvr>
                                      <p:tavLst>
                                        <p:tav tm="0">
                                          <p:val>
                                            <p:strVal val="ppt_x"/>
                                          </p:val>
                                        </p:tav>
                                        <p:tav tm="100000">
                                          <p:val>
                                            <p:strVal val="ppt_x"/>
                                          </p:val>
                                        </p:tav>
                                      </p:tavLst>
                                    </p:anim>
                                    <p:anim calcmode="lin" valueType="num">
                                      <p:cBhvr>
                                        <p:cTn id="13" dur="1000"/>
                                        <p:tgtEl>
                                          <p:spTgt spid="15"/>
                                        </p:tgtEl>
                                        <p:attrNameLst>
                                          <p:attrName>ppt_y</p:attrName>
                                        </p:attrNameLst>
                                      </p:cBhvr>
                                      <p:tavLst>
                                        <p:tav tm="0">
                                          <p:val>
                                            <p:strVal val="ppt_y"/>
                                          </p:val>
                                        </p:tav>
                                        <p:tav tm="100000">
                                          <p:val>
                                            <p:strVal val="ppt_y-.1"/>
                                          </p:val>
                                        </p:tav>
                                      </p:tavLst>
                                    </p:anim>
                                    <p:set>
                                      <p:cBhvr>
                                        <p:cTn id="14" dur="1" fill="hold">
                                          <p:stCondLst>
                                            <p:cond delay="9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6"/>
                                        </p:tgtEl>
                                      </p:cBhvr>
                                    </p:animEffect>
                                    <p:anim calcmode="lin" valueType="num">
                                      <p:cBhvr>
                                        <p:cTn id="51" dur="1000"/>
                                        <p:tgtEl>
                                          <p:spTgt spid="16"/>
                                        </p:tgtEl>
                                        <p:attrNameLst>
                                          <p:attrName>ppt_x</p:attrName>
                                        </p:attrNameLst>
                                      </p:cBhvr>
                                      <p:tavLst>
                                        <p:tav tm="0">
                                          <p:val>
                                            <p:strVal val="ppt_x"/>
                                          </p:val>
                                        </p:tav>
                                        <p:tav tm="100000">
                                          <p:val>
                                            <p:strVal val="ppt_x"/>
                                          </p:val>
                                        </p:tav>
                                      </p:tavLst>
                                    </p:anim>
                                    <p:anim calcmode="lin" valueType="num">
                                      <p:cBhvr>
                                        <p:cTn id="52" dur="1000"/>
                                        <p:tgtEl>
                                          <p:spTgt spid="16"/>
                                        </p:tgtEl>
                                        <p:attrNameLst>
                                          <p:attrName>ppt_y</p:attrName>
                                        </p:attrNameLst>
                                      </p:cBhvr>
                                      <p:tavLst>
                                        <p:tav tm="0">
                                          <p:val>
                                            <p:strVal val="ppt_y"/>
                                          </p:val>
                                        </p:tav>
                                        <p:tav tm="100000">
                                          <p:val>
                                            <p:strVal val="ppt_y+.1"/>
                                          </p:val>
                                        </p:tav>
                                      </p:tavLst>
                                    </p:anim>
                                    <p:set>
                                      <p:cBhvr>
                                        <p:cTn id="53" dur="1" fill="hold">
                                          <p:stCondLst>
                                            <p:cond delay="999"/>
                                          </p:stCondLst>
                                        </p:cTn>
                                        <p:tgtEl>
                                          <p:spTgt spid="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dissolve">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5" grpId="0" animBg="1"/>
      <p:bldP spid="15" grpId="1" animBg="1"/>
      <p:bldP spid="8" grpId="0" animBg="1"/>
      <p:bldP spid="9" grpId="0" animBg="1"/>
      <p:bldP spid="10"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92580" y="4004438"/>
            <a:ext cx="10816198" cy="1842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Checking ambiguity</a:t>
            </a:r>
            <a:endParaRPr lang="en-US" sz="3600" b="1" dirty="0"/>
          </a:p>
        </p:txBody>
      </p:sp>
      <p:sp>
        <p:nvSpPr>
          <p:cNvPr id="6" name="Oval 5"/>
          <p:cNvSpPr/>
          <p:nvPr/>
        </p:nvSpPr>
        <p:spPr>
          <a:xfrm>
            <a:off x="1122586" y="1207310"/>
            <a:ext cx="10816198" cy="1842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Rejection of Input Image</a:t>
            </a:r>
            <a:endParaRPr lang="en-US" sz="3600" b="1" dirty="0"/>
          </a:p>
        </p:txBody>
      </p:sp>
      <p:sp>
        <p:nvSpPr>
          <p:cNvPr id="4" name="Rectangle 3"/>
          <p:cNvSpPr/>
          <p:nvPr/>
        </p:nvSpPr>
        <p:spPr>
          <a:xfrm>
            <a:off x="0" y="0"/>
            <a:ext cx="4575627"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3600" b="1" cap="none" spc="0" dirty="0" smtClean="0">
                <a:ln w="0"/>
                <a:solidFill>
                  <a:schemeClr val="accent1"/>
                </a:solidFill>
                <a:effectLst>
                  <a:outerShdw blurRad="38100" dist="25400" dir="5400000" algn="ctr" rotWithShape="0">
                    <a:srgbClr val="6E747A">
                      <a:alpha val="43000"/>
                    </a:srgbClr>
                  </a:outerShdw>
                </a:effectLst>
              </a:rPr>
              <a:t>Methodology (</a:t>
            </a:r>
            <a:r>
              <a:rPr lang="en-US" sz="3600" b="1" cap="none" spc="0" dirty="0" err="1" smtClean="0">
                <a:ln w="0"/>
                <a:solidFill>
                  <a:schemeClr val="accent1"/>
                </a:solidFill>
                <a:effectLst>
                  <a:outerShdw blurRad="38100" dist="25400" dir="5400000" algn="ctr" rotWithShape="0">
                    <a:srgbClr val="6E747A">
                      <a:alpha val="43000"/>
                    </a:srgbClr>
                  </a:outerShdw>
                </a:effectLst>
              </a:rPr>
              <a:t>cont</a:t>
            </a:r>
            <a:r>
              <a:rPr lang="en-US" sz="3600" b="1" cap="none" spc="0" dirty="0" smtClean="0">
                <a:ln w="0"/>
                <a:solidFill>
                  <a:schemeClr val="accent1"/>
                </a:solidFill>
                <a:effectLst>
                  <a:outerShdw blurRad="38100" dist="25400" dir="5400000" algn="ctr" rotWithShape="0">
                    <a:srgbClr val="6E747A">
                      <a:alpha val="43000"/>
                    </a:srgbClr>
                  </a:outerShdw>
                </a:effectLst>
              </a:rPr>
              <a:t>…)</a:t>
            </a:r>
            <a:endParaRPr lang="en-US" sz="3600" b="1"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4575627" y="787791"/>
            <a:ext cx="4520340" cy="369332"/>
          </a:xfrm>
          <a:prstGeom prst="rect">
            <a:avLst/>
          </a:prstGeom>
          <a:noFill/>
        </p:spPr>
        <p:txBody>
          <a:bodyPr wrap="none" rtlCol="0">
            <a:spAutoFit/>
          </a:bodyPr>
          <a:lstStyle/>
          <a:p>
            <a:r>
              <a:rPr lang="en-US" dirty="0" smtClean="0"/>
              <a:t>Set Precision and Control Over Input Image….</a:t>
            </a:r>
            <a:endParaRPr lang="en-US" dirty="0"/>
          </a:p>
        </p:txBody>
      </p:sp>
      <p:sp>
        <p:nvSpPr>
          <p:cNvPr id="7" name="TextBox 6"/>
          <p:cNvSpPr txBox="1"/>
          <p:nvPr/>
        </p:nvSpPr>
        <p:spPr>
          <a:xfrm>
            <a:off x="3378020" y="1630107"/>
            <a:ext cx="1976823"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If Maximum</a:t>
            </a:r>
          </a:p>
          <a:p>
            <a:pPr algn="ctr"/>
            <a:r>
              <a:rPr lang="en-US" sz="2000" b="1" dirty="0" smtClean="0"/>
              <a:t>Matching is less </a:t>
            </a:r>
          </a:p>
          <a:p>
            <a:pPr algn="ctr"/>
            <a:r>
              <a:rPr lang="en-US" sz="2000" b="1" smtClean="0"/>
              <a:t>than </a:t>
            </a:r>
            <a:r>
              <a:rPr lang="en-US" sz="2000" b="1" dirty="0" smtClean="0"/>
              <a:t>30%</a:t>
            </a:r>
            <a:endParaRPr lang="en-US" sz="2000" b="1" dirty="0"/>
          </a:p>
        </p:txBody>
      </p:sp>
      <p:sp>
        <p:nvSpPr>
          <p:cNvPr id="8" name="TextBox 7"/>
          <p:cNvSpPr txBox="1"/>
          <p:nvPr/>
        </p:nvSpPr>
        <p:spPr>
          <a:xfrm>
            <a:off x="7610277" y="1630106"/>
            <a:ext cx="2405922"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000" b="1" dirty="0" smtClean="0"/>
              <a:t>Input Image is</a:t>
            </a:r>
          </a:p>
          <a:p>
            <a:pPr algn="ctr"/>
            <a:r>
              <a:rPr lang="en-US" sz="2000" b="1" dirty="0" smtClean="0"/>
              <a:t>not appropriate</a:t>
            </a:r>
          </a:p>
          <a:p>
            <a:pPr algn="ctr"/>
            <a:r>
              <a:rPr lang="en-US" sz="2000" b="1" dirty="0" smtClean="0"/>
              <a:t>for matching</a:t>
            </a:r>
            <a:endParaRPr lang="en-US" sz="2000" b="1" dirty="0"/>
          </a:p>
        </p:txBody>
      </p:sp>
      <p:cxnSp>
        <p:nvCxnSpPr>
          <p:cNvPr id="10" name="Straight Arrow Connector 9"/>
          <p:cNvCxnSpPr/>
          <p:nvPr/>
        </p:nvCxnSpPr>
        <p:spPr>
          <a:xfrm>
            <a:off x="5687692" y="2170948"/>
            <a:ext cx="1646620"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8151" y="4418040"/>
            <a:ext cx="3116559"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n-US" sz="2000" b="1" dirty="0" smtClean="0"/>
              <a:t>If 2 different set of images </a:t>
            </a:r>
          </a:p>
          <a:p>
            <a:pPr algn="ctr"/>
            <a:r>
              <a:rPr lang="en-US" sz="2000" b="1" dirty="0" smtClean="0"/>
              <a:t>have more than </a:t>
            </a:r>
          </a:p>
          <a:p>
            <a:pPr algn="ctr"/>
            <a:r>
              <a:rPr lang="en-US" sz="2000" b="1" dirty="0" smtClean="0"/>
              <a:t>80% of matching </a:t>
            </a:r>
            <a:endParaRPr lang="en-US" sz="2000" b="1" dirty="0"/>
          </a:p>
        </p:txBody>
      </p:sp>
      <p:sp>
        <p:nvSpPr>
          <p:cNvPr id="15" name="TextBox 14"/>
          <p:cNvSpPr txBox="1"/>
          <p:nvPr/>
        </p:nvSpPr>
        <p:spPr>
          <a:xfrm>
            <a:off x="7659107" y="4264151"/>
            <a:ext cx="2405922" cy="132343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000" b="1" dirty="0" smtClean="0"/>
              <a:t>Input Image</a:t>
            </a:r>
          </a:p>
          <a:p>
            <a:pPr algn="ctr"/>
            <a:r>
              <a:rPr lang="en-US" sz="2000" b="1" dirty="0" smtClean="0"/>
              <a:t>Has ambiguity and can be of more than 1 location</a:t>
            </a:r>
            <a:endParaRPr lang="en-US" sz="2000" b="1" dirty="0"/>
          </a:p>
        </p:txBody>
      </p:sp>
      <p:cxnSp>
        <p:nvCxnSpPr>
          <p:cNvPr id="16" name="Straight Arrow Connector 15"/>
          <p:cNvCxnSpPr/>
          <p:nvPr/>
        </p:nvCxnSpPr>
        <p:spPr>
          <a:xfrm>
            <a:off x="6012487" y="4935065"/>
            <a:ext cx="1646620" cy="2205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84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grpId="1" nodeType="clickEffect">
                                  <p:stCondLst>
                                    <p:cond delay="0"/>
                                  </p:stCondLst>
                                  <p:childTnLst>
                                    <p:animEffect transition="out" filter="fade">
                                      <p:cBhvr>
                                        <p:cTn id="11" dur="1000"/>
                                        <p:tgtEl>
                                          <p:spTgt spid="6"/>
                                        </p:tgtEl>
                                      </p:cBhvr>
                                    </p:animEffect>
                                    <p:anim calcmode="lin" valueType="num">
                                      <p:cBhvr>
                                        <p:cTn id="12" dur="1000"/>
                                        <p:tgtEl>
                                          <p:spTgt spid="6"/>
                                        </p:tgtEl>
                                        <p:attrNameLst>
                                          <p:attrName>ppt_x</p:attrName>
                                        </p:attrNameLst>
                                      </p:cBhvr>
                                      <p:tavLst>
                                        <p:tav tm="0">
                                          <p:val>
                                            <p:strVal val="ppt_x"/>
                                          </p:val>
                                        </p:tav>
                                        <p:tav tm="100000">
                                          <p:val>
                                            <p:strVal val="ppt_x"/>
                                          </p:val>
                                        </p:tav>
                                      </p:tavLst>
                                    </p:anim>
                                    <p:anim calcmode="lin" valueType="num">
                                      <p:cBhvr>
                                        <p:cTn id="13" dur="1000"/>
                                        <p:tgtEl>
                                          <p:spTgt spid="6"/>
                                        </p:tgtEl>
                                        <p:attrNameLst>
                                          <p:attrName>ppt_y</p:attrName>
                                        </p:attrNameLst>
                                      </p:cBhvr>
                                      <p:tavLst>
                                        <p:tav tm="0">
                                          <p:val>
                                            <p:strVal val="ppt_y"/>
                                          </p:val>
                                        </p:tav>
                                        <p:tav tm="100000">
                                          <p:val>
                                            <p:strVal val="ppt_y-.1"/>
                                          </p:val>
                                        </p:tav>
                                      </p:tavLst>
                                    </p:anim>
                                    <p:set>
                                      <p:cBhvr>
                                        <p:cTn id="14" dur="1" fill="hold">
                                          <p:stCondLst>
                                            <p:cond delay="9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xit" presetSubtype="0" fill="hold" grpId="1" nodeType="clickEffect">
                                  <p:stCondLst>
                                    <p:cond delay="0"/>
                                  </p:stCondLst>
                                  <p:childTnLst>
                                    <p:animEffect transition="out" filter="fade">
                                      <p:cBhvr>
                                        <p:cTn id="39" dur="1000"/>
                                        <p:tgtEl>
                                          <p:spTgt spid="13"/>
                                        </p:tgtEl>
                                      </p:cBhvr>
                                    </p:animEffect>
                                    <p:anim calcmode="lin" valueType="num">
                                      <p:cBhvr>
                                        <p:cTn id="40" dur="1000"/>
                                        <p:tgtEl>
                                          <p:spTgt spid="13"/>
                                        </p:tgtEl>
                                        <p:attrNameLst>
                                          <p:attrName>ppt_x</p:attrName>
                                        </p:attrNameLst>
                                      </p:cBhvr>
                                      <p:tavLst>
                                        <p:tav tm="0">
                                          <p:val>
                                            <p:strVal val="ppt_x"/>
                                          </p:val>
                                        </p:tav>
                                        <p:tav tm="100000">
                                          <p:val>
                                            <p:strVal val="ppt_x"/>
                                          </p:val>
                                        </p:tav>
                                      </p:tavLst>
                                    </p:anim>
                                    <p:anim calcmode="lin" valueType="num">
                                      <p:cBhvr>
                                        <p:cTn id="41" dur="1000"/>
                                        <p:tgtEl>
                                          <p:spTgt spid="13"/>
                                        </p:tgtEl>
                                        <p:attrNameLst>
                                          <p:attrName>ppt_y</p:attrName>
                                        </p:attrNameLst>
                                      </p:cBhvr>
                                      <p:tavLst>
                                        <p:tav tm="0">
                                          <p:val>
                                            <p:strVal val="ppt_y"/>
                                          </p:val>
                                        </p:tav>
                                        <p:tav tm="100000">
                                          <p:val>
                                            <p:strVal val="ppt_y-.1"/>
                                          </p:val>
                                        </p:tav>
                                      </p:tavLst>
                                    </p:anim>
                                    <p:set>
                                      <p:cBhvr>
                                        <p:cTn id="42" dur="1" fill="hold">
                                          <p:stCondLst>
                                            <p:cond delay="9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dissolv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animBg="1"/>
      <p:bldP spid="6" grpId="1" animBg="1"/>
      <p:bldP spid="7" grpId="0" animBg="1"/>
      <p:bldP spid="8" grpId="0" animBg="1"/>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417</TotalTime>
  <Words>622</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Adobe Garamond Pro Bold</vt:lpstr>
      <vt:lpstr>Arial</vt:lpstr>
      <vt:lpstr>Calibri</vt:lpstr>
      <vt:lpstr>Corbel</vt:lpstr>
      <vt:lpstr>Wingdings</vt:lpstr>
      <vt:lpstr>Parallax</vt:lpstr>
      <vt:lpstr>Mini-Project on Global Positioning using Image Pr o 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on Global Positioning using Image Processing</dc:title>
  <dc:creator>diwas</dc:creator>
  <cp:lastModifiedBy>Harshit Gupta</cp:lastModifiedBy>
  <cp:revision>25</cp:revision>
  <dcterms:created xsi:type="dcterms:W3CDTF">2014-09-22T12:27:16Z</dcterms:created>
  <dcterms:modified xsi:type="dcterms:W3CDTF">2014-12-05T14:45:23Z</dcterms:modified>
</cp:coreProperties>
</file>