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7"/>
  </p:notesMasterIdLst>
  <p:handoutMasterIdLst>
    <p:handoutMasterId r:id="rId218"/>
  </p:handoutMasterIdLst>
  <p:sldIdLst>
    <p:sldId id="256" r:id="rId2"/>
    <p:sldId id="402" r:id="rId3"/>
    <p:sldId id="630" r:id="rId4"/>
    <p:sldId id="558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606" r:id="rId37"/>
    <p:sldId id="592" r:id="rId38"/>
    <p:sldId id="438" r:id="rId39"/>
    <p:sldId id="593" r:id="rId40"/>
    <p:sldId id="608" r:id="rId41"/>
    <p:sldId id="609" r:id="rId42"/>
    <p:sldId id="607" r:id="rId43"/>
    <p:sldId id="610" r:id="rId44"/>
    <p:sldId id="611" r:id="rId45"/>
    <p:sldId id="594" r:id="rId46"/>
    <p:sldId id="595" r:id="rId47"/>
    <p:sldId id="596" r:id="rId48"/>
    <p:sldId id="597" r:id="rId49"/>
    <p:sldId id="631" r:id="rId50"/>
    <p:sldId id="598" r:id="rId51"/>
    <p:sldId id="716" r:id="rId52"/>
    <p:sldId id="717" r:id="rId53"/>
    <p:sldId id="725" r:id="rId54"/>
    <p:sldId id="726" r:id="rId55"/>
    <p:sldId id="727" r:id="rId56"/>
    <p:sldId id="720" r:id="rId57"/>
    <p:sldId id="721" r:id="rId58"/>
    <p:sldId id="722" r:id="rId59"/>
    <p:sldId id="723" r:id="rId60"/>
    <p:sldId id="728" r:id="rId61"/>
    <p:sldId id="729" r:id="rId62"/>
    <p:sldId id="599" r:id="rId63"/>
    <p:sldId id="600" r:id="rId64"/>
    <p:sldId id="601" r:id="rId65"/>
    <p:sldId id="605" r:id="rId66"/>
    <p:sldId id="732" r:id="rId67"/>
    <p:sldId id="730" r:id="rId68"/>
    <p:sldId id="731" r:id="rId69"/>
    <p:sldId id="602" r:id="rId70"/>
    <p:sldId id="603" r:id="rId71"/>
    <p:sldId id="736" r:id="rId72"/>
    <p:sldId id="734" r:id="rId73"/>
    <p:sldId id="735" r:id="rId74"/>
    <p:sldId id="612" r:id="rId75"/>
    <p:sldId id="737" r:id="rId76"/>
    <p:sldId id="613" r:id="rId77"/>
    <p:sldId id="614" r:id="rId78"/>
    <p:sldId id="738" r:id="rId79"/>
    <p:sldId id="739" r:id="rId80"/>
    <p:sldId id="615" r:id="rId81"/>
    <p:sldId id="742" r:id="rId82"/>
    <p:sldId id="741" r:id="rId83"/>
    <p:sldId id="616" r:id="rId84"/>
    <p:sldId id="617" r:id="rId85"/>
    <p:sldId id="743" r:id="rId86"/>
    <p:sldId id="744" r:id="rId87"/>
    <p:sldId id="618" r:id="rId88"/>
    <p:sldId id="745" r:id="rId89"/>
    <p:sldId id="619" r:id="rId90"/>
    <p:sldId id="746" r:id="rId91"/>
    <p:sldId id="747" r:id="rId92"/>
    <p:sldId id="748" r:id="rId93"/>
    <p:sldId id="749" r:id="rId94"/>
    <p:sldId id="620" r:id="rId95"/>
    <p:sldId id="621" r:id="rId96"/>
    <p:sldId id="750" r:id="rId97"/>
    <p:sldId id="751" r:id="rId98"/>
    <p:sldId id="624" r:id="rId99"/>
    <p:sldId id="625" r:id="rId100"/>
    <p:sldId id="626" r:id="rId101"/>
    <p:sldId id="627" r:id="rId102"/>
    <p:sldId id="628" r:id="rId103"/>
    <p:sldId id="752" r:id="rId104"/>
    <p:sldId id="629" r:id="rId105"/>
    <p:sldId id="632" r:id="rId106"/>
    <p:sldId id="635" r:id="rId107"/>
    <p:sldId id="636" r:id="rId108"/>
    <p:sldId id="637" r:id="rId109"/>
    <p:sldId id="638" r:id="rId110"/>
    <p:sldId id="639" r:id="rId111"/>
    <p:sldId id="476" r:id="rId112"/>
    <p:sldId id="640" r:id="rId113"/>
    <p:sldId id="641" r:id="rId114"/>
    <p:sldId id="642" r:id="rId115"/>
    <p:sldId id="643" r:id="rId116"/>
    <p:sldId id="644" r:id="rId117"/>
    <p:sldId id="645" r:id="rId118"/>
    <p:sldId id="646" r:id="rId119"/>
    <p:sldId id="647" r:id="rId120"/>
    <p:sldId id="648" r:id="rId121"/>
    <p:sldId id="486" r:id="rId122"/>
    <p:sldId id="649" r:id="rId123"/>
    <p:sldId id="650" r:id="rId124"/>
    <p:sldId id="651" r:id="rId125"/>
    <p:sldId id="652" r:id="rId126"/>
    <p:sldId id="653" r:id="rId127"/>
    <p:sldId id="654" r:id="rId128"/>
    <p:sldId id="655" r:id="rId129"/>
    <p:sldId id="656" r:id="rId130"/>
    <p:sldId id="657" r:id="rId131"/>
    <p:sldId id="658" r:id="rId132"/>
    <p:sldId id="659" r:id="rId133"/>
    <p:sldId id="499" r:id="rId134"/>
    <p:sldId id="633" r:id="rId135"/>
    <p:sldId id="660" r:id="rId136"/>
    <p:sldId id="661" r:id="rId137"/>
    <p:sldId id="662" r:id="rId138"/>
    <p:sldId id="504" r:id="rId139"/>
    <p:sldId id="663" r:id="rId140"/>
    <p:sldId id="664" r:id="rId141"/>
    <p:sldId id="665" r:id="rId142"/>
    <p:sldId id="666" r:id="rId143"/>
    <p:sldId id="667" r:id="rId144"/>
    <p:sldId id="668" r:id="rId145"/>
    <p:sldId id="669" r:id="rId146"/>
    <p:sldId id="670" r:id="rId147"/>
    <p:sldId id="671" r:id="rId148"/>
    <p:sldId id="672" r:id="rId149"/>
    <p:sldId id="517" r:id="rId150"/>
    <p:sldId id="634" r:id="rId151"/>
    <p:sldId id="673" r:id="rId152"/>
    <p:sldId id="674" r:id="rId153"/>
    <p:sldId id="753" r:id="rId154"/>
    <p:sldId id="754" r:id="rId155"/>
    <p:sldId id="755" r:id="rId156"/>
    <p:sldId id="675" r:id="rId157"/>
    <p:sldId id="756" r:id="rId158"/>
    <p:sldId id="757" r:id="rId159"/>
    <p:sldId id="676" r:id="rId160"/>
    <p:sldId id="677" r:id="rId161"/>
    <p:sldId id="678" r:id="rId162"/>
    <p:sldId id="679" r:id="rId163"/>
    <p:sldId id="758" r:id="rId164"/>
    <p:sldId id="680" r:id="rId165"/>
    <p:sldId id="681" r:id="rId166"/>
    <p:sldId id="760" r:id="rId167"/>
    <p:sldId id="682" r:id="rId168"/>
    <p:sldId id="683" r:id="rId169"/>
    <p:sldId id="684" r:id="rId170"/>
    <p:sldId id="685" r:id="rId171"/>
    <p:sldId id="763" r:id="rId172"/>
    <p:sldId id="762" r:id="rId173"/>
    <p:sldId id="687" r:id="rId174"/>
    <p:sldId id="688" r:id="rId175"/>
    <p:sldId id="764" r:id="rId176"/>
    <p:sldId id="767" r:id="rId177"/>
    <p:sldId id="768" r:id="rId178"/>
    <p:sldId id="769" r:id="rId179"/>
    <p:sldId id="770" r:id="rId180"/>
    <p:sldId id="691" r:id="rId181"/>
    <p:sldId id="536" r:id="rId182"/>
    <p:sldId id="771" r:id="rId183"/>
    <p:sldId id="692" r:id="rId184"/>
    <p:sldId id="693" r:id="rId185"/>
    <p:sldId id="772" r:id="rId186"/>
    <p:sldId id="773" r:id="rId187"/>
    <p:sldId id="774" r:id="rId188"/>
    <p:sldId id="775" r:id="rId189"/>
    <p:sldId id="776" r:id="rId190"/>
    <p:sldId id="777" r:id="rId191"/>
    <p:sldId id="694" r:id="rId192"/>
    <p:sldId id="695" r:id="rId193"/>
    <p:sldId id="696" r:id="rId194"/>
    <p:sldId id="697" r:id="rId195"/>
    <p:sldId id="698" r:id="rId196"/>
    <p:sldId id="699" r:id="rId197"/>
    <p:sldId id="700" r:id="rId198"/>
    <p:sldId id="701" r:id="rId199"/>
    <p:sldId id="780" r:id="rId200"/>
    <p:sldId id="781" r:id="rId201"/>
    <p:sldId id="702" r:id="rId202"/>
    <p:sldId id="703" r:id="rId203"/>
    <p:sldId id="704" r:id="rId204"/>
    <p:sldId id="705" r:id="rId205"/>
    <p:sldId id="706" r:id="rId206"/>
    <p:sldId id="552" r:id="rId207"/>
    <p:sldId id="553" r:id="rId208"/>
    <p:sldId id="707" r:id="rId209"/>
    <p:sldId id="782" r:id="rId210"/>
    <p:sldId id="783" r:id="rId211"/>
    <p:sldId id="710" r:id="rId212"/>
    <p:sldId id="713" r:id="rId213"/>
    <p:sldId id="714" r:id="rId214"/>
    <p:sldId id="715" r:id="rId215"/>
    <p:sldId id="784" r:id="rId2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3121" autoAdjust="0"/>
  </p:normalViewPr>
  <p:slideViewPr>
    <p:cSldViewPr>
      <p:cViewPr varScale="1">
        <p:scale>
          <a:sx n="93" d="100"/>
          <a:sy n="93" d="100"/>
        </p:scale>
        <p:origin x="1680" y="7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handoutMaster" Target="handoutMasters/handout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55673-8E0C-4F07-A8D3-B60A9F052975}" type="slidenum">
              <a:rPr kumimoji="0" lang="zh-CN" altLang="en-US" sz="1200"/>
              <a:pPr/>
              <a:t>38</a:t>
            </a:fld>
            <a:endParaRPr kumimoji="0" lang="en-US" altLang="zh-CN" sz="120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5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EB217C-DBC2-4B42-B253-F0B06D92FFAD}" type="slidenum">
              <a:rPr kumimoji="0" lang="zh-CN" altLang="en-US" sz="1200"/>
              <a:pPr/>
              <a:t>207</a:t>
            </a:fld>
            <a:endParaRPr kumimoji="0" lang="en-US" altLang="zh-CN" sz="1200"/>
          </a:p>
        </p:txBody>
      </p:sp>
      <p:sp>
        <p:nvSpPr>
          <p:cNvPr id="100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332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3B214B-D112-449E-B4FE-ECF712E32B14}" type="slidenum">
              <a:rPr kumimoji="0" lang="zh-CN" altLang="en-US" sz="1200"/>
              <a:pPr/>
              <a:t>111</a:t>
            </a:fld>
            <a:endParaRPr kumimoji="0" lang="en-US" altLang="zh-CN" sz="1200"/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91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1F6A27-11B3-4287-9593-C0BDDE2AFDA6}" type="slidenum">
              <a:rPr kumimoji="0" lang="zh-CN" altLang="en-US" sz="1200"/>
              <a:pPr/>
              <a:t>121</a:t>
            </a:fld>
            <a:endParaRPr kumimoji="0" lang="en-US" altLang="zh-CN" sz="1200"/>
          </a:p>
        </p:txBody>
      </p:sp>
      <p:sp>
        <p:nvSpPr>
          <p:cNvPr id="94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73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8D2B37-407A-4A49-9D72-68511783A0A5}" type="slidenum">
              <a:rPr kumimoji="0" lang="zh-CN" altLang="en-US" sz="1200"/>
              <a:pPr/>
              <a:t>133</a:t>
            </a:fld>
            <a:endParaRPr kumimoji="0" lang="en-US" altLang="zh-CN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11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27F350-8A9A-430E-BB51-945662E4474D}" type="slidenum">
              <a:rPr kumimoji="0" lang="zh-CN" altLang="en-US" sz="1200"/>
              <a:pPr/>
              <a:t>138</a:t>
            </a:fld>
            <a:endParaRPr kumimoji="0" lang="en-US" altLang="zh-CN" sz="1200"/>
          </a:p>
        </p:txBody>
      </p:sp>
      <p:sp>
        <p:nvSpPr>
          <p:cNvPr id="95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285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3F92F5-144D-42EA-883D-B7D9036DF17A}" type="slidenum">
              <a:rPr kumimoji="0" lang="zh-CN" altLang="en-US" sz="1200"/>
              <a:pPr/>
              <a:t>149</a:t>
            </a:fld>
            <a:endParaRPr kumimoji="0" lang="en-US" altLang="zh-CN" sz="1200"/>
          </a:p>
        </p:txBody>
      </p:sp>
      <p:sp>
        <p:nvSpPr>
          <p:cNvPr id="97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404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EEA62-2E8B-45B8-9694-FFCD1031B480}" type="slidenum">
              <a:rPr lang="en-US" altLang="zh-CN" smtClean="0"/>
              <a:pPr>
                <a:defRPr/>
              </a:pPr>
              <a:t>173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5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6978E4-48E6-4EB8-A0EA-18A803474F47}" type="slidenum">
              <a:rPr kumimoji="0" lang="zh-CN" altLang="en-US" sz="1200"/>
              <a:pPr/>
              <a:t>181</a:t>
            </a:fld>
            <a:endParaRPr kumimoji="0" lang="en-US" altLang="zh-CN" sz="1200"/>
          </a:p>
        </p:txBody>
      </p:sp>
      <p:sp>
        <p:nvSpPr>
          <p:cNvPr id="99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1027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8E1994-6CCB-4ED1-9524-8324B414C2D8}" type="slidenum">
              <a:rPr kumimoji="0" lang="zh-CN" altLang="en-US" sz="1200"/>
              <a:pPr/>
              <a:t>206</a:t>
            </a:fld>
            <a:endParaRPr kumimoji="0" lang="en-US" altLang="zh-CN" sz="1200"/>
          </a:p>
        </p:txBody>
      </p:sp>
      <p:sp>
        <p:nvSpPr>
          <p:cNvPr id="100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153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5729"/>
            <a:ext cx="7197725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72400" y="6309320"/>
            <a:ext cx="926207" cy="457200"/>
          </a:xfrm>
        </p:spPr>
        <p:txBody>
          <a:bodyPr/>
          <a:lstStyle>
            <a:lvl1pPr>
              <a:defRPr/>
            </a:lvl1pPr>
          </a:lstStyle>
          <a:p>
            <a:fld id="{2688F5E3-16E3-4F98-A84F-74B7215F6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5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0" y="179388"/>
            <a:ext cx="8637588" cy="61547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496300" y="6496050"/>
            <a:ext cx="638175" cy="457200"/>
          </a:xfrm>
        </p:spPr>
        <p:txBody>
          <a:bodyPr/>
          <a:lstStyle>
            <a:lvl1pPr>
              <a:defRPr/>
            </a:lvl1pPr>
          </a:lstStyle>
          <a:p>
            <a:fld id="{B7B4AD40-F839-4380-A03B-BB091C12D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17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F884D96-F5BC-4A9E-87E7-D0A160862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73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FA746-6202-4574-ABE5-2468E80291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5" r:id="rId4"/>
    <p:sldLayoutId id="2147484667" r:id="rId5"/>
    <p:sldLayoutId id="2147484669" r:id="rId6"/>
    <p:sldLayoutId id="214748467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的指令系统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上段</a:t>
            </a:r>
            <a:r>
              <a:rPr lang="zh-CN" altLang="en-US" dirty="0">
                <a:latin typeface="宋体" panose="02010600030101010101" pitchFamily="2" charset="-122"/>
              </a:rPr>
              <a:t>程序在代码段中的存放</a:t>
            </a:r>
            <a:r>
              <a:rPr lang="zh-CN" altLang="en-US" dirty="0" smtClean="0">
                <a:latin typeface="宋体" panose="02010600030101010101" pitchFamily="2" charset="-122"/>
              </a:rPr>
              <a:t>形式，設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CS=</a:t>
            </a:r>
            <a:r>
              <a:rPr lang="en-US" altLang="zh-CN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109EH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IP=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</a:rPr>
              <a:t>0100H</a:t>
            </a:r>
            <a:r>
              <a:rPr lang="zh-CN" altLang="en-US" dirty="0">
                <a:latin typeface="宋体" panose="02010600030101010101" pitchFamily="2" charset="-122"/>
              </a:rPr>
              <a:t>，则各条指令在代码段中的存放地址</a:t>
            </a:r>
            <a:r>
              <a:rPr lang="zh-CN" altLang="en-US" dirty="0" smtClean="0">
                <a:latin typeface="宋体" panose="02010600030101010101" pitchFamily="2" charset="-122"/>
              </a:rPr>
              <a:t>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CS :  IP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109E：0100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B80010</a:t>
            </a: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109E：0103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109E：0105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109E：0107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109E：0109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DI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109E：010A</a:t>
            </a:r>
            <a:r>
              <a:rPr lang="en-US" altLang="zh-CN" dirty="0">
                <a:latin typeface="宋体" panose="02010600030101010101" pitchFamily="2" charset="-122"/>
              </a:rPr>
              <a:t>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109E：010B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0107H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109E：010D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6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指令示例：</a:t>
            </a:r>
            <a:r>
              <a:rPr lang="en-US" altLang="zh-CN" dirty="0" err="1"/>
              <a:t>MUL</a:t>
            </a:r>
            <a:r>
              <a:rPr lang="en-US" altLang="zh-CN" dirty="0"/>
              <a:t>  BYTE  PTR[BX]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876256" y="2492896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6876256" y="2896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6876256" y="4724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76256" y="51059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409656" y="394069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337968" y="332633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BX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7257256" y="322790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chemeClr val="bg1"/>
                </a:solidFill>
              </a:rPr>
              <a:t>XXH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5985668" y="3559696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8762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8476456" y="2492896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3752056" y="3559696"/>
            <a:ext cx="3200400" cy="914400"/>
          </a:xfrm>
          <a:custGeom>
            <a:avLst/>
            <a:gdLst>
              <a:gd name="T0" fmla="*/ 2147483647 w 2048"/>
              <a:gd name="T1" fmla="*/ 0 h 568"/>
              <a:gd name="T2" fmla="*/ 2147483647 w 2048"/>
              <a:gd name="T3" fmla="*/ 2147483647 h 568"/>
              <a:gd name="T4" fmla="*/ 2147483647 w 2048"/>
              <a:gd name="T5" fmla="*/ 2147483647 h 568"/>
              <a:gd name="T6" fmla="*/ 2147483647 w 204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2048"/>
              <a:gd name="T13" fmla="*/ 0 h 568"/>
              <a:gd name="T14" fmla="*/ 2048 w 204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 flipV="1">
            <a:off x="3675856" y="3878783"/>
            <a:ext cx="444500" cy="76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778793" y="3345383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AL 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zh-CN" sz="2800" b="1"/>
              <a:t>XX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369343" y="4564583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761456" y="395498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6876256" y="3277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876256" y="3658121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4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/>
      <p:bldP spid="27" grpId="0"/>
      <p:bldP spid="27" grpId="1"/>
      <p:bldP spid="31" grpId="0" animBg="1"/>
      <p:bldP spid="33" grpId="0"/>
      <p:bldP spid="3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u="sng" dirty="0" smtClean="0"/>
              <a:t>无</a:t>
            </a:r>
            <a:r>
              <a:rPr lang="zh-CN" altLang="en-US" u="sng" dirty="0"/>
              <a:t>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DIV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None/>
            </a:pPr>
            <a:r>
              <a:rPr lang="zh-CN" altLang="en-US" u="sng" dirty="0"/>
              <a:t>有符号除法指令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/>
              <a:t>IDIV</a:t>
            </a:r>
            <a:r>
              <a:rPr lang="en-US" altLang="zh-CN" dirty="0"/>
              <a:t>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969963" lvl="1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操作与</a:t>
            </a:r>
            <a:r>
              <a:rPr lang="en-US" altLang="zh-CN" b="1" dirty="0">
                <a:latin typeface="宋体" panose="02010600030101010101" pitchFamily="2" charset="-122"/>
              </a:rPr>
              <a:t>DIV</a:t>
            </a:r>
            <a:r>
              <a:rPr lang="zh-CN" altLang="en-US" b="1" dirty="0">
                <a:latin typeface="宋体" panose="02010600030101010101" pitchFamily="2" charset="-122"/>
              </a:rPr>
              <a:t>类似。商及余数均为有符号数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且余数符号总是与被除数符号相同。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7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）除法指令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</a:t>
            </a:r>
            <a:r>
              <a:rPr kumimoji="1" lang="en-US" altLang="zh-CN" dirty="0"/>
              <a:t>AX/</a:t>
            </a:r>
            <a:r>
              <a:rPr kumimoji="1" lang="en-US" altLang="zh-CN" dirty="0" err="1"/>
              <a:t>OPRD</a:t>
            </a:r>
            <a:r>
              <a:rPr kumimoji="1" lang="en-US" altLang="zh-CN" dirty="0"/>
              <a:t>       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</a:pPr>
            <a:r>
              <a:rPr kumimoji="1" lang="en-US" altLang="zh-CN" dirty="0"/>
              <a:t>AL=</a:t>
            </a:r>
            <a:r>
              <a:rPr kumimoji="1" lang="zh-CN" altLang="en-US" dirty="0"/>
              <a:t>商         </a:t>
            </a:r>
            <a:r>
              <a:rPr kumimoji="1" lang="en-US" altLang="zh-CN" dirty="0"/>
              <a:t>AH=</a:t>
            </a:r>
            <a:r>
              <a:rPr kumimoji="1" lang="zh-CN" altLang="en-US" dirty="0"/>
              <a:t>余数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spcAft>
                <a:spcPct val="25000"/>
              </a:spcAft>
              <a:buNone/>
            </a:pPr>
            <a:r>
              <a:rPr kumimoji="1" lang="zh-CN" altLang="en-US" u="sng" dirty="0"/>
              <a:t>若</a:t>
            </a:r>
            <a:r>
              <a:rPr kumimoji="1" lang="en-US" altLang="zh-CN" u="sng" dirty="0" err="1"/>
              <a:t>OPRD</a:t>
            </a:r>
            <a:r>
              <a:rPr kumimoji="1" lang="zh-CN" altLang="en-US" u="sng" dirty="0"/>
              <a:t>是双字节数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执行： </a:t>
            </a:r>
            <a:r>
              <a:rPr kumimoji="1" lang="en-US" altLang="zh-CN" dirty="0" smtClean="0"/>
              <a:t>DX AX/</a:t>
            </a:r>
            <a:r>
              <a:rPr kumimoji="1" lang="en-US" altLang="zh-CN" dirty="0" err="1" smtClean="0"/>
              <a:t>OPRD</a:t>
            </a:r>
            <a:endParaRPr kumimoji="1" lang="en-US" altLang="zh-CN" dirty="0"/>
          </a:p>
          <a:p>
            <a:pPr eaLnBrk="1" hangingPunct="1">
              <a:lnSpc>
                <a:spcPct val="100000"/>
              </a:lnSpc>
            </a:pPr>
            <a:r>
              <a:rPr kumimoji="1" lang="zh-CN" altLang="en-US" dirty="0"/>
              <a:t>结果：</a:t>
            </a:r>
          </a:p>
          <a:p>
            <a:pPr lvl="1" eaLnBrk="1" hangingPunct="1">
              <a:lnSpc>
                <a:spcPct val="100000"/>
              </a:lnSpc>
            </a:pPr>
            <a:r>
              <a:rPr kumimoji="1" lang="en-US" altLang="zh-CN" dirty="0"/>
              <a:t>AX=</a:t>
            </a:r>
            <a:r>
              <a:rPr kumimoji="1" lang="zh-CN" altLang="en-US" dirty="0"/>
              <a:t>商 </a:t>
            </a:r>
            <a:r>
              <a:rPr kumimoji="1" lang="en-US" altLang="zh-CN" dirty="0"/>
              <a:t>DX=</a:t>
            </a:r>
            <a:r>
              <a:rPr kumimoji="1" lang="zh-CN" altLang="en-US" dirty="0"/>
              <a:t>余数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48064" y="2708920"/>
            <a:ext cx="2519610" cy="1200329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指令要求被除数是除数的双倍字长</a:t>
            </a:r>
          </a:p>
        </p:txBody>
      </p:sp>
    </p:spTree>
    <p:extLst>
      <p:ext uri="{BB962C8B-B14F-4D97-AF65-F5344CB8AC3E}">
        <p14:creationId xmlns:p14="http://schemas.microsoft.com/office/powerpoint/2010/main" val="6084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AU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码调整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专用于对</a:t>
            </a:r>
            <a:r>
              <a:rPr lang="en-US" altLang="zh-CN" dirty="0"/>
              <a:t>BCD</a:t>
            </a:r>
            <a:r>
              <a:rPr lang="zh-CN" altLang="en-US" dirty="0"/>
              <a:t>码运算的结果进行调整</a:t>
            </a:r>
          </a:p>
          <a:p>
            <a:pPr eaLnBrk="1" hangingPunct="1"/>
            <a:r>
              <a:rPr lang="zh-CN" altLang="en-US" dirty="0"/>
              <a:t>包括：</a:t>
            </a:r>
            <a:r>
              <a:rPr lang="en-US" altLang="zh-CN" b="1" dirty="0" err="1"/>
              <a:t>DAA</a:t>
            </a:r>
            <a:r>
              <a:rPr lang="en-US" altLang="zh-CN" b="1" dirty="0"/>
              <a:t>/AAA</a:t>
            </a:r>
            <a:r>
              <a:rPr lang="zh-CN" altLang="en-US" b="1" dirty="0"/>
              <a:t>、</a:t>
            </a:r>
            <a:r>
              <a:rPr lang="en-US" altLang="zh-CN" b="1" dirty="0"/>
              <a:t>DAS/AAS</a:t>
            </a:r>
            <a:r>
              <a:rPr lang="zh-CN" altLang="en-US" b="1" dirty="0"/>
              <a:t>、</a:t>
            </a:r>
            <a:r>
              <a:rPr lang="en-US" altLang="zh-CN" b="1" dirty="0" err="1"/>
              <a:t>AAM</a:t>
            </a:r>
            <a:r>
              <a:rPr lang="zh-CN" altLang="en-US" b="1" dirty="0"/>
              <a:t>、</a:t>
            </a:r>
            <a:r>
              <a:rPr lang="en-US" altLang="zh-CN" b="1" dirty="0" err="1"/>
              <a:t>AAD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均为隐含寻址，隐含的操作数为</a:t>
            </a:r>
            <a:r>
              <a:rPr lang="en-US" altLang="zh-CN" dirty="0"/>
              <a:t>AL</a:t>
            </a:r>
            <a:r>
              <a:rPr lang="zh-CN" altLang="en-US" dirty="0"/>
              <a:t>和</a:t>
            </a:r>
            <a:r>
              <a:rPr lang="en-US" altLang="zh-CN" dirty="0"/>
              <a:t>AH</a:t>
            </a:r>
          </a:p>
          <a:p>
            <a:pPr eaLnBrk="1" hangingPunct="1"/>
            <a:r>
              <a:rPr lang="zh-CN" altLang="en-US" dirty="0"/>
              <a:t>为何要对</a:t>
            </a:r>
            <a:r>
              <a:rPr lang="en-US" altLang="zh-CN" dirty="0"/>
              <a:t>BCD</a:t>
            </a:r>
            <a:r>
              <a:rPr lang="zh-CN" altLang="en-US" dirty="0"/>
              <a:t>码的运算结果进行调整？</a:t>
            </a:r>
          </a:p>
          <a:p>
            <a:pPr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BCD</a:t>
            </a:r>
            <a:r>
              <a:rPr lang="zh-CN" altLang="en-US" dirty="0"/>
              <a:t>码本质上是十进制数，即应遵循逢十进一的规则。而计算机是按二进制（十六进制）进行运算，并未按十进制规则进行运算。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9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AU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码调整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将指令执行的二进制运算结果调整为压缩</a:t>
            </a:r>
            <a:r>
              <a:rPr lang="en-US" altLang="zh-CN" dirty="0"/>
              <a:t>BCD</a:t>
            </a:r>
            <a:r>
              <a:rPr lang="zh-CN" altLang="en-US" dirty="0"/>
              <a:t>码或扩展</a:t>
            </a:r>
            <a:r>
              <a:rPr lang="en-US" altLang="zh-CN" dirty="0"/>
              <a:t>BCD</a:t>
            </a:r>
            <a:r>
              <a:rPr lang="zh-CN" altLang="en-US" dirty="0"/>
              <a:t>码表示的十进制数。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共6条，均为隐含寻址方式，隐含的操作数是</a:t>
            </a:r>
            <a:r>
              <a:rPr lang="en-US" altLang="zh-CN" dirty="0"/>
              <a:t> AL</a:t>
            </a:r>
            <a:r>
              <a:rPr lang="zh-CN" altLang="en-US" dirty="0"/>
              <a:t>或</a:t>
            </a:r>
            <a:r>
              <a:rPr lang="en-US" altLang="zh-CN" dirty="0" err="1"/>
              <a:t>AL、AH</a:t>
            </a:r>
            <a:r>
              <a:rPr lang="en-US" altLang="zh-CN" dirty="0"/>
              <a:t>;</a:t>
            </a:r>
          </a:p>
          <a:p>
            <a:pPr eaLnBrk="1" fontAlgn="ctr" hangingPunct="1">
              <a:lnSpc>
                <a:spcPct val="125000"/>
              </a:lnSpc>
            </a:pPr>
            <a:r>
              <a:rPr lang="zh-CN" altLang="en-US" dirty="0"/>
              <a:t>不能单独使用，要紧跟在相应的算术运算指之后；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9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逻辑位移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5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逻辑运算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与，或，非，异或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移位操作</a:t>
            </a:r>
          </a:p>
          <a:p>
            <a:pPr lvl="1"/>
            <a:r>
              <a:rPr lang="zh-CN" altLang="en-US" dirty="0"/>
              <a:t>非循环移位，循环移位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59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/>
              <a:t>逻辑运算指令对 操作数的 要求大多与</a:t>
            </a:r>
            <a:r>
              <a:rPr lang="en-US" altLang="zh-CN" dirty="0" err="1"/>
              <a:t>MOV</a:t>
            </a:r>
            <a:r>
              <a:rPr lang="zh-CN" altLang="en-US" dirty="0"/>
              <a:t>指令 相同。</a:t>
            </a: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非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运算指令 要求操作数 不能是立即数；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除“非”运算指令 外，其余指令的执行都会使标志位</a:t>
            </a:r>
            <a:r>
              <a:rPr lang="en-US" altLang="zh-CN" dirty="0">
                <a:solidFill>
                  <a:srgbClr val="FF0000"/>
                </a:solidFill>
              </a:rPr>
              <a:t>OF=CF=0</a:t>
            </a:r>
            <a:endParaRPr lang="zh-CN" alt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1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AND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AND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6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"/>
              </a:spcAft>
            </a:pPr>
            <a:r>
              <a:rPr lang="zh-CN" altLang="en-US" dirty="0"/>
              <a:t>实现两操作数  按位相与的  运算</a:t>
            </a:r>
          </a:p>
          <a:p>
            <a:pPr lvl="1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dirty="0"/>
              <a:t>AND  BL，[SI]</a:t>
            </a:r>
            <a:endParaRPr lang="zh-CN" altLang="en-US" dirty="0"/>
          </a:p>
          <a:p>
            <a:pPr>
              <a:spcAft>
                <a:spcPts val="100"/>
              </a:spcAft>
            </a:pPr>
            <a:r>
              <a:rPr lang="zh-CN" altLang="en-US" dirty="0"/>
              <a:t>使目标操作数的  某些位不变，某些位清零</a:t>
            </a:r>
          </a:p>
          <a:p>
            <a:pPr lvl="1">
              <a:spcAft>
                <a:spcPts val="1300"/>
              </a:spcAft>
            </a:pPr>
            <a:r>
              <a:rPr lang="en-US" altLang="zh-CN" dirty="0"/>
              <a:t>AND  </a:t>
            </a:r>
            <a:r>
              <a:rPr lang="en-US" altLang="zh-CN" dirty="0" err="1"/>
              <a:t>AL，0FH</a:t>
            </a:r>
            <a:endParaRPr lang="zh-CN" altLang="en-US" dirty="0"/>
          </a:p>
          <a:p>
            <a:r>
              <a:rPr lang="zh-CN" altLang="en-US" dirty="0"/>
              <a:t>在操作数  不变的  情况下使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清零</a:t>
            </a:r>
          </a:p>
          <a:p>
            <a:pPr lvl="1"/>
            <a:r>
              <a:rPr lang="en-US" altLang="zh-CN" dirty="0"/>
              <a:t>AND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2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lvl="0" indent="0" eaLnBrk="1" hangingPunct="1">
              <a:spcBef>
                <a:spcPct val="0"/>
              </a:spcBef>
              <a:buClrTx/>
              <a:buSzPct val="75000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送上2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后数据段中相应存储单元的内容改变如下：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DS：1000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DS：1020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DS：1030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DS：1040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DS：1050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DS：1060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00 00 00 00 00 00 00 00 00 00 00 00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688" y="5568996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偏移地址[</a:t>
            </a:r>
            <a:r>
              <a:rPr lang="en-US" altLang="zh-CN" sz="2000" b="1" dirty="0"/>
              <a:t>DI]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83668" y="5255596"/>
            <a:ext cx="360040" cy="41111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编程示例：从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en-US" altLang="zh-CN" dirty="0"/>
              <a:t>  </a:t>
            </a:r>
            <a:r>
              <a:rPr lang="zh-CN" altLang="en-US" dirty="0"/>
              <a:t>端口中读入一个字节数，如果该数  </a:t>
            </a:r>
            <a:r>
              <a:rPr lang="en-US" altLang="zh-CN" dirty="0" err="1"/>
              <a:t>bit1</a:t>
            </a:r>
            <a:r>
              <a:rPr lang="zh-CN" altLang="en-US" dirty="0"/>
              <a:t>位为1，则可从38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  一个字输出，否则就不能进行数  据传送。编写相应的程序段。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7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7C38AB-B103-41E3-A980-AE51EFA91DFA}" type="slidenum">
              <a:rPr kumimoji="0" lang="zh-CN" altLang="en-US" sz="1400">
                <a:latin typeface="Tahoma" panose="020B0604030504040204" pitchFamily="34" charset="0"/>
              </a:rPr>
              <a:pPr/>
              <a:t>111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633686" y="614784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262211" y="1695872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905148" y="68622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开  始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333648" y="1695872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取待输出数的偏移地址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252686" y="4210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243661" y="10243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481286" y="428667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读入状态字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276998" y="1100559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测试</a:t>
            </a:r>
            <a:r>
              <a:rPr lang="en-US" altLang="zh-CN" b="1">
                <a:solidFill>
                  <a:schemeClr val="bg1"/>
                </a:solidFill>
              </a:rPr>
              <a:t>bit1</a:t>
            </a:r>
            <a:r>
              <a:rPr lang="zh-CN" altLang="en-US" b="1">
                <a:solidFill>
                  <a:schemeClr val="bg1"/>
                </a:solidFill>
              </a:rPr>
              <a:t>位状态</a:t>
            </a: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081736" y="2153072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767536" y="227689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Bit1=1？</a:t>
            </a: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252686" y="30674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324123" y="31436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取输入口地址</a:t>
            </a: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234136" y="3386559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305573" y="3462759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取输出口地址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243661" y="4481934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315098" y="4558134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</a:t>
            </a:r>
            <a:r>
              <a:rPr lang="zh-CN" altLang="en-US" b="1">
                <a:solidFill>
                  <a:schemeClr val="bg1"/>
                </a:solidFill>
              </a:rPr>
              <a:t>输出一个字</a:t>
            </a: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362348" y="11624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362348" y="2534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362348" y="36770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362348" y="4820072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362348" y="5277272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191148" y="476672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191148" y="476672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324748" y="476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572148" y="2491209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572148" y="2534072"/>
            <a:ext cx="0" cy="129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362348" y="3829472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643586" y="20832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324748" y="16196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324748" y="2838872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324748" y="4010447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405711" y="283887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003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26" grpId="0"/>
      <p:bldP spid="20893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“与”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START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LEA  </a:t>
            </a:r>
            <a:r>
              <a:rPr kumimoji="1" lang="en-US" altLang="zh-CN" dirty="0" err="1"/>
              <a:t>SI，DATA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DX，3F8H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b="1" dirty="0" err="1">
                <a:solidFill>
                  <a:srgbClr val="C00000"/>
                </a:solidFill>
              </a:rPr>
              <a:t>WATT：</a:t>
            </a:r>
            <a:r>
              <a:rPr kumimoji="1" lang="en-US" altLang="zh-CN" dirty="0" err="1"/>
              <a:t>IN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AL，DX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AND  </a:t>
            </a:r>
            <a:r>
              <a:rPr kumimoji="1" lang="en-US" altLang="zh-CN" dirty="0" err="1"/>
              <a:t>AL，02H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JZ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WATT                  </a:t>
            </a:r>
            <a:r>
              <a:rPr kumimoji="1" lang="en-US" altLang="zh-CN" dirty="0">
                <a:solidFill>
                  <a:srgbClr val="990033"/>
                </a:solidFill>
              </a:rPr>
              <a:t>；</a:t>
            </a:r>
            <a:r>
              <a:rPr kumimoji="1" lang="en-US" altLang="zh-CN" dirty="0" err="1">
                <a:solidFill>
                  <a:srgbClr val="990033"/>
                </a:solidFill>
              </a:rPr>
              <a:t>ZF</a:t>
            </a:r>
            <a:r>
              <a:rPr kumimoji="1" lang="en-US" altLang="zh-CN" dirty="0">
                <a:solidFill>
                  <a:srgbClr val="990033"/>
                </a:solidFill>
              </a:rPr>
              <a:t>=1</a:t>
            </a:r>
            <a:r>
              <a:rPr kumimoji="1" lang="zh-CN" altLang="en-US" dirty="0">
                <a:solidFill>
                  <a:srgbClr val="990033"/>
                </a:solidFill>
              </a:rPr>
              <a:t>转移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DX，38FH</a:t>
            </a:r>
            <a:endParaRPr kumimoji="1"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AX，[SI]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kumimoji="1" lang="en-US" altLang="zh-CN" dirty="0"/>
              <a:t>              </a:t>
            </a:r>
            <a:r>
              <a:rPr kumimoji="1" lang="en-US" altLang="zh-CN" dirty="0" smtClean="0"/>
              <a:t> OUT  </a:t>
            </a:r>
            <a:r>
              <a:rPr kumimoji="1" lang="en-US" altLang="zh-CN" dirty="0" err="1"/>
              <a:t>DX，AX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8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smtClean="0"/>
              <a:t>OR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/>
              <a:t>OR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  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两操作数相“或”，结果送目标地址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6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实现两操作数  相 “或”的  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AX，[DI]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CL，0FH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在不改变操作数的  情况下使</a:t>
            </a:r>
            <a:r>
              <a:rPr lang="en-US" altLang="zh-CN" dirty="0"/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OR  </a:t>
            </a:r>
            <a:r>
              <a:rPr lang="en-US" altLang="zh-CN" dirty="0" err="1">
                <a:latin typeface="Times New Roman" panose="02020603050405020304" pitchFamily="18" charset="0"/>
              </a:rPr>
              <a:t>AX，AX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8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115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79712" y="2321719"/>
            <a:ext cx="418623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 b="1" dirty="0"/>
              <a:t>         </a:t>
            </a:r>
            <a:r>
              <a:rPr lang="en-US" altLang="zh-CN" sz="2800" b="1" dirty="0"/>
              <a:t>OR  </a:t>
            </a:r>
            <a:r>
              <a:rPr lang="en-US" altLang="zh-CN" sz="2800" b="1" dirty="0" err="1"/>
              <a:t>AL，AL</a:t>
            </a:r>
            <a:endParaRPr lang="en-US" altLang="zh-CN" sz="2800" b="1" dirty="0"/>
          </a:p>
          <a:p>
            <a:pPr algn="just">
              <a:spcBef>
                <a:spcPct val="50000"/>
              </a:spcBef>
            </a:pPr>
            <a:r>
              <a:rPr lang="en-US" altLang="zh-CN" sz="2800" b="1" dirty="0"/>
              <a:t>          </a:t>
            </a:r>
            <a:r>
              <a:rPr lang="en-US" altLang="zh-CN" sz="2800" b="1" dirty="0" err="1"/>
              <a:t>JPE</a:t>
            </a:r>
            <a:r>
              <a:rPr lang="en-US" altLang="zh-CN" sz="2800" b="1" dirty="0"/>
              <a:t>  GOON</a:t>
            </a:r>
          </a:p>
          <a:p>
            <a:pPr>
              <a:spcBef>
                <a:spcPct val="50000"/>
              </a:spcBef>
            </a:pPr>
            <a:r>
              <a:rPr lang="en-GB" altLang="zh-CN" sz="2800" b="1" dirty="0"/>
              <a:t>          OR  </a:t>
            </a:r>
            <a:r>
              <a:rPr lang="en-GB" altLang="zh-CN" sz="2800" b="1" dirty="0" err="1"/>
              <a:t>AL</a:t>
            </a:r>
            <a:r>
              <a:rPr lang="en-GB" altLang="zh-CN" sz="2800" b="1" dirty="0" err="1">
                <a:latin typeface="宋体" panose="02010600030101010101" pitchFamily="2" charset="-122"/>
              </a:rPr>
              <a:t>，</a:t>
            </a:r>
            <a:r>
              <a:rPr lang="en-GB" altLang="zh-CN" sz="2800" b="1" dirty="0" err="1"/>
              <a:t>80H</a:t>
            </a:r>
            <a:r>
              <a:rPr lang="en-US" altLang="zh-CN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GOON：….</a:t>
            </a:r>
            <a:endParaRPr lang="zh-CN" altLang="en-US" sz="2800" b="1" dirty="0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861025" y="5274469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990033"/>
                </a:solidFill>
              </a:rPr>
              <a:t>PF=1</a:t>
            </a:r>
            <a:r>
              <a:rPr lang="zh-CN" altLang="en-US" b="1">
                <a:solidFill>
                  <a:srgbClr val="990033"/>
                </a:solidFill>
              </a:rPr>
              <a:t>转移</a:t>
            </a:r>
          </a:p>
        </p:txBody>
      </p:sp>
    </p:spTree>
    <p:extLst>
      <p:ext uri="{BB962C8B-B14F-4D97-AF65-F5344CB8AC3E}">
        <p14:creationId xmlns:p14="http://schemas.microsoft.com/office/powerpoint/2010/main" val="40183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指令的应用</a:t>
            </a:r>
            <a:r>
              <a:rPr lang="zh-CN" altLang="en-US" dirty="0" smtClean="0"/>
              <a:t>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116</a:t>
            </a:fld>
            <a:endParaRPr lang="en-US" altLang="zh-CN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31640" y="2564904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将一个二进制数9变为字符‘9’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40152" y="4796929"/>
            <a:ext cx="2519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如何实现</a:t>
            </a:r>
            <a:r>
              <a:rPr lang="zh-CN" altLang="en-US" sz="4000" b="1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606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latin typeface="宋体" panose="02010600030101010101" pitchFamily="2" charset="-122"/>
              </a:rPr>
              <a:t>格式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latin typeface="宋体" panose="02010600030101010101" pitchFamily="2" charset="-122"/>
              </a:rPr>
              <a:t>NOT  </a:t>
            </a:r>
            <a:r>
              <a:rPr lang="en-US" altLang="zh-CN" dirty="0" err="1">
                <a:latin typeface="宋体" panose="02010600030101010101" pitchFamily="2" charset="-122"/>
              </a:rPr>
              <a:t>OPRD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操作数按位取反再送回原地址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注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中的操作数不能是立即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数，指令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的执行对标志位无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影响 </a:t>
            </a:r>
            <a:r>
              <a:rPr lang="zh-CN" altLang="en-US" dirty="0" smtClean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NOT BYTE PTR[BX]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8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“异或”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NOT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 err="1"/>
              <a:t>XOR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两操作数相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异或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，结果送目标地址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XOR</a:t>
            </a:r>
            <a:r>
              <a:rPr lang="en-US" altLang="zh-CN" sz="3200" dirty="0" smtClean="0"/>
              <a:t>  </a:t>
            </a:r>
            <a:r>
              <a:rPr lang="en-US" altLang="zh-CN" dirty="0"/>
              <a:t>BL</a:t>
            </a:r>
            <a:r>
              <a:rPr lang="zh-CN" altLang="en-US" dirty="0"/>
              <a:t>，</a:t>
            </a:r>
            <a:r>
              <a:rPr lang="en-US" altLang="zh-CN" dirty="0" err="1"/>
              <a:t>80H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 </a:t>
            </a:r>
            <a:r>
              <a:rPr lang="en-US" altLang="zh-CN" dirty="0" err="1"/>
              <a:t>AX，AX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0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latin typeface="宋体" panose="02010600030101010101" pitchFamily="2" charset="-122"/>
              </a:rPr>
              <a:t>TEST</a:t>
            </a:r>
            <a:r>
              <a:rPr lang="zh-CN" altLang="en-US" dirty="0" smtClean="0">
                <a:latin typeface="宋体" panose="02010600030101010101" pitchFamily="2" charset="-122"/>
              </a:rPr>
              <a:t>指令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Aft>
                <a:spcPct val="15000"/>
              </a:spcAft>
            </a:pPr>
            <a:r>
              <a:rPr lang="zh-CN" altLang="en-US" dirty="0"/>
              <a:t>格式： </a:t>
            </a:r>
          </a:p>
          <a:p>
            <a:pPr lvl="1" eaLnBrk="1" hangingPunct="1">
              <a:spcBef>
                <a:spcPts val="0"/>
              </a:spcBef>
              <a:spcAft>
                <a:spcPct val="40000"/>
              </a:spcAft>
            </a:pPr>
            <a:r>
              <a:rPr lang="en-US" altLang="zh-CN" dirty="0"/>
              <a:t>TEST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操作： </a:t>
            </a:r>
          </a:p>
          <a:p>
            <a:pPr lvl="1" eaLnBrk="1" hangingPunct="1">
              <a:spcBef>
                <a:spcPts val="0"/>
              </a:spcBef>
              <a:spcAft>
                <a:spcPct val="45000"/>
              </a:spcAft>
            </a:pPr>
            <a:r>
              <a:rPr lang="zh-CN" altLang="en-US" dirty="0"/>
              <a:t>执行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运算，但运算的结果不送回目标</a:t>
            </a:r>
            <a:r>
              <a:rPr lang="zh-CN" altLang="en-US" dirty="0" smtClean="0"/>
              <a:t>地址，其执行只会影响标志位。</a:t>
            </a: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应用</a:t>
            </a:r>
            <a:r>
              <a:rPr lang="zh-CN" altLang="en-US" dirty="0" smtClean="0"/>
              <a:t>：常用</a:t>
            </a:r>
            <a:r>
              <a:rPr lang="zh-CN" altLang="en-US" dirty="0"/>
              <a:t>于测试某些位的</a:t>
            </a:r>
            <a:r>
              <a:rPr lang="zh-CN" altLang="en-US" dirty="0" smtClean="0"/>
              <a:t>状态</a:t>
            </a: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63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  <a:buNone/>
            </a:pPr>
            <a:r>
              <a:rPr lang="zh-CN" altLang="en-US" sz="3200" u="sng" dirty="0"/>
              <a:t>掌握：</a:t>
            </a:r>
          </a:p>
          <a:p>
            <a:pPr eaLnBrk="1" hangingPunct="1"/>
            <a:r>
              <a:rPr lang="zh-CN" altLang="en-US" dirty="0"/>
              <a:t>有关堆栈的概念</a:t>
            </a:r>
          </a:p>
          <a:p>
            <a:pPr lvl="1" eaLnBrk="1" hangingPunct="1"/>
            <a:r>
              <a:rPr lang="zh-CN" altLang="en-US" dirty="0"/>
              <a:t>栈顶、栈首、栈底</a:t>
            </a:r>
          </a:p>
          <a:p>
            <a:pPr eaLnBrk="1" hangingPunct="1"/>
            <a:r>
              <a:rPr lang="zh-CN" altLang="en-US" dirty="0"/>
              <a:t>堆栈指令的操作原理</a:t>
            </a:r>
          </a:p>
          <a:p>
            <a:pPr lvl="1" eaLnBrk="1" hangingPunct="1"/>
            <a:r>
              <a:rPr kumimoji="1" lang="zh-CN" altLang="en-US" dirty="0"/>
              <a:t>执行过程，执行结果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7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“测试”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 smtClean="0"/>
              <a:t>程序示例：从</a:t>
            </a:r>
            <a:r>
              <a:rPr lang="zh-CN" altLang="en-US" dirty="0"/>
              <a:t>地址为</a:t>
            </a:r>
            <a:r>
              <a:rPr lang="en-US" altLang="zh-CN" dirty="0" err="1"/>
              <a:t>3F8H</a:t>
            </a:r>
            <a:r>
              <a:rPr lang="zh-CN" altLang="en-US" dirty="0"/>
              <a:t>的  端口中读入一个字节数，当该数的 </a:t>
            </a:r>
            <a:r>
              <a:rPr lang="en-US" altLang="zh-CN" dirty="0" err="1"/>
              <a:t>bit1</a:t>
            </a:r>
            <a:r>
              <a:rPr lang="zh-CN" altLang="en-US" dirty="0"/>
              <a:t>， </a:t>
            </a:r>
            <a:r>
              <a:rPr lang="en-US" altLang="zh-CN" dirty="0" err="1"/>
              <a:t>bit3</a:t>
            </a:r>
            <a:r>
              <a:rPr lang="zh-CN" altLang="en-US" dirty="0"/>
              <a:t>， </a:t>
            </a:r>
            <a:r>
              <a:rPr lang="en-US" altLang="zh-CN" dirty="0" err="1"/>
              <a:t>bit5</a:t>
            </a:r>
            <a:r>
              <a:rPr lang="zh-CN" altLang="en-US" dirty="0"/>
              <a:t>位同时为1时，可从38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为首地址的一个字输出，否则就不能进行数  据传送。编写相应的  程序段。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4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5F5B95-5FAE-489E-B11D-A0D25D2E3F67}" type="slidenum">
              <a:rPr kumimoji="0" lang="zh-CN" altLang="en-US" sz="1400">
                <a:latin typeface="Tahoma" panose="020B0604030504040204" pitchFamily="34" charset="0"/>
              </a:rPr>
              <a:pPr/>
              <a:t>121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8956"/>
            <a:ext cx="6845300" cy="484028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sz="2000" dirty="0" smtClean="0"/>
              <a:t>LEA  </a:t>
            </a:r>
            <a:r>
              <a:rPr kumimoji="1" lang="en-US" altLang="zh-CN" sz="2000" dirty="0" err="1" smtClean="0"/>
              <a:t>SI，DATA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DX，3F8H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err="1" smtClean="0"/>
              <a:t>WATT：IN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AL，DX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</a:t>
            </a:r>
            <a:r>
              <a:rPr kumimoji="1" lang="en-US" altLang="zh-CN" sz="2000" dirty="0" err="1" smtClean="0"/>
              <a:t>DX，38FH</a:t>
            </a:r>
            <a:endParaRPr kumimoji="1" lang="en-US" altLang="zh-CN" sz="20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MOV</a:t>
            </a:r>
            <a:r>
              <a:rPr kumimoji="1" lang="en-US" altLang="zh-CN" sz="2000" dirty="0" smtClean="0"/>
              <a:t>  AX，[SI]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 smtClean="0"/>
              <a:t>              OUT  </a:t>
            </a:r>
            <a:r>
              <a:rPr kumimoji="1" lang="en-US" altLang="zh-CN" sz="2000" dirty="0" err="1" smtClean="0"/>
              <a:t>DX，AX</a:t>
            </a:r>
            <a:endParaRPr kumimoji="1" lang="zh-CN" altLang="en-US" sz="2000" dirty="0" smtClean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524343" y="1828546"/>
            <a:ext cx="233997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/>
              <a:t>AND  </a:t>
            </a:r>
            <a:r>
              <a:rPr lang="en-US" altLang="zh-CN" b="1" dirty="0" err="1"/>
              <a:t>AL，2AH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CMP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b="1" dirty="0" err="1"/>
              <a:t>JNZ</a:t>
            </a:r>
            <a:r>
              <a:rPr lang="en-US" altLang="zh-CN" b="1" dirty="0"/>
              <a:t>   WATT</a:t>
            </a:r>
            <a:endParaRPr lang="zh-CN" altLang="en-US" b="1" dirty="0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508497" y="1867863"/>
            <a:ext cx="50514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/>
              <a:t>TEST  </a:t>
            </a:r>
            <a:r>
              <a:rPr lang="en-US" altLang="zh-CN" sz="2000" b="1" dirty="0" err="1"/>
              <a:t>AL，02H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                       </a:t>
            </a:r>
            <a:r>
              <a:rPr lang="en-US" altLang="zh-CN" b="1" dirty="0">
                <a:solidFill>
                  <a:srgbClr val="990033"/>
                </a:solidFill>
              </a:rPr>
              <a:t>；</a:t>
            </a:r>
            <a:r>
              <a:rPr lang="en-US" altLang="zh-CN" b="1" dirty="0" err="1">
                <a:solidFill>
                  <a:srgbClr val="990033"/>
                </a:solidFill>
              </a:rPr>
              <a:t>ZF</a:t>
            </a:r>
            <a:r>
              <a:rPr lang="en-US" altLang="zh-CN" b="1" dirty="0">
                <a:solidFill>
                  <a:srgbClr val="990033"/>
                </a:solidFill>
              </a:rPr>
              <a:t>=1</a:t>
            </a:r>
            <a:r>
              <a:rPr lang="zh-CN" altLang="en-US" b="1" dirty="0">
                <a:solidFill>
                  <a:srgbClr val="990033"/>
                </a:solidFill>
              </a:rPr>
              <a:t>转移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08H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TEST AL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20H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en-US" altLang="zh-CN" sz="2000" b="1" dirty="0" err="1"/>
              <a:t>JZ</a:t>
            </a:r>
            <a:r>
              <a:rPr lang="en-US" altLang="zh-CN" sz="2000" b="1" dirty="0"/>
              <a:t> WATT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1524343" y="1828546"/>
            <a:ext cx="3240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AND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XOR</a:t>
            </a:r>
            <a:r>
              <a:rPr lang="en-US" altLang="zh-CN" b="1" dirty="0"/>
              <a:t> AL</a:t>
            </a:r>
            <a:r>
              <a:rPr lang="zh-CN" altLang="en-US" b="1" dirty="0"/>
              <a:t>，</a:t>
            </a:r>
            <a:r>
              <a:rPr lang="en-US" altLang="zh-CN" b="1" dirty="0" err="1"/>
              <a:t>2AH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JNZ</a:t>
            </a:r>
            <a:r>
              <a:rPr lang="en-US" altLang="zh-CN" b="1" dirty="0"/>
              <a:t> WATT</a:t>
            </a:r>
          </a:p>
        </p:txBody>
      </p:sp>
    </p:spTree>
    <p:extLst>
      <p:ext uri="{BB962C8B-B14F-4D97-AF65-F5344CB8AC3E}">
        <p14:creationId xmlns:p14="http://schemas.microsoft.com/office/powerpoint/2010/main" val="25704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2" grpId="1"/>
      <p:bldP spid="211973" grpId="0" build="allAtOnce"/>
      <p:bldP spid="21197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15176" y="1988840"/>
            <a:ext cx="597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非循环移位指令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循环移位指令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901043" y="2277939"/>
            <a:ext cx="192423" cy="1295524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6775" y="3822876"/>
            <a:ext cx="77057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/>
              <a:t>注：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移动一位时由指令直接给出；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移动两位及以上，则移位次数由</a:t>
            </a:r>
            <a:r>
              <a:rPr lang="en-US" altLang="zh-CN" sz="2800" b="1" dirty="0">
                <a:solidFill>
                  <a:srgbClr val="FF0000"/>
                </a:solidFill>
              </a:rPr>
              <a:t>CL</a:t>
            </a:r>
            <a:r>
              <a:rPr lang="zh-CN" altLang="en-US" sz="2800" b="1" dirty="0">
                <a:solidFill>
                  <a:srgbClr val="FF0000"/>
                </a:solidFill>
              </a:rPr>
              <a:t>指定。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逻辑</a:t>
            </a:r>
            <a:r>
              <a:rPr lang="zh-CN" altLang="en-US" dirty="0"/>
              <a:t>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逻辑右移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算术右移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1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左移指令</a:t>
            </a:r>
            <a:endParaRPr lang="en-US" altLang="zh-CN" dirty="0" smtClean="0"/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算术左移指 令：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latin typeface="Times New Roman" panose="02020603050405020304" pitchFamily="18" charset="0"/>
              </a:rPr>
              <a:t>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SAL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逻辑左移指 令：          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SHL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OPRD，CL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124</a:t>
            </a:fld>
            <a:endParaRPr lang="en-US" altLang="zh-CN" dirty="0"/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3924500" y="2996952"/>
            <a:ext cx="215900" cy="792088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3924499" y="4727327"/>
            <a:ext cx="215900" cy="1149945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3665" y="311626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有符号数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178870" y="5073699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553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SHR</a:t>
            </a:r>
            <a:r>
              <a:rPr lang="en-US" altLang="zh-CN" dirty="0" smtClean="0"/>
              <a:t>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125</a:t>
            </a:fld>
            <a:endParaRPr lang="en-US" altLang="zh-CN" dirty="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3708971" y="2966119"/>
            <a:ext cx="150812" cy="838200"/>
          </a:xfrm>
          <a:prstGeom prst="rightBrace">
            <a:avLst>
              <a:gd name="adj1" fmla="val 463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4644008" y="239461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8333"/>
              <a:gd name="adj4" fmla="val -46748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无符号数的右移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83768" y="4384202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320381" y="4646139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079456" y="464137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55081" y="4660427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12168" y="433816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0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55768" y="4384202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</p:spTree>
    <p:extLst>
      <p:ext uri="{BB962C8B-B14F-4D97-AF65-F5344CB8AC3E}">
        <p14:creationId xmlns:p14="http://schemas.microsoft.com/office/powerpoint/2010/main" val="6790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右移指令</a:t>
            </a:r>
            <a:endParaRPr lang="en-US" altLang="zh-CN" dirty="0" smtClean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AL</a:t>
            </a:r>
            <a:r>
              <a:rPr lang="zh-CN" altLang="en-US" dirty="0"/>
              <a:t>，</a:t>
            </a:r>
            <a:r>
              <a:rPr lang="en-US" altLang="zh-CN" dirty="0" err="1"/>
              <a:t>68H</a:t>
            </a:r>
            <a:endParaRPr lang="en-US" altLang="zh-CN" dirty="0"/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CL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  <a:p>
            <a:pPr marL="541338" indent="0" eaLnBrk="1" hangingPunct="1">
              <a:lnSpc>
                <a:spcPct val="100000"/>
              </a:lnSpc>
              <a:buNone/>
            </a:pPr>
            <a:r>
              <a:rPr lang="en-US" altLang="zh-CN" dirty="0" err="1"/>
              <a:t>SHR</a:t>
            </a:r>
            <a:r>
              <a:rPr lang="en-US" altLang="zh-CN" dirty="0"/>
              <a:t> </a:t>
            </a:r>
            <a:r>
              <a:rPr lang="en-US" altLang="zh-CN" dirty="0" smtClean="0"/>
              <a:t> AL</a:t>
            </a:r>
            <a:r>
              <a:rPr lang="zh-CN" altLang="en-US" dirty="0"/>
              <a:t>，</a:t>
            </a:r>
            <a:r>
              <a:rPr lang="en-US" altLang="zh-CN" dirty="0"/>
              <a:t>CL</a:t>
            </a:r>
          </a:p>
          <a:p>
            <a:pPr eaLnBrk="1" hangingPunct="1">
              <a:lnSpc>
                <a:spcPct val="115000"/>
              </a:lnSpc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816210" y="3372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910248" y="363288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836723" y="3617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47785" y="3375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88656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48010" y="340111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0 1 1 0 1 0 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7891323" y="3343963"/>
            <a:ext cx="703262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111610" y="2932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773598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048235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050073" y="34011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16210" y="4525063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248010" y="45536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0 0 1 1 0 1 0 0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111610" y="41218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>
            <a:off x="6911835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7888148" y="40694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7892910" y="4480613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8051660" y="4537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>
            <a:off x="2836723" y="4769538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2447785" y="453617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771760" y="5531538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274998" y="55601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0 0 0 1 1 0 1 0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067160" y="51283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AL</a:t>
            </a: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6867385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7843698" y="50759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CF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7848460" y="5487088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8007210" y="55442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792273" y="5776013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2403335" y="554265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0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745985" y="4553638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1</a:t>
            </a:r>
            <a:r>
              <a:rPr lang="zh-CN" altLang="en-US" sz="2000" b="1"/>
              <a:t>次</a:t>
            </a: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674548" y="5561701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移动</a:t>
            </a:r>
            <a:r>
              <a:rPr lang="en-US" altLang="zh-CN" sz="2000" b="1"/>
              <a:t>2</a:t>
            </a:r>
            <a:r>
              <a:rPr lang="zh-CN" altLang="en-US" sz="2000" b="1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8942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2" grpId="0"/>
      <p:bldP spid="33" grpId="0" animBg="1"/>
      <p:bldP spid="34" grpId="0"/>
      <p:bldP spid="36" grpId="0"/>
      <p:bldP spid="37" grpId="0" animBg="1"/>
      <p:bldP spid="38" grpId="0"/>
      <p:bldP spid="39" grpId="0"/>
      <p:bldP spid="41" grpId="0"/>
      <p:bldP spid="42" grpId="0" animBg="1"/>
      <p:bldP spid="43" grpId="0"/>
      <p:bldP spid="45" grpId="0"/>
      <p:bldP spid="46" grpId="0"/>
      <p:bldP spid="4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）非循环移位指令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算术右移指令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  <a:r>
              <a:rPr lang="en-US" altLang="zh-CN" dirty="0"/>
              <a:t>SAR  </a:t>
            </a:r>
            <a:r>
              <a:rPr lang="en-US" altLang="zh-CN" dirty="0" err="1"/>
              <a:t>OPRD，1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SAR  </a:t>
            </a:r>
            <a:r>
              <a:rPr lang="en-US" altLang="zh-CN" dirty="0" err="1"/>
              <a:t>OPRD，CL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>
            <a:off x="3498850" y="2980406"/>
            <a:ext cx="150812" cy="792163"/>
          </a:xfrm>
          <a:prstGeom prst="rightBrace">
            <a:avLst>
              <a:gd name="adj1" fmla="val 43772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4572000" y="2426369"/>
            <a:ext cx="1590675" cy="914400"/>
          </a:xfrm>
          <a:prstGeom prst="borderCallout1">
            <a:avLst>
              <a:gd name="adj1" fmla="val 101537"/>
              <a:gd name="adj2" fmla="val -1505"/>
              <a:gd name="adj3" fmla="val 104449"/>
              <a:gd name="adj4" fmla="val -56794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有符号数的右移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3728" y="427635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960341" y="453828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5705128" y="45335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1209328" y="455257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638578" y="4262063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209328" y="4581150"/>
            <a:ext cx="0" cy="914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209328" y="5495550"/>
            <a:ext cx="1219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2428528" y="480975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</a:t>
            </a:r>
            <a:r>
              <a:rPr lang="zh-CN" altLang="en-US" dirty="0"/>
              <a:t>带进位位的循环移位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带进位位的循环移位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716016" y="1946156"/>
            <a:ext cx="2133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</a:t>
            </a:r>
            <a:r>
              <a:rPr lang="en-US" altLang="zh-CN" sz="2800" b="1" dirty="0" err="1"/>
              <a:t>ROL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</a:t>
            </a:r>
            <a:r>
              <a:rPr lang="en-US" altLang="zh-CN" sz="2800" b="1" dirty="0" err="1"/>
              <a:t>ROR</a:t>
            </a:r>
            <a:endParaRPr lang="en-US" altLang="zh-CN" sz="2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11960" y="3249494"/>
            <a:ext cx="205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左移  </a:t>
            </a:r>
            <a:r>
              <a:rPr lang="en-US" altLang="zh-CN" sz="2800" b="1" dirty="0" err="1"/>
              <a:t>RCL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右移  </a:t>
            </a:r>
            <a:r>
              <a:rPr lang="en-US" altLang="zh-CN" sz="2800" b="1" dirty="0" err="1"/>
              <a:t>RCR</a:t>
            </a:r>
            <a:endParaRPr lang="en-US" altLang="zh-CN" sz="2800" b="1" dirty="0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500116" y="2089031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923928" y="3374107"/>
            <a:ext cx="225425" cy="838200"/>
          </a:xfrm>
          <a:prstGeom prst="leftBrace">
            <a:avLst>
              <a:gd name="adj1" fmla="val 309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75442" y="4831338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指令格式、对操作数的要求与非循环移位指令相同</a:t>
            </a:r>
          </a:p>
        </p:txBody>
      </p:sp>
    </p:spTree>
    <p:extLst>
      <p:ext uri="{BB962C8B-B14F-4D97-AF65-F5344CB8AC3E}">
        <p14:creationId xmlns:p14="http://schemas.microsoft.com/office/powerpoint/2010/main" val="29722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/>
              <a:t>不带进位位的循环移位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95550" y="4419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332163" y="46815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091238" y="4676775"/>
            <a:ext cx="9858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581150" y="46958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581150" y="4724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1609725" y="542925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505575" y="46767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76400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924175" y="350520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924175" y="2819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62200" y="2786063"/>
            <a:ext cx="9794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4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/>
              <a:t>PUSH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格式</a:t>
            </a:r>
            <a:r>
              <a:rPr lang="en-US" altLang="zh-CN" dirty="0"/>
              <a:t>:    PUSH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出栈指令 </a:t>
            </a:r>
            <a:r>
              <a:rPr lang="en-US" altLang="zh-CN" dirty="0"/>
              <a:t>POP</a:t>
            </a:r>
          </a:p>
          <a:p>
            <a:pPr algn="just" eaLnBrk="1" hangingPunct="1"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格式</a:t>
            </a:r>
            <a:r>
              <a:rPr lang="en-US" altLang="zh-CN" dirty="0"/>
              <a:t>:  POP  </a:t>
            </a:r>
            <a:r>
              <a:rPr lang="en-US" altLang="zh-CN" dirty="0" err="1" smtClean="0"/>
              <a:t>OPRD</a:t>
            </a:r>
            <a:endParaRPr lang="en-US" altLang="zh-CN" dirty="0" smtClean="0"/>
          </a:p>
          <a:p>
            <a:pPr algn="just" eaLnBrk="1" hangingPunct="1">
              <a:spcAft>
                <a:spcPct val="30000"/>
              </a:spcAft>
              <a:buNone/>
            </a:pPr>
            <a:r>
              <a:rPr lang="zh-CN" altLang="en-US" dirty="0" smtClean="0"/>
              <a:t>注意：先进后出</a:t>
            </a:r>
            <a:r>
              <a:rPr lang="zh-CN" altLang="en-US" dirty="0"/>
              <a:t>，以字为单位</a:t>
            </a: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56547" y="4508252"/>
            <a:ext cx="2159000" cy="936625"/>
          </a:xfrm>
          <a:prstGeom prst="wedgeRoundRectCallout">
            <a:avLst>
              <a:gd name="adj1" fmla="val -81028"/>
              <a:gd name="adj2" fmla="val -66778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27984" y="2996952"/>
            <a:ext cx="2122488" cy="936625"/>
          </a:xfrm>
          <a:prstGeom prst="wedgeRoundRectCallout">
            <a:avLst>
              <a:gd name="adj1" fmla="val -61144"/>
              <a:gd name="adj2" fmla="val -8220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</p:spTree>
    <p:extLst>
      <p:ext uri="{BB962C8B-B14F-4D97-AF65-F5344CB8AC3E}">
        <p14:creationId xmlns:p14="http://schemas.microsoft.com/office/powerpoint/2010/main" val="18321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带</a:t>
            </a:r>
            <a:r>
              <a:rPr lang="zh-CN" altLang="en-US" dirty="0"/>
              <a:t>进位位的循环移位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905000" y="42672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741613" y="45291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5500688" y="4524375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066800" y="4543425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386513" y="42672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1066800" y="4543425"/>
            <a:ext cx="0" cy="723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1081088" y="5272088"/>
            <a:ext cx="6753225" cy="19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7848600" y="45243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795463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23938" y="3505200"/>
            <a:ext cx="67802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033463" y="27908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H="1">
            <a:off x="2503488" y="278606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1023938" y="279082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7089775" y="452437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用于对某些位状态的测试；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高位部分和低位部分的交换；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/>
              <a:t>与非循环移位指令一起组成32位或更长字长数的移位。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0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逻辑位移指令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）循环移位指令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zh-CN" altLang="en-US" dirty="0" smtClean="0"/>
              <a:t>循环移位指令应用</a:t>
            </a:r>
            <a:endParaRPr lang="en-US" altLang="zh-CN" dirty="0" smtClean="0"/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将</a:t>
            </a:r>
            <a:r>
              <a:rPr lang="zh-CN" altLang="en-US" dirty="0">
                <a:latin typeface="宋体" panose="02010600030101010101" pitchFamily="2" charset="-122"/>
              </a:rPr>
              <a:t>1000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开始存放的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</a:rPr>
              <a:t>个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压缩</a:t>
            </a:r>
            <a:r>
              <a:rPr lang="en-US" altLang="zh-CN" dirty="0">
                <a:latin typeface="宋体" panose="02010600030101010101" pitchFamily="2" charset="-122"/>
              </a:rPr>
              <a:t>BCD</a:t>
            </a:r>
            <a:r>
              <a:rPr lang="zh-CN" altLang="en-US" dirty="0">
                <a:latin typeface="宋体" panose="02010600030101010101" pitchFamily="2" charset="-122"/>
              </a:rPr>
              <a:t>码转换为</a:t>
            </a:r>
            <a:r>
              <a:rPr lang="en-US" altLang="zh-CN" dirty="0" smtClean="0">
                <a:latin typeface="宋体" panose="02010600030101010101" pitchFamily="2" charset="-122"/>
              </a:rPr>
              <a:t>ASCII</a:t>
            </a: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码</a:t>
            </a:r>
            <a:r>
              <a:rPr lang="zh-CN" altLang="en-US" dirty="0">
                <a:latin typeface="宋体" panose="02010600030101010101" pitchFamily="2" charset="-122"/>
              </a:rPr>
              <a:t>存放在3000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zh-CN" altLang="en-US" dirty="0">
                <a:latin typeface="宋体" panose="02010600030101010101" pitchFamily="2" charset="-122"/>
              </a:rPr>
              <a:t>开始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单元</a:t>
            </a:r>
            <a:r>
              <a:rPr lang="zh-CN" altLang="en-US" dirty="0">
                <a:latin typeface="宋体" panose="02010600030101010101" pitchFamily="2" charset="-122"/>
              </a:rPr>
              <a:t>中去。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458496" y="2168400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64584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7830096" y="1482600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458496" y="2244600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7830096" y="2168400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6458496" y="2168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6458496" y="2549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458496" y="2930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458496" y="3311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6458496" y="36924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6444208" y="1363537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Freeform 15"/>
          <p:cNvSpPr>
            <a:spLocks/>
          </p:cNvSpPr>
          <p:nvPr/>
        </p:nvSpPr>
        <p:spPr bwMode="auto">
          <a:xfrm>
            <a:off x="6458496" y="5433887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6839496" y="16350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839496" y="369240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839496" y="2092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6839496" y="2520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34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853783" y="291611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56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839496" y="327806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78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458496" y="4225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6458496" y="460680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6839496" y="500208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┇</a:t>
            </a:r>
            <a:endParaRPr lang="zh-CN" altLang="en-US" sz="2800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5983" y="21398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1000</a:t>
            </a:r>
            <a:r>
              <a:rPr lang="en-US" altLang="zh-CN" b="1"/>
              <a:t>H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5391696" y="4149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3000</a:t>
            </a:r>
            <a:r>
              <a:rPr lang="en-US" altLang="zh-CN" b="1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869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063C06-B3D6-4FD7-9495-7154A337CF95}" type="slidenum">
              <a:rPr kumimoji="0" lang="zh-CN" altLang="en-US" sz="1400">
                <a:latin typeface="Tahoma" panose="020B0604030504040204" pitchFamily="34" charset="0"/>
              </a:rPr>
              <a:pPr/>
              <a:t>133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332656"/>
            <a:ext cx="3760788" cy="612068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</a:rPr>
              <a:t>START: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SI,1000H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DI,3000H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CX,4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</a:rPr>
              <a:t>NEXT:MOV</a:t>
            </a:r>
            <a:r>
              <a:rPr lang="en-US" altLang="zh-CN" dirty="0" smtClean="0">
                <a:latin typeface="Times New Roman" panose="02020603050405020304" pitchFamily="18" charset="0"/>
              </a:rPr>
              <a:t> AL,[SI]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BL,AL</a:t>
            </a:r>
            <a:r>
              <a:rPr lang="en-US" altLang="zh-CN" dirty="0" smtClean="0">
                <a:latin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AL,0FH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OR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AL,30H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[DI],AL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</a:rPr>
              <a:t> DI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AL,BL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812531" y="404664"/>
            <a:ext cx="2895600" cy="4702634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CL,4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AL,CL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 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AL,30H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[DI],AL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572000" y="54868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串操作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70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针对数据块或字符串的操作；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可实现存储器到存储器的数据传送；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待操作的数据串称为源串，目标地址称为目标串</a:t>
            </a:r>
            <a:r>
              <a:rPr lang="zh-CN" altLang="en-US" dirty="0" smtClean="0"/>
              <a:t>。指令</a:t>
            </a:r>
            <a:r>
              <a:rPr lang="zh-CN" altLang="en-US" dirty="0"/>
              <a:t>一起组成32位或更长字长数的移位。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7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/>
              <a:t>源串一般存放在数据段，偏移地址由</a:t>
            </a:r>
            <a:r>
              <a:rPr lang="en-US" altLang="zh-CN" dirty="0"/>
              <a:t>SI</a:t>
            </a:r>
            <a:r>
              <a:rPr lang="zh-CN" altLang="en-US" dirty="0"/>
              <a:t>指定。允许段重设</a:t>
            </a:r>
            <a:r>
              <a:rPr lang="zh-CN" altLang="en-US" dirty="0" smtClean="0"/>
              <a:t>；目标</a:t>
            </a:r>
            <a:r>
              <a:rPr lang="zh-CN" altLang="en-US" dirty="0"/>
              <a:t>串必须在附加段，偏移地址由</a:t>
            </a:r>
            <a:r>
              <a:rPr lang="en-US" altLang="zh-CN" dirty="0"/>
              <a:t>DI</a:t>
            </a:r>
            <a:r>
              <a:rPr lang="zh-CN" altLang="en-US" dirty="0"/>
              <a:t>指定；</a:t>
            </a:r>
          </a:p>
          <a:p>
            <a:pPr>
              <a:spcAft>
                <a:spcPct val="20000"/>
              </a:spcAft>
            </a:pPr>
            <a:r>
              <a:rPr lang="zh-CN" altLang="en-US" dirty="0"/>
              <a:t>指令自动修改地址指针，修改方向由</a:t>
            </a:r>
            <a:r>
              <a:rPr lang="en-US" altLang="zh-CN" dirty="0"/>
              <a:t>DF</a:t>
            </a:r>
            <a:r>
              <a:rPr lang="zh-CN" altLang="en-US" dirty="0"/>
              <a:t>决定。</a:t>
            </a:r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DF=0</a:t>
            </a:r>
            <a:endParaRPr lang="zh-CN" altLang="en-US" dirty="0"/>
          </a:p>
          <a:p>
            <a:pPr>
              <a:spcAft>
                <a:spcPct val="20000"/>
              </a:spcAft>
              <a:buNone/>
            </a:pPr>
            <a:r>
              <a:rPr lang="en-US" altLang="zh-CN" dirty="0"/>
              <a:t>          DF=1</a:t>
            </a:r>
            <a:endParaRPr lang="zh-CN" altLang="en-US" dirty="0"/>
          </a:p>
          <a:p>
            <a:pPr>
              <a:spcBef>
                <a:spcPct val="35000"/>
              </a:spcBef>
              <a:spcAft>
                <a:spcPct val="20000"/>
              </a:spcAft>
            </a:pPr>
            <a:r>
              <a:rPr lang="zh-CN" altLang="en-US" dirty="0"/>
              <a:t>数据块长度值由</a:t>
            </a:r>
            <a:r>
              <a:rPr lang="en-US" altLang="zh-CN" dirty="0"/>
              <a:t>CX</a:t>
            </a:r>
            <a:r>
              <a:rPr lang="zh-CN" altLang="en-US" dirty="0" smtClean="0"/>
              <a:t>指定，可</a:t>
            </a:r>
            <a:r>
              <a:rPr lang="zh-CN" altLang="en-US" dirty="0"/>
              <a:t>增加自动重复前缀以实现自动修改</a:t>
            </a:r>
            <a:r>
              <a:rPr lang="en-US" altLang="zh-CN" dirty="0"/>
              <a:t>CX</a:t>
            </a:r>
            <a:r>
              <a:rPr lang="zh-CN" altLang="en-US" dirty="0"/>
              <a:t>内容。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66541" y="3873965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66541" y="4608760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7250" y="364536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增地址方向；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14228" y="436428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减地址方向；</a:t>
            </a:r>
          </a:p>
        </p:txBody>
      </p:sp>
    </p:spTree>
    <p:extLst>
      <p:ext uri="{BB962C8B-B14F-4D97-AF65-F5344CB8AC3E}">
        <p14:creationId xmlns:p14="http://schemas.microsoft.com/office/powerpoint/2010/main" val="30127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重复前缀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无条件重复</a:t>
            </a:r>
            <a:endParaRPr lang="en-US" altLang="zh-CN" dirty="0"/>
          </a:p>
          <a:p>
            <a:pPr lvl="1">
              <a:spcAft>
                <a:spcPct val="20000"/>
              </a:spcAft>
            </a:pPr>
            <a:r>
              <a:rPr lang="en-US" altLang="zh-CN" sz="2800" dirty="0"/>
              <a:t>REP</a:t>
            </a:r>
            <a:endParaRPr lang="zh-CN" altLang="en-US" sz="2800" dirty="0"/>
          </a:p>
          <a:p>
            <a:pPr>
              <a:lnSpc>
                <a:spcPct val="115000"/>
              </a:lnSpc>
            </a:pPr>
            <a:r>
              <a:rPr kumimoji="1" lang="zh-CN" altLang="en-US" dirty="0"/>
              <a:t>条件重复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REPE</a:t>
            </a:r>
            <a:r>
              <a:rPr lang="en-US" altLang="zh-CN" dirty="0"/>
              <a:t>     </a:t>
            </a:r>
            <a:r>
              <a:rPr lang="zh-CN" altLang="en-US" dirty="0"/>
              <a:t>相等重复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REPZ</a:t>
            </a:r>
            <a:r>
              <a:rPr lang="en-US" altLang="zh-CN" dirty="0"/>
              <a:t>     </a:t>
            </a:r>
            <a:r>
              <a:rPr lang="zh-CN" altLang="en-US" dirty="0"/>
              <a:t>为零重复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altLang="zh-CN" dirty="0" err="1"/>
              <a:t>REPNE</a:t>
            </a:r>
            <a:r>
              <a:rPr lang="en-US" altLang="zh-CN" dirty="0"/>
              <a:t>  </a:t>
            </a:r>
            <a:r>
              <a:rPr lang="zh-CN" altLang="en-US" dirty="0"/>
              <a:t>不相等重复</a:t>
            </a:r>
          </a:p>
          <a:p>
            <a:pPr lvl="1">
              <a:lnSpc>
                <a:spcPct val="115000"/>
              </a:lnSpc>
            </a:pPr>
            <a:r>
              <a:rPr lang="en-US" altLang="zh-CN" dirty="0" err="1"/>
              <a:t>REPNZ</a:t>
            </a:r>
            <a:r>
              <a:rPr lang="en-US" altLang="zh-CN" dirty="0"/>
              <a:t>  </a:t>
            </a:r>
            <a:r>
              <a:rPr lang="zh-CN" altLang="en-US" dirty="0"/>
              <a:t>不为零重复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137</a:t>
            </a:fld>
            <a:endParaRPr lang="en-US" altLang="zh-CN" dirty="0"/>
          </a:p>
        </p:txBody>
      </p:sp>
      <p:sp>
        <p:nvSpPr>
          <p:cNvPr id="9" name="AutoShape 1028"/>
          <p:cNvSpPr>
            <a:spLocks/>
          </p:cNvSpPr>
          <p:nvPr/>
        </p:nvSpPr>
        <p:spPr bwMode="auto">
          <a:xfrm>
            <a:off x="4070192" y="3617761"/>
            <a:ext cx="150812" cy="808038"/>
          </a:xfrm>
          <a:prstGeom prst="rightBrace">
            <a:avLst>
              <a:gd name="adj1" fmla="val 4464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1029"/>
          <p:cNvSpPr>
            <a:spLocks/>
          </p:cNvSpPr>
          <p:nvPr/>
        </p:nvSpPr>
        <p:spPr bwMode="auto">
          <a:xfrm>
            <a:off x="4070192" y="4734764"/>
            <a:ext cx="215900" cy="646112"/>
          </a:xfrm>
          <a:prstGeom prst="rightBrace">
            <a:avLst>
              <a:gd name="adj1" fmla="val 2493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4221004" y="3725941"/>
            <a:ext cx="262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</a:t>
            </a:r>
            <a:r>
              <a:rPr lang="en-US" altLang="zh-CN" b="1" dirty="0" err="1"/>
              <a:t>ZF</a:t>
            </a:r>
            <a:r>
              <a:rPr lang="en-US" altLang="zh-CN" b="1" dirty="0"/>
              <a:t>=1</a:t>
            </a:r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4274840" y="4802394"/>
            <a:ext cx="265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   </a:t>
            </a:r>
            <a:r>
              <a:rPr lang="en-US" altLang="zh-CN" b="1" dirty="0" err="1"/>
              <a:t>ZF</a:t>
            </a:r>
            <a:r>
              <a:rPr lang="en-US" altLang="zh-CN" b="1" dirty="0"/>
              <a:t>=0</a:t>
            </a:r>
          </a:p>
        </p:txBody>
      </p:sp>
      <p:sp>
        <p:nvSpPr>
          <p:cNvPr id="13" name="Text Box 1034"/>
          <p:cNvSpPr txBox="1">
            <a:spLocks noChangeArrowheads="1"/>
          </p:cNvSpPr>
          <p:nvPr/>
        </p:nvSpPr>
        <p:spPr bwMode="auto">
          <a:xfrm>
            <a:off x="3131840" y="24208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CX</a:t>
            </a:r>
            <a:r>
              <a:rPr lang="en-US" altLang="zh-CN" b="1" dirty="0" err="1">
                <a:cs typeface="Times New Roman" panose="02020603050405020304" pitchFamily="18" charset="0"/>
              </a:rPr>
              <a:t>≠0</a:t>
            </a:r>
            <a:r>
              <a:rPr lang="en-US" altLang="zh-CN" b="1" dirty="0">
                <a:cs typeface="Times New Roman" panose="02020603050405020304" pitchFamily="18" charset="0"/>
              </a:rPr>
              <a:t>  </a:t>
            </a:r>
            <a:r>
              <a:rPr lang="zh-CN" altLang="en-US" b="1" dirty="0"/>
              <a:t>重复</a:t>
            </a:r>
          </a:p>
        </p:txBody>
      </p:sp>
      <p:sp>
        <p:nvSpPr>
          <p:cNvPr id="14" name="Line 1035"/>
          <p:cNvSpPr>
            <a:spLocks noChangeShapeType="1"/>
          </p:cNvSpPr>
          <p:nvPr/>
        </p:nvSpPr>
        <p:spPr bwMode="auto">
          <a:xfrm>
            <a:off x="2211090" y="263678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串操作指令流程</a:t>
            </a:r>
            <a:r>
              <a:rPr lang="en-US" altLang="zh-CN" sz="3200" smtClean="0">
                <a:solidFill>
                  <a:schemeClr val="tx1"/>
                </a:solidFill>
              </a:rPr>
              <a:t>(</a:t>
            </a:r>
            <a:r>
              <a:rPr lang="zh-CN" altLang="en-US" sz="3200" smtClean="0">
                <a:solidFill>
                  <a:schemeClr val="tx1"/>
                </a:solidFill>
              </a:rPr>
              <a:t>以传送操作为例</a:t>
            </a:r>
            <a:r>
              <a:rPr lang="en-US" altLang="zh-CN" sz="32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43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C04956-C8E5-41D7-BF2A-E62CA70C9997}" type="slidenum">
              <a:rPr kumimoji="0" lang="zh-CN" altLang="en-US" sz="1400">
                <a:latin typeface="Tahoma" panose="020B0604030504040204" pitchFamily="34" charset="0"/>
              </a:rPr>
              <a:pPr/>
              <a:t>138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108376" y="5003825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55576" y="1587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755576" y="2730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84176" y="1663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取源串地址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907976" y="280672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取目标串地址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755576" y="38735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060376" y="3949725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336976" y="18034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4413176" y="18796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传送一个字节或字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4336976" y="28702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4641776" y="29464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336976" y="3937025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4641776" y="40132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修改串长度值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4903714" y="520385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传送完否？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5632376" y="13462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632376" y="24130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632376" y="34798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5632376" y="454662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 flipH="1">
            <a:off x="5629201" y="5842025"/>
            <a:ext cx="17463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7232576" y="5432450"/>
            <a:ext cx="7302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 flipV="1">
            <a:off x="7994576" y="1346225"/>
            <a:ext cx="0" cy="40735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5632376" y="1346225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1822376" y="2197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1822376" y="3340125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1812851" y="5651525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1822376" y="5867425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 flipV="1">
            <a:off x="3419401" y="1358925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>
            <a:off x="3422576" y="1358925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3955976" y="1270025"/>
            <a:ext cx="4267200" cy="4668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356401" y="50038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5197401" y="5751537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804789" y="5041925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1109589" y="5118125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设操作方向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1812851" y="4499000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20" grpId="0" animBg="1"/>
      <p:bldP spid="214021" grpId="0" animBg="1"/>
      <p:bldP spid="214022" grpId="0"/>
      <p:bldP spid="214023" grpId="0"/>
      <p:bldP spid="214024" grpId="0" animBg="1"/>
      <p:bldP spid="214025" grpId="0"/>
      <p:bldP spid="214026" grpId="0" animBg="1"/>
      <p:bldP spid="214027" grpId="0"/>
      <p:bldP spid="214028" grpId="0" animBg="1"/>
      <p:bldP spid="214029" grpId="0"/>
      <p:bldP spid="214030" grpId="0" animBg="1"/>
      <p:bldP spid="214031" grpId="0"/>
      <p:bldP spid="214032" grpId="0"/>
      <p:bldP spid="214047" grpId="0" animBg="1"/>
      <p:bldP spid="214047" grpId="1" animBg="1"/>
      <p:bldP spid="214048" grpId="0"/>
      <p:bldP spid="214049" grpId="0"/>
      <p:bldP spid="214050" grpId="0" animBg="1"/>
      <p:bldP spid="21405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串</a:t>
            </a:r>
            <a:r>
              <a:rPr lang="zh-CN" altLang="en-US" dirty="0"/>
              <a:t>传送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MOVS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串比较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CMPS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串扫描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SCAS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串装入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LODS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串送存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STOS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-2 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操作数高字节 → </a:t>
            </a:r>
            <a:r>
              <a:rPr lang="en-US" altLang="zh-CN" dirty="0" err="1">
                <a:latin typeface="宋体" panose="02010600030101010101" pitchFamily="2" charset="-122"/>
              </a:rPr>
              <a:t>SP+1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操作数低字节 →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07998" y="315081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07998" y="351435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07998" y="387471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07998" y="214592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68498" y="212529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207998" y="471132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65198" y="2260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07998" y="278092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2611" y="386042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85698" y="407474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103473" y="297301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7803436" y="276029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012611" y="313970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85698" y="335401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50898" y="3500065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50898" y="3139703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759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  <p:bldP spid="14" grpId="0" animBg="1"/>
      <p:bldP spid="15" grpId="0"/>
      <p:bldP spid="15" grpId="1"/>
      <p:bldP spid="17" grpId="0"/>
      <p:bldP spid="18" grpId="0" animBg="1"/>
      <p:bldP spid="19" grpId="0"/>
      <p:bldP spid="21" grpId="0"/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MOVS</a:t>
            </a:r>
            <a:r>
              <a:rPr lang="en-US" altLang="zh-CN" dirty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MOVSW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串传送指令常与无条件重复前缀连用</a:t>
            </a: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9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）串传送指令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Aft>
                <a:spcPct val="20000"/>
              </a:spcAft>
            </a:pPr>
            <a:r>
              <a:rPr lang="zh-CN" altLang="en-US" dirty="0"/>
              <a:t>对比用</a:t>
            </a:r>
            <a:r>
              <a:rPr lang="en-US" altLang="zh-CN" dirty="0" err="1"/>
              <a:t>MOV</a:t>
            </a:r>
            <a:r>
              <a:rPr lang="zh-CN" altLang="en-US" dirty="0"/>
              <a:t>指令和</a:t>
            </a:r>
            <a:r>
              <a:rPr lang="en-US" altLang="zh-CN" dirty="0" err="1"/>
              <a:t>MOVS</a:t>
            </a:r>
            <a:r>
              <a:rPr lang="zh-CN" altLang="en-US" dirty="0"/>
              <a:t>指令实现将200个字节数据从内存的一个区域送到另一个区域的程序段。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zh-CN" altLang="en-US" u="sng" dirty="0"/>
              <a:t>用串传送指令实现200个字节数据的传送：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LEA  </a:t>
            </a:r>
            <a:r>
              <a:rPr lang="en-US" altLang="zh-CN" dirty="0" err="1"/>
              <a:t>DI，MEM2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CX，200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CLD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REP  </a:t>
            </a:r>
            <a:r>
              <a:rPr lang="en-US" altLang="zh-CN" dirty="0" err="1"/>
              <a:t>MOVSB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HLT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1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1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CMPS</a:t>
            </a:r>
            <a:r>
              <a:rPr lang="en-US" altLang="zh-CN" dirty="0" smtClean="0"/>
              <a:t>  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串比较指令常与条件重复前缀连用，指令的</a:t>
            </a:r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r>
              <a:rPr lang="zh-CN" altLang="en-US" dirty="0">
                <a:solidFill>
                  <a:srgbClr val="FF0000"/>
                </a:solidFill>
              </a:rPr>
              <a:t>不改变操作数，仅影响标志位。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前缀的操作对标志位不</a:t>
            </a:r>
            <a:r>
              <a:rPr lang="zh-CN" altLang="en-US" dirty="0" smtClean="0">
                <a:solidFill>
                  <a:srgbClr val="FF0000"/>
                </a:solidFill>
              </a:rPr>
              <a:t>影响。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9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）串比较指令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u="sng" dirty="0"/>
              <a:t>测试200个字节数据是否传送正确：</a:t>
            </a:r>
            <a:endParaRPr lang="en-US" altLang="zh-CN" u="sng" dirty="0"/>
          </a:p>
          <a:p>
            <a:pPr eaLnBrk="1" hangingPunct="1"/>
            <a:endParaRPr lang="en-US" altLang="zh-CN" dirty="0" smtClean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15000"/>
              </a:lnSpc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</a:t>
            </a:r>
          </a:p>
          <a:p>
            <a:pPr eaLnBrk="1" hangingPunct="1">
              <a:lnSpc>
                <a:spcPct val="115000"/>
              </a:lnSpc>
            </a:pP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143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592" y="2492896"/>
            <a:ext cx="35052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SI，MEM1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LEA  </a:t>
            </a:r>
            <a:r>
              <a:rPr lang="en-US" altLang="zh-CN" sz="2800" b="1" dirty="0" err="1"/>
              <a:t>DI，MEM2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CX，200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CLD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REPE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CMPSB</a:t>
            </a:r>
            <a:r>
              <a:rPr lang="en-US" altLang="zh-CN" sz="2800" b="1" dirty="0"/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6600"/>
                </a:solidFill>
              </a:rPr>
              <a:t>TEST  </a:t>
            </a:r>
            <a:r>
              <a:rPr lang="en-US" altLang="zh-CN" sz="2800" b="1" i="1" dirty="0" err="1">
                <a:solidFill>
                  <a:srgbClr val="FF6600"/>
                </a:solidFill>
              </a:rPr>
              <a:t>CX，00FFH</a:t>
            </a:r>
            <a:endParaRPr lang="en-US" altLang="zh-CN" sz="2800" b="1" i="1" dirty="0">
              <a:solidFill>
                <a:srgbClr val="FF66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62334" y="2492896"/>
            <a:ext cx="39624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JZ</a:t>
            </a:r>
            <a:r>
              <a:rPr lang="en-US" altLang="zh-CN" sz="2800" b="1" dirty="0"/>
              <a:t>  STOP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DEC  SI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AL，[SI]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 </a:t>
            </a:r>
            <a:r>
              <a:rPr lang="en-US" altLang="zh-CN" sz="2800" b="1" dirty="0" err="1"/>
              <a:t>MOV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BX，SI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 err="1"/>
              <a:t>STOP：HLT</a:t>
            </a:r>
            <a:r>
              <a:rPr lang="en-US" altLang="zh-CN" sz="2800" b="1" dirty="0"/>
              <a:t> </a:t>
            </a:r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586919" y="2492896"/>
            <a:ext cx="0" cy="3384376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5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SCAS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SCASB</a:t>
            </a:r>
            <a:endParaRPr lang="en-US" altLang="zh-CN" dirty="0"/>
          </a:p>
          <a:p>
            <a:pPr>
              <a:spcAft>
                <a:spcPct val="4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SCASW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执行与</a:t>
            </a:r>
            <a:r>
              <a:rPr lang="en-US" altLang="zh-CN" dirty="0" err="1">
                <a:solidFill>
                  <a:srgbClr val="FF0000"/>
                </a:solidFill>
              </a:rPr>
              <a:t>CMPS</a:t>
            </a:r>
            <a:r>
              <a:rPr lang="zh-CN" altLang="en-US" dirty="0">
                <a:solidFill>
                  <a:srgbClr val="FF0000"/>
                </a:solidFill>
              </a:rPr>
              <a:t>指令相似的操作，只是这里的</a:t>
            </a:r>
            <a:r>
              <a:rPr lang="zh-CN" altLang="en-US" dirty="0" smtClean="0">
                <a:solidFill>
                  <a:srgbClr val="FF0000"/>
                </a:solidFill>
              </a:rPr>
              <a:t>源   </a:t>
            </a:r>
            <a:r>
              <a:rPr lang="zh-CN" altLang="en-US" dirty="0">
                <a:solidFill>
                  <a:srgbClr val="FF0000"/>
                </a:solidFill>
              </a:rPr>
              <a:t>操作数是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AL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常用于在指定存储区域中寻找某个关键字。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144</a:t>
            </a:fld>
            <a:endParaRPr lang="en-US" altLang="zh-CN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707904" y="2996952"/>
            <a:ext cx="1295400" cy="838200"/>
          </a:xfrm>
          <a:prstGeom prst="wedgeRoundRectCallout">
            <a:avLst>
              <a:gd name="adj1" fmla="val -95721"/>
              <a:gd name="adj2" fmla="val -60479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24066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LODS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LODSB</a:t>
            </a:r>
            <a:endParaRPr lang="en-US" altLang="zh-CN" dirty="0"/>
          </a:p>
          <a:p>
            <a:pPr>
              <a:spcAft>
                <a:spcPct val="40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LODSW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47864" y="3068960"/>
            <a:ext cx="1676400" cy="609600"/>
          </a:xfrm>
          <a:prstGeom prst="wedgeRoundRectCallout">
            <a:avLst>
              <a:gd name="adj1" fmla="val -67901"/>
              <a:gd name="adj2" fmla="val -77977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源操作数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987005" y="5161260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987005" y="5734347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520405" y="491678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en-US" altLang="zh-CN" b="1" dirty="0" err="1">
                <a:latin typeface="宋体" panose="02010600030101010101" pitchFamily="2" charset="-122"/>
              </a:rPr>
              <a:t>DS:SI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06118" y="5489872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</a:rPr>
              <a:t>[DS:SI]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83768" y="486916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483768" y="5445422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AX</a:t>
            </a:r>
            <a:endParaRPr lang="zh-CN" altLang="en-US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7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）串装入指令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用于将内存某个区域的数据串依次装入累加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zh-CN" altLang="en-US" dirty="0"/>
              <a:t>   器，以便显示或输出到接口。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LODS</a:t>
            </a:r>
            <a:r>
              <a:rPr lang="zh-CN" altLang="en-US" dirty="0"/>
              <a:t>指令一般不加重复前缀。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7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格式：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STOS</a:t>
            </a:r>
            <a:r>
              <a:rPr lang="en-US" altLang="zh-CN" dirty="0"/>
              <a:t>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STOSB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STOSW</a:t>
            </a:r>
            <a:endParaRPr lang="en-US" altLang="zh-CN" dirty="0"/>
          </a:p>
          <a:p>
            <a:r>
              <a:rPr lang="zh-CN" altLang="en-US" dirty="0"/>
              <a:t>操作：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对字节：  </a:t>
            </a:r>
            <a:r>
              <a:rPr lang="en-US" altLang="zh-CN" dirty="0">
                <a:latin typeface="宋体" panose="02010600030101010101" pitchFamily="2" charset="-122"/>
              </a:rPr>
              <a:t>AL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  字：  </a:t>
            </a:r>
            <a:r>
              <a:rPr lang="en-US" altLang="zh-CN" dirty="0">
                <a:latin typeface="宋体" panose="02010600030101010101" pitchFamily="2" charset="-122"/>
              </a:rPr>
              <a:t>AX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147</a:t>
            </a:fld>
            <a:endParaRPr lang="en-US" altLang="zh-CN" dirty="0"/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>
            <a:off x="3203848" y="4941168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31"/>
          <p:cNvSpPr>
            <a:spLocks noChangeShapeType="1"/>
          </p:cNvSpPr>
          <p:nvPr/>
        </p:nvSpPr>
        <p:spPr bwMode="auto">
          <a:xfrm>
            <a:off x="3218136" y="5460280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3703911" y="470939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8" name="Text Box 1033"/>
          <p:cNvSpPr txBox="1">
            <a:spLocks noChangeArrowheads="1"/>
          </p:cNvSpPr>
          <p:nvPr/>
        </p:nvSpPr>
        <p:spPr bwMode="auto">
          <a:xfrm>
            <a:off x="3703911" y="521898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[ES:DI]</a:t>
            </a:r>
            <a:endParaRPr lang="zh-CN" altLang="en-US" b="1"/>
          </a:p>
        </p:txBody>
      </p:sp>
      <p:sp>
        <p:nvSpPr>
          <p:cNvPr id="13" name="AutoShape 1029"/>
          <p:cNvSpPr>
            <a:spLocks noChangeArrowheads="1"/>
          </p:cNvSpPr>
          <p:nvPr/>
        </p:nvSpPr>
        <p:spPr bwMode="auto">
          <a:xfrm>
            <a:off x="3429490" y="2506738"/>
            <a:ext cx="1600200" cy="1295400"/>
          </a:xfrm>
          <a:prstGeom prst="wedgeEllipseCallout">
            <a:avLst>
              <a:gd name="adj1" fmla="val -77252"/>
              <a:gd name="adj2" fmla="val -444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目   标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操作数</a:t>
            </a:r>
          </a:p>
        </p:txBody>
      </p:sp>
    </p:spTree>
    <p:extLst>
      <p:ext uri="{BB962C8B-B14F-4D97-AF65-F5344CB8AC3E}">
        <p14:creationId xmlns:p14="http://schemas.microsoft.com/office/powerpoint/2010/main" val="13954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串操作指令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）串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常用于将内存某个区域置同样的值</a:t>
            </a:r>
          </a:p>
          <a:p>
            <a:r>
              <a:rPr lang="zh-CN" altLang="en-US" dirty="0"/>
              <a:t>此时</a:t>
            </a:r>
            <a:r>
              <a:rPr lang="zh-CN" altLang="en-US" dirty="0" smtClean="0"/>
              <a:t>：将</a:t>
            </a:r>
            <a:r>
              <a:rPr lang="zh-CN" altLang="en-US" dirty="0"/>
              <a:t>待送存的数据放入</a:t>
            </a:r>
            <a:r>
              <a:rPr lang="en-US" altLang="zh-CN" dirty="0"/>
              <a:t>AL</a:t>
            </a:r>
            <a:r>
              <a:rPr lang="zh-CN" altLang="en-US" dirty="0"/>
              <a:t>（字节数）或</a:t>
            </a:r>
            <a:r>
              <a:rPr lang="en-US" altLang="zh-CN" dirty="0"/>
              <a:t>AX</a:t>
            </a:r>
            <a:r>
              <a:rPr lang="zh-CN" altLang="en-US" dirty="0"/>
              <a:t>（字数据）</a:t>
            </a:r>
            <a:r>
              <a:rPr lang="zh-CN" altLang="en-US" dirty="0" smtClean="0"/>
              <a:t>；确定</a:t>
            </a:r>
            <a:r>
              <a:rPr lang="zh-CN" altLang="en-US" dirty="0"/>
              <a:t>操作方向（增地址</a:t>
            </a:r>
            <a:r>
              <a:rPr lang="en-US" altLang="zh-CN" dirty="0"/>
              <a:t>/</a:t>
            </a:r>
            <a:r>
              <a:rPr lang="zh-CN" altLang="en-US" dirty="0"/>
              <a:t>减地址）和区域大小（串长度值）</a:t>
            </a:r>
            <a:r>
              <a:rPr lang="zh-CN" altLang="en-US" dirty="0" smtClean="0"/>
              <a:t>；使用</a:t>
            </a:r>
            <a:r>
              <a:rPr lang="zh-CN" altLang="en-US" dirty="0"/>
              <a:t>串存储指令</a:t>
            </a:r>
            <a:r>
              <a:rPr lang="en-US" altLang="zh-CN" dirty="0"/>
              <a:t>+</a:t>
            </a:r>
            <a:r>
              <a:rPr lang="zh-CN" altLang="en-US" dirty="0"/>
              <a:t>无条件重复前缀，实现数据传送。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8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串存储指令例</a:t>
            </a:r>
            <a:r>
              <a:rPr lang="en-US" altLang="zh-CN" dirty="0" smtClean="0"/>
              <a:t>:</a:t>
            </a:r>
            <a:r>
              <a:rPr lang="zh-CN" altLang="en-US" sz="2400" dirty="0" smtClean="0">
                <a:solidFill>
                  <a:schemeClr val="tx1"/>
                </a:solidFill>
              </a:rPr>
              <a:t>内存某个区域清零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57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21F569-876B-41C5-AF58-2CCDA0789E9D}" type="slidenum">
              <a:rPr kumimoji="0" lang="zh-CN" altLang="en-US" sz="1400">
                <a:latin typeface="Tahoma" panose="020B0604030504040204" pitchFamily="34" charset="0"/>
              </a:rPr>
              <a:pPr/>
              <a:t>149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939102"/>
            <a:ext cx="3600450" cy="115252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dirty="0" smtClean="0"/>
              <a:t>将内存某单元清零</a:t>
            </a:r>
          </a:p>
          <a:p>
            <a:pPr>
              <a:spcBef>
                <a:spcPct val="5000"/>
              </a:spcBef>
            </a:pPr>
            <a:r>
              <a:rPr lang="zh-CN" altLang="en-US" dirty="0" smtClean="0"/>
              <a:t>设计思想：    </a:t>
            </a:r>
          </a:p>
        </p:txBody>
      </p:sp>
      <p:sp>
        <p:nvSpPr>
          <p:cNvPr id="109574" name="Rectangle 2054"/>
          <p:cNvSpPr>
            <a:spLocks noChangeArrowheads="1"/>
          </p:cNvSpPr>
          <p:nvPr/>
        </p:nvSpPr>
        <p:spPr bwMode="auto">
          <a:xfrm>
            <a:off x="1187624" y="2378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5" name="Text Box 2055"/>
          <p:cNvSpPr txBox="1">
            <a:spLocks noChangeArrowheads="1"/>
          </p:cNvSpPr>
          <p:nvPr/>
        </p:nvSpPr>
        <p:spPr bwMode="auto">
          <a:xfrm>
            <a:off x="1187624" y="2454424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区域首地址送</a:t>
            </a:r>
            <a:r>
              <a:rPr lang="en-US" altLang="zh-CN" b="1">
                <a:solidFill>
                  <a:schemeClr val="bg1"/>
                </a:solidFill>
              </a:rPr>
              <a:t>ES：DI</a:t>
            </a:r>
          </a:p>
        </p:txBody>
      </p:sp>
      <p:sp>
        <p:nvSpPr>
          <p:cNvPr id="109576" name="Rectangle 2056"/>
          <p:cNvSpPr>
            <a:spLocks noChangeArrowheads="1"/>
          </p:cNvSpPr>
          <p:nvPr/>
        </p:nvSpPr>
        <p:spPr bwMode="auto">
          <a:xfrm>
            <a:off x="1187624" y="3521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7" name="Text Box 2057"/>
          <p:cNvSpPr txBox="1">
            <a:spLocks noChangeArrowheads="1"/>
          </p:cNvSpPr>
          <p:nvPr/>
        </p:nvSpPr>
        <p:spPr bwMode="auto">
          <a:xfrm>
            <a:off x="1730549" y="35974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串长度送</a:t>
            </a:r>
            <a:r>
              <a:rPr lang="en-US" altLang="zh-CN" b="1">
                <a:solidFill>
                  <a:schemeClr val="bg1"/>
                </a:solidFill>
              </a:rPr>
              <a:t>CX</a:t>
            </a:r>
          </a:p>
        </p:txBody>
      </p:sp>
      <p:sp>
        <p:nvSpPr>
          <p:cNvPr id="109578" name="Rectangle 2058"/>
          <p:cNvSpPr>
            <a:spLocks noChangeArrowheads="1"/>
          </p:cNvSpPr>
          <p:nvPr/>
        </p:nvSpPr>
        <p:spPr bwMode="auto">
          <a:xfrm>
            <a:off x="1187624" y="4664224"/>
            <a:ext cx="31242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79" name="Text Box 2059"/>
          <p:cNvSpPr txBox="1">
            <a:spLocks noChangeArrowheads="1"/>
          </p:cNvSpPr>
          <p:nvPr/>
        </p:nvSpPr>
        <p:spPr bwMode="auto">
          <a:xfrm>
            <a:off x="1730549" y="4740424"/>
            <a:ext cx="235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置方向标志</a:t>
            </a:r>
            <a:r>
              <a:rPr lang="en-US" altLang="zh-CN" b="1">
                <a:solidFill>
                  <a:schemeClr val="bg1"/>
                </a:solidFill>
              </a:rPr>
              <a:t>DF</a:t>
            </a:r>
          </a:p>
        </p:txBody>
      </p:sp>
      <p:sp>
        <p:nvSpPr>
          <p:cNvPr id="109580" name="Rectangle 2060"/>
          <p:cNvSpPr>
            <a:spLocks noChangeArrowheads="1"/>
          </p:cNvSpPr>
          <p:nvPr/>
        </p:nvSpPr>
        <p:spPr bwMode="auto">
          <a:xfrm>
            <a:off x="5773912" y="2454424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1" name="Text Box 2061"/>
          <p:cNvSpPr txBox="1">
            <a:spLocks noChangeArrowheads="1"/>
          </p:cNvSpPr>
          <p:nvPr/>
        </p:nvSpPr>
        <p:spPr bwMode="auto">
          <a:xfrm>
            <a:off x="5978699" y="2530624"/>
            <a:ext cx="204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0送累加器</a:t>
            </a:r>
            <a:r>
              <a:rPr lang="en-US" altLang="zh-CN" b="1">
                <a:solidFill>
                  <a:schemeClr val="bg1"/>
                </a:solidFill>
              </a:rPr>
              <a:t>AL</a:t>
            </a:r>
          </a:p>
        </p:txBody>
      </p:sp>
      <p:sp>
        <p:nvSpPr>
          <p:cNvPr id="109582" name="Rectangle 2062"/>
          <p:cNvSpPr>
            <a:spLocks noChangeArrowheads="1"/>
          </p:cNvSpPr>
          <p:nvPr/>
        </p:nvSpPr>
        <p:spPr bwMode="auto">
          <a:xfrm>
            <a:off x="5773912" y="3630762"/>
            <a:ext cx="2438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9583" name="Text Box 2063"/>
          <p:cNvSpPr txBox="1">
            <a:spLocks noChangeArrowheads="1"/>
          </p:cNvSpPr>
          <p:nvPr/>
        </p:nvSpPr>
        <p:spPr bwMode="auto">
          <a:xfrm>
            <a:off x="5883449" y="365933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执行串送存指令</a:t>
            </a:r>
          </a:p>
        </p:txBody>
      </p:sp>
      <p:sp>
        <p:nvSpPr>
          <p:cNvPr id="109584" name="Line 2064"/>
          <p:cNvSpPr>
            <a:spLocks noChangeShapeType="1"/>
          </p:cNvSpPr>
          <p:nvPr/>
        </p:nvSpPr>
        <p:spPr bwMode="auto">
          <a:xfrm>
            <a:off x="2754487" y="2911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2065"/>
          <p:cNvSpPr>
            <a:spLocks noChangeShapeType="1"/>
          </p:cNvSpPr>
          <p:nvPr/>
        </p:nvSpPr>
        <p:spPr bwMode="auto">
          <a:xfrm>
            <a:off x="2759249" y="40546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Line 2066"/>
          <p:cNvSpPr>
            <a:spLocks noChangeShapeType="1"/>
          </p:cNvSpPr>
          <p:nvPr/>
        </p:nvSpPr>
        <p:spPr bwMode="auto">
          <a:xfrm>
            <a:off x="6978824" y="184482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7" name="Line 2067"/>
          <p:cNvSpPr>
            <a:spLocks noChangeShapeType="1"/>
          </p:cNvSpPr>
          <p:nvPr/>
        </p:nvSpPr>
        <p:spPr bwMode="auto">
          <a:xfrm>
            <a:off x="6978824" y="3002112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Line 2068"/>
          <p:cNvSpPr>
            <a:spLocks noChangeShapeType="1"/>
          </p:cNvSpPr>
          <p:nvPr/>
        </p:nvSpPr>
        <p:spPr bwMode="auto">
          <a:xfrm>
            <a:off x="2754487" y="5211912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9" name="Line 2069"/>
          <p:cNvSpPr>
            <a:spLocks noChangeShapeType="1"/>
          </p:cNvSpPr>
          <p:nvPr/>
        </p:nvSpPr>
        <p:spPr bwMode="auto">
          <a:xfrm>
            <a:off x="2744962" y="5578624"/>
            <a:ext cx="22383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070"/>
          <p:cNvSpPr>
            <a:spLocks noChangeShapeType="1"/>
          </p:cNvSpPr>
          <p:nvPr/>
        </p:nvSpPr>
        <p:spPr bwMode="auto">
          <a:xfrm flipV="1">
            <a:off x="4997624" y="1844824"/>
            <a:ext cx="0" cy="3733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071"/>
          <p:cNvSpPr>
            <a:spLocks noChangeShapeType="1"/>
          </p:cNvSpPr>
          <p:nvPr/>
        </p:nvSpPr>
        <p:spPr bwMode="auto">
          <a:xfrm>
            <a:off x="4997624" y="184482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109574" grpId="0" animBg="1"/>
      <p:bldP spid="109575" grpId="0"/>
      <p:bldP spid="109576" grpId="0" animBg="1"/>
      <p:bldP spid="109577" grpId="0"/>
      <p:bldP spid="109578" grpId="0" animBg="1"/>
      <p:bldP spid="109579" grpId="0"/>
      <p:bldP spid="109580" grpId="0" animBg="1"/>
      <p:bldP spid="109581" grpId="0"/>
      <p:bldP spid="109582" grpId="0" animBg="1"/>
      <p:bldP spid="1095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AX=</a:t>
            </a:r>
            <a:r>
              <a:rPr lang="en-US" altLang="zh-CN" dirty="0" err="1"/>
              <a:t>1234H</a:t>
            </a:r>
            <a:r>
              <a:rPr lang="zh-CN" altLang="en-US" dirty="0"/>
              <a:t>，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1200H</a:t>
            </a:r>
            <a:r>
              <a:rPr lang="zh-CN" altLang="en-US" dirty="0"/>
              <a:t>，</a:t>
            </a:r>
            <a:r>
              <a:rPr lang="zh-CN" altLang="en-US" dirty="0" smtClean="0"/>
              <a:t>执行 </a:t>
            </a:r>
            <a:r>
              <a:rPr lang="en-US" altLang="zh-CN" dirty="0"/>
              <a:t>PUSH  AX  </a:t>
            </a:r>
            <a:r>
              <a:rPr lang="zh-CN" altLang="en-US" dirty="0"/>
              <a:t>指令后堆栈区的状态： </a:t>
            </a:r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32" name="AutoShape 69"/>
          <p:cNvSpPr>
            <a:spLocks/>
          </p:cNvSpPr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SP-2=11FEH</a:t>
            </a:r>
          </a:p>
        </p:txBody>
      </p: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Freeform 98"/>
          <p:cNvSpPr>
            <a:spLocks/>
          </p:cNvSpPr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5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46" name="AutoShape 104"/>
          <p:cNvSpPr>
            <a:spLocks/>
          </p:cNvSpPr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08"/>
          <p:cNvSpPr txBox="1">
            <a:spLocks noChangeArrowheads="1"/>
          </p:cNvSpPr>
          <p:nvPr/>
        </p:nvSpPr>
        <p:spPr bwMode="auto">
          <a:xfrm>
            <a:off x="517525" y="3692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12H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>
                <a:solidFill>
                  <a:schemeClr val="bg1"/>
                </a:solidFill>
              </a:rPr>
              <a:t>34H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</a:p>
        </p:txBody>
      </p:sp>
      <p:sp>
        <p:nvSpPr>
          <p:cNvPr id="52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入栈后</a:t>
            </a:r>
          </a:p>
        </p:txBody>
      </p:sp>
      <p:sp>
        <p:nvSpPr>
          <p:cNvPr id="54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入栈前</a:t>
            </a:r>
          </a:p>
        </p:txBody>
      </p:sp>
      <p:sp>
        <p:nvSpPr>
          <p:cNvPr id="55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/>
      <p:bldP spid="30" grpId="0"/>
      <p:bldP spid="31" grpId="0"/>
      <p:bldP spid="32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程序控制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程序控制</a:t>
            </a:r>
            <a:r>
              <a:rPr lang="zh-CN" altLang="en-US" sz="2800" dirty="0">
                <a:latin typeface="宋体" pitchFamily="2" charset="-122"/>
              </a:rPr>
              <a:t>转移指令分为：</a:t>
            </a:r>
          </a:p>
          <a:p>
            <a:pPr lvl="1">
              <a:defRPr/>
            </a:pPr>
            <a:r>
              <a:rPr lang="zh-CN" altLang="en-US" dirty="0">
                <a:latin typeface="宋体" pitchFamily="2" charset="-122"/>
              </a:rPr>
              <a:t>转移指令</a:t>
            </a:r>
          </a:p>
          <a:p>
            <a:pPr lvl="1">
              <a:defRPr/>
            </a:pPr>
            <a:r>
              <a:rPr lang="zh-CN" altLang="en-US" dirty="0">
                <a:latin typeface="宋体" pitchFamily="2" charset="-122"/>
              </a:rPr>
              <a:t>循环控制指令</a:t>
            </a:r>
          </a:p>
          <a:p>
            <a:pPr lvl="1">
              <a:defRPr/>
            </a:pPr>
            <a:r>
              <a:rPr lang="zh-CN" altLang="en-US" dirty="0">
                <a:latin typeface="宋体" pitchFamily="2" charset="-122"/>
              </a:rPr>
              <a:t>子程序调用和返回指令</a:t>
            </a:r>
          </a:p>
          <a:p>
            <a:pPr lvl="1">
              <a:defRPr/>
            </a:pPr>
            <a:r>
              <a:rPr lang="zh-CN" altLang="en-US" dirty="0">
                <a:latin typeface="宋体" pitchFamily="2" charset="-122"/>
              </a:rPr>
              <a:t>中断指令</a:t>
            </a:r>
          </a:p>
          <a:p>
            <a:pPr lvl="1" algn="just">
              <a:defRPr/>
            </a:pPr>
            <a:r>
              <a:rPr lang="zh-CN" altLang="en-US" dirty="0">
                <a:latin typeface="宋体" pitchFamily="2" charset="-122"/>
              </a:rPr>
              <a:t>处理器控制指令</a:t>
            </a:r>
          </a:p>
          <a:p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78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50838" eaLnBrk="1" hangingPunct="1">
              <a:lnSpc>
                <a:spcPct val="120000"/>
              </a:lnSpc>
              <a:buFont typeface="Wingdings" pitchFamily="2" charset="2"/>
              <a:buChar char="n"/>
            </a:pP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程序控制类指令的本质是</a:t>
            </a:r>
            <a:r>
              <a:rPr lang="zh-CN" altLang="en-US" dirty="0" smtClean="0"/>
              <a:t>：控制程序</a:t>
            </a:r>
            <a:r>
              <a:rPr lang="zh-CN" altLang="en-US" dirty="0"/>
              <a:t>的执行方向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/>
              <a:t>决定程序执行方向的因素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</a:t>
            </a:r>
            <a:r>
              <a:rPr lang="zh-CN" altLang="en-US" dirty="0"/>
              <a:t>，</a:t>
            </a:r>
            <a:r>
              <a:rPr lang="en-US" altLang="zh-CN" dirty="0"/>
              <a:t>IP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控制程序执行方向的方法：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/>
              <a:t>修改</a:t>
            </a:r>
            <a:r>
              <a:rPr lang="en-US" altLang="zh-CN" dirty="0"/>
              <a:t>CS </a:t>
            </a:r>
            <a:r>
              <a:rPr lang="zh-CN" altLang="en-US" dirty="0"/>
              <a:t>和</a:t>
            </a:r>
            <a:r>
              <a:rPr lang="en-US" altLang="zh-CN" dirty="0"/>
              <a:t>IP </a:t>
            </a:r>
            <a:r>
              <a:rPr lang="zh-CN" altLang="en-US" dirty="0"/>
              <a:t>，则程序转向另一个代码段执行；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仅修改</a:t>
            </a:r>
            <a:r>
              <a:rPr lang="en-US" altLang="zh-CN" dirty="0"/>
              <a:t>IP</a:t>
            </a:r>
            <a:r>
              <a:rPr lang="zh-CN" altLang="en-US" dirty="0"/>
              <a:t>，则程序将改变当前的执行顺序，转向本代码段内其它某处</a:t>
            </a:r>
            <a:r>
              <a:rPr lang="zh-CN" altLang="en-US" dirty="0" smtClean="0"/>
              <a:t>执行。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0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1 、</a:t>
            </a:r>
            <a:r>
              <a:rPr kumimoji="1" lang="zh-CN" altLang="en-US" b="1" dirty="0" smtClean="0">
                <a:latin typeface="Times New Roman" pitchFamily="18" charset="0"/>
              </a:rPr>
              <a:t>顺序</a:t>
            </a:r>
            <a:r>
              <a:rPr kumimoji="1" lang="zh-CN" altLang="en-US" b="1" dirty="0">
                <a:latin typeface="Times New Roman" pitchFamily="18" charset="0"/>
              </a:rPr>
              <a:t>执行</a:t>
            </a:r>
          </a:p>
          <a:p>
            <a:pPr>
              <a:buNone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b="1" dirty="0">
                <a:latin typeface="Times New Roman" pitchFamily="18" charset="0"/>
              </a:rPr>
              <a:t>CPU</a:t>
            </a:r>
            <a:r>
              <a:rPr kumimoji="1" lang="zh-CN" altLang="en-US" b="1" dirty="0">
                <a:latin typeface="Times New Roman" pitchFamily="18" charset="0"/>
              </a:rPr>
              <a:t>取来一条指令后，自动将</a:t>
            </a:r>
            <a:r>
              <a:rPr kumimoji="1" lang="en-US" altLang="zh-CN" b="1" dirty="0">
                <a:latin typeface="Times New Roman" pitchFamily="18" charset="0"/>
              </a:rPr>
              <a:t>IP</a:t>
            </a:r>
            <a:r>
              <a:rPr kumimoji="1" lang="zh-CN" altLang="en-US" b="1" dirty="0">
                <a:latin typeface="Times New Roman" pitchFamily="18" charset="0"/>
              </a:rPr>
              <a:t>的值加上该指令的字节数</a:t>
            </a:r>
            <a:r>
              <a:rPr kumimoji="1" lang="zh-CN" altLang="en-US" b="1" dirty="0" smtClean="0">
                <a:latin typeface="Times New Roman" pitchFamily="18" charset="0"/>
              </a:rPr>
              <a:t>，   </a:t>
            </a:r>
            <a:r>
              <a:rPr kumimoji="1" lang="zh-CN" altLang="en-US" b="1" dirty="0">
                <a:latin typeface="Times New Roman" pitchFamily="18" charset="0"/>
              </a:rPr>
              <a:t>使</a:t>
            </a:r>
            <a:r>
              <a:rPr kumimoji="1" lang="en-US" altLang="zh-CN" b="1" dirty="0">
                <a:latin typeface="Times New Roman" pitchFamily="18" charset="0"/>
              </a:rPr>
              <a:t>IP</a:t>
            </a:r>
            <a:r>
              <a:rPr kumimoji="1" lang="zh-CN" altLang="en-US" b="1" dirty="0">
                <a:latin typeface="Times New Roman" pitchFamily="18" charset="0"/>
              </a:rPr>
              <a:t>顺序指向下一条指令， </a:t>
            </a:r>
            <a:r>
              <a:rPr kumimoji="1" lang="en-US" altLang="zh-CN" b="1" dirty="0">
                <a:latin typeface="Times New Roman" pitchFamily="18" charset="0"/>
              </a:rPr>
              <a:t>CPU</a:t>
            </a:r>
            <a:r>
              <a:rPr kumimoji="1" lang="zh-CN" altLang="en-US" b="1" dirty="0">
                <a:latin typeface="Times New Roman" pitchFamily="18" charset="0"/>
              </a:rPr>
              <a:t>取来紧接着的指令执行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。  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(此时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IP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的变化由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CPU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内部的硬件自动完成)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7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en-US" altLang="zh-CN" b="1" dirty="0" smtClean="0">
                <a:latin typeface="Times New Roman" pitchFamily="18" charset="0"/>
              </a:rPr>
              <a:t>2</a:t>
            </a:r>
            <a:r>
              <a:rPr kumimoji="1" lang="zh-CN" altLang="en-US" b="1" dirty="0" smtClean="0">
                <a:latin typeface="Times New Roman" pitchFamily="18" charset="0"/>
              </a:rPr>
              <a:t> 、非顺序</a:t>
            </a:r>
            <a:r>
              <a:rPr kumimoji="1" lang="zh-CN" altLang="en-US" b="1" dirty="0">
                <a:latin typeface="Times New Roman" pitchFamily="18" charset="0"/>
              </a:rPr>
              <a:t>执行</a:t>
            </a:r>
          </a:p>
          <a:p>
            <a:pPr>
              <a:buNone/>
              <a:defRPr/>
            </a:pPr>
            <a:r>
              <a:rPr kumimoji="1" lang="zh-CN" altLang="en-US" b="1" dirty="0">
                <a:solidFill>
                  <a:srgbClr val="FF33CC"/>
                </a:solidFill>
                <a:latin typeface="Times New Roman" pitchFamily="18" charset="0"/>
              </a:rPr>
              <a:t> </a:t>
            </a:r>
            <a:r>
              <a:rPr kumimoji="1" lang="zh-CN" altLang="en-US" b="1" dirty="0" smtClean="0">
                <a:solidFill>
                  <a:srgbClr val="FF33CC"/>
                </a:solidFill>
                <a:latin typeface="Times New Roman" pitchFamily="18" charset="0"/>
              </a:rPr>
              <a:t>     </a:t>
            </a:r>
            <a:r>
              <a:rPr kumimoji="1" lang="zh-CN" altLang="en-US" b="1" dirty="0" smtClean="0">
                <a:latin typeface="Times New Roman" pitchFamily="18" charset="0"/>
              </a:rPr>
              <a:t>通过</a:t>
            </a:r>
            <a:r>
              <a:rPr kumimoji="1" lang="zh-CN" altLang="en-US" b="1" dirty="0">
                <a:latin typeface="Times New Roman" pitchFamily="18" charset="0"/>
              </a:rPr>
              <a:t>控制转移指令改变</a:t>
            </a:r>
            <a:r>
              <a:rPr kumimoji="1" lang="en-US" altLang="zh-CN" b="1" dirty="0">
                <a:latin typeface="Times New Roman" pitchFamily="18" charset="0"/>
              </a:rPr>
              <a:t>CS</a:t>
            </a:r>
            <a:r>
              <a:rPr kumimoji="1" lang="zh-CN" altLang="en-US" b="1" dirty="0">
                <a:latin typeface="Times New Roman" pitchFamily="18" charset="0"/>
              </a:rPr>
              <a:t>和</a:t>
            </a:r>
            <a:r>
              <a:rPr kumimoji="1" lang="en-US" altLang="zh-CN" b="1" dirty="0">
                <a:latin typeface="Times New Roman" pitchFamily="18" charset="0"/>
              </a:rPr>
              <a:t>IP</a:t>
            </a:r>
            <a:r>
              <a:rPr kumimoji="1" lang="zh-CN" altLang="en-US" b="1" dirty="0">
                <a:latin typeface="Times New Roman" pitchFamily="18" charset="0"/>
              </a:rPr>
              <a:t>的值，使程序产    生分支、调用结构。例：比较(</a:t>
            </a:r>
            <a:r>
              <a:rPr kumimoji="1" lang="en-US" altLang="zh-CN" b="1" dirty="0">
                <a:latin typeface="Times New Roman" pitchFamily="18" charset="0"/>
              </a:rPr>
              <a:t>AX)、(BX)</a:t>
            </a:r>
            <a:r>
              <a:rPr kumimoji="1" lang="zh-CN" altLang="en-US" b="1" dirty="0">
                <a:latin typeface="Times New Roman" pitchFamily="18" charset="0"/>
              </a:rPr>
              <a:t>的大小，将大数存于（ </a:t>
            </a:r>
            <a:r>
              <a:rPr kumimoji="1" lang="en-US" altLang="zh-CN" b="1" dirty="0">
                <a:latin typeface="Times New Roman" pitchFamily="18" charset="0"/>
              </a:rPr>
              <a:t>max ）</a:t>
            </a:r>
            <a:r>
              <a:rPr kumimoji="1" lang="zh-CN" altLang="en-US" b="1" dirty="0">
                <a:latin typeface="Times New Roman" pitchFamily="18" charset="0"/>
              </a:rPr>
              <a:t>单元。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 	</a:t>
            </a:r>
            <a:r>
              <a:rPr kumimoji="1" lang="zh-CN" altLang="en-US" b="1" dirty="0" smtClean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CMP</a:t>
            </a:r>
            <a:r>
              <a:rPr kumimoji="1" lang="en-US" altLang="zh-CN" b="1" dirty="0">
                <a:latin typeface="Times New Roman" pitchFamily="18" charset="0"/>
              </a:rPr>
              <a:t>    AX,  BX  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           		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JG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  great     </a:t>
            </a:r>
            <a:endParaRPr kumimoji="1"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           		</a:t>
            </a:r>
            <a:r>
              <a:rPr kumimoji="1" lang="en-US" altLang="zh-CN" b="1" dirty="0" err="1">
                <a:latin typeface="Times New Roman" pitchFamily="18" charset="0"/>
              </a:rPr>
              <a:t>XCHG</a:t>
            </a:r>
            <a:r>
              <a:rPr kumimoji="1" lang="en-US" altLang="zh-CN" b="1" dirty="0">
                <a:latin typeface="Times New Roman" pitchFamily="18" charset="0"/>
              </a:rPr>
              <a:t>   AX, BX   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       great: </a:t>
            </a:r>
            <a:r>
              <a:rPr kumimoji="1" lang="en-US" altLang="zh-CN" b="1" dirty="0">
                <a:solidFill>
                  <a:srgbClr val="66FFFF"/>
                </a:solidFill>
                <a:latin typeface="Times New Roman" pitchFamily="18" charset="0"/>
              </a:rPr>
              <a:t> 	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MOV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   [max], AX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通过修改指令的</a:t>
            </a:r>
            <a:r>
              <a:rPr lang="zh-CN" altLang="en-US" b="1" u="sng" dirty="0">
                <a:solidFill>
                  <a:srgbClr val="FF0000"/>
                </a:solidFill>
              </a:rPr>
              <a:t>偏移地址</a:t>
            </a:r>
            <a:r>
              <a:rPr lang="zh-CN" altLang="en-US" b="1" dirty="0">
                <a:solidFill>
                  <a:schemeClr val="tx2"/>
                </a:solidFill>
              </a:rPr>
              <a:t>或</a:t>
            </a:r>
            <a:r>
              <a:rPr lang="zh-CN" altLang="en-US" b="1" u="sng" dirty="0">
                <a:solidFill>
                  <a:srgbClr val="FF0000"/>
                </a:solidFill>
              </a:rPr>
              <a:t>段地址及偏移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地址</a:t>
            </a:r>
            <a:r>
              <a:rPr lang="zh-CN" altLang="en-US" b="1" dirty="0" smtClean="0">
                <a:solidFill>
                  <a:schemeClr val="tx2"/>
                </a:solidFill>
              </a:rPr>
              <a:t>实现</a:t>
            </a:r>
            <a:r>
              <a:rPr lang="zh-CN" altLang="en-US" b="1" dirty="0">
                <a:solidFill>
                  <a:schemeClr val="tx2"/>
                </a:solidFill>
              </a:rPr>
              <a:t>程序的</a:t>
            </a:r>
            <a:r>
              <a:rPr lang="zh-CN" altLang="en-US" b="1" dirty="0" smtClean="0">
                <a:solidFill>
                  <a:schemeClr val="tx2"/>
                </a:solidFill>
              </a:rPr>
              <a:t>转移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969963" lvl="1" indent="-342900">
              <a:spcBef>
                <a:spcPct val="50000"/>
              </a:spcBef>
              <a:buClr>
                <a:srgbClr val="C00000"/>
              </a:buClr>
              <a:defRPr/>
            </a:pPr>
            <a:r>
              <a:rPr lang="zh-CN" altLang="en-US" dirty="0">
                <a:latin typeface="宋体" pitchFamily="2" charset="-122"/>
              </a:rPr>
              <a:t>转移指令的实质：改变</a:t>
            </a:r>
            <a:r>
              <a:rPr lang="en-US" altLang="zh-CN" dirty="0">
                <a:latin typeface="宋体" pitchFamily="2" charset="-122"/>
              </a:rPr>
              <a:t>IP(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en-US" altLang="zh-CN" dirty="0">
                <a:latin typeface="宋体" pitchFamily="2" charset="-122"/>
              </a:rPr>
              <a:t>CS)</a:t>
            </a:r>
            <a:r>
              <a:rPr lang="zh-CN" altLang="en-US" dirty="0">
                <a:latin typeface="宋体" pitchFamily="2" charset="-122"/>
              </a:rPr>
              <a:t>的内容。</a:t>
            </a:r>
          </a:p>
          <a:p>
            <a:pPr marL="969963" lvl="1" indent="-342900">
              <a:spcBef>
                <a:spcPct val="50000"/>
              </a:spcBef>
              <a:buClr>
                <a:srgbClr val="C00000"/>
              </a:buClr>
              <a:defRPr/>
            </a:pPr>
            <a:r>
              <a:rPr lang="zh-CN" altLang="en-US" dirty="0">
                <a:latin typeface="宋体" pitchFamily="2" charset="-122"/>
              </a:rPr>
              <a:t>所有转移指令不会影响标志位。</a:t>
            </a:r>
          </a:p>
          <a:p>
            <a:pPr marL="969963" lvl="1" indent="-342900">
              <a:spcBef>
                <a:spcPct val="50000"/>
              </a:spcBef>
              <a:buClr>
                <a:srgbClr val="C00000"/>
              </a:buClr>
              <a:defRPr/>
            </a:pPr>
            <a:r>
              <a:rPr lang="zh-CN" altLang="en-US" dirty="0">
                <a:latin typeface="宋体" pitchFamily="2" charset="-122"/>
              </a:rPr>
              <a:t>分为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无条件转移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条件转移</a:t>
            </a:r>
            <a:r>
              <a:rPr lang="zh-CN" altLang="en-US" dirty="0">
                <a:latin typeface="宋体" pitchFamily="2" charset="-122"/>
              </a:rPr>
              <a:t>两种。</a:t>
            </a: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61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通过修改指令的</a:t>
            </a:r>
            <a:r>
              <a:rPr lang="zh-CN" altLang="en-US" b="1" u="sng" dirty="0">
                <a:solidFill>
                  <a:srgbClr val="FF0000"/>
                </a:solidFill>
              </a:rPr>
              <a:t>偏移地址</a:t>
            </a:r>
            <a:r>
              <a:rPr lang="zh-CN" altLang="en-US" b="1" dirty="0">
                <a:solidFill>
                  <a:schemeClr val="tx2"/>
                </a:solidFill>
              </a:rPr>
              <a:t>或</a:t>
            </a:r>
            <a:r>
              <a:rPr lang="zh-CN" altLang="en-US" b="1" u="sng" dirty="0">
                <a:solidFill>
                  <a:srgbClr val="FF0000"/>
                </a:solidFill>
              </a:rPr>
              <a:t>段地址及偏移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地址</a:t>
            </a:r>
            <a:r>
              <a:rPr lang="zh-CN" altLang="en-US" b="1" dirty="0" smtClean="0">
                <a:solidFill>
                  <a:schemeClr val="tx2"/>
                </a:solidFill>
              </a:rPr>
              <a:t>实现</a:t>
            </a:r>
            <a:r>
              <a:rPr lang="zh-CN" altLang="en-US" b="1" dirty="0">
                <a:solidFill>
                  <a:schemeClr val="tx2"/>
                </a:solidFill>
              </a:rPr>
              <a:t>程序的转移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156</a:t>
            </a:fld>
            <a:endParaRPr lang="en-US" altLang="zh-CN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472998" y="2924944"/>
            <a:ext cx="69342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无条件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转移指令：</a:t>
            </a: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无条件转移到目标地址，执行新的指令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有条件转移指令：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在具备一定条件的情况下转移到目标地址</a:t>
            </a:r>
          </a:p>
        </p:txBody>
      </p:sp>
      <p:sp>
        <p:nvSpPr>
          <p:cNvPr id="6" name="AutoShape 1031"/>
          <p:cNvSpPr>
            <a:spLocks/>
          </p:cNvSpPr>
          <p:nvPr/>
        </p:nvSpPr>
        <p:spPr bwMode="auto">
          <a:xfrm>
            <a:off x="1187624" y="3212976"/>
            <a:ext cx="287337" cy="2474691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 err="1" smtClean="0">
                <a:solidFill>
                  <a:schemeClr val="tx2"/>
                </a:solidFill>
              </a:rPr>
              <a:t>JMP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spcBef>
                <a:spcPct val="30000"/>
              </a:spcBef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    本</a:t>
            </a:r>
            <a:r>
              <a:rPr lang="zh-CN" altLang="en-US" dirty="0">
                <a:latin typeface="Times New Roman" pitchFamily="18" charset="0"/>
              </a:rPr>
              <a:t>指令无条件转移到指定的目标地址,以执行从该地址开始的程序段。根据设置</a:t>
            </a:r>
            <a:r>
              <a:rPr lang="en-US" altLang="zh-CN" dirty="0">
                <a:latin typeface="Times New Roman" pitchFamily="18" charset="0"/>
              </a:rPr>
              <a:t>CS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IP</a:t>
            </a:r>
            <a:r>
              <a:rPr lang="zh-CN" altLang="en-US" dirty="0">
                <a:latin typeface="Times New Roman" pitchFamily="18" charset="0"/>
              </a:rPr>
              <a:t>的方法，</a:t>
            </a:r>
            <a:r>
              <a:rPr lang="en-US" altLang="zh-CN" dirty="0" err="1">
                <a:latin typeface="Arial" charset="0"/>
              </a:rPr>
              <a:t>JMP</a:t>
            </a:r>
            <a:r>
              <a:rPr lang="zh-CN" altLang="en-US" dirty="0">
                <a:latin typeface="Times New Roman" pitchFamily="18" charset="0"/>
              </a:rPr>
              <a:t>指令分成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4种情况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>
              <a:spcBef>
                <a:spcPct val="10000"/>
              </a:spcBef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    ①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段内</a:t>
            </a:r>
            <a:r>
              <a:rPr lang="zh-CN" altLang="en-US" b="1" dirty="0">
                <a:latin typeface="Times New Roman" pitchFamily="18" charset="0"/>
              </a:rPr>
              <a:t>直接转移：</a:t>
            </a:r>
          </a:p>
          <a:p>
            <a:pPr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指令中给出的</a:t>
            </a:r>
            <a:r>
              <a:rPr lang="en-US" altLang="zh-CN" b="1" u="sng" dirty="0">
                <a:solidFill>
                  <a:srgbClr val="FF0000"/>
                </a:solidFill>
                <a:latin typeface="宋体" pitchFamily="2" charset="-122"/>
              </a:rPr>
              <a:t>8/16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位的位移量</a:t>
            </a:r>
            <a:r>
              <a:rPr lang="zh-CN" altLang="en-US" b="1" dirty="0">
                <a:latin typeface="宋体" pitchFamily="2" charset="-122"/>
              </a:rPr>
              <a:t>加到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。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保持不变。</a:t>
            </a:r>
          </a:p>
          <a:p>
            <a:pPr>
              <a:buNone/>
              <a:defRPr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44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ct val="30000"/>
              </a:spcBef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②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段内</a:t>
            </a:r>
            <a:r>
              <a:rPr lang="zh-CN" altLang="en-US" b="1" dirty="0">
                <a:latin typeface="Times New Roman" pitchFamily="18" charset="0"/>
              </a:rPr>
              <a:t>间接转移：</a:t>
            </a:r>
          </a:p>
          <a:p>
            <a:pPr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b="1" dirty="0" err="1" smtClean="0">
                <a:latin typeface="宋体" pitchFamily="2" charset="-122"/>
              </a:rPr>
              <a:t>REG</a:t>
            </a:r>
            <a:r>
              <a:rPr lang="en-US" altLang="zh-CN" b="1" dirty="0" smtClean="0">
                <a:latin typeface="宋体" pitchFamily="2" charset="-122"/>
              </a:rPr>
              <a:t>/MEM</a:t>
            </a:r>
            <a:r>
              <a:rPr lang="zh-CN" altLang="en-US" b="1" dirty="0">
                <a:latin typeface="宋体" pitchFamily="2" charset="-122"/>
              </a:rPr>
              <a:t>中的</a:t>
            </a:r>
            <a:r>
              <a:rPr lang="en-US" altLang="zh-CN" b="1" u="sng" dirty="0">
                <a:solidFill>
                  <a:srgbClr val="FF0000"/>
                </a:solidFill>
                <a:latin typeface="宋体" pitchFamily="2" charset="-122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位偏移地址</a:t>
            </a:r>
            <a:r>
              <a:rPr lang="zh-CN" altLang="en-US" b="1" dirty="0">
                <a:latin typeface="宋体" pitchFamily="2" charset="-122"/>
              </a:rPr>
              <a:t>送</a:t>
            </a:r>
            <a:r>
              <a:rPr lang="en-US" altLang="zh-CN" b="1" dirty="0">
                <a:latin typeface="宋体" pitchFamily="2" charset="-122"/>
              </a:rPr>
              <a:t>IP</a:t>
            </a:r>
            <a:r>
              <a:rPr lang="zh-CN" altLang="en-US" b="1" dirty="0">
                <a:latin typeface="宋体" pitchFamily="2" charset="-122"/>
              </a:rPr>
              <a:t>。</a:t>
            </a:r>
            <a:r>
              <a:rPr lang="en-US" altLang="zh-CN" b="1" dirty="0">
                <a:latin typeface="Times New Roman" pitchFamily="18" charset="0"/>
              </a:rPr>
              <a:t>CS</a:t>
            </a:r>
            <a:r>
              <a:rPr lang="zh-CN" altLang="en-US" b="1" dirty="0">
                <a:latin typeface="Times New Roman" pitchFamily="18" charset="0"/>
              </a:rPr>
              <a:t>保持不变。</a:t>
            </a:r>
          </a:p>
          <a:p>
            <a:pPr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③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段间</a:t>
            </a:r>
            <a:r>
              <a:rPr lang="zh-CN" altLang="en-US" b="1" dirty="0">
                <a:latin typeface="Times New Roman" pitchFamily="18" charset="0"/>
              </a:rPr>
              <a:t>直接转移</a:t>
            </a:r>
          </a:p>
          <a:p>
            <a:pPr>
              <a:spcBef>
                <a:spcPct val="30000"/>
              </a:spcBef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指令</a:t>
            </a:r>
            <a:r>
              <a:rPr lang="zh-CN" altLang="en-US" b="1" dirty="0">
                <a:latin typeface="Times New Roman" pitchFamily="18" charset="0"/>
              </a:rPr>
              <a:t>中给出的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</a:rPr>
              <a:t>位的段和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</a:rPr>
              <a:t>位的偏移地址</a:t>
            </a:r>
            <a:r>
              <a:rPr lang="zh-CN" altLang="en-US" b="1" dirty="0">
                <a:latin typeface="Times New Roman" pitchFamily="18" charset="0"/>
              </a:rPr>
              <a:t>送到</a:t>
            </a:r>
            <a:r>
              <a:rPr lang="en-US" altLang="zh-CN" b="1" dirty="0">
                <a:latin typeface="Times New Roman" pitchFamily="18" charset="0"/>
              </a:rPr>
              <a:t>CS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</a:rPr>
              <a:t>IP</a:t>
            </a:r>
            <a:r>
              <a:rPr lang="zh-CN" altLang="en-US" b="1" dirty="0">
                <a:latin typeface="Times New Roman" pitchFamily="18" charset="0"/>
              </a:rPr>
              <a:t>。</a:t>
            </a:r>
          </a:p>
          <a:p>
            <a:pPr>
              <a:spcBef>
                <a:spcPct val="30000"/>
              </a:spcBef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④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段间</a:t>
            </a:r>
            <a:r>
              <a:rPr lang="zh-CN" altLang="en-US" b="1" dirty="0">
                <a:latin typeface="Times New Roman" pitchFamily="18" charset="0"/>
              </a:rPr>
              <a:t>间接转移</a:t>
            </a:r>
          </a:p>
          <a:p>
            <a:pPr>
              <a:spcBef>
                <a:spcPct val="30000"/>
              </a:spcBef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    MEM</a:t>
            </a:r>
            <a:r>
              <a:rPr lang="zh-CN" altLang="en-US" b="1" dirty="0">
                <a:latin typeface="Times New Roman" pitchFamily="18" charset="0"/>
              </a:rPr>
              <a:t>中给出的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</a:rPr>
              <a:t>位的段和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</a:rPr>
              <a:t>16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</a:rPr>
              <a:t>位的偏移地址</a:t>
            </a:r>
            <a:r>
              <a:rPr lang="zh-CN" altLang="en-US" b="1" dirty="0">
                <a:latin typeface="Times New Roman" pitchFamily="18" charset="0"/>
              </a:rPr>
              <a:t>送到</a:t>
            </a:r>
            <a:r>
              <a:rPr lang="en-US" altLang="zh-CN" b="1" dirty="0">
                <a:latin typeface="Times New Roman" pitchFamily="18" charset="0"/>
              </a:rPr>
              <a:t>CS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 smtClean="0">
                <a:latin typeface="Times New Roman" pitchFamily="18" charset="0"/>
              </a:rPr>
              <a:t>IP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3480" y="2015832"/>
            <a:ext cx="520541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JMP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OPRD</a:t>
            </a:r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56551" y="372351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目标地址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70161" y="4829001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在同一代码段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56186" y="4829001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与</a:t>
            </a:r>
            <a:r>
              <a:rPr lang="en-US" altLang="zh-CN" b="1"/>
              <a:t>JMP</a:t>
            </a:r>
            <a:r>
              <a:rPr lang="zh-CN" altLang="en-US" b="1"/>
              <a:t>不在同一代码段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359199" y="4254326"/>
            <a:ext cx="576262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656186" y="4254326"/>
            <a:ext cx="647700" cy="574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76075" y="562022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0000"/>
                </a:solidFill>
              </a:rPr>
              <a:t>原则上可实现在整个内存空间的转移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75856" y="3382581"/>
            <a:ext cx="0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algn="just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</a:rPr>
              <a:t>SP+1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 ← </a:t>
            </a:r>
            <a:r>
              <a:rPr lang="en-US" altLang="zh-CN" dirty="0" err="1">
                <a:latin typeface="宋体" panose="02010600030101010101" pitchFamily="2" charset="-122"/>
              </a:rPr>
              <a:t>SP+2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1763737" y="3428306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979637" y="4004568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771800" y="3140968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操作数低字节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771800" y="3717231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操作数高字节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321475" y="3510856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321475" y="387439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321475" y="4234756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321475" y="2505968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7781975" y="2485331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6321475" y="507136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78675" y="26202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321475" y="314096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127675" y="422046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700762" y="4434781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8216950" y="3333056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73" name="AutoShape 20"/>
          <p:cNvSpPr>
            <a:spLocks/>
          </p:cNvSpPr>
          <p:nvPr/>
        </p:nvSpPr>
        <p:spPr bwMode="auto">
          <a:xfrm>
            <a:off x="7916912" y="3120331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127675" y="349974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5700762" y="3714056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6664375" y="3860106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6664375" y="3499743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0109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/>
      <p:bldP spid="69" grpId="0" animBg="1"/>
      <p:bldP spid="72" grpId="0"/>
      <p:bldP spid="73" grpId="0" animBg="1"/>
      <p:bldP spid="74" grpId="0"/>
      <p:bldP spid="74" grpId="1"/>
      <p:bldP spid="76" grpId="0"/>
      <p:bldP spid="76" grpId="1"/>
      <p:bldP spid="77" grpId="0"/>
      <p:bldP spid="77" grpId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r>
              <a:rPr lang="en-US" altLang="zh-CN" b="1" dirty="0" smtClean="0">
                <a:solidFill>
                  <a:schemeClr val="tx2"/>
                </a:solidFill>
              </a:rPr>
              <a:t>——</a:t>
            </a:r>
            <a:r>
              <a:rPr lang="zh-CN" altLang="en-US" b="1" dirty="0" smtClean="0">
                <a:solidFill>
                  <a:schemeClr val="tx2"/>
                </a:solidFill>
              </a:rPr>
              <a:t>段内转移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dirty="0"/>
              <a:t>转移的目标地址在当前代码段内，段地址</a:t>
            </a:r>
            <a:r>
              <a:rPr lang="zh-CN" altLang="en-US" dirty="0" smtClean="0"/>
              <a:t>不改变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/>
              <a:t>即：</a:t>
            </a: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是</a:t>
            </a:r>
            <a:r>
              <a:rPr lang="en-US" altLang="zh-CN" dirty="0"/>
              <a:t>16</a:t>
            </a:r>
            <a:r>
              <a:rPr lang="zh-CN" altLang="en-US" dirty="0"/>
              <a:t>位偏移地址。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  <p:sp>
        <p:nvSpPr>
          <p:cNvPr id="15" name="Text Box 3077"/>
          <p:cNvSpPr txBox="1">
            <a:spLocks noChangeArrowheads="1"/>
          </p:cNvSpPr>
          <p:nvPr/>
        </p:nvSpPr>
        <p:spPr bwMode="auto">
          <a:xfrm>
            <a:off x="658058" y="3878026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指令中直接给出目标地址</a:t>
            </a:r>
          </a:p>
        </p:txBody>
      </p:sp>
      <p:sp>
        <p:nvSpPr>
          <p:cNvPr id="16" name="Text Box 3078"/>
          <p:cNvSpPr txBox="1">
            <a:spLocks noChangeArrowheads="1"/>
          </p:cNvSpPr>
          <p:nvPr/>
        </p:nvSpPr>
        <p:spPr bwMode="auto">
          <a:xfrm>
            <a:off x="3851275" y="3965575"/>
            <a:ext cx="3124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由指令中的寄存器或存储器操作数指出目标地址</a:t>
            </a:r>
          </a:p>
        </p:txBody>
      </p:sp>
      <p:sp>
        <p:nvSpPr>
          <p:cNvPr id="17" name="Text Box 3079"/>
          <p:cNvSpPr txBox="1">
            <a:spLocks noChangeArrowheads="1"/>
          </p:cNvSpPr>
          <p:nvPr/>
        </p:nvSpPr>
        <p:spPr bwMode="auto">
          <a:xfrm>
            <a:off x="658058" y="5576567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段内直接转移</a:t>
            </a:r>
          </a:p>
        </p:txBody>
      </p:sp>
      <p:sp>
        <p:nvSpPr>
          <p:cNvPr id="18" name="Text Box 3080"/>
          <p:cNvSpPr txBox="1">
            <a:spLocks noChangeArrowheads="1"/>
          </p:cNvSpPr>
          <p:nvPr/>
        </p:nvSpPr>
        <p:spPr bwMode="auto">
          <a:xfrm>
            <a:off x="4283968" y="549433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段内间接转移</a:t>
            </a:r>
          </a:p>
        </p:txBody>
      </p:sp>
      <p:sp>
        <p:nvSpPr>
          <p:cNvPr id="19" name="Line 3081"/>
          <p:cNvSpPr>
            <a:spLocks noChangeShapeType="1"/>
          </p:cNvSpPr>
          <p:nvPr/>
        </p:nvSpPr>
        <p:spPr bwMode="auto">
          <a:xfrm flipH="1">
            <a:off x="1458158" y="3323989"/>
            <a:ext cx="7620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082"/>
          <p:cNvSpPr>
            <a:spLocks noChangeShapeType="1"/>
          </p:cNvSpPr>
          <p:nvPr/>
        </p:nvSpPr>
        <p:spPr bwMode="auto">
          <a:xfrm>
            <a:off x="2627784" y="3323989"/>
            <a:ext cx="2133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083"/>
          <p:cNvSpPr>
            <a:spLocks noChangeShapeType="1"/>
          </p:cNvSpPr>
          <p:nvPr/>
        </p:nvSpPr>
        <p:spPr bwMode="auto">
          <a:xfrm flipH="1">
            <a:off x="1691680" y="4685506"/>
            <a:ext cx="0" cy="9350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084"/>
          <p:cNvSpPr>
            <a:spLocks noChangeShapeType="1"/>
          </p:cNvSpPr>
          <p:nvPr/>
        </p:nvSpPr>
        <p:spPr bwMode="auto">
          <a:xfrm flipH="1">
            <a:off x="5413073" y="4869160"/>
            <a:ext cx="23023" cy="62517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段内直接转移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 smtClean="0"/>
              <a:t>转移</a:t>
            </a:r>
            <a:r>
              <a:rPr lang="zh-CN" altLang="en-US" dirty="0"/>
              <a:t>的目标地址由指令直接给出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 </a:t>
            </a:r>
            <a:r>
              <a:rPr lang="en-US" altLang="zh-CN" dirty="0"/>
              <a:t>Label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>
            <a:off x="4211960" y="4149080"/>
            <a:ext cx="1612900" cy="431800"/>
          </a:xfrm>
          <a:prstGeom prst="borderCallout1">
            <a:avLst>
              <a:gd name="adj1" fmla="val 26472"/>
              <a:gd name="adj2" fmla="val -4722"/>
              <a:gd name="adj3" fmla="val -212500"/>
              <a:gd name="adj4" fmla="val -59352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近地址标号</a:t>
            </a:r>
          </a:p>
        </p:txBody>
      </p:sp>
    </p:spTree>
    <p:extLst>
      <p:ext uri="{BB962C8B-B14F-4D97-AF65-F5344CB8AC3E}">
        <p14:creationId xmlns:p14="http://schemas.microsoft.com/office/powerpoint/2010/main" val="209976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段内直接转移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 smtClean="0"/>
              <a:t>转移</a:t>
            </a:r>
            <a:r>
              <a:rPr lang="zh-CN" altLang="en-US" dirty="0"/>
              <a:t>的目标地址由指令直接给出</a:t>
            </a: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043608" y="270892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JMP</a:t>
            </a:r>
            <a:r>
              <a:rPr lang="en-US" altLang="zh-CN" sz="2800" b="1" dirty="0">
                <a:solidFill>
                  <a:schemeClr val="tx2"/>
                </a:solidFill>
              </a:rPr>
              <a:t>  Label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72200" y="1844824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372200" y="26068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372200" y="30640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372200" y="35212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372200" y="43594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372200" y="481662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77000" y="26068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29200" y="4387999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29400" y="37498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29400" y="4969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29400" y="1997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>
            <a:off x="8048600" y="2073424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429600" y="3019574"/>
            <a:ext cx="46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291112" y="35212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305400" y="435942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762600" y="3645024"/>
            <a:ext cx="0" cy="5953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0"/>
          <p:cNvSpPr>
            <a:spLocks/>
          </p:cNvSpPr>
          <p:nvPr/>
        </p:nvSpPr>
        <p:spPr bwMode="auto">
          <a:xfrm>
            <a:off x="3705175" y="4042073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-35236"/>
              <a:gd name="adj4" fmla="val 151259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位移量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66738" y="5640188"/>
            <a:ext cx="71294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下一条要执行指令的偏移地址=当前</a:t>
            </a:r>
            <a:r>
              <a:rPr lang="en-US" altLang="zh-CN" b="1" dirty="0">
                <a:solidFill>
                  <a:srgbClr val="FF0000"/>
                </a:solidFill>
              </a:rPr>
              <a:t>IP+</a:t>
            </a:r>
            <a:r>
              <a:rPr lang="zh-CN" altLang="en-US" b="1" dirty="0">
                <a:solidFill>
                  <a:srgbClr val="FF0000"/>
                </a:solidFill>
              </a:rPr>
              <a:t>位移量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677000" y="31004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XXH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4" grpId="0" animBg="1"/>
      <p:bldP spid="26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936104" cy="476250"/>
          </a:xfrm>
        </p:spPr>
        <p:txBody>
          <a:bodyPr/>
          <a:lstStyle/>
          <a:p>
            <a:fld id="{D4F51A4A-49B4-4279-BAAD-4029B53AAF9D}" type="slidenum"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pPr/>
              <a:t>163</a:t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JMP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NEXT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指令</a:t>
            </a:r>
            <a:r>
              <a:rPr lang="zh-CN" altLang="en-US" b="1" dirty="0">
                <a:latin typeface="Times New Roman" panose="02020603050405020304" pitchFamily="18" charset="0"/>
              </a:rPr>
              <a:t>本身占有两个字节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	 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操作码占一个字节；8位位移量占有一个字节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42"/>
          <p:cNvSpPr>
            <a:spLocks noChangeArrowheads="1"/>
          </p:cNvSpPr>
          <p:nvPr/>
        </p:nvSpPr>
        <p:spPr bwMode="auto">
          <a:xfrm>
            <a:off x="7905750" y="3357563"/>
            <a:ext cx="1562100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=1050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H-1000H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02420" y="1879600"/>
            <a:ext cx="4140200" cy="2327275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453233" y="2041525"/>
            <a:ext cx="1150937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源程序 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53233" y="2351088"/>
            <a:ext cx="2159000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条件转移指令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JMP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3064671" y="2346325"/>
            <a:ext cx="695325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next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2353470" y="2849563"/>
            <a:ext cx="385763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2353470" y="3281363"/>
            <a:ext cx="385763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453233" y="3903663"/>
            <a:ext cx="514350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1273970" y="3857625"/>
            <a:ext cx="642938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next: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2282033" y="3857625"/>
            <a:ext cx="1716087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MOV  AL,03H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5922963" y="2707481"/>
            <a:ext cx="992188" cy="515938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6227763" y="2852738"/>
            <a:ext cx="257175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E9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9" name="Rectangle 17"/>
          <p:cNvSpPr>
            <a:spLocks noChangeArrowheads="1"/>
          </p:cNvSpPr>
          <p:nvPr/>
        </p:nvSpPr>
        <p:spPr bwMode="auto">
          <a:xfrm>
            <a:off x="5922963" y="3217863"/>
            <a:ext cx="992187" cy="515937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6227763" y="3332163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50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5922963" y="3733800"/>
            <a:ext cx="992187" cy="519113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6227763" y="3851275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5922963" y="4252913"/>
            <a:ext cx="992187" cy="517525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4" name="Rectangle 22"/>
          <p:cNvSpPr>
            <a:spLocks noChangeArrowheads="1"/>
          </p:cNvSpPr>
          <p:nvPr/>
        </p:nvSpPr>
        <p:spPr bwMode="auto">
          <a:xfrm>
            <a:off x="6227763" y="4368800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5922963" y="4770438"/>
            <a:ext cx="992187" cy="515937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6227763" y="4868863"/>
            <a:ext cx="39211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B0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87" name="Rectangle 25"/>
          <p:cNvSpPr>
            <a:spLocks noChangeArrowheads="1"/>
          </p:cNvSpPr>
          <p:nvPr/>
        </p:nvSpPr>
        <p:spPr bwMode="auto">
          <a:xfrm>
            <a:off x="5922963" y="5286375"/>
            <a:ext cx="992187" cy="515938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88" name="Rectangle 26"/>
          <p:cNvSpPr>
            <a:spLocks noChangeArrowheads="1"/>
          </p:cNvSpPr>
          <p:nvPr/>
        </p:nvSpPr>
        <p:spPr bwMode="auto">
          <a:xfrm>
            <a:off x="6227763" y="5400675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03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H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5922963" y="5802313"/>
            <a:ext cx="992187" cy="515937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0" name="Rectangle 28"/>
          <p:cNvSpPr>
            <a:spLocks noChangeArrowheads="1"/>
          </p:cNvSpPr>
          <p:nvPr/>
        </p:nvSpPr>
        <p:spPr bwMode="auto">
          <a:xfrm>
            <a:off x="6227763" y="5918200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1" name="Rectangle 29"/>
          <p:cNvSpPr>
            <a:spLocks noChangeArrowheads="1"/>
          </p:cNvSpPr>
          <p:nvPr/>
        </p:nvSpPr>
        <p:spPr bwMode="auto">
          <a:xfrm>
            <a:off x="5922963" y="2184400"/>
            <a:ext cx="992187" cy="517525"/>
          </a:xfrm>
          <a:prstGeom prst="rect">
            <a:avLst/>
          </a:prstGeom>
          <a:solidFill>
            <a:srgbClr val="66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>
            <a:off x="6227763" y="2300288"/>
            <a:ext cx="385762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...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4800600" y="3962400"/>
            <a:ext cx="1031875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3000:1000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4737100" y="4916488"/>
            <a:ext cx="1031875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3000:1050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>
            <a:off x="5502275" y="3681413"/>
            <a:ext cx="1588" cy="2000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6" name="Freeform 34"/>
          <p:cNvSpPr>
            <a:spLocks noChangeArrowheads="1"/>
          </p:cNvSpPr>
          <p:nvPr/>
        </p:nvSpPr>
        <p:spPr bwMode="auto">
          <a:xfrm>
            <a:off x="5464175" y="3862388"/>
            <a:ext cx="77788" cy="77787"/>
          </a:xfrm>
          <a:custGeom>
            <a:avLst/>
            <a:gdLst>
              <a:gd name="T0" fmla="*/ 24 w 49"/>
              <a:gd name="T1" fmla="*/ 49 h 49"/>
              <a:gd name="T2" fmla="*/ 0 w 49"/>
              <a:gd name="T3" fmla="*/ 0 h 49"/>
              <a:gd name="T4" fmla="*/ 4 w 49"/>
              <a:gd name="T5" fmla="*/ 2 h 49"/>
              <a:gd name="T6" fmla="*/ 7 w 49"/>
              <a:gd name="T7" fmla="*/ 2 h 49"/>
              <a:gd name="T8" fmla="*/ 10 w 49"/>
              <a:gd name="T9" fmla="*/ 3 h 49"/>
              <a:gd name="T10" fmla="*/ 14 w 49"/>
              <a:gd name="T11" fmla="*/ 5 h 49"/>
              <a:gd name="T12" fmla="*/ 17 w 49"/>
              <a:gd name="T13" fmla="*/ 5 h 49"/>
              <a:gd name="T14" fmla="*/ 21 w 49"/>
              <a:gd name="T15" fmla="*/ 5 h 49"/>
              <a:gd name="T16" fmla="*/ 24 w 49"/>
              <a:gd name="T17" fmla="*/ 5 h 49"/>
              <a:gd name="T18" fmla="*/ 28 w 49"/>
              <a:gd name="T19" fmla="*/ 5 h 49"/>
              <a:gd name="T20" fmla="*/ 31 w 49"/>
              <a:gd name="T21" fmla="*/ 5 h 49"/>
              <a:gd name="T22" fmla="*/ 35 w 49"/>
              <a:gd name="T23" fmla="*/ 5 h 49"/>
              <a:gd name="T24" fmla="*/ 38 w 49"/>
              <a:gd name="T25" fmla="*/ 3 h 49"/>
              <a:gd name="T26" fmla="*/ 42 w 49"/>
              <a:gd name="T27" fmla="*/ 2 h 49"/>
              <a:gd name="T28" fmla="*/ 45 w 49"/>
              <a:gd name="T29" fmla="*/ 2 h 49"/>
              <a:gd name="T30" fmla="*/ 49 w 49"/>
              <a:gd name="T31" fmla="*/ 0 h 49"/>
              <a:gd name="T32" fmla="*/ 24 w 49"/>
              <a:gd name="T3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49">
                <a:moveTo>
                  <a:pt x="24" y="49"/>
                </a:moveTo>
                <a:lnTo>
                  <a:pt x="0" y="0"/>
                </a:lnTo>
                <a:lnTo>
                  <a:pt x="4" y="2"/>
                </a:lnTo>
                <a:lnTo>
                  <a:pt x="7" y="2"/>
                </a:lnTo>
                <a:lnTo>
                  <a:pt x="10" y="3"/>
                </a:lnTo>
                <a:lnTo>
                  <a:pt x="14" y="5"/>
                </a:lnTo>
                <a:lnTo>
                  <a:pt x="17" y="5"/>
                </a:lnTo>
                <a:lnTo>
                  <a:pt x="21" y="5"/>
                </a:lnTo>
                <a:lnTo>
                  <a:pt x="24" y="5"/>
                </a:lnTo>
                <a:lnTo>
                  <a:pt x="28" y="5"/>
                </a:lnTo>
                <a:lnTo>
                  <a:pt x="31" y="5"/>
                </a:lnTo>
                <a:lnTo>
                  <a:pt x="35" y="5"/>
                </a:lnTo>
                <a:lnTo>
                  <a:pt x="38" y="3"/>
                </a:lnTo>
                <a:lnTo>
                  <a:pt x="42" y="2"/>
                </a:lnTo>
                <a:lnTo>
                  <a:pt x="45" y="2"/>
                </a:lnTo>
                <a:lnTo>
                  <a:pt x="49" y="0"/>
                </a:lnTo>
                <a:lnTo>
                  <a:pt x="24" y="49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>
            <a:off x="5133181" y="3421381"/>
            <a:ext cx="661987" cy="246221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IP)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>
            <a:off x="5578476" y="3749675"/>
            <a:ext cx="279400" cy="1682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100" b="1" dirty="0">
                <a:solidFill>
                  <a:srgbClr val="000000"/>
                </a:solidFill>
                <a:latin typeface="宋体" panose="02010600030101010101" pitchFamily="2" charset="-122"/>
              </a:rPr>
              <a:t>当前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99" name="Line 37"/>
          <p:cNvSpPr>
            <a:spLocks noChangeShapeType="1"/>
          </p:cNvSpPr>
          <p:nvPr/>
        </p:nvSpPr>
        <p:spPr bwMode="auto">
          <a:xfrm>
            <a:off x="6972300" y="3476625"/>
            <a:ext cx="314325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00" name="Freeform 38"/>
          <p:cNvSpPr>
            <a:spLocks noChangeArrowheads="1"/>
          </p:cNvSpPr>
          <p:nvPr/>
        </p:nvSpPr>
        <p:spPr bwMode="auto">
          <a:xfrm>
            <a:off x="6915150" y="3438525"/>
            <a:ext cx="76200" cy="77788"/>
          </a:xfrm>
          <a:custGeom>
            <a:avLst/>
            <a:gdLst>
              <a:gd name="T0" fmla="*/ 0 w 48"/>
              <a:gd name="T1" fmla="*/ 24 h 49"/>
              <a:gd name="T2" fmla="*/ 48 w 48"/>
              <a:gd name="T3" fmla="*/ 0 h 49"/>
              <a:gd name="T4" fmla="*/ 46 w 48"/>
              <a:gd name="T5" fmla="*/ 4 h 49"/>
              <a:gd name="T6" fmla="*/ 45 w 48"/>
              <a:gd name="T7" fmla="*/ 6 h 49"/>
              <a:gd name="T8" fmla="*/ 45 w 48"/>
              <a:gd name="T9" fmla="*/ 9 h 49"/>
              <a:gd name="T10" fmla="*/ 43 w 48"/>
              <a:gd name="T11" fmla="*/ 13 h 49"/>
              <a:gd name="T12" fmla="*/ 43 w 48"/>
              <a:gd name="T13" fmla="*/ 16 h 49"/>
              <a:gd name="T14" fmla="*/ 43 w 48"/>
              <a:gd name="T15" fmla="*/ 20 h 49"/>
              <a:gd name="T16" fmla="*/ 43 w 48"/>
              <a:gd name="T17" fmla="*/ 24 h 49"/>
              <a:gd name="T18" fmla="*/ 43 w 48"/>
              <a:gd name="T19" fmla="*/ 29 h 49"/>
              <a:gd name="T20" fmla="*/ 43 w 48"/>
              <a:gd name="T21" fmla="*/ 33 h 49"/>
              <a:gd name="T22" fmla="*/ 43 w 48"/>
              <a:gd name="T23" fmla="*/ 36 h 49"/>
              <a:gd name="T24" fmla="*/ 45 w 48"/>
              <a:gd name="T25" fmla="*/ 40 h 49"/>
              <a:gd name="T26" fmla="*/ 45 w 48"/>
              <a:gd name="T27" fmla="*/ 43 h 49"/>
              <a:gd name="T28" fmla="*/ 46 w 48"/>
              <a:gd name="T29" fmla="*/ 45 h 49"/>
              <a:gd name="T30" fmla="*/ 48 w 48"/>
              <a:gd name="T31" fmla="*/ 49 h 49"/>
              <a:gd name="T32" fmla="*/ 0 w 48"/>
              <a:gd name="T33" fmla="*/ 2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49">
                <a:moveTo>
                  <a:pt x="0" y="24"/>
                </a:moveTo>
                <a:lnTo>
                  <a:pt x="48" y="0"/>
                </a:lnTo>
                <a:lnTo>
                  <a:pt x="46" y="4"/>
                </a:lnTo>
                <a:lnTo>
                  <a:pt x="45" y="6"/>
                </a:lnTo>
                <a:lnTo>
                  <a:pt x="45" y="9"/>
                </a:lnTo>
                <a:lnTo>
                  <a:pt x="43" y="13"/>
                </a:lnTo>
                <a:lnTo>
                  <a:pt x="43" y="16"/>
                </a:lnTo>
                <a:lnTo>
                  <a:pt x="43" y="20"/>
                </a:lnTo>
                <a:lnTo>
                  <a:pt x="43" y="24"/>
                </a:lnTo>
                <a:lnTo>
                  <a:pt x="43" y="29"/>
                </a:lnTo>
                <a:lnTo>
                  <a:pt x="43" y="33"/>
                </a:lnTo>
                <a:lnTo>
                  <a:pt x="43" y="36"/>
                </a:lnTo>
                <a:lnTo>
                  <a:pt x="45" y="40"/>
                </a:lnTo>
                <a:lnTo>
                  <a:pt x="45" y="43"/>
                </a:lnTo>
                <a:lnTo>
                  <a:pt x="46" y="45"/>
                </a:lnTo>
                <a:lnTo>
                  <a:pt x="48" y="49"/>
                </a:lnTo>
                <a:lnTo>
                  <a:pt x="0" y="24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01" name="Rectangle 39"/>
          <p:cNvSpPr>
            <a:spLocks noChangeArrowheads="1"/>
          </p:cNvSpPr>
          <p:nvPr/>
        </p:nvSpPr>
        <p:spPr bwMode="auto">
          <a:xfrm>
            <a:off x="7342188" y="3365500"/>
            <a:ext cx="103187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02" name="Rectangle 40"/>
          <p:cNvSpPr>
            <a:spLocks noChangeArrowheads="1"/>
          </p:cNvSpPr>
          <p:nvPr/>
        </p:nvSpPr>
        <p:spPr bwMode="auto">
          <a:xfrm>
            <a:off x="7440613" y="3490913"/>
            <a:ext cx="69850" cy="1682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100" b="1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03" name="Rectangle 41"/>
          <p:cNvSpPr>
            <a:spLocks noChangeArrowheads="1"/>
          </p:cNvSpPr>
          <p:nvPr/>
        </p:nvSpPr>
        <p:spPr bwMode="auto">
          <a:xfrm>
            <a:off x="7508875" y="3365500"/>
            <a:ext cx="412750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=50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04" name="Line 43"/>
          <p:cNvSpPr>
            <a:spLocks noChangeShapeType="1"/>
          </p:cNvSpPr>
          <p:nvPr/>
        </p:nvSpPr>
        <p:spPr bwMode="auto">
          <a:xfrm>
            <a:off x="5426075" y="5214938"/>
            <a:ext cx="1588" cy="5873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05" name="Freeform 44"/>
          <p:cNvSpPr>
            <a:spLocks noChangeArrowheads="1"/>
          </p:cNvSpPr>
          <p:nvPr/>
        </p:nvSpPr>
        <p:spPr bwMode="auto">
          <a:xfrm>
            <a:off x="5387975" y="5157788"/>
            <a:ext cx="77788" cy="76200"/>
          </a:xfrm>
          <a:custGeom>
            <a:avLst/>
            <a:gdLst>
              <a:gd name="T0" fmla="*/ 24 w 49"/>
              <a:gd name="T1" fmla="*/ 0 h 48"/>
              <a:gd name="T2" fmla="*/ 49 w 49"/>
              <a:gd name="T3" fmla="*/ 48 h 48"/>
              <a:gd name="T4" fmla="*/ 45 w 49"/>
              <a:gd name="T5" fmla="*/ 46 h 48"/>
              <a:gd name="T6" fmla="*/ 42 w 49"/>
              <a:gd name="T7" fmla="*/ 46 h 48"/>
              <a:gd name="T8" fmla="*/ 38 w 49"/>
              <a:gd name="T9" fmla="*/ 45 h 48"/>
              <a:gd name="T10" fmla="*/ 35 w 49"/>
              <a:gd name="T11" fmla="*/ 45 h 48"/>
              <a:gd name="T12" fmla="*/ 31 w 49"/>
              <a:gd name="T13" fmla="*/ 43 h 48"/>
              <a:gd name="T14" fmla="*/ 28 w 49"/>
              <a:gd name="T15" fmla="*/ 43 h 48"/>
              <a:gd name="T16" fmla="*/ 24 w 49"/>
              <a:gd name="T17" fmla="*/ 43 h 48"/>
              <a:gd name="T18" fmla="*/ 21 w 49"/>
              <a:gd name="T19" fmla="*/ 43 h 48"/>
              <a:gd name="T20" fmla="*/ 17 w 49"/>
              <a:gd name="T21" fmla="*/ 43 h 48"/>
              <a:gd name="T22" fmla="*/ 14 w 49"/>
              <a:gd name="T23" fmla="*/ 45 h 48"/>
              <a:gd name="T24" fmla="*/ 10 w 49"/>
              <a:gd name="T25" fmla="*/ 45 h 48"/>
              <a:gd name="T26" fmla="*/ 7 w 49"/>
              <a:gd name="T27" fmla="*/ 46 h 48"/>
              <a:gd name="T28" fmla="*/ 4 w 49"/>
              <a:gd name="T29" fmla="*/ 46 h 48"/>
              <a:gd name="T30" fmla="*/ 0 w 49"/>
              <a:gd name="T31" fmla="*/ 48 h 48"/>
              <a:gd name="T32" fmla="*/ 24 w 49"/>
              <a:gd name="T3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48">
                <a:moveTo>
                  <a:pt x="24" y="0"/>
                </a:moveTo>
                <a:lnTo>
                  <a:pt x="49" y="48"/>
                </a:lnTo>
                <a:lnTo>
                  <a:pt x="45" y="46"/>
                </a:lnTo>
                <a:lnTo>
                  <a:pt x="42" y="46"/>
                </a:lnTo>
                <a:lnTo>
                  <a:pt x="38" y="45"/>
                </a:lnTo>
                <a:lnTo>
                  <a:pt x="35" y="45"/>
                </a:lnTo>
                <a:lnTo>
                  <a:pt x="31" y="43"/>
                </a:lnTo>
                <a:lnTo>
                  <a:pt x="28" y="43"/>
                </a:lnTo>
                <a:lnTo>
                  <a:pt x="24" y="43"/>
                </a:lnTo>
                <a:lnTo>
                  <a:pt x="21" y="43"/>
                </a:lnTo>
                <a:lnTo>
                  <a:pt x="17" y="43"/>
                </a:lnTo>
                <a:lnTo>
                  <a:pt x="14" y="45"/>
                </a:lnTo>
                <a:lnTo>
                  <a:pt x="10" y="45"/>
                </a:lnTo>
                <a:lnTo>
                  <a:pt x="7" y="46"/>
                </a:lnTo>
                <a:lnTo>
                  <a:pt x="4" y="46"/>
                </a:lnTo>
                <a:lnTo>
                  <a:pt x="0" y="48"/>
                </a:lnTo>
                <a:lnTo>
                  <a:pt x="24" y="0"/>
                </a:ln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06" name="Rectangle 45"/>
          <p:cNvSpPr>
            <a:spLocks noChangeArrowheads="1"/>
          </p:cNvSpPr>
          <p:nvPr/>
        </p:nvSpPr>
        <p:spPr bwMode="auto">
          <a:xfrm>
            <a:off x="4241800" y="5949950"/>
            <a:ext cx="1647825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IP)=(IP)</a:t>
            </a:r>
            <a:r>
              <a:rPr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当前+</a:t>
            </a:r>
            <a:r>
              <a:rPr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D8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7" name="Rectangle 48"/>
          <p:cNvSpPr>
            <a:spLocks noChangeArrowheads="1"/>
          </p:cNvSpPr>
          <p:nvPr/>
        </p:nvSpPr>
        <p:spPr bwMode="auto">
          <a:xfrm>
            <a:off x="6156325" y="1773238"/>
            <a:ext cx="576263" cy="24447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</a:rPr>
              <a:t>内存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kumimoji="1" lang="zh-CN" altLang="en-US" sz="2800" b="1" smtClean="0">
                <a:solidFill>
                  <a:schemeClr val="tx1"/>
                </a:solidFill>
                <a:latin typeface="Times New Roman" pitchFamily="18" charset="0"/>
              </a:rPr>
              <a:t>例：代码段内有一条无条件转移指令</a:t>
            </a:r>
            <a:endParaRPr lang="zh-CN" altLang="en-US" sz="2800" b="1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309" name="Rectangle 52"/>
          <p:cNvSpPr>
            <a:spLocks noChangeArrowheads="1"/>
          </p:cNvSpPr>
          <p:nvPr/>
        </p:nvSpPr>
        <p:spPr bwMode="auto">
          <a:xfrm>
            <a:off x="317503" y="4642645"/>
            <a:ext cx="4654550" cy="10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执行操作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IP）←（IP）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当前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0" hangingPunct="0"/>
            <a:endParaRPr lang="zh-CN" altLang="en-US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1310" name="Rectangle 53"/>
          <p:cNvSpPr>
            <a:spLocks noChangeArrowheads="1"/>
          </p:cNvSpPr>
          <p:nvPr/>
        </p:nvSpPr>
        <p:spPr bwMode="auto">
          <a:xfrm>
            <a:off x="1273970" y="2776538"/>
            <a:ext cx="514350" cy="3048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qqq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</a:t>
            </a:r>
            <a:r>
              <a:rPr lang="zh-CN" altLang="en-US" b="1" dirty="0" smtClean="0">
                <a:solidFill>
                  <a:schemeClr val="tx2"/>
                </a:solidFill>
              </a:rPr>
              <a:t>内</a:t>
            </a:r>
            <a:r>
              <a:rPr lang="zh-CN" altLang="en-US" b="1" dirty="0">
                <a:solidFill>
                  <a:schemeClr val="tx2"/>
                </a:solidFill>
              </a:rPr>
              <a:t>间</a:t>
            </a:r>
            <a:r>
              <a:rPr lang="zh-CN" altLang="en-US" b="1" dirty="0" smtClean="0">
                <a:solidFill>
                  <a:schemeClr val="tx2"/>
                </a:solidFill>
              </a:rPr>
              <a:t>接</a:t>
            </a:r>
            <a:r>
              <a:rPr lang="zh-CN" altLang="en-US" b="1" dirty="0">
                <a:solidFill>
                  <a:schemeClr val="tx2"/>
                </a:solidFill>
              </a:rPr>
              <a:t>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转移</a:t>
            </a:r>
            <a:r>
              <a:rPr lang="zh-CN" altLang="en-US" dirty="0"/>
              <a:t>的目标地址存放在某个</a:t>
            </a:r>
            <a:r>
              <a:rPr lang="en-US" altLang="zh-CN" dirty="0"/>
              <a:t>16</a:t>
            </a:r>
            <a:r>
              <a:rPr lang="zh-CN" altLang="en-US" dirty="0"/>
              <a:t>位寄存器或存储器</a:t>
            </a:r>
          </a:p>
          <a:p>
            <a:pPr lvl="1" eaLnBrk="1" hangingPunct="1">
              <a:spcAft>
                <a:spcPct val="10000"/>
              </a:spcAft>
              <a:buNone/>
            </a:pPr>
            <a:r>
              <a:rPr lang="zh-CN" altLang="en-US" dirty="0"/>
              <a:t>   的某两个单元中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BX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若：</a:t>
            </a:r>
            <a:r>
              <a:rPr lang="en-US" altLang="zh-CN" dirty="0">
                <a:latin typeface="Times New Roman" panose="02020603050405020304" pitchFamily="18" charset="0"/>
              </a:rPr>
              <a:t>BX=</a:t>
            </a:r>
            <a:r>
              <a:rPr lang="en-US" altLang="zh-CN" dirty="0" err="1">
                <a:latin typeface="Times New Roman" panose="02020603050405020304" pitchFamily="18" charset="0"/>
              </a:rPr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则：转移的目标地址</a:t>
            </a:r>
            <a:r>
              <a:rPr lang="en-US" altLang="zh-CN" dirty="0"/>
              <a:t>=</a:t>
            </a:r>
            <a:r>
              <a:rPr lang="en-US" altLang="zh-CN" dirty="0" err="1"/>
              <a:t>1200H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164</a:t>
            </a:fld>
            <a:endParaRPr lang="en-US" altLang="zh-CN" dirty="0"/>
          </a:p>
        </p:txBody>
      </p:sp>
      <p:sp>
        <p:nvSpPr>
          <p:cNvPr id="26" name="Rectangle 104"/>
          <p:cNvSpPr>
            <a:spLocks noChangeArrowheads="1"/>
          </p:cNvSpPr>
          <p:nvPr/>
        </p:nvSpPr>
        <p:spPr bwMode="auto">
          <a:xfrm>
            <a:off x="6444208" y="2818308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Line 105"/>
          <p:cNvSpPr>
            <a:spLocks noChangeShapeType="1"/>
          </p:cNvSpPr>
          <p:nvPr/>
        </p:nvSpPr>
        <p:spPr bwMode="auto">
          <a:xfrm>
            <a:off x="6444208" y="33786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6"/>
          <p:cNvSpPr>
            <a:spLocks noChangeShapeType="1"/>
          </p:cNvSpPr>
          <p:nvPr/>
        </p:nvSpPr>
        <p:spPr bwMode="auto">
          <a:xfrm>
            <a:off x="6444208" y="38358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7"/>
          <p:cNvSpPr>
            <a:spLocks noChangeShapeType="1"/>
          </p:cNvSpPr>
          <p:nvPr/>
        </p:nvSpPr>
        <p:spPr bwMode="auto">
          <a:xfrm>
            <a:off x="6444208" y="42930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8"/>
          <p:cNvSpPr>
            <a:spLocks noChangeShapeType="1"/>
          </p:cNvSpPr>
          <p:nvPr/>
        </p:nvSpPr>
        <p:spPr bwMode="auto">
          <a:xfrm>
            <a:off x="6444208" y="51312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9"/>
          <p:cNvSpPr>
            <a:spLocks noChangeShapeType="1"/>
          </p:cNvSpPr>
          <p:nvPr/>
        </p:nvSpPr>
        <p:spPr bwMode="auto">
          <a:xfrm>
            <a:off x="6444208" y="558849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110"/>
          <p:cNvSpPr txBox="1">
            <a:spLocks noChangeArrowheads="1"/>
          </p:cNvSpPr>
          <p:nvPr/>
        </p:nvSpPr>
        <p:spPr bwMode="auto">
          <a:xfrm>
            <a:off x="6749008" y="337869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33" name="Text Box 111"/>
          <p:cNvSpPr txBox="1">
            <a:spLocks noChangeArrowheads="1"/>
          </p:cNvSpPr>
          <p:nvPr/>
        </p:nvSpPr>
        <p:spPr bwMode="auto">
          <a:xfrm>
            <a:off x="6901408" y="452169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901408" y="286434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5" name="AutoShape 114"/>
          <p:cNvSpPr>
            <a:spLocks/>
          </p:cNvSpPr>
          <p:nvPr/>
        </p:nvSpPr>
        <p:spPr bwMode="auto">
          <a:xfrm>
            <a:off x="8098383" y="2845296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8458746" y="3754933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37" name="Text Box 116"/>
          <p:cNvSpPr txBox="1">
            <a:spLocks noChangeArrowheads="1"/>
          </p:cNvSpPr>
          <p:nvPr/>
        </p:nvSpPr>
        <p:spPr bwMode="auto">
          <a:xfrm>
            <a:off x="5475833" y="5158283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1200H</a:t>
            </a:r>
          </a:p>
        </p:txBody>
      </p:sp>
      <p:sp>
        <p:nvSpPr>
          <p:cNvPr id="38" name="Text Box 117"/>
          <p:cNvSpPr txBox="1">
            <a:spLocks noChangeArrowheads="1"/>
          </p:cNvSpPr>
          <p:nvPr/>
        </p:nvSpPr>
        <p:spPr bwMode="auto">
          <a:xfrm>
            <a:off x="6760121" y="515828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</p:spTree>
    <p:extLst>
      <p:ext uri="{BB962C8B-B14F-4D97-AF65-F5344CB8AC3E}">
        <p14:creationId xmlns:p14="http://schemas.microsoft.com/office/powerpoint/2010/main" val="12851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段内间接转移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例：</a:t>
            </a: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WORD  PTR[BX]</a:t>
            </a:r>
            <a:endParaRPr lang="zh-CN" altLang="en-US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设：</a:t>
            </a:r>
            <a:r>
              <a:rPr lang="en-US" altLang="zh-CN" dirty="0"/>
              <a:t>BX=</a:t>
            </a:r>
            <a:r>
              <a:rPr lang="en-US" altLang="zh-CN" dirty="0" err="1"/>
              <a:t>1200H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165</a:t>
            </a:fld>
            <a:endParaRPr lang="en-US" altLang="zh-CN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81911" y="1253368"/>
            <a:ext cx="1524000" cy="468153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6481911" y="17439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6481911" y="218205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481911" y="25821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6481911" y="3191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481911" y="4639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786711" y="17439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986736" y="26583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981974" y="41061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015311" y="12105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8158311" y="1397831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8539311" y="2080456"/>
            <a:ext cx="53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481911" y="5020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AutoShape 17"/>
          <p:cNvSpPr>
            <a:spLocks/>
          </p:cNvSpPr>
          <p:nvPr/>
        </p:nvSpPr>
        <p:spPr bwMode="auto">
          <a:xfrm>
            <a:off x="8158311" y="4410906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496449" y="4487106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4653111" y="4456943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BX=1200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838974" y="4658556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6481911" y="3572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6481911" y="39537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6481911" y="5401506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7001024" y="5477706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6862911" y="4639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6862911" y="502050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 flipH="1">
            <a:off x="2232174" y="5214181"/>
            <a:ext cx="43926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H="1">
            <a:off x="2987824" y="4926843"/>
            <a:ext cx="36369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V="1">
            <a:off x="2952899" y="4221993"/>
            <a:ext cx="0" cy="7048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 flipV="1">
            <a:off x="2225824" y="4226756"/>
            <a:ext cx="6350" cy="9874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1844824" y="3688593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2606824" y="3688593"/>
            <a:ext cx="0" cy="533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2378224" y="3304418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V="1">
            <a:off x="3445024" y="3398080"/>
            <a:ext cx="2978770" cy="29051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710511" y="317583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</p:spTree>
    <p:extLst>
      <p:ext uri="{BB962C8B-B14F-4D97-AF65-F5344CB8AC3E}">
        <p14:creationId xmlns:p14="http://schemas.microsoft.com/office/powerpoint/2010/main" val="2285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51" grpId="0"/>
      <p:bldP spid="52" grpId="0"/>
      <p:bldP spid="53" grpId="0"/>
      <p:bldP spid="58" grpId="0" animBg="1"/>
      <p:bldP spid="60" grpId="0"/>
      <p:bldP spid="6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段内间接转移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JMP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WORD PTR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[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BX+DI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设指令执行前:</a:t>
            </a: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    (</a:t>
            </a:r>
            <a:r>
              <a:rPr lang="en-US" altLang="zh-CN" dirty="0">
                <a:latin typeface="宋体" pitchFamily="2" charset="-122"/>
              </a:rPr>
              <a:t>DS)=</a:t>
            </a:r>
            <a:r>
              <a:rPr lang="en-US" altLang="zh-CN" dirty="0" err="1">
                <a:latin typeface="宋体" pitchFamily="2" charset="-122"/>
              </a:rPr>
              <a:t>3000H</a:t>
            </a:r>
            <a:r>
              <a:rPr lang="en-US" altLang="zh-CN" dirty="0">
                <a:latin typeface="宋体" pitchFamily="2" charset="-122"/>
              </a:rPr>
              <a:t>,(BX)=</a:t>
            </a:r>
            <a:r>
              <a:rPr lang="en-US" altLang="zh-CN" dirty="0" err="1">
                <a:latin typeface="宋体" pitchFamily="2" charset="-122"/>
              </a:rPr>
              <a:t>1300H</a:t>
            </a:r>
            <a:r>
              <a:rPr lang="en-US" altLang="zh-CN" dirty="0">
                <a:latin typeface="宋体" pitchFamily="2" charset="-122"/>
              </a:rPr>
              <a:t>,</a:t>
            </a:r>
          </a:p>
          <a:p>
            <a:pPr indent="0">
              <a:lnSpc>
                <a:spcPct val="9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    (DI)=</a:t>
            </a:r>
            <a:r>
              <a:rPr lang="en-US" altLang="zh-CN" dirty="0" err="1">
                <a:latin typeface="宋体" pitchFamily="2" charset="-122"/>
              </a:rPr>
              <a:t>1200H</a:t>
            </a:r>
            <a:r>
              <a:rPr lang="en-US" altLang="zh-CN" dirty="0">
                <a:latin typeface="宋体" pitchFamily="2" charset="-122"/>
              </a:rPr>
              <a:t>,(</a:t>
            </a:r>
            <a:r>
              <a:rPr lang="en-US" altLang="zh-CN" dirty="0" err="1">
                <a:latin typeface="宋体" pitchFamily="2" charset="-122"/>
              </a:rPr>
              <a:t>32500H</a:t>
            </a:r>
            <a:r>
              <a:rPr lang="en-US" altLang="zh-CN" dirty="0">
                <a:latin typeface="宋体" pitchFamily="2" charset="-122"/>
              </a:rPr>
              <a:t>)=</a:t>
            </a:r>
            <a:r>
              <a:rPr lang="en-US" altLang="zh-CN" dirty="0" err="1">
                <a:latin typeface="宋体" pitchFamily="2" charset="-122"/>
              </a:rPr>
              <a:t>2350H</a:t>
            </a:r>
            <a:r>
              <a:rPr lang="zh-CN" altLang="en-US" dirty="0">
                <a:latin typeface="宋体" pitchFamily="2" charset="-122"/>
              </a:rPr>
              <a:t>；  </a:t>
            </a: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则指令执行后:(</a:t>
            </a:r>
            <a:r>
              <a:rPr lang="en-US" altLang="zh-CN" dirty="0">
                <a:latin typeface="宋体" pitchFamily="2" charset="-122"/>
              </a:rPr>
              <a:t>IP)=</a:t>
            </a:r>
            <a:r>
              <a:rPr lang="en-US" altLang="zh-CN" dirty="0" err="1">
                <a:latin typeface="宋体" pitchFamily="2" charset="-122"/>
              </a:rPr>
              <a:t>2350H</a:t>
            </a:r>
            <a:endParaRPr lang="en-US" altLang="zh-CN" dirty="0">
              <a:latin typeface="宋体" pitchFamily="2" charset="-122"/>
            </a:endParaRPr>
          </a:p>
          <a:p>
            <a:pPr indent="0">
              <a:lnSpc>
                <a:spcPct val="90000"/>
              </a:lnSpc>
              <a:buNone/>
              <a:defRPr/>
            </a:pPr>
            <a:endParaRPr lang="en-US" altLang="zh-CN" dirty="0">
              <a:latin typeface="宋体" pitchFamily="2" charset="-122"/>
            </a:endParaRP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在汇编语言中,段内间接寻址通常写成：</a:t>
            </a:r>
          </a:p>
          <a:p>
            <a:pPr indent="0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</a:rPr>
              <a:t>JMP</a:t>
            </a:r>
            <a:r>
              <a:rPr lang="en-US" altLang="zh-CN" b="1" dirty="0">
                <a:latin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WORD PTR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b="1" dirty="0" err="1">
                <a:latin typeface="宋体" pitchFamily="2" charset="-122"/>
              </a:rPr>
              <a:t>BX+DI</a:t>
            </a:r>
            <a:r>
              <a:rPr lang="en-US" altLang="zh-CN" b="1" dirty="0">
                <a:latin typeface="宋体" pitchFamily="2" charset="-122"/>
              </a:rPr>
              <a:t>]</a:t>
            </a:r>
          </a:p>
          <a:p>
            <a:pPr indent="0" algn="just">
              <a:lnSpc>
                <a:spcPct val="9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表示所取得的目标地址是一个字。（只改变</a:t>
            </a:r>
            <a:r>
              <a:rPr lang="en-US" altLang="zh-CN" dirty="0">
                <a:latin typeface="宋体" pitchFamily="2" charset="-122"/>
              </a:rPr>
              <a:t>IP）</a:t>
            </a: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166</a:t>
            </a:fld>
            <a:endParaRPr lang="en-US" altLang="zh-CN" dirty="0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015311" y="121050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 smtClean="0">
                <a:solidFill>
                  <a:schemeClr val="tx2"/>
                </a:solidFill>
              </a:rPr>
              <a:t>段间转移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 smtClean="0"/>
              <a:t>转移</a:t>
            </a:r>
            <a:r>
              <a:rPr lang="zh-CN" altLang="en-US" dirty="0"/>
              <a:t>的目标地址不在当前代码段内。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u="sng" dirty="0">
                <a:solidFill>
                  <a:srgbClr val="FF0000"/>
                </a:solidFill>
              </a:rPr>
              <a:t>目标地址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位，包括段地址和偏移地址。</a:t>
            </a:r>
            <a:endParaRPr lang="en-US" altLang="zh-CN" dirty="0"/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167</a:t>
            </a:fld>
            <a:endParaRPr lang="en-US" altLang="zh-CN" dirty="0"/>
          </a:p>
        </p:txBody>
      </p:sp>
      <p:sp>
        <p:nvSpPr>
          <p:cNvPr id="37" name="Text Box 1031"/>
          <p:cNvSpPr txBox="1">
            <a:spLocks noChangeArrowheads="1"/>
          </p:cNvSpPr>
          <p:nvPr/>
        </p:nvSpPr>
        <p:spPr bwMode="auto">
          <a:xfrm>
            <a:off x="683568" y="3857861"/>
            <a:ext cx="236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指令中直接给出目标地址</a:t>
            </a:r>
          </a:p>
        </p:txBody>
      </p:sp>
      <p:sp>
        <p:nvSpPr>
          <p:cNvPr id="38" name="Text Box 1032"/>
          <p:cNvSpPr txBox="1">
            <a:spLocks noChangeArrowheads="1"/>
          </p:cNvSpPr>
          <p:nvPr/>
        </p:nvSpPr>
        <p:spPr bwMode="auto">
          <a:xfrm>
            <a:off x="3996681" y="3857861"/>
            <a:ext cx="3384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由指令中的32位存储器操作数指出目标地址</a:t>
            </a:r>
          </a:p>
        </p:txBody>
      </p:sp>
      <p:sp>
        <p:nvSpPr>
          <p:cNvPr id="63" name="Text Box 1033"/>
          <p:cNvSpPr txBox="1">
            <a:spLocks noChangeArrowheads="1"/>
          </p:cNvSpPr>
          <p:nvPr/>
        </p:nvSpPr>
        <p:spPr bwMode="auto">
          <a:xfrm>
            <a:off x="683568" y="5658086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段间直接转移</a:t>
            </a:r>
          </a:p>
        </p:txBody>
      </p:sp>
      <p:sp>
        <p:nvSpPr>
          <p:cNvPr id="64" name="Text Box 1034"/>
          <p:cNvSpPr txBox="1">
            <a:spLocks noChangeArrowheads="1"/>
          </p:cNvSpPr>
          <p:nvPr/>
        </p:nvSpPr>
        <p:spPr bwMode="auto">
          <a:xfrm>
            <a:off x="4284018" y="558506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段间间接转移</a:t>
            </a:r>
          </a:p>
        </p:txBody>
      </p:sp>
      <p:sp>
        <p:nvSpPr>
          <p:cNvPr id="65" name="Line 1035"/>
          <p:cNvSpPr>
            <a:spLocks noChangeShapeType="1"/>
          </p:cNvSpPr>
          <p:nvPr/>
        </p:nvSpPr>
        <p:spPr bwMode="auto">
          <a:xfrm flipH="1">
            <a:off x="1763068" y="4721461"/>
            <a:ext cx="1270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036"/>
          <p:cNvSpPr>
            <a:spLocks noChangeShapeType="1"/>
          </p:cNvSpPr>
          <p:nvPr/>
        </p:nvSpPr>
        <p:spPr bwMode="auto">
          <a:xfrm>
            <a:off x="5436543" y="4792899"/>
            <a:ext cx="0" cy="6238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037"/>
          <p:cNvSpPr>
            <a:spLocks noChangeShapeType="1"/>
          </p:cNvSpPr>
          <p:nvPr/>
        </p:nvSpPr>
        <p:spPr bwMode="auto">
          <a:xfrm flipH="1">
            <a:off x="1836093" y="3137136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038"/>
          <p:cNvSpPr>
            <a:spLocks noChangeShapeType="1"/>
          </p:cNvSpPr>
          <p:nvPr/>
        </p:nvSpPr>
        <p:spPr bwMode="auto">
          <a:xfrm>
            <a:off x="2483793" y="3137136"/>
            <a:ext cx="1800225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63" grpId="0"/>
      <p:bldP spid="64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</a:t>
            </a:r>
            <a:r>
              <a:rPr lang="zh-CN" altLang="en-US" b="1" dirty="0" smtClean="0">
                <a:solidFill>
                  <a:schemeClr val="tx2"/>
                </a:solidFill>
              </a:rPr>
              <a:t>间直接转移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段</a:t>
            </a:r>
            <a:r>
              <a:rPr lang="zh-CN" altLang="en-US" dirty="0"/>
              <a:t>内直接转移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转移的目标地址由指令直接给出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格式：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FAR </a:t>
            </a:r>
            <a:r>
              <a:rPr lang="en-US" altLang="zh-CN" dirty="0" smtClean="0">
                <a:latin typeface="Times New Roman" panose="02020603050405020304" pitchFamily="18" charset="0"/>
              </a:rPr>
              <a:t>Label</a:t>
            </a:r>
          </a:p>
          <a:p>
            <a:pPr marL="282575" lvl="1" indent="0" eaLnBrk="1" hangingPunct="1">
              <a:lnSpc>
                <a:spcPct val="115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注：直接地址为符号地址时，段间直接转移指令中的符号地址前应加操作符</a:t>
            </a:r>
            <a:r>
              <a:rPr lang="en-US" altLang="zh-CN" dirty="0">
                <a:latin typeface="宋体" pitchFamily="2" charset="-122"/>
              </a:rPr>
              <a:t>FAR PTR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lvl="1" eaLnBrk="1" hangingPunct="1">
              <a:lnSpc>
                <a:spcPct val="115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168</a:t>
            </a:fld>
            <a:endParaRPr lang="en-US" altLang="zh-CN" dirty="0"/>
          </a:p>
        </p:txBody>
      </p:sp>
      <p:sp>
        <p:nvSpPr>
          <p:cNvPr id="13" name="AutoShape 1028"/>
          <p:cNvSpPr>
            <a:spLocks/>
          </p:cNvSpPr>
          <p:nvPr/>
        </p:nvSpPr>
        <p:spPr bwMode="auto">
          <a:xfrm>
            <a:off x="4427984" y="4077072"/>
            <a:ext cx="1511300" cy="503238"/>
          </a:xfrm>
          <a:prstGeom prst="borderCallout1">
            <a:avLst>
              <a:gd name="adj1" fmla="val 22713"/>
              <a:gd name="adj2" fmla="val -5042"/>
              <a:gd name="adj3" fmla="val -16089"/>
              <a:gd name="adj4" fmla="val -6323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</a:rPr>
              <a:t>远地址标号</a:t>
            </a:r>
          </a:p>
        </p:txBody>
      </p:sp>
    </p:spTree>
    <p:extLst>
      <p:ext uri="{BB962C8B-B14F-4D97-AF65-F5344CB8AC3E}">
        <p14:creationId xmlns:p14="http://schemas.microsoft.com/office/powerpoint/2010/main" val="30066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段间直接转移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169</a:t>
            </a:fld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59165" y="1484784"/>
            <a:ext cx="1524000" cy="441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559165" y="2246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559165" y="2627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559165" y="3008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59165" y="3389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59165" y="5232872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35403" y="2203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44753" y="4775672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Label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63990" y="4304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78278" y="54043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59228" y="163718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7235565" y="1713384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68940" y="2354734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1871403" y="4148609"/>
            <a:ext cx="1819275" cy="792163"/>
          </a:xfrm>
          <a:prstGeom prst="borderCallout1">
            <a:avLst>
              <a:gd name="adj1" fmla="val 14431"/>
              <a:gd name="adj2" fmla="val 104190"/>
              <a:gd name="adj3" fmla="val -95792"/>
              <a:gd name="adj4" fmla="val 162565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bg1"/>
                </a:solidFill>
              </a:rPr>
              <a:t>Label</a:t>
            </a:r>
            <a:r>
              <a:rPr lang="zh-CN" altLang="en-US" sz="2000" b="1">
                <a:solidFill>
                  <a:schemeClr val="bg1"/>
                </a:solidFill>
              </a:rPr>
              <a:t>与</a:t>
            </a:r>
            <a:r>
              <a:rPr lang="en-US" altLang="zh-CN" sz="2000" b="1">
                <a:solidFill>
                  <a:schemeClr val="bg1"/>
                </a:solidFill>
              </a:rPr>
              <a:t>JMP</a:t>
            </a:r>
            <a:r>
              <a:rPr lang="zh-CN" altLang="en-US" sz="2000" b="1">
                <a:solidFill>
                  <a:schemeClr val="bg1"/>
                </a:solidFill>
              </a:rPr>
              <a:t>之间的位移量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59165" y="48375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7235565" y="4608984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554653" y="4516909"/>
            <a:ext cx="519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代码段2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559165" y="3770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559165" y="4151784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925878" y="259444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XXH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925878" y="300878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940165" y="33754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40165" y="374220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5297228" y="270398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814503" y="268334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rot="8137915">
            <a:off x="4430453" y="2603972"/>
            <a:ext cx="609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5254365" y="3480272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816090" y="398033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rot="11021545" flipV="1">
            <a:off x="4463790" y="3861272"/>
            <a:ext cx="762000" cy="4127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4967028" y="2637309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2" grpId="0" animBg="1"/>
      <p:bldP spid="23" grpId="0"/>
      <p:bldP spid="26" grpId="0"/>
      <p:bldP spid="27" grpId="0"/>
      <p:bldP spid="28" grpId="0"/>
      <p:bldP spid="29" grpId="0"/>
      <p:bldP spid="30" grpId="0" animBg="1"/>
      <p:bldP spid="31" grpId="0"/>
      <p:bldP spid="33" grpId="0" animBg="1"/>
      <p:bldP spid="34" grpId="0"/>
      <p:bldP spid="36" grpId="0" animBg="1"/>
      <p:bldP spid="3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zh-CN" altLang="en-US" dirty="0" smtClean="0"/>
              <a:t>      执行 </a:t>
            </a:r>
            <a:r>
              <a:rPr lang="en-US" altLang="zh-CN" dirty="0"/>
              <a:t>POP  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</a:t>
            </a:r>
            <a:r>
              <a:rPr lang="zh-CN" altLang="en-US" dirty="0"/>
              <a:t>后堆栈区的状态： 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</a:t>
            </a:r>
            <a:r>
              <a:rPr lang="zh-CN" altLang="en-US" b="1" dirty="0" smtClean="0">
                <a:solidFill>
                  <a:schemeClr val="tx2"/>
                </a:solidFill>
              </a:rPr>
              <a:t>间间接</a:t>
            </a:r>
            <a:r>
              <a:rPr lang="zh-CN" altLang="en-US" b="1" dirty="0">
                <a:solidFill>
                  <a:schemeClr val="tx2"/>
                </a:solidFill>
              </a:rPr>
              <a:t>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段</a:t>
            </a:r>
            <a:r>
              <a:rPr lang="zh-CN" altLang="en-US" dirty="0"/>
              <a:t>内间接寻址</a:t>
            </a:r>
          </a:p>
          <a:p>
            <a:pPr lvl="1"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dirty="0"/>
              <a:t>转移的目标地址由指令中的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操作数</a:t>
            </a:r>
            <a:endParaRPr lang="en-US" altLang="zh-CN" dirty="0"/>
          </a:p>
          <a:p>
            <a:pPr marL="282575" lvl="1" indent="0" eaLnBrk="1" hangingPunct="1">
              <a:lnSpc>
                <a:spcPct val="115000"/>
              </a:lnSpc>
              <a:spcAft>
                <a:spcPct val="40000"/>
              </a:spcAft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 例：</a:t>
            </a: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JMP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</a:rPr>
              <a:t>DWORD</a:t>
            </a:r>
            <a:r>
              <a:rPr lang="en-US" altLang="zh-CN" dirty="0">
                <a:latin typeface="Times New Roman" panose="02020603050405020304" pitchFamily="18" charset="0"/>
              </a:rPr>
              <a:t>  PTR[BX]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170</a:t>
            </a:fld>
            <a:endParaRPr lang="en-US" altLang="zh-CN" dirty="0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660232" y="1338064"/>
            <a:ext cx="1676400" cy="464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1029"/>
          <p:cNvSpPr>
            <a:spLocks noChangeShapeType="1"/>
          </p:cNvSpPr>
          <p:nvPr/>
        </p:nvSpPr>
        <p:spPr bwMode="auto">
          <a:xfrm>
            <a:off x="6660232" y="29366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>
            <a:off x="6660232" y="33319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>
            <a:off x="6660232" y="4386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>
            <a:off x="6660232" y="46908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6660232" y="4995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5"/>
          <p:cNvSpPr>
            <a:spLocks noChangeShapeType="1"/>
          </p:cNvSpPr>
          <p:nvPr/>
        </p:nvSpPr>
        <p:spPr bwMode="auto">
          <a:xfrm>
            <a:off x="6660232" y="5360789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36"/>
          <p:cNvSpPr>
            <a:spLocks noChangeShapeType="1"/>
          </p:cNvSpPr>
          <p:nvPr/>
        </p:nvSpPr>
        <p:spPr bwMode="auto">
          <a:xfrm>
            <a:off x="6660232" y="40050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037"/>
          <p:cNvSpPr txBox="1">
            <a:spLocks noChangeArrowheads="1"/>
          </p:cNvSpPr>
          <p:nvPr/>
        </p:nvSpPr>
        <p:spPr bwMode="auto">
          <a:xfrm>
            <a:off x="7069807" y="395743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7088857" y="43098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7" name="Text Box 1039"/>
          <p:cNvSpPr txBox="1">
            <a:spLocks noChangeArrowheads="1"/>
          </p:cNvSpPr>
          <p:nvPr/>
        </p:nvSpPr>
        <p:spPr bwMode="auto">
          <a:xfrm>
            <a:off x="7088857" y="4614664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8" name="Text Box 1040"/>
          <p:cNvSpPr txBox="1">
            <a:spLocks noChangeArrowheads="1"/>
          </p:cNvSpPr>
          <p:nvPr/>
        </p:nvSpPr>
        <p:spPr bwMode="auto">
          <a:xfrm>
            <a:off x="7093620" y="4967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9" name="Text Box 1041"/>
          <p:cNvSpPr txBox="1">
            <a:spLocks noChangeArrowheads="1"/>
          </p:cNvSpPr>
          <p:nvPr/>
        </p:nvSpPr>
        <p:spPr bwMode="auto">
          <a:xfrm>
            <a:off x="4788024" y="3944739"/>
            <a:ext cx="902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smtClean="0"/>
              <a:t>[BX]</a:t>
            </a:r>
            <a:endParaRPr lang="en-US" altLang="zh-CN" b="1" dirty="0"/>
          </a:p>
        </p:txBody>
      </p:sp>
      <p:sp>
        <p:nvSpPr>
          <p:cNvPr id="20" name="Line 1043"/>
          <p:cNvSpPr>
            <a:spLocks noChangeShapeType="1"/>
          </p:cNvSpPr>
          <p:nvPr/>
        </p:nvSpPr>
        <p:spPr bwMode="auto">
          <a:xfrm>
            <a:off x="5547395" y="4186039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1044"/>
          <p:cNvSpPr>
            <a:spLocks/>
          </p:cNvSpPr>
          <p:nvPr/>
        </p:nvSpPr>
        <p:spPr bwMode="auto">
          <a:xfrm>
            <a:off x="6410995" y="4157464"/>
            <a:ext cx="173037" cy="457200"/>
          </a:xfrm>
          <a:prstGeom prst="leftBrace">
            <a:avLst>
              <a:gd name="adj1" fmla="val 220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AutoShape 1045"/>
          <p:cNvSpPr>
            <a:spLocks/>
          </p:cNvSpPr>
          <p:nvPr/>
        </p:nvSpPr>
        <p:spPr bwMode="auto">
          <a:xfrm>
            <a:off x="6410995" y="4767064"/>
            <a:ext cx="173037" cy="500062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4907632" y="44749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IP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5060032" y="514806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 flipH="1">
            <a:off x="5450557" y="4474964"/>
            <a:ext cx="830263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49"/>
          <p:cNvSpPr>
            <a:spLocks noChangeShapeType="1"/>
          </p:cNvSpPr>
          <p:nvPr/>
        </p:nvSpPr>
        <p:spPr bwMode="auto">
          <a:xfrm flipH="1">
            <a:off x="5648995" y="5049639"/>
            <a:ext cx="688975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7117432" y="191908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JMP</a:t>
            </a:r>
          </a:p>
        </p:txBody>
      </p:sp>
      <p:sp>
        <p:nvSpPr>
          <p:cNvPr id="28" name="Line 1051"/>
          <p:cNvSpPr>
            <a:spLocks noChangeShapeType="1"/>
          </p:cNvSpPr>
          <p:nvPr/>
        </p:nvSpPr>
        <p:spPr bwMode="auto">
          <a:xfrm>
            <a:off x="6660232" y="1946076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52"/>
          <p:cNvSpPr>
            <a:spLocks noChangeShapeType="1"/>
          </p:cNvSpPr>
          <p:nvPr/>
        </p:nvSpPr>
        <p:spPr bwMode="auto">
          <a:xfrm>
            <a:off x="6660232" y="2328664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250782" y="14142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7255545" y="243343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Text Box 1055"/>
          <p:cNvSpPr txBox="1">
            <a:spLocks noChangeArrowheads="1"/>
          </p:cNvSpPr>
          <p:nvPr/>
        </p:nvSpPr>
        <p:spPr bwMode="auto">
          <a:xfrm>
            <a:off x="7241257" y="34716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3" name="Text Box 1056"/>
          <p:cNvSpPr txBox="1">
            <a:spLocks noChangeArrowheads="1"/>
          </p:cNvSpPr>
          <p:nvPr/>
        </p:nvSpPr>
        <p:spPr bwMode="auto">
          <a:xfrm>
            <a:off x="7269832" y="545286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4" name="Text Box 1057"/>
          <p:cNvSpPr txBox="1">
            <a:spLocks noChangeArrowheads="1"/>
          </p:cNvSpPr>
          <p:nvPr/>
        </p:nvSpPr>
        <p:spPr bwMode="auto">
          <a:xfrm>
            <a:off x="6950745" y="2909689"/>
            <a:ext cx="1233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指令码</a:t>
            </a:r>
          </a:p>
        </p:txBody>
      </p:sp>
      <p:sp>
        <p:nvSpPr>
          <p:cNvPr id="35" name="AutoShape 1058"/>
          <p:cNvSpPr>
            <a:spLocks/>
          </p:cNvSpPr>
          <p:nvPr/>
        </p:nvSpPr>
        <p:spPr bwMode="auto">
          <a:xfrm>
            <a:off x="8489032" y="149046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AutoShape 1059"/>
          <p:cNvSpPr>
            <a:spLocks/>
          </p:cNvSpPr>
          <p:nvPr/>
        </p:nvSpPr>
        <p:spPr bwMode="auto">
          <a:xfrm>
            <a:off x="8460457" y="2709664"/>
            <a:ext cx="180975" cy="990600"/>
          </a:xfrm>
          <a:prstGeom prst="rightBrace">
            <a:avLst>
              <a:gd name="adj1" fmla="val 456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AutoShape 1060"/>
          <p:cNvSpPr>
            <a:spLocks/>
          </p:cNvSpPr>
          <p:nvPr/>
        </p:nvSpPr>
        <p:spPr bwMode="auto">
          <a:xfrm>
            <a:off x="8489032" y="392886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1061"/>
          <p:cNvSpPr txBox="1">
            <a:spLocks noChangeArrowheads="1"/>
          </p:cNvSpPr>
          <p:nvPr/>
        </p:nvSpPr>
        <p:spPr bwMode="auto">
          <a:xfrm>
            <a:off x="8641432" y="1342826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代码段1</a:t>
            </a:r>
          </a:p>
        </p:txBody>
      </p:sp>
      <p:sp>
        <p:nvSpPr>
          <p:cNvPr id="39" name="Text Box 1062"/>
          <p:cNvSpPr txBox="1">
            <a:spLocks noChangeArrowheads="1"/>
          </p:cNvSpPr>
          <p:nvPr/>
        </p:nvSpPr>
        <p:spPr bwMode="auto">
          <a:xfrm>
            <a:off x="8641432" y="2736651"/>
            <a:ext cx="45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/>
              <a:t>代码段2</a:t>
            </a:r>
          </a:p>
        </p:txBody>
      </p:sp>
      <p:sp>
        <p:nvSpPr>
          <p:cNvPr id="40" name="Text Box 1063"/>
          <p:cNvSpPr txBox="1">
            <a:spLocks noChangeArrowheads="1"/>
          </p:cNvSpPr>
          <p:nvPr/>
        </p:nvSpPr>
        <p:spPr bwMode="auto">
          <a:xfrm>
            <a:off x="8717632" y="4370189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数据段</a:t>
            </a:r>
          </a:p>
        </p:txBody>
      </p:sp>
    </p:spTree>
    <p:extLst>
      <p:ext uri="{BB962C8B-B14F-4D97-AF65-F5344CB8AC3E}">
        <p14:creationId xmlns:p14="http://schemas.microsoft.com/office/powerpoint/2010/main" val="21434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3" grpId="0"/>
      <p:bldP spid="24" grpId="0"/>
      <p:bldP spid="27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无条件转移指令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zh-CN" altLang="en-US" b="1" dirty="0">
                <a:solidFill>
                  <a:schemeClr val="tx2"/>
                </a:solidFill>
              </a:rPr>
              <a:t>段</a:t>
            </a:r>
            <a:r>
              <a:rPr lang="zh-CN" altLang="en-US" b="1" dirty="0" smtClean="0">
                <a:solidFill>
                  <a:schemeClr val="tx2"/>
                </a:solidFill>
              </a:rPr>
              <a:t>间间接</a:t>
            </a:r>
            <a:r>
              <a:rPr lang="zh-CN" altLang="en-US" b="1" dirty="0">
                <a:solidFill>
                  <a:schemeClr val="tx2"/>
                </a:solidFill>
              </a:rPr>
              <a:t>转移</a:t>
            </a:r>
            <a:endParaRPr lang="en-US" altLang="zh-CN" b="1" dirty="0">
              <a:solidFill>
                <a:schemeClr val="tx2"/>
              </a:solidFill>
            </a:endParaRPr>
          </a:p>
          <a:p>
            <a:pPr indent="0">
              <a:buNone/>
              <a:defRPr/>
            </a:pPr>
            <a:r>
              <a:rPr lang="zh-CN" altLang="en-US" b="1" dirty="0">
                <a:latin typeface="宋体" pitchFamily="2" charset="-122"/>
              </a:rPr>
              <a:t>例如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en-US" altLang="zh-CN" b="1" dirty="0" err="1" smtClean="0">
                <a:latin typeface="宋体" pitchFamily="2" charset="-122"/>
              </a:rPr>
              <a:t>JMP</a:t>
            </a:r>
            <a:r>
              <a:rPr lang="en-US" altLang="zh-CN" b="1" dirty="0">
                <a:latin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</a:rPr>
              <a:t>DWORD</a:t>
            </a:r>
            <a:r>
              <a:rPr lang="en-US" altLang="zh-CN" b="1" dirty="0">
                <a:latin typeface="宋体" pitchFamily="2" charset="-122"/>
              </a:rPr>
              <a:t> PTR[SI]</a:t>
            </a:r>
          </a:p>
          <a:p>
            <a:pPr indent="0">
              <a:buNone/>
              <a:defRPr/>
            </a:pPr>
            <a:r>
              <a:rPr lang="zh-CN" altLang="en-US" b="1" dirty="0">
                <a:latin typeface="宋体" pitchFamily="2" charset="-122"/>
              </a:rPr>
              <a:t>设指令执行前:(</a:t>
            </a:r>
            <a:r>
              <a:rPr lang="en-US" altLang="zh-CN" b="1" dirty="0">
                <a:latin typeface="宋体" pitchFamily="2" charset="-122"/>
              </a:rPr>
              <a:t>DS)=</a:t>
            </a:r>
            <a:r>
              <a:rPr lang="en-US" altLang="zh-CN" b="1" dirty="0" err="1">
                <a:latin typeface="宋体" pitchFamily="2" charset="-122"/>
              </a:rPr>
              <a:t>4000H</a:t>
            </a:r>
            <a:r>
              <a:rPr lang="en-US" altLang="zh-CN" b="1" dirty="0">
                <a:latin typeface="宋体" pitchFamily="2" charset="-122"/>
              </a:rPr>
              <a:t>,(SI)=</a:t>
            </a:r>
            <a:r>
              <a:rPr lang="en-US" altLang="zh-CN" b="1" dirty="0" err="1">
                <a:latin typeface="宋体" pitchFamily="2" charset="-122"/>
              </a:rPr>
              <a:t>1212H</a:t>
            </a:r>
            <a:r>
              <a:rPr lang="en-US" altLang="zh-CN" b="1" dirty="0">
                <a:latin typeface="宋体" pitchFamily="2" charset="-122"/>
              </a:rPr>
              <a:t>,</a:t>
            </a:r>
          </a:p>
          <a:p>
            <a:pPr indent="0">
              <a:buNone/>
              <a:defRPr/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   (</a:t>
            </a:r>
            <a:r>
              <a:rPr lang="en-US" altLang="zh-CN" b="1" dirty="0" err="1">
                <a:latin typeface="宋体" pitchFamily="2" charset="-122"/>
              </a:rPr>
              <a:t>41212H</a:t>
            </a:r>
            <a:r>
              <a:rPr lang="en-US" altLang="zh-CN" b="1" dirty="0">
                <a:latin typeface="宋体" pitchFamily="2" charset="-122"/>
              </a:rPr>
              <a:t>)=</a:t>
            </a:r>
            <a:r>
              <a:rPr lang="en-US" altLang="zh-CN" b="1" dirty="0" err="1">
                <a:latin typeface="宋体" pitchFamily="2" charset="-122"/>
              </a:rPr>
              <a:t>1000H</a:t>
            </a:r>
            <a:r>
              <a:rPr lang="en-US" altLang="zh-CN" b="1" dirty="0">
                <a:latin typeface="宋体" pitchFamily="2" charset="-122"/>
              </a:rPr>
              <a:t>,(</a:t>
            </a:r>
            <a:r>
              <a:rPr lang="en-US" altLang="zh-CN" b="1" dirty="0" err="1">
                <a:latin typeface="宋体" pitchFamily="2" charset="-122"/>
              </a:rPr>
              <a:t>41214H</a:t>
            </a:r>
            <a:r>
              <a:rPr lang="en-US" altLang="zh-CN" b="1" dirty="0">
                <a:latin typeface="宋体" pitchFamily="2" charset="-122"/>
              </a:rPr>
              <a:t>)=</a:t>
            </a:r>
            <a:r>
              <a:rPr lang="en-US" altLang="zh-CN" b="1" dirty="0" err="1">
                <a:latin typeface="宋体" pitchFamily="2" charset="-122"/>
              </a:rPr>
              <a:t>4A00H</a:t>
            </a:r>
            <a:endParaRPr lang="en-US" altLang="zh-CN" b="1" dirty="0">
              <a:latin typeface="宋体" pitchFamily="2" charset="-122"/>
            </a:endParaRPr>
          </a:p>
          <a:p>
            <a:pPr indent="0">
              <a:buNone/>
              <a:defRPr/>
            </a:pPr>
            <a:r>
              <a:rPr lang="zh-CN" altLang="en-US" b="1" dirty="0">
                <a:latin typeface="宋体" pitchFamily="2" charset="-122"/>
              </a:rPr>
              <a:t>则指令执行后:(</a:t>
            </a:r>
            <a:r>
              <a:rPr lang="en-US" altLang="zh-CN" b="1" dirty="0">
                <a:latin typeface="宋体" pitchFamily="2" charset="-122"/>
              </a:rPr>
              <a:t>IP)=</a:t>
            </a:r>
            <a:r>
              <a:rPr lang="en-US" altLang="zh-CN" b="1" dirty="0" err="1">
                <a:latin typeface="宋体" pitchFamily="2" charset="-122"/>
              </a:rPr>
              <a:t>1000H</a:t>
            </a:r>
            <a:r>
              <a:rPr lang="en-US" altLang="zh-CN" b="1" dirty="0">
                <a:latin typeface="宋体" pitchFamily="2" charset="-122"/>
              </a:rPr>
              <a:t>,(CS)=</a:t>
            </a:r>
            <a:r>
              <a:rPr lang="en-US" altLang="zh-CN" b="1" dirty="0" err="1">
                <a:latin typeface="宋体" pitchFamily="2" charset="-122"/>
              </a:rPr>
              <a:t>4A00H</a:t>
            </a:r>
            <a:endParaRPr lang="en-US" altLang="zh-CN" b="1" dirty="0">
              <a:latin typeface="宋体" pitchFamily="2" charset="-122"/>
            </a:endParaRPr>
          </a:p>
          <a:p>
            <a:pPr indent="0">
              <a:buNone/>
              <a:defRPr/>
            </a:pPr>
            <a:r>
              <a:rPr lang="zh-CN" altLang="en-US" b="1" dirty="0">
                <a:latin typeface="宋体" pitchFamily="2" charset="-122"/>
              </a:rPr>
              <a:t>于是转到4</a:t>
            </a:r>
            <a:r>
              <a:rPr lang="en-US" altLang="zh-CN" b="1" dirty="0" err="1" smtClean="0">
                <a:latin typeface="宋体" pitchFamily="2" charset="-122"/>
              </a:rPr>
              <a:t>B000H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处</a:t>
            </a:r>
            <a:r>
              <a:rPr lang="zh-CN" altLang="en-US" b="1" dirty="0">
                <a:latin typeface="宋体" pitchFamily="2" charset="-122"/>
              </a:rPr>
              <a:t>开始执行指令。</a:t>
            </a:r>
          </a:p>
          <a:p>
            <a:pPr indent="0">
              <a:buNone/>
              <a:defRPr/>
            </a:pPr>
            <a:r>
              <a:rPr lang="zh-CN" altLang="en-US" b="1" dirty="0" smtClean="0">
                <a:latin typeface="宋体" pitchFamily="2" charset="-122"/>
              </a:rPr>
              <a:t> 例</a:t>
            </a:r>
            <a:r>
              <a:rPr lang="zh-CN" altLang="en-US" b="1" dirty="0">
                <a:latin typeface="宋体" pitchFamily="2" charset="-122"/>
              </a:rPr>
              <a:t>中的</a:t>
            </a:r>
            <a:r>
              <a:rPr lang="en-US" altLang="zh-CN" b="1" dirty="0" err="1">
                <a:latin typeface="宋体" pitchFamily="2" charset="-122"/>
              </a:rPr>
              <a:t>DWORD</a:t>
            </a:r>
            <a:r>
              <a:rPr lang="en-US" altLang="zh-CN" b="1" dirty="0">
                <a:latin typeface="宋体" pitchFamily="2" charset="-122"/>
              </a:rPr>
              <a:t> PTR</a:t>
            </a:r>
            <a:r>
              <a:rPr lang="zh-CN" altLang="en-US" b="1" dirty="0">
                <a:latin typeface="宋体" pitchFamily="2" charset="-122"/>
              </a:rPr>
              <a:t>表示转移地址是一个双字。</a:t>
            </a:r>
          </a:p>
          <a:p>
            <a:pPr indent="0">
              <a:spcBef>
                <a:spcPts val="0"/>
              </a:spcBef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3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20080" cy="476250"/>
          </a:xfrm>
        </p:spPr>
        <p:txBody>
          <a:bodyPr/>
          <a:lstStyle/>
          <a:p>
            <a:fld id="{7116D1F9-EAD1-4D31-B391-8A0D7073DDAD}" type="slidenum"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pPr/>
              <a:t>172</a:t>
            </a:fld>
            <a:endParaRPr lang="zh-CN" altLang="en-US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8434" name="Text Box 1027"/>
          <p:cNvSpPr txBox="1">
            <a:spLocks noChangeArrowheads="1"/>
          </p:cNvSpPr>
          <p:nvPr/>
        </p:nvSpPr>
        <p:spPr bwMode="auto">
          <a:xfrm>
            <a:off x="1720850" y="1484313"/>
            <a:ext cx="763588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4000</a:t>
            </a:r>
          </a:p>
        </p:txBody>
      </p:sp>
      <p:sp>
        <p:nvSpPr>
          <p:cNvPr id="18435" name="Text Box 1028"/>
          <p:cNvSpPr txBox="1">
            <a:spLocks noChangeArrowheads="1"/>
          </p:cNvSpPr>
          <p:nvPr/>
        </p:nvSpPr>
        <p:spPr bwMode="auto">
          <a:xfrm>
            <a:off x="1922463" y="1943100"/>
            <a:ext cx="1068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1212</a:t>
            </a:r>
          </a:p>
        </p:txBody>
      </p:sp>
      <p:sp>
        <p:nvSpPr>
          <p:cNvPr id="18436" name="Line 1029"/>
          <p:cNvSpPr>
            <a:spLocks noChangeShapeType="1"/>
          </p:cNvSpPr>
          <p:nvPr/>
        </p:nvSpPr>
        <p:spPr bwMode="auto">
          <a:xfrm flipV="1">
            <a:off x="1187450" y="2420938"/>
            <a:ext cx="1439863" cy="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1030"/>
          <p:cNvSpPr txBox="1">
            <a:spLocks noChangeArrowheads="1"/>
          </p:cNvSpPr>
          <p:nvPr/>
        </p:nvSpPr>
        <p:spPr bwMode="auto">
          <a:xfrm>
            <a:off x="1236663" y="1943100"/>
            <a:ext cx="5334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+)</a:t>
            </a:r>
          </a:p>
        </p:txBody>
      </p:sp>
      <p:sp>
        <p:nvSpPr>
          <p:cNvPr id="18438" name="Text Box 1031"/>
          <p:cNvSpPr txBox="1">
            <a:spLocks noChangeArrowheads="1"/>
          </p:cNvSpPr>
          <p:nvPr/>
        </p:nvSpPr>
        <p:spPr bwMode="auto">
          <a:xfrm>
            <a:off x="1617663" y="2400300"/>
            <a:ext cx="13716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rgbClr val="FF0000"/>
                </a:solidFill>
                <a:latin typeface="Times New Roman" panose="02020603050405020304" pitchFamily="18" charset="0"/>
              </a:rPr>
              <a:t> 41212</a:t>
            </a:r>
          </a:p>
        </p:txBody>
      </p:sp>
      <p:sp>
        <p:nvSpPr>
          <p:cNvPr id="18439" name="Text Box 1032"/>
          <p:cNvSpPr txBox="1">
            <a:spLocks noChangeArrowheads="1"/>
          </p:cNvSpPr>
          <p:nvPr/>
        </p:nvSpPr>
        <p:spPr bwMode="auto">
          <a:xfrm>
            <a:off x="2836863" y="1543050"/>
            <a:ext cx="439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DS</a:t>
            </a:r>
          </a:p>
        </p:txBody>
      </p:sp>
      <p:sp>
        <p:nvSpPr>
          <p:cNvPr id="18440" name="Text Box 1033"/>
          <p:cNvSpPr txBox="1">
            <a:spLocks noChangeArrowheads="1"/>
          </p:cNvSpPr>
          <p:nvPr/>
        </p:nvSpPr>
        <p:spPr bwMode="auto">
          <a:xfrm>
            <a:off x="2851150" y="1985963"/>
            <a:ext cx="352425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SI</a:t>
            </a:r>
          </a:p>
        </p:txBody>
      </p:sp>
      <p:sp>
        <p:nvSpPr>
          <p:cNvPr id="18441" name="Rectangle 1034"/>
          <p:cNvSpPr>
            <a:spLocks noChangeArrowheads="1"/>
          </p:cNvSpPr>
          <p:nvPr/>
        </p:nvSpPr>
        <p:spPr bwMode="auto">
          <a:xfrm>
            <a:off x="3902075" y="790575"/>
            <a:ext cx="2057400" cy="4267200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2" name="Line 1035"/>
          <p:cNvSpPr>
            <a:spLocks noChangeShapeType="1"/>
          </p:cNvSpPr>
          <p:nvPr/>
        </p:nvSpPr>
        <p:spPr bwMode="auto">
          <a:xfrm>
            <a:off x="3902075" y="14763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3" name="Line 1036"/>
          <p:cNvSpPr>
            <a:spLocks noChangeShapeType="1"/>
          </p:cNvSpPr>
          <p:nvPr/>
        </p:nvSpPr>
        <p:spPr bwMode="auto">
          <a:xfrm>
            <a:off x="3902075" y="10953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4" name="Line 1037"/>
          <p:cNvSpPr>
            <a:spLocks noChangeShapeType="1"/>
          </p:cNvSpPr>
          <p:nvPr/>
        </p:nvSpPr>
        <p:spPr bwMode="auto">
          <a:xfrm>
            <a:off x="3902075" y="28479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5" name="Line 1038"/>
          <p:cNvSpPr>
            <a:spLocks noChangeShapeType="1"/>
          </p:cNvSpPr>
          <p:nvPr/>
        </p:nvSpPr>
        <p:spPr bwMode="auto">
          <a:xfrm>
            <a:off x="3902075" y="32289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6" name="Line 1039"/>
          <p:cNvSpPr>
            <a:spLocks noChangeShapeType="1"/>
          </p:cNvSpPr>
          <p:nvPr/>
        </p:nvSpPr>
        <p:spPr bwMode="auto">
          <a:xfrm>
            <a:off x="3902075" y="36099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7" name="Line 1040"/>
          <p:cNvSpPr>
            <a:spLocks noChangeShapeType="1"/>
          </p:cNvSpPr>
          <p:nvPr/>
        </p:nvSpPr>
        <p:spPr bwMode="auto">
          <a:xfrm>
            <a:off x="3902075" y="39909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8" name="Line 1041"/>
          <p:cNvSpPr>
            <a:spLocks noChangeShapeType="1"/>
          </p:cNvSpPr>
          <p:nvPr/>
        </p:nvSpPr>
        <p:spPr bwMode="auto">
          <a:xfrm>
            <a:off x="3902075" y="18573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49" name="Line 1053"/>
          <p:cNvSpPr>
            <a:spLocks noChangeShapeType="1"/>
          </p:cNvSpPr>
          <p:nvPr/>
        </p:nvSpPr>
        <p:spPr bwMode="auto">
          <a:xfrm>
            <a:off x="3902075" y="4448175"/>
            <a:ext cx="2057400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50" name="Text Box 1055"/>
          <p:cNvSpPr txBox="1">
            <a:spLocks noChangeArrowheads="1"/>
          </p:cNvSpPr>
          <p:nvPr/>
        </p:nvSpPr>
        <p:spPr bwMode="auto">
          <a:xfrm>
            <a:off x="4745038" y="2847975"/>
            <a:ext cx="401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1" name="Text Box 1056"/>
          <p:cNvSpPr txBox="1">
            <a:spLocks noChangeArrowheads="1"/>
          </p:cNvSpPr>
          <p:nvPr/>
        </p:nvSpPr>
        <p:spPr bwMode="auto">
          <a:xfrm>
            <a:off x="4730750" y="3228975"/>
            <a:ext cx="401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Text Box 1057"/>
          <p:cNvSpPr txBox="1">
            <a:spLocks noChangeArrowheads="1"/>
          </p:cNvSpPr>
          <p:nvPr/>
        </p:nvSpPr>
        <p:spPr bwMode="auto">
          <a:xfrm>
            <a:off x="4730750" y="3609975"/>
            <a:ext cx="401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00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3" name="Text Box 1058"/>
          <p:cNvSpPr txBox="1">
            <a:spLocks noChangeArrowheads="1"/>
          </p:cNvSpPr>
          <p:nvPr/>
        </p:nvSpPr>
        <p:spPr bwMode="auto">
          <a:xfrm>
            <a:off x="4730750" y="4067175"/>
            <a:ext cx="401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54" name="Text Box 1062"/>
          <p:cNvSpPr txBox="1">
            <a:spLocks noChangeArrowheads="1"/>
          </p:cNvSpPr>
          <p:nvPr/>
        </p:nvSpPr>
        <p:spPr bwMode="auto">
          <a:xfrm>
            <a:off x="2843213" y="2824163"/>
            <a:ext cx="973137" cy="153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41212</a:t>
            </a:r>
          </a:p>
          <a:p>
            <a:pPr algn="r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41213</a:t>
            </a:r>
          </a:p>
          <a:p>
            <a:pPr algn="r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41214</a:t>
            </a:r>
          </a:p>
          <a:p>
            <a:pPr algn="r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41215</a:t>
            </a:r>
          </a:p>
        </p:txBody>
      </p:sp>
      <p:sp>
        <p:nvSpPr>
          <p:cNvPr id="18455" name="Text Box 1067"/>
          <p:cNvSpPr txBox="1">
            <a:spLocks noChangeArrowheads="1"/>
          </p:cNvSpPr>
          <p:nvPr/>
        </p:nvSpPr>
        <p:spPr bwMode="auto">
          <a:xfrm>
            <a:off x="6804025" y="2997200"/>
            <a:ext cx="990600" cy="455613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18456" name="Text Box 1068"/>
          <p:cNvSpPr txBox="1">
            <a:spLocks noChangeArrowheads="1"/>
          </p:cNvSpPr>
          <p:nvPr/>
        </p:nvSpPr>
        <p:spPr bwMode="auto">
          <a:xfrm>
            <a:off x="6804025" y="3716338"/>
            <a:ext cx="990600" cy="455612"/>
          </a:xfrm>
          <a:prstGeom prst="rect">
            <a:avLst/>
          </a:prstGeom>
          <a:solidFill>
            <a:srgbClr val="FFCC99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A00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8457" name="Text Box 1082"/>
          <p:cNvSpPr txBox="1">
            <a:spLocks noChangeArrowheads="1"/>
          </p:cNvSpPr>
          <p:nvPr/>
        </p:nvSpPr>
        <p:spPr bwMode="auto">
          <a:xfrm>
            <a:off x="8027988" y="2997200"/>
            <a:ext cx="53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8458" name="Text Box 1083"/>
          <p:cNvSpPr txBox="1">
            <a:spLocks noChangeArrowheads="1"/>
          </p:cNvSpPr>
          <p:nvPr/>
        </p:nvSpPr>
        <p:spPr bwMode="auto">
          <a:xfrm>
            <a:off x="8027988" y="3716338"/>
            <a:ext cx="53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CS</a:t>
            </a:r>
          </a:p>
        </p:txBody>
      </p:sp>
      <p:sp>
        <p:nvSpPr>
          <p:cNvPr id="18459" name="Text Box 1084"/>
          <p:cNvSpPr txBox="1">
            <a:spLocks noChangeArrowheads="1"/>
          </p:cNvSpPr>
          <p:nvPr/>
        </p:nvSpPr>
        <p:spPr bwMode="auto">
          <a:xfrm>
            <a:off x="2195513" y="5589588"/>
            <a:ext cx="4679950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段间间接转移操作示意图</a:t>
            </a:r>
          </a:p>
        </p:txBody>
      </p:sp>
      <p:sp>
        <p:nvSpPr>
          <p:cNvPr id="18460" name="Text Box 1085"/>
          <p:cNvSpPr txBox="1">
            <a:spLocks noChangeArrowheads="1"/>
          </p:cNvSpPr>
          <p:nvPr/>
        </p:nvSpPr>
        <p:spPr bwMode="auto">
          <a:xfrm>
            <a:off x="4284663" y="765175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11111111</a:t>
            </a:r>
          </a:p>
        </p:txBody>
      </p:sp>
      <p:sp>
        <p:nvSpPr>
          <p:cNvPr id="18461" name="Text Box 1086"/>
          <p:cNvSpPr txBox="1">
            <a:spLocks noChangeArrowheads="1"/>
          </p:cNvSpPr>
          <p:nvPr/>
        </p:nvSpPr>
        <p:spPr bwMode="auto">
          <a:xfrm>
            <a:off x="4140200" y="1081088"/>
            <a:ext cx="1582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11101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8462" name="Line 1087"/>
          <p:cNvSpPr>
            <a:spLocks noChangeShapeType="1"/>
          </p:cNvSpPr>
          <p:nvPr/>
        </p:nvSpPr>
        <p:spPr bwMode="auto">
          <a:xfrm>
            <a:off x="2124075" y="2781300"/>
            <a:ext cx="0" cy="215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63" name="Line 1088"/>
          <p:cNvSpPr>
            <a:spLocks noChangeShapeType="1"/>
          </p:cNvSpPr>
          <p:nvPr/>
        </p:nvSpPr>
        <p:spPr bwMode="auto">
          <a:xfrm>
            <a:off x="2124075" y="2997200"/>
            <a:ext cx="7191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64" name="Text Box 1089"/>
          <p:cNvSpPr txBox="1">
            <a:spLocks noChangeArrowheads="1"/>
          </p:cNvSpPr>
          <p:nvPr/>
        </p:nvSpPr>
        <p:spPr bwMode="auto">
          <a:xfrm>
            <a:off x="1258888" y="260350"/>
            <a:ext cx="4321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JMP  DWORD PTR [SI]</a:t>
            </a:r>
            <a:r>
              <a:rPr lang="zh-CN" altLang="en-US">
                <a:latin typeface="Times New Roman" panose="02020603050405020304" pitchFamily="18" charset="0"/>
              </a:rPr>
              <a:t>的机器码</a:t>
            </a:r>
          </a:p>
        </p:txBody>
      </p:sp>
      <p:sp>
        <p:nvSpPr>
          <p:cNvPr id="18465" name="Line 1090"/>
          <p:cNvSpPr>
            <a:spLocks noChangeShapeType="1"/>
          </p:cNvSpPr>
          <p:nvPr/>
        </p:nvSpPr>
        <p:spPr bwMode="auto">
          <a:xfrm>
            <a:off x="2843213" y="692150"/>
            <a:ext cx="792162" cy="360363"/>
          </a:xfrm>
          <a:prstGeom prst="line">
            <a:avLst/>
          </a:prstGeom>
          <a:noFill/>
          <a:ln w="19050" cap="sq">
            <a:solidFill>
              <a:srgbClr val="C0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6" name="AutoShape 1091"/>
          <p:cNvSpPr>
            <a:spLocks/>
          </p:cNvSpPr>
          <p:nvPr/>
        </p:nvSpPr>
        <p:spPr bwMode="auto">
          <a:xfrm>
            <a:off x="3665538" y="923231"/>
            <a:ext cx="144462" cy="331589"/>
          </a:xfrm>
          <a:prstGeom prst="leftBrace">
            <a:avLst>
              <a:gd name="adj1" fmla="val 29105"/>
              <a:gd name="adj2" fmla="val 50000"/>
            </a:avLst>
          </a:prstGeom>
          <a:noFill/>
          <a:ln w="28575" cap="sq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7" name="Line 1092"/>
          <p:cNvSpPr>
            <a:spLocks noChangeShapeType="1"/>
          </p:cNvSpPr>
          <p:nvPr/>
        </p:nvSpPr>
        <p:spPr bwMode="auto">
          <a:xfrm flipH="1">
            <a:off x="5580063" y="1268413"/>
            <a:ext cx="360362" cy="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68" name="Line 1093"/>
          <p:cNvSpPr>
            <a:spLocks noChangeShapeType="1"/>
          </p:cNvSpPr>
          <p:nvPr/>
        </p:nvSpPr>
        <p:spPr bwMode="auto">
          <a:xfrm>
            <a:off x="5940425" y="1268413"/>
            <a:ext cx="43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69" name="Text Box 1094"/>
          <p:cNvSpPr txBox="1">
            <a:spLocks noChangeArrowheads="1"/>
          </p:cNvSpPr>
          <p:nvPr/>
        </p:nvSpPr>
        <p:spPr bwMode="auto">
          <a:xfrm>
            <a:off x="6443663" y="1082675"/>
            <a:ext cx="936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DS:[SI]</a:t>
            </a:r>
          </a:p>
        </p:txBody>
      </p:sp>
      <p:grpSp>
        <p:nvGrpSpPr>
          <p:cNvPr id="18470" name="Group 1101"/>
          <p:cNvGrpSpPr>
            <a:grpSpLocks/>
          </p:cNvGrpSpPr>
          <p:nvPr/>
        </p:nvGrpSpPr>
        <p:grpSpPr bwMode="auto">
          <a:xfrm>
            <a:off x="6011863" y="3068638"/>
            <a:ext cx="701675" cy="346075"/>
            <a:chOff x="3787" y="1933"/>
            <a:chExt cx="442" cy="218"/>
          </a:xfrm>
        </p:grpSpPr>
        <p:sp>
          <p:nvSpPr>
            <p:cNvPr id="18471" name="Line 1098"/>
            <p:cNvSpPr>
              <a:spLocks noChangeShapeType="1"/>
            </p:cNvSpPr>
            <p:nvPr/>
          </p:nvSpPr>
          <p:spPr bwMode="auto">
            <a:xfrm>
              <a:off x="3787" y="1933"/>
              <a:ext cx="227" cy="1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2" name="Line 1099"/>
            <p:cNvSpPr>
              <a:spLocks noChangeShapeType="1"/>
            </p:cNvSpPr>
            <p:nvPr/>
          </p:nvSpPr>
          <p:spPr bwMode="auto">
            <a:xfrm flipV="1">
              <a:off x="3787" y="2045"/>
              <a:ext cx="227" cy="1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3" name="Line 1100"/>
            <p:cNvSpPr>
              <a:spLocks noChangeShapeType="1"/>
            </p:cNvSpPr>
            <p:nvPr/>
          </p:nvSpPr>
          <p:spPr bwMode="auto">
            <a:xfrm flipV="1">
              <a:off x="4002" y="2045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74" name="Group 1102"/>
          <p:cNvGrpSpPr>
            <a:grpSpLocks/>
          </p:cNvGrpSpPr>
          <p:nvPr/>
        </p:nvGrpSpPr>
        <p:grpSpPr bwMode="auto">
          <a:xfrm>
            <a:off x="6011863" y="3789363"/>
            <a:ext cx="701675" cy="346075"/>
            <a:chOff x="3787" y="1933"/>
            <a:chExt cx="442" cy="218"/>
          </a:xfrm>
        </p:grpSpPr>
        <p:sp>
          <p:nvSpPr>
            <p:cNvPr id="18475" name="Line 1103"/>
            <p:cNvSpPr>
              <a:spLocks noChangeShapeType="1"/>
            </p:cNvSpPr>
            <p:nvPr/>
          </p:nvSpPr>
          <p:spPr bwMode="auto">
            <a:xfrm>
              <a:off x="3787" y="1933"/>
              <a:ext cx="227" cy="1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6" name="Line 1104"/>
            <p:cNvSpPr>
              <a:spLocks noChangeShapeType="1"/>
            </p:cNvSpPr>
            <p:nvPr/>
          </p:nvSpPr>
          <p:spPr bwMode="auto">
            <a:xfrm flipV="1">
              <a:off x="3787" y="2045"/>
              <a:ext cx="227" cy="1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77" name="Line 1105"/>
            <p:cNvSpPr>
              <a:spLocks noChangeShapeType="1"/>
            </p:cNvSpPr>
            <p:nvPr/>
          </p:nvSpPr>
          <p:spPr bwMode="auto">
            <a:xfrm flipV="1">
              <a:off x="4002" y="2045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/>
              <a:t>无条件转移指令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58324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en-US" altLang="zh-CN" kern="0" dirty="0" err="1" smtClean="0"/>
              <a:t>MOV</a:t>
            </a:r>
            <a:r>
              <a:rPr lang="en-US" altLang="zh-CN" kern="0" dirty="0" smtClean="0"/>
              <a:t>  SI</a:t>
            </a:r>
            <a:r>
              <a:rPr lang="zh-CN" altLang="en-US" kern="0" dirty="0" smtClean="0"/>
              <a:t>，</a:t>
            </a:r>
            <a:r>
              <a:rPr lang="en-US" altLang="zh-CN" kern="0" dirty="0" err="1" smtClean="0"/>
              <a:t>1122H</a:t>
            </a:r>
            <a:endParaRPr lang="en-US" altLang="zh-CN" kern="0" dirty="0" smtClean="0"/>
          </a:p>
          <a:p>
            <a:pPr lvl="1" eaLnBrk="1" hangingPunct="1"/>
            <a:r>
              <a:rPr lang="en-US" altLang="zh-CN" kern="0" dirty="0" err="1" smtClean="0"/>
              <a:t>MOV</a:t>
            </a:r>
            <a:r>
              <a:rPr lang="en-US" altLang="zh-CN" kern="0" dirty="0" smtClean="0"/>
              <a:t>  WORD PTR[SI]</a:t>
            </a:r>
            <a:r>
              <a:rPr lang="zh-CN" altLang="en-US" kern="0" dirty="0" smtClean="0"/>
              <a:t>，</a:t>
            </a:r>
            <a:r>
              <a:rPr lang="en-US" altLang="zh-CN" kern="0" dirty="0" err="1" smtClean="0"/>
              <a:t>0120H</a:t>
            </a:r>
            <a:endParaRPr lang="en-US" altLang="zh-CN" kern="0" dirty="0" smtClean="0"/>
          </a:p>
          <a:p>
            <a:pPr lvl="1" eaLnBrk="1" hangingPunct="1"/>
            <a:r>
              <a:rPr lang="en-US" altLang="zh-CN" kern="0" dirty="0" smtClean="0"/>
              <a:t>ADD  SI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2</a:t>
            </a:r>
          </a:p>
          <a:p>
            <a:pPr lvl="1" eaLnBrk="1" hangingPunct="1"/>
            <a:r>
              <a:rPr lang="en-US" altLang="zh-CN" kern="0" dirty="0" err="1" smtClean="0"/>
              <a:t>MOV</a:t>
            </a:r>
            <a:r>
              <a:rPr lang="en-US" altLang="zh-CN" kern="0" dirty="0" smtClean="0"/>
              <a:t>  WORD PTR[SI]</a:t>
            </a:r>
            <a:r>
              <a:rPr lang="zh-CN" altLang="en-US" kern="0" dirty="0" smtClean="0"/>
              <a:t>，</a:t>
            </a:r>
            <a:r>
              <a:rPr lang="en-US" altLang="zh-CN" kern="0" dirty="0" err="1" smtClean="0"/>
              <a:t>0122H</a:t>
            </a:r>
            <a:endParaRPr lang="en-US" altLang="zh-CN" kern="0" dirty="0" smtClean="0"/>
          </a:p>
          <a:p>
            <a:pPr eaLnBrk="1" hangingPunct="1"/>
            <a:endParaRPr lang="en-US" altLang="zh-CN" kern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64415" y="5248472"/>
            <a:ext cx="3846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JMP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DWORD</a:t>
            </a:r>
            <a:r>
              <a:rPr lang="en-US" altLang="zh-CN" b="1" dirty="0" smtClean="0"/>
              <a:t> </a:t>
            </a:r>
            <a:r>
              <a:rPr lang="en-US" altLang="zh-CN" b="1" dirty="0"/>
              <a:t>PTR[SI-2]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14413" y="4588697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chemeClr val="tx2"/>
                </a:solidFill>
              </a:rPr>
              <a:t>JMP</a:t>
            </a:r>
            <a:r>
              <a:rPr lang="en-US" altLang="zh-CN" b="1" dirty="0">
                <a:solidFill>
                  <a:schemeClr val="tx2"/>
                </a:solidFill>
              </a:rPr>
              <a:t>  WORD PTR[SI]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777707" y="1648647"/>
            <a:ext cx="3429000" cy="4392612"/>
            <a:chOff x="3560" y="1389"/>
            <a:chExt cx="2160" cy="276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199" y="1389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99" y="17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99" y="201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199" y="225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95" y="275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199" y="3659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436" y="175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JMP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0" y="2704"/>
              <a:ext cx="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FF0000"/>
                  </a:solidFill>
                </a:rPr>
                <a:t>1122H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68" y="37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526" y="2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14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cs typeface="Times New Roman" panose="02020603050405020304" pitchFamily="18" charset="0"/>
                </a:rPr>
                <a:t>┇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5239" y="1616"/>
              <a:ext cx="136" cy="6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375" y="1616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代码段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199" y="341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/>
            </p:cNvSpPr>
            <p:nvPr/>
          </p:nvSpPr>
          <p:spPr bwMode="auto">
            <a:xfrm>
              <a:off x="5239" y="2659"/>
              <a:ext cx="181" cy="1361"/>
            </a:xfrm>
            <a:prstGeom prst="rightBrace">
              <a:avLst>
                <a:gd name="adj1" fmla="val 62661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393" y="3022"/>
              <a:ext cx="32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/>
                <a:t>数据段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99" y="29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458" y="340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67" y="3180"/>
              <a:ext cx="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22H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468" y="2750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20H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195" y="3203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4468" y="297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01H</a:t>
              </a:r>
            </a:p>
          </p:txBody>
        </p:sp>
      </p:grpSp>
      <p:sp>
        <p:nvSpPr>
          <p:cNvPr id="31" name="AutoShape 36"/>
          <p:cNvSpPr>
            <a:spLocks/>
          </p:cNvSpPr>
          <p:nvPr/>
        </p:nvSpPr>
        <p:spPr bwMode="auto">
          <a:xfrm>
            <a:off x="6542882" y="4575997"/>
            <a:ext cx="171450" cy="673100"/>
          </a:xfrm>
          <a:prstGeom prst="leftBrace">
            <a:avLst>
              <a:gd name="adj1" fmla="val 327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5777707" y="4888734"/>
            <a:ext cx="720725" cy="1444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5201445" y="4817297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IP</a:t>
            </a:r>
          </a:p>
        </p:txBody>
      </p:sp>
      <p:sp>
        <p:nvSpPr>
          <p:cNvPr id="34" name="AutoShape 39"/>
          <p:cNvSpPr>
            <a:spLocks/>
          </p:cNvSpPr>
          <p:nvPr/>
        </p:nvSpPr>
        <p:spPr bwMode="auto">
          <a:xfrm>
            <a:off x="6541295" y="4672834"/>
            <a:ext cx="173037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5190332" y="505383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CS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5779295" y="4955409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42"/>
          <p:cNvSpPr>
            <a:spLocks/>
          </p:cNvSpPr>
          <p:nvPr/>
        </p:nvSpPr>
        <p:spPr bwMode="auto">
          <a:xfrm>
            <a:off x="6469857" y="3952109"/>
            <a:ext cx="173038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5118895" y="4333109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IP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H="1">
            <a:off x="5707857" y="4234684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 animBg="1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在满足一定条件下，程序转移到目标地址继续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indent="0">
              <a:buNone/>
              <a:defRPr/>
            </a:pPr>
            <a:r>
              <a:rPr lang="zh-CN" altLang="en-US" dirty="0">
                <a:latin typeface="宋体" pitchFamily="2" charset="-122"/>
              </a:rPr>
              <a:t>格式：</a:t>
            </a:r>
            <a:r>
              <a:rPr lang="en-US" altLang="zh-CN" dirty="0">
                <a:latin typeface="宋体" pitchFamily="2" charset="-122"/>
              </a:rPr>
              <a:t>	 </a:t>
            </a:r>
          </a:p>
          <a:p>
            <a:pPr indent="0">
              <a:buNone/>
              <a:defRPr/>
            </a:pPr>
            <a:r>
              <a:rPr lang="en-US" altLang="zh-CN" b="1" dirty="0"/>
              <a:t>        </a:t>
            </a:r>
            <a:r>
              <a:rPr lang="en-US" altLang="zh-CN" b="1" dirty="0" err="1"/>
              <a:t>J</a:t>
            </a:r>
            <a:r>
              <a:rPr lang="en-US" altLang="zh-CN" b="1" baseline="-20000" dirty="0" err="1"/>
              <a:t>XX</a:t>
            </a:r>
            <a:r>
              <a:rPr lang="en-US" altLang="zh-CN" b="1" baseline="-20000" dirty="0"/>
              <a:t>      </a:t>
            </a:r>
            <a:r>
              <a:rPr lang="en-US" altLang="zh-CN" b="1" dirty="0"/>
              <a:t>label	</a:t>
            </a:r>
            <a:r>
              <a:rPr lang="zh-CN" altLang="en-US" b="1" dirty="0"/>
              <a:t>；</a:t>
            </a:r>
            <a:r>
              <a:rPr lang="en-US" altLang="zh-CN" b="1" dirty="0"/>
              <a:t>xx</a:t>
            </a:r>
            <a:r>
              <a:rPr lang="zh-CN" altLang="en-US" dirty="0"/>
              <a:t>为条件名称缩写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条件转移</a:t>
            </a:r>
            <a:r>
              <a:rPr lang="zh-CN" altLang="en-US" dirty="0">
                <a:solidFill>
                  <a:srgbClr val="FF0000"/>
                </a:solidFill>
              </a:rPr>
              <a:t>指令均为段内短转移，即</a:t>
            </a:r>
            <a:r>
              <a:rPr lang="zh-CN" altLang="en-US" dirty="0" smtClean="0">
                <a:solidFill>
                  <a:srgbClr val="FF0000"/>
                </a:solidFill>
              </a:rPr>
              <a:t>转移 范围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2575" lvl="1" indent="0" algn="ctr" eaLnBrk="1" hangingPunct="1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-128------+</a:t>
            </a:r>
            <a:r>
              <a:rPr lang="zh-CN" altLang="en-US" sz="3200" dirty="0" smtClean="0">
                <a:solidFill>
                  <a:srgbClr val="FF0000"/>
                </a:solidFill>
              </a:rPr>
              <a:t>127 </a:t>
            </a:r>
            <a:r>
              <a:rPr lang="zh-CN" altLang="en-US" sz="3200" dirty="0">
                <a:solidFill>
                  <a:srgbClr val="FF0000"/>
                </a:solidFill>
              </a:rPr>
              <a:t>字节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4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①  以单个状态标志作为转移条件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助记符转移</a:t>
            </a:r>
            <a:r>
              <a:rPr lang="zh-CN" altLang="en-US" b="1" dirty="0">
                <a:latin typeface="Times New Roman" panose="02020603050405020304" pitchFamily="18" charset="0"/>
              </a:rPr>
              <a:t>条件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175</a:t>
            </a:fld>
            <a:endParaRPr lang="en-US" altLang="zh-CN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02036"/>
              </p:ext>
            </p:extLst>
          </p:nvPr>
        </p:nvGraphicFramePr>
        <p:xfrm>
          <a:off x="1547664" y="2780928"/>
          <a:ext cx="5410200" cy="317500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JZ/JE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JNZ/JNE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OF=1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OF=0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JP/JPE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JNP/JPO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PF=0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2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②</a:t>
            </a:r>
            <a:r>
              <a:rPr lang="zh-CN" altLang="en-US" b="1" dirty="0"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</a:rPr>
              <a:t>CX</a:t>
            </a:r>
            <a:r>
              <a:rPr lang="zh-CN" altLang="en-US" b="1" dirty="0">
                <a:latin typeface="Times New Roman" panose="02020603050405020304" pitchFamily="18" charset="0"/>
              </a:rPr>
              <a:t>的值为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作为转移条件</a:t>
            </a: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176</a:t>
            </a:fld>
            <a:endParaRPr lang="en-US" altLang="zh-CN" dirty="0"/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63027"/>
              </p:ext>
            </p:extLst>
          </p:nvPr>
        </p:nvGraphicFramePr>
        <p:xfrm>
          <a:off x="1187624" y="3140968"/>
          <a:ext cx="5486400" cy="14382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JECX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ECX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JCXZ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	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CX=0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③</a:t>
            </a:r>
            <a:r>
              <a:rPr lang="zh-CN" altLang="en-US" b="1" dirty="0">
                <a:latin typeface="Times New Roman" panose="02020603050405020304" pitchFamily="18" charset="0"/>
              </a:rPr>
              <a:t>以两个无符号数比较的结果作为转移条件</a:t>
            </a:r>
          </a:p>
          <a:p>
            <a:pPr indent="0">
              <a:spcBef>
                <a:spcPts val="0"/>
              </a:spcBef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177</a:t>
            </a:fld>
            <a:endParaRPr lang="en-US" altLang="zh-CN" dirty="0"/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03035"/>
              </p:ext>
            </p:extLst>
          </p:nvPr>
        </p:nvGraphicFramePr>
        <p:xfrm>
          <a:off x="442734" y="3068960"/>
          <a:ext cx="8382000" cy="2378075"/>
        </p:xfrm>
        <a:graphic>
          <a:graphicData uri="http://schemas.openxmlformats.org/drawingml/2006/table">
            <a:tbl>
              <a:tblPr/>
              <a:tblGrid>
                <a:gridCol w="303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	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转移条件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JA/JNBE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CF∨ZF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=0	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高于/不低于等于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JAE/JNB/JNC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CF=0              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高于或等于/不低于/无进位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JB/JNAE/JC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CF=1	         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低于/不高于等于/有进位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JBE/JNA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CF∨ZF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=1	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低于或等于/不高于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④</a:t>
            </a:r>
            <a:r>
              <a:rPr lang="zh-CN" altLang="en-US" b="1" dirty="0">
                <a:latin typeface="Times New Roman" panose="02020603050405020304" pitchFamily="18" charset="0"/>
              </a:rPr>
              <a:t>以两个带符号数比较的结果作为转移条件</a:t>
            </a:r>
          </a:p>
          <a:p>
            <a:pPr indent="0">
              <a:spcBef>
                <a:spcPts val="0"/>
              </a:spcBef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178</a:t>
            </a:fld>
            <a:endParaRPr lang="en-US" altLang="zh-CN" dirty="0"/>
          </a:p>
        </p:txBody>
      </p:sp>
      <p:graphicFrame>
        <p:nvGraphicFramePr>
          <p:cNvPr id="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7143"/>
              </p:ext>
            </p:extLst>
          </p:nvPr>
        </p:nvGraphicFramePr>
        <p:xfrm>
          <a:off x="571500" y="2904566"/>
          <a:ext cx="8458200" cy="217646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	转移条件	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JG/JNLE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SF⊕OF）∨ZF=0	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大于/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不小于等于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JGE/JNL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SF⊕OF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=0	        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大于或等于/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不小于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JL/JNGE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SF⊕OF=1	  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小于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/不大于等于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JLE/JNG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SF⊕OF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）∨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ZF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=1	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小于或等于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/不大于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indent="0">
              <a:spcBef>
                <a:spcPts val="0"/>
              </a:spcBef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</a:rPr>
              <a:t>注意几点</a:t>
            </a:r>
            <a:r>
              <a:rPr kumimoji="1" lang="zh-CN" altLang="en-US" b="1" dirty="0" smtClean="0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kumimoji="1" lang="en-US" altLang="zh-CN" b="1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、所有</a:t>
            </a:r>
            <a:r>
              <a:rPr lang="zh-CN" altLang="en-US" b="1" dirty="0">
                <a:latin typeface="Times New Roman" panose="02020603050405020304" pitchFamily="18" charset="0"/>
              </a:rPr>
              <a:t>条件转移指令只能用段内直接寻址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方式都是</a:t>
            </a:r>
            <a:r>
              <a:rPr lang="zh-CN" altLang="en-US" b="1" dirty="0">
                <a:latin typeface="Times New Roman" panose="02020603050405020304" pitchFamily="18" charset="0"/>
              </a:rPr>
              <a:t>相对转移，范围（</a:t>
            </a:r>
            <a:r>
              <a:rPr lang="en-US" altLang="zh-CN" b="1" dirty="0">
                <a:latin typeface="Times New Roman" panose="02020603050405020304" pitchFamily="18" charset="0"/>
              </a:rPr>
              <a:t>-128~+127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/>
              <a:t>2 </a:t>
            </a:r>
            <a:r>
              <a:rPr lang="zh-CN" altLang="en-US" b="1" dirty="0" smtClean="0"/>
              <a:t>、条件转移</a:t>
            </a:r>
            <a:r>
              <a:rPr lang="zh-CN" altLang="en-US" b="1" dirty="0"/>
              <a:t>指令中，相当一部分指令是在比较完二个数大小后，根据结果而决定是否</a:t>
            </a:r>
            <a:r>
              <a:rPr lang="zh-CN" altLang="en-US" b="1" dirty="0" smtClean="0"/>
              <a:t>转移</a:t>
            </a:r>
            <a:r>
              <a:rPr lang="zh-CN" altLang="en-US" b="1" dirty="0"/>
              <a:t>。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条件转移</a:t>
            </a:r>
            <a:r>
              <a:rPr lang="zh-CN" altLang="en-US" b="1" dirty="0">
                <a:latin typeface="Times New Roman" panose="02020603050405020304" pitchFamily="18" charset="0"/>
              </a:rPr>
              <a:t>指令不影响标志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位，可以连续进行条件转移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4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2212" y="421984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2212" y="2732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2212" y="3113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2212" y="458338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2212" y="494374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732212" y="21878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45124" y="21751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729037" y="206084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11574" y="557874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260849" y="453258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60849" y="417222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13399" y="407856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1FEH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286249" y="366898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32462" y="45119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41962" y="429604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2787" y="25942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5586412" y="259424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02112" y="2764110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5349" y="381186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68374" y="381186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12       34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87512" y="381186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473199" y="330386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20899" y="335307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57299" y="44389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 AX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44637" y="551842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000" b="1"/>
              <a:t>SP+2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133599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1476374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395537" y="515647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6732240" y="365628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732240" y="401982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6732240" y="438018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6732240" y="265139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>
            <a:off x="8192740" y="263076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55"/>
          <p:cNvSpPr>
            <a:spLocks/>
          </p:cNvSpPr>
          <p:nvPr/>
        </p:nvSpPr>
        <p:spPr bwMode="auto">
          <a:xfrm>
            <a:off x="6732240" y="521679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162577" y="436589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/>
              <a:t>1200</a:t>
            </a:r>
            <a:r>
              <a:rPr lang="en-US" altLang="zh-CN" sz="2000"/>
              <a:t>H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7189440" y="27656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32240" y="328639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6960840" y="207989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出栈后</a:t>
            </a: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4065587" y="169572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出栈前</a:t>
            </a:r>
          </a:p>
        </p:txBody>
      </p:sp>
    </p:spTree>
    <p:extLst>
      <p:ext uri="{BB962C8B-B14F-4D97-AF65-F5344CB8AC3E}">
        <p14:creationId xmlns:p14="http://schemas.microsoft.com/office/powerpoint/2010/main" val="387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 animBg="1"/>
      <p:bldP spid="38" grpId="0" animBg="1"/>
      <p:bldP spid="39" grpId="0"/>
      <p:bldP spid="39" grpId="1"/>
      <p:bldP spid="40" grpId="0"/>
      <p:bldP spid="41" grpId="0" animBg="1"/>
      <p:bldP spid="42" grpId="0"/>
      <p:bldP spid="43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）转移指令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</a:pPr>
            <a:r>
              <a:rPr lang="zh-CN" altLang="en-US" dirty="0" smtClean="0"/>
              <a:t>条件转移指令</a:t>
            </a:r>
            <a:endParaRPr lang="en-US" altLang="zh-CN" dirty="0" smtClean="0"/>
          </a:p>
          <a:p>
            <a:pPr marL="969963" lvl="1" indent="-342900">
              <a:spcBef>
                <a:spcPts val="0"/>
              </a:spcBef>
            </a:pPr>
            <a:r>
              <a:rPr lang="zh-CN" altLang="en-US" dirty="0" smtClean="0"/>
              <a:t>例：统计</a:t>
            </a:r>
            <a:r>
              <a:rPr lang="zh-CN" altLang="en-US" dirty="0"/>
              <a:t>内存数据段中以</a:t>
            </a:r>
            <a:r>
              <a:rPr lang="en-US" altLang="zh-CN" dirty="0"/>
              <a:t>TABLE</a:t>
            </a:r>
            <a:r>
              <a:rPr lang="zh-CN" altLang="en-US" dirty="0"/>
              <a:t>为首地址的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位符号数中正数、负数和零元数的个数。分别将个数存入</a:t>
            </a:r>
            <a:r>
              <a:rPr lang="en-US" altLang="zh-CN" dirty="0" err="1"/>
              <a:t>PLUS,MINUS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ZERO</a:t>
            </a:r>
            <a:r>
              <a:rPr lang="zh-CN" altLang="en-US" dirty="0"/>
              <a:t>三个单元</a:t>
            </a:r>
            <a:r>
              <a:rPr lang="zh-CN" altLang="en-US" dirty="0" smtClean="0"/>
              <a:t>中</a:t>
            </a:r>
            <a:r>
              <a:rPr lang="zh-CN" altLang="en-US" dirty="0"/>
              <a:t>。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1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条件转移指令例（流程图）</a:t>
            </a:r>
          </a:p>
        </p:txBody>
      </p:sp>
      <p:sp>
        <p:nvSpPr>
          <p:cNvPr id="177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A11A74-DD46-4D32-8A98-1D1096656885}" type="slidenum">
              <a:rPr kumimoji="0" lang="zh-CN" altLang="en-US" sz="1400">
                <a:latin typeface="Tahoma" panose="020B0604030504040204" pitchFamily="34" charset="0"/>
              </a:rPr>
              <a:pPr/>
              <a:t>181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299198" y="48624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35248" y="1366738"/>
            <a:ext cx="2209800" cy="8318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755898" y="1442938"/>
            <a:ext cx="201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将存放各元素个数的单元清零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35248" y="2573238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054348" y="2501800"/>
            <a:ext cx="15446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取首地址</a:t>
            </a:r>
          </a:p>
          <a:p>
            <a:pPr>
              <a:spcBef>
                <a:spcPct val="5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设串长度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395536" y="350986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832098" y="3586063"/>
            <a:ext cx="193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取一个字节数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230936" y="26430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51636" y="2719288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正数个数加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230936" y="3709888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4797673" y="4976713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零元素加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512048" y="1119088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508873" y="2141438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523161" y="5473600"/>
            <a:ext cx="0" cy="547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1692523" y="2198588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1721098" y="5181500"/>
            <a:ext cx="0" cy="415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060948" y="4824313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564186" y="1119088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564186" y="1119088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411411" y="4460775"/>
            <a:ext cx="2592387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292473" y="4617938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为负？</a:t>
            </a: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1692523" y="3190775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1692523" y="4128988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226173" y="1392138"/>
            <a:ext cx="2592388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107236" y="1549300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为零？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4802436" y="3803550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负数个数加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3853111" y="3438425"/>
            <a:ext cx="0" cy="21447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1721098" y="559742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3853111" y="3438425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2987923" y="444648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1979861" y="5165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5580311" y="21271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6848723" y="1752500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539286" y="1754088"/>
            <a:ext cx="0" cy="281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523161" y="45750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6891586" y="1406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6963023" y="2990750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005886" y="4027388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7971086" y="2990750"/>
            <a:ext cx="0" cy="2706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523161" y="5727600"/>
            <a:ext cx="24479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508873" y="4570313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537448" y="3438425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21" grpId="0" animBg="1"/>
      <p:bldP spid="165925" grpId="0" animBg="1"/>
      <p:bldP spid="165926" grpId="0"/>
      <p:bldP spid="165927" grpId="0"/>
      <p:bldP spid="165932" grpId="0"/>
      <p:bldP spid="165933" grpId="0"/>
      <p:bldP spid="165938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F5E3-16E3-4F98-A84F-74B7215F6A0F}" type="slidenum">
              <a:rPr lang="en-US" altLang="zh-CN" smtClean="0"/>
              <a:pPr/>
              <a:t>182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403244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AU" altLang="zh-CN" sz="2800" dirty="0"/>
              <a:t>	</a:t>
            </a:r>
            <a:r>
              <a:rPr lang="en-AU" altLang="zh-CN" sz="2800" dirty="0" err="1"/>
              <a:t>MOV</a:t>
            </a:r>
            <a:r>
              <a:rPr lang="en-AU" altLang="zh-CN" sz="2800" dirty="0"/>
              <a:t> </a:t>
            </a:r>
            <a:r>
              <a:rPr lang="en-AU" altLang="zh-CN" sz="2800" dirty="0" err="1"/>
              <a:t>CX,9</a:t>
            </a:r>
            <a:r>
              <a:rPr lang="en-AU" altLang="zh-CN" sz="2800" dirty="0"/>
              <a:t>           </a:t>
            </a:r>
          </a:p>
          <a:p>
            <a:r>
              <a:rPr lang="en-AU" altLang="zh-CN" sz="2800" dirty="0"/>
              <a:t>NEXT:  </a:t>
            </a:r>
          </a:p>
          <a:p>
            <a:r>
              <a:rPr lang="en-AU" altLang="zh-CN" sz="2800" dirty="0"/>
              <a:t>	</a:t>
            </a:r>
            <a:r>
              <a:rPr lang="en-AU" altLang="zh-CN" sz="2800" dirty="0" err="1"/>
              <a:t>CMP</a:t>
            </a:r>
            <a:r>
              <a:rPr lang="en-AU" altLang="zh-CN" sz="2800" dirty="0"/>
              <a:t> TABLE[SI],0</a:t>
            </a:r>
          </a:p>
          <a:p>
            <a:r>
              <a:rPr lang="en-AU" altLang="zh-CN" sz="2800" dirty="0"/>
              <a:t>	</a:t>
            </a:r>
            <a:r>
              <a:rPr lang="en-AU" altLang="zh-CN" sz="2800" dirty="0" err="1"/>
              <a:t>JL</a:t>
            </a:r>
            <a:r>
              <a:rPr lang="en-AU" altLang="zh-CN" sz="2800" dirty="0"/>
              <a:t> </a:t>
            </a:r>
            <a:r>
              <a:rPr lang="en-AU" altLang="zh-CN" sz="2800" dirty="0" err="1"/>
              <a:t>P1</a:t>
            </a:r>
            <a:endParaRPr lang="en-AU" altLang="zh-CN" sz="2800" dirty="0"/>
          </a:p>
          <a:p>
            <a:r>
              <a:rPr lang="en-AU" altLang="zh-CN" sz="2800" dirty="0"/>
              <a:t>	</a:t>
            </a:r>
            <a:r>
              <a:rPr lang="en-AU" altLang="zh-CN" sz="2800" dirty="0" err="1"/>
              <a:t>JZ</a:t>
            </a:r>
            <a:r>
              <a:rPr lang="en-AU" altLang="zh-CN" sz="2800" dirty="0"/>
              <a:t> </a:t>
            </a:r>
            <a:r>
              <a:rPr lang="en-AU" altLang="zh-CN" sz="2800" dirty="0" err="1"/>
              <a:t>P2</a:t>
            </a:r>
            <a:endParaRPr lang="en-AU" altLang="zh-CN" sz="2800" dirty="0"/>
          </a:p>
          <a:p>
            <a:r>
              <a:rPr lang="en-AU" altLang="zh-CN" sz="2800" dirty="0"/>
              <a:t>	JG </a:t>
            </a:r>
            <a:r>
              <a:rPr lang="en-AU" altLang="zh-CN" sz="2800" dirty="0" err="1" smtClean="0"/>
              <a:t>P3</a:t>
            </a:r>
            <a:endParaRPr lang="en-AU" altLang="zh-CN" sz="2800" dirty="0" smtClean="0"/>
          </a:p>
          <a:p>
            <a:r>
              <a:rPr lang="en-AU" altLang="zh-CN" sz="2800" dirty="0" err="1"/>
              <a:t>P1:INC</a:t>
            </a:r>
            <a:r>
              <a:rPr lang="en-AU" altLang="zh-CN" sz="2800" dirty="0"/>
              <a:t> MINUS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INC</a:t>
            </a:r>
            <a:r>
              <a:rPr lang="en-AU" altLang="zh-CN" sz="2800" dirty="0"/>
              <a:t> SI</a:t>
            </a:r>
          </a:p>
          <a:p>
            <a:r>
              <a:rPr lang="en-AU" altLang="zh-CN" sz="2800" dirty="0"/>
              <a:t>   DEC CX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JNZ</a:t>
            </a:r>
            <a:r>
              <a:rPr lang="en-AU" altLang="zh-CN" sz="2800" dirty="0"/>
              <a:t> NEXT	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JMP</a:t>
            </a:r>
            <a:r>
              <a:rPr lang="en-AU" altLang="zh-CN" sz="2800" dirty="0"/>
              <a:t> </a:t>
            </a:r>
            <a:r>
              <a:rPr lang="en-AU" altLang="zh-CN" sz="2800" dirty="0" smtClean="0"/>
              <a:t>END</a:t>
            </a:r>
            <a:endParaRPr lang="en-AU" altLang="zh-CN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8024" y="844054"/>
            <a:ext cx="4032448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AU" altLang="zh-CN" sz="2800" dirty="0" err="1" smtClean="0"/>
              <a:t>P2:INC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ZERO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INC</a:t>
            </a:r>
            <a:r>
              <a:rPr lang="en-AU" altLang="zh-CN" sz="2800" dirty="0"/>
              <a:t> SI</a:t>
            </a:r>
          </a:p>
          <a:p>
            <a:r>
              <a:rPr lang="en-AU" altLang="zh-CN" sz="2800" dirty="0"/>
              <a:t>   DEC CX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JNZ</a:t>
            </a:r>
            <a:r>
              <a:rPr lang="en-AU" altLang="zh-CN" sz="2800" dirty="0"/>
              <a:t> NEXT	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JMP</a:t>
            </a:r>
            <a:r>
              <a:rPr lang="en-AU" altLang="zh-CN" sz="2800" dirty="0"/>
              <a:t> END</a:t>
            </a:r>
          </a:p>
          <a:p>
            <a:r>
              <a:rPr lang="en-AU" altLang="zh-CN" sz="2800" dirty="0"/>
              <a:t>   </a:t>
            </a:r>
          </a:p>
          <a:p>
            <a:r>
              <a:rPr lang="en-AU" altLang="zh-CN" sz="2800" dirty="0" err="1"/>
              <a:t>P3:INC</a:t>
            </a:r>
            <a:r>
              <a:rPr lang="en-AU" altLang="zh-CN" sz="2800" dirty="0"/>
              <a:t> PLUS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INC</a:t>
            </a:r>
            <a:r>
              <a:rPr lang="en-AU" altLang="zh-CN" sz="2800" dirty="0"/>
              <a:t> SI</a:t>
            </a:r>
          </a:p>
          <a:p>
            <a:r>
              <a:rPr lang="en-AU" altLang="zh-CN" sz="2800" dirty="0"/>
              <a:t>   DEC CX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JNZ</a:t>
            </a:r>
            <a:r>
              <a:rPr lang="en-AU" altLang="zh-CN" sz="2800" dirty="0"/>
              <a:t> NEXT	</a:t>
            </a:r>
          </a:p>
          <a:p>
            <a:r>
              <a:rPr lang="en-AU" altLang="zh-CN" sz="2800" dirty="0"/>
              <a:t>   </a:t>
            </a:r>
            <a:r>
              <a:rPr lang="en-AU" altLang="zh-CN" sz="2800" dirty="0" err="1"/>
              <a:t>JMP</a:t>
            </a:r>
            <a:r>
              <a:rPr lang="en-AU" altLang="zh-CN" sz="2800" dirty="0"/>
              <a:t> END  </a:t>
            </a:r>
          </a:p>
          <a:p>
            <a:endParaRPr lang="en-AU" altLang="zh-CN" sz="2800" dirty="0"/>
          </a:p>
          <a:p>
            <a:r>
              <a:rPr lang="en-AU" altLang="zh-CN" sz="2800" dirty="0" err="1"/>
              <a:t>END:HLT</a:t>
            </a:r>
            <a:r>
              <a:rPr lang="en-AU" altLang="zh-CN" sz="2800" dirty="0"/>
              <a:t> ;halt </a:t>
            </a:r>
            <a:r>
              <a:rPr lang="en-AU" altLang="zh-CN" sz="2800" dirty="0" err="1"/>
              <a:t>cpu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6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以当前</a:t>
            </a:r>
            <a:r>
              <a:rPr lang="en-US" altLang="zh-CN" dirty="0">
                <a:latin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循环次数由</a:t>
            </a:r>
            <a:r>
              <a:rPr lang="en-US" altLang="zh-CN" dirty="0">
                <a:latin typeface="Times New Roman" panose="02020603050405020304" pitchFamily="18" charset="0"/>
              </a:rPr>
              <a:t>CX</a:t>
            </a:r>
            <a:r>
              <a:rPr lang="zh-CN" altLang="en-US" dirty="0">
                <a:latin typeface="Times New Roman" panose="02020603050405020304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循环指令：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183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3933056"/>
            <a:ext cx="185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LOOP  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*LOOPZ      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*LOOPNZ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746920" y="4161656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186783" y="4161656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7520" y="3929881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无条件循环指令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94845" y="4752206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条件循环指令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864645" y="4593456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无条件循环指令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/>
              <a:t>       LOOP  LABEL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循环条件：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CX </a:t>
            </a:r>
            <a:r>
              <a:rPr lang="en-US" altLang="zh-CN" dirty="0">
                <a:cs typeface="Arial" panose="020B0604020202020204" pitchFamily="34" charset="0"/>
              </a:rPr>
              <a:t>≠ 0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DEC  CX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zh-CN" altLang="en-US" dirty="0" smtClean="0"/>
              <a:t>符号地址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循环控制指令不影响标志位。</a:t>
            </a:r>
          </a:p>
          <a:p>
            <a:pPr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184</a:t>
            </a:fld>
            <a:endParaRPr lang="en-US" altLang="zh-CN" dirty="0"/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547664" y="465313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条件</a:t>
            </a:r>
            <a:r>
              <a:rPr lang="zh-CN" altLang="en-US" dirty="0"/>
              <a:t>循环指令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en-US" altLang="zh-CN" dirty="0" err="1" smtClean="0"/>
              <a:t>LOOP</a:t>
            </a:r>
            <a:r>
              <a:rPr lang="en-US" altLang="zh-CN" dirty="0" err="1"/>
              <a:t>Z</a:t>
            </a:r>
            <a:r>
              <a:rPr lang="en-US" altLang="zh-CN" dirty="0" smtClean="0"/>
              <a:t>  </a:t>
            </a:r>
            <a:r>
              <a:rPr lang="en-US" altLang="zh-CN" dirty="0"/>
              <a:t>LABEL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循环条件：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CX </a:t>
            </a:r>
            <a:r>
              <a:rPr lang="en-US" altLang="zh-CN" dirty="0">
                <a:cs typeface="Arial" panose="020B0604020202020204" pitchFamily="34" charset="0"/>
              </a:rPr>
              <a:t>≠ </a:t>
            </a:r>
            <a:r>
              <a:rPr lang="en-US" altLang="zh-CN" dirty="0" smtClean="0">
                <a:cs typeface="Arial" panose="020B0604020202020204" pitchFamily="34" charset="0"/>
              </a:rPr>
              <a:t>0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∧ </a:t>
            </a:r>
            <a:r>
              <a:rPr lang="en-US" altLang="zh-CN" dirty="0" err="1" smtClean="0">
                <a:latin typeface="宋体" pitchFamily="2" charset="-122"/>
              </a:rPr>
              <a:t>ZF</a:t>
            </a:r>
            <a:r>
              <a:rPr lang="en-US" altLang="zh-CN" dirty="0" smtClean="0">
                <a:latin typeface="宋体" pitchFamily="2" charset="-122"/>
              </a:rPr>
              <a:t>=1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结果为</a:t>
            </a:r>
            <a:r>
              <a:rPr lang="en-US" altLang="zh-CN" dirty="0">
                <a:latin typeface="宋体" pitchFamily="2" charset="-122"/>
              </a:rPr>
              <a:t>0)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 smtClean="0">
                <a:latin typeface="宋体" pitchFamily="2" charset="-122"/>
              </a:rPr>
              <a:t>否则</a:t>
            </a:r>
            <a:r>
              <a:rPr lang="zh-CN" altLang="en-US" dirty="0">
                <a:latin typeface="宋体" pitchFamily="2" charset="-122"/>
              </a:rPr>
              <a:t>退出循环,执行</a:t>
            </a:r>
            <a:r>
              <a:rPr lang="en-US" altLang="zh-CN" dirty="0">
                <a:latin typeface="宋体" pitchFamily="2" charset="-122"/>
              </a:rPr>
              <a:t>LOOP</a:t>
            </a:r>
            <a:r>
              <a:rPr lang="zh-CN" altLang="en-US" dirty="0">
                <a:latin typeface="宋体" pitchFamily="2" charset="-122"/>
              </a:rPr>
              <a:t>后面的指令。</a:t>
            </a:r>
          </a:p>
          <a:p>
            <a:pPr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3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条件</a:t>
            </a:r>
            <a:r>
              <a:rPr lang="zh-CN" altLang="en-US" dirty="0"/>
              <a:t>循环指令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en-US" altLang="zh-CN" dirty="0" err="1" smtClean="0"/>
              <a:t>LOOPNZ</a:t>
            </a:r>
            <a:r>
              <a:rPr lang="en-US" altLang="zh-CN" dirty="0" smtClean="0"/>
              <a:t>  </a:t>
            </a:r>
            <a:r>
              <a:rPr lang="en-US" altLang="zh-CN" dirty="0"/>
              <a:t>LABEL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循环条件：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/>
              <a:t>        CX </a:t>
            </a:r>
            <a:r>
              <a:rPr lang="en-US" altLang="zh-CN" dirty="0">
                <a:cs typeface="Arial" panose="020B0604020202020204" pitchFamily="34" charset="0"/>
              </a:rPr>
              <a:t>≠ </a:t>
            </a:r>
            <a:r>
              <a:rPr lang="en-US" altLang="zh-CN" dirty="0" smtClean="0">
                <a:cs typeface="Arial" panose="020B0604020202020204" pitchFamily="34" charset="0"/>
              </a:rPr>
              <a:t>0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∧ </a:t>
            </a:r>
            <a:r>
              <a:rPr lang="en-US" altLang="zh-CN" dirty="0" err="1" smtClean="0">
                <a:latin typeface="宋体" pitchFamily="2" charset="-122"/>
              </a:rPr>
              <a:t>ZF</a:t>
            </a:r>
            <a:r>
              <a:rPr lang="en-US" altLang="zh-CN" dirty="0" smtClean="0">
                <a:latin typeface="宋体" pitchFamily="2" charset="-122"/>
              </a:rPr>
              <a:t>=0(</a:t>
            </a:r>
            <a:r>
              <a:rPr lang="zh-CN" altLang="en-US" dirty="0" smtClean="0">
                <a:latin typeface="宋体" pitchFamily="2" charset="-122"/>
              </a:rPr>
              <a:t>结果不为</a:t>
            </a:r>
            <a:r>
              <a:rPr lang="en-US" altLang="zh-CN" dirty="0" smtClean="0">
                <a:latin typeface="宋体" pitchFamily="2" charset="-122"/>
              </a:rPr>
              <a:t>0)</a:t>
            </a:r>
            <a:endParaRPr lang="en-US" altLang="zh-CN" dirty="0"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dirty="0">
                <a:latin typeface="宋体" pitchFamily="2" charset="-122"/>
              </a:rPr>
              <a:t>否则退出循环,执行</a:t>
            </a:r>
            <a:r>
              <a:rPr lang="en-US" altLang="zh-CN" dirty="0">
                <a:latin typeface="宋体" pitchFamily="2" charset="-122"/>
              </a:rPr>
              <a:t>LOOP</a:t>
            </a:r>
            <a:r>
              <a:rPr lang="zh-CN" altLang="en-US" dirty="0">
                <a:latin typeface="宋体" pitchFamily="2" charset="-122"/>
              </a:rPr>
              <a:t>后面的指令。</a:t>
            </a:r>
          </a:p>
          <a:p>
            <a:pPr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6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给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1A000H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/>
              <a:t>开始</a:t>
            </a:r>
            <a:r>
              <a:rPr lang="zh-CN" altLang="en-US" sz="2800" dirty="0"/>
              <a:t>的</a:t>
            </a:r>
            <a:r>
              <a:rPr lang="en-US" altLang="zh-CN" sz="2800" dirty="0"/>
              <a:t>256</a:t>
            </a:r>
            <a:r>
              <a:rPr lang="zh-CN" altLang="en-US" sz="2800" dirty="0"/>
              <a:t>个内存单元均减去</a:t>
            </a:r>
            <a:r>
              <a:rPr lang="en-US" altLang="zh-CN" sz="2800" dirty="0"/>
              <a:t>1</a:t>
            </a:r>
            <a:r>
              <a:rPr lang="zh-CN" altLang="en-US" sz="2800" dirty="0"/>
              <a:t>，若 发现某个单元减为</a:t>
            </a:r>
            <a:r>
              <a:rPr lang="en-US" altLang="zh-CN" sz="2800" dirty="0"/>
              <a:t>0</a:t>
            </a:r>
            <a:r>
              <a:rPr lang="zh-CN" altLang="en-US" sz="2800" dirty="0"/>
              <a:t>则立即退出循环，其后的单元不再减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9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）循环控制指令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 smtClean="0"/>
              <a:t>	    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</a:t>
            </a:r>
            <a:r>
              <a:rPr lang="en-US" altLang="zh-CN" b="1" dirty="0" err="1" smtClean="0"/>
              <a:t>MOV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AX,1A00H</a:t>
            </a:r>
            <a:endParaRPr lang="en-US" altLang="zh-CN" b="1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MOV</a:t>
            </a:r>
            <a:r>
              <a:rPr lang="en-US" altLang="zh-CN" b="1" dirty="0"/>
              <a:t>    </a:t>
            </a:r>
            <a:r>
              <a:rPr lang="en-US" altLang="zh-CN" b="1" dirty="0" err="1"/>
              <a:t>DS,AX</a:t>
            </a:r>
            <a:endParaRPr lang="en-US" altLang="zh-CN" b="1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MOV</a:t>
            </a:r>
            <a:r>
              <a:rPr lang="en-US" altLang="zh-CN" b="1" dirty="0"/>
              <a:t>    </a:t>
            </a:r>
            <a:r>
              <a:rPr lang="en-US" altLang="zh-CN" b="1" dirty="0" err="1"/>
              <a:t>DI,0</a:t>
            </a:r>
            <a:endParaRPr lang="en-US" altLang="zh-CN" b="1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MOV</a:t>
            </a:r>
            <a:r>
              <a:rPr lang="en-US" altLang="zh-CN" b="1" dirty="0"/>
              <a:t>    </a:t>
            </a:r>
            <a:r>
              <a:rPr lang="en-US" altLang="zh-CN" b="1" dirty="0" err="1"/>
              <a:t>CX,256</a:t>
            </a:r>
            <a:r>
              <a:rPr lang="en-US" altLang="zh-CN" b="1" dirty="0"/>
              <a:t>  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GOON:  </a:t>
            </a:r>
            <a:r>
              <a:rPr lang="en-US" altLang="zh-CN" b="1" dirty="0" smtClean="0"/>
              <a:t>DEC     </a:t>
            </a:r>
            <a:r>
              <a:rPr lang="en-US" altLang="zh-CN" b="1" dirty="0"/>
              <a:t>BYTE PTR[DI]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INC</a:t>
            </a:r>
            <a:r>
              <a:rPr lang="en-US" altLang="zh-CN" b="1" dirty="0"/>
              <a:t>      DI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CMP</a:t>
            </a:r>
            <a:r>
              <a:rPr lang="en-US" altLang="zh-CN" b="1" dirty="0"/>
              <a:t>    BYTE PTR[DI-1</a:t>
            </a:r>
            <a:r>
              <a:rPr lang="en-US" altLang="zh-CN" b="1" dirty="0" smtClean="0"/>
              <a:t>] , 0</a:t>
            </a:r>
            <a:endParaRPr lang="zh-CN" altLang="en-US" b="1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LOOPNZ</a:t>
            </a:r>
            <a:r>
              <a:rPr lang="zh-CN" altLang="en-US" b="1" dirty="0"/>
              <a:t>   </a:t>
            </a:r>
            <a:r>
              <a:rPr lang="en-US" altLang="zh-CN" b="1" dirty="0"/>
              <a:t>GOON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HLT</a:t>
            </a:r>
            <a:r>
              <a:rPr lang="en-US" altLang="zh-CN" b="1" dirty="0"/>
              <a:t>          </a:t>
            </a:r>
          </a:p>
          <a:p>
            <a:pPr indent="0" eaLnBrk="1" hangingPunct="1">
              <a:lnSpc>
                <a:spcPct val="120000"/>
              </a:lnSpc>
              <a:buNone/>
            </a:pP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4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245225"/>
            <a:ext cx="792088" cy="476250"/>
          </a:xfrm>
        </p:spPr>
        <p:txBody>
          <a:bodyPr/>
          <a:lstStyle/>
          <a:p>
            <a:fld id="{221B211F-BED7-4FF9-8E0E-26353AD3E7C6}" type="slidenum"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pPr/>
              <a:t>189</a:t>
            </a:fld>
            <a:endParaRPr lang="zh-CN" altLang="en-US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839200" cy="5942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例2：在40个元素构成的数组中，寻找第一个非零元素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MOV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CX，40</a:t>
            </a:r>
            <a:r>
              <a:rPr lang="en-US" altLang="zh-CN" sz="2000" b="1" dirty="0">
                <a:latin typeface="Times New Roman" pitchFamily="18" charset="0"/>
              </a:rPr>
              <a:t>；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MOV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SI，0FFH</a:t>
            </a:r>
            <a:r>
              <a:rPr lang="en-US" altLang="zh-CN" sz="2000" b="1" dirty="0">
                <a:latin typeface="Times New Roman" pitchFamily="18" charset="0"/>
              </a:rPr>
              <a:t>；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 err="1">
                <a:latin typeface="Times New Roman" pitchFamily="18" charset="0"/>
              </a:rPr>
              <a:t>NEXT：INC</a:t>
            </a:r>
            <a:r>
              <a:rPr lang="en-US" altLang="zh-CN" sz="2000" b="1" dirty="0">
                <a:latin typeface="Times New Roman" pitchFamily="18" charset="0"/>
              </a:rPr>
              <a:t>  SI；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CMP</a:t>
            </a:r>
            <a:r>
              <a:rPr lang="en-US" altLang="zh-CN" sz="2000" b="1" dirty="0">
                <a:latin typeface="Times New Roman" pitchFamily="18" charset="0"/>
              </a:rPr>
              <a:t>   BYTE PTR [SI]，0；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LOOPZ</a:t>
            </a:r>
            <a:r>
              <a:rPr lang="en-US" altLang="zh-CN" sz="2000" b="1" dirty="0">
                <a:latin typeface="Times New Roman" pitchFamily="18" charset="0"/>
              </a:rPr>
              <a:t>  NEXT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(CX)≠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0∧ZF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=1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当前元素为0且未找完时，继续寻找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JNZ</a:t>
            </a:r>
            <a:r>
              <a:rPr lang="en-US" altLang="zh-CN" sz="2000" b="1" dirty="0">
                <a:latin typeface="Times New Roman" pitchFamily="18" charset="0"/>
              </a:rPr>
              <a:t>  OKK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；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退出循环有两种情况：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ZF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=0，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找到非零元素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		      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CX=0：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</a:rPr>
              <a:t>整个数组已找完，未找到非零元素，此时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ZF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=1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</a:rPr>
              <a:t>CALL  DISPLAY；</a:t>
            </a:r>
            <a:r>
              <a:rPr lang="zh-CN" altLang="en-US" sz="2000" b="1" dirty="0">
                <a:solidFill>
                  <a:srgbClr val="FF00FF"/>
                </a:solidFill>
                <a:latin typeface="Times New Roman" pitchFamily="18" charset="0"/>
              </a:rPr>
              <a:t>未找到非零元素的处理</a:t>
            </a:r>
            <a:endParaRPr lang="en-US" altLang="zh-CN" sz="2000" b="1" dirty="0">
              <a:solidFill>
                <a:srgbClr val="FF00FF"/>
              </a:solidFill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FF00FF"/>
                </a:solidFill>
                <a:latin typeface="Times New Roman" pitchFamily="18" charset="0"/>
              </a:rPr>
              <a:t>	RET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OKK：  .…..	；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找到非0元素的处理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	 ……</a:t>
            </a:r>
          </a:p>
          <a:p>
            <a:pPr eaLnBrk="0" hangingPunct="0">
              <a:spcBef>
                <a:spcPct val="5000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21062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1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1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1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1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1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堆栈操作指令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指令的操作数必须是16位的；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操作数可以是寄存器或存储器两单元，但不能是立即数；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不能从栈顶弹出一个字给</a:t>
            </a:r>
            <a:r>
              <a:rPr lang="en-US" altLang="zh-CN" dirty="0">
                <a:latin typeface="宋体" panose="02010600030101010101" pitchFamily="2" charset="-122"/>
              </a:rPr>
              <a:t>CS；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指令在程序中一般成对出现；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指令的操作方向是从高地址向低地址，而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指令的操作正好相反。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8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79512" y="188639"/>
            <a:ext cx="7958137" cy="6532835"/>
          </a:xfrm>
        </p:spPr>
        <p:txBody>
          <a:bodyPr/>
          <a:lstStyle/>
          <a:p>
            <a:pPr marL="18000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：在</a:t>
            </a:r>
            <a:r>
              <a:rPr lang="en-US" altLang="zh-CN" sz="2800" dirty="0" err="1" smtClean="0"/>
              <a:t>8000H</a:t>
            </a:r>
            <a:r>
              <a:rPr lang="zh-CN" altLang="en-US" sz="2800" dirty="0" smtClean="0"/>
              <a:t>开始的长度为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字节的字符串中查找</a:t>
            </a:r>
            <a:r>
              <a:rPr lang="en-US" altLang="zh-CN" sz="2800" dirty="0" smtClean="0"/>
              <a:t>’S</a:t>
            </a:r>
            <a:r>
              <a:rPr lang="zh-CN" altLang="en-US" sz="2800" dirty="0" smtClean="0"/>
              <a:t>’，若找到，把其偏移地址记录在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中，否则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单元置为</a:t>
            </a:r>
            <a:r>
              <a:rPr lang="en-US" altLang="zh-CN" sz="2800" dirty="0" err="1" smtClean="0"/>
              <a:t>0FFFFH</a:t>
            </a:r>
            <a:r>
              <a:rPr lang="zh-CN" altLang="en-US" sz="2800" dirty="0" smtClean="0"/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  DI, </a:t>
            </a:r>
            <a:r>
              <a:rPr lang="en-US" altLang="zh-CN" sz="2800" dirty="0" err="1" smtClean="0"/>
              <a:t>8000H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  CX, 1000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  AL, ’S</a:t>
            </a:r>
            <a:r>
              <a:rPr lang="zh-CN" altLang="en-US" sz="2800" dirty="0" smtClean="0"/>
              <a:t>’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0FFFFH</a:t>
            </a:r>
            <a:r>
              <a:rPr lang="en-US" altLang="zh-CN" sz="2800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GOON:   </a:t>
            </a:r>
            <a:r>
              <a:rPr lang="en-US" altLang="zh-CN" sz="2800" dirty="0" err="1" smtClean="0"/>
              <a:t>SCASB</a:t>
            </a:r>
            <a:r>
              <a:rPr lang="zh-CN" altLang="en-US" sz="2800" dirty="0" smtClean="0">
                <a:solidFill>
                  <a:srgbClr val="00B050"/>
                </a:solidFill>
              </a:rPr>
              <a:t>；字符串检索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 </a:t>
            </a:r>
            <a:r>
              <a:rPr lang="en-US" altLang="zh-CN" sz="2800" dirty="0" err="1" smtClean="0"/>
              <a:t>LOOPNZ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GOON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 </a:t>
            </a:r>
            <a:r>
              <a:rPr lang="en-US" altLang="zh-CN" sz="2800" dirty="0" err="1" smtClean="0"/>
              <a:t>JNZ</a:t>
            </a:r>
            <a:r>
              <a:rPr lang="en-US" altLang="zh-CN" sz="2800" dirty="0" smtClean="0"/>
              <a:t>      DONE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 DEC     DI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    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ADDR,DI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DONE:    </a:t>
            </a:r>
            <a:r>
              <a:rPr lang="en-US" altLang="zh-CN" sz="2800" dirty="0" err="1" smtClean="0"/>
              <a:t>HLT</a:t>
            </a:r>
            <a:r>
              <a:rPr lang="en-US" altLang="zh-CN" sz="2800" dirty="0" smtClean="0"/>
              <a:t>         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fld id="{B8BBF6B2-5FC7-4A0C-9529-B51D41628D72}" type="slidenum">
              <a:rPr lang="zh-CN" altLang="en-US">
                <a:effectLst>
                  <a:outerShdw blurRad="38100" dist="38100" dir="2700000">
                    <a:srgbClr val="C0C0C0"/>
                  </a:outerShdw>
                </a:effectLst>
              </a:rPr>
              <a:pPr/>
              <a:t>190</a:t>
            </a:fld>
            <a:endParaRPr lang="zh-CN" altLang="en-US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用于调用一个子过程；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子过程由程序员预先设计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    并装入内存 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子过程执行结束后要返回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    原调用</a:t>
            </a:r>
            <a:r>
              <a:rPr lang="zh-CN" altLang="en-US" dirty="0" smtClean="0"/>
              <a:t>处。</a:t>
            </a: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191</a:t>
            </a:fld>
            <a:endParaRPr lang="en-US" altLang="zh-CN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64088" y="2924944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调用程序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41950" y="3372619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6048300" y="3671069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962700" y="3747269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 flipV="1">
            <a:off x="6048300" y="4509269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48300" y="4509269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876850" y="4356869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067944" y="5195069"/>
            <a:ext cx="1324720" cy="466725"/>
          </a:xfrm>
          <a:prstGeom prst="wedgeRoundRectCallout">
            <a:avLst>
              <a:gd name="adj1" fmla="val 84856"/>
              <a:gd name="adj2" fmla="val -15199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调用点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643613" y="3532956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626275" y="3717106"/>
            <a:ext cx="1041400" cy="936352"/>
          </a:xfrm>
          <a:prstGeom prst="wedgeRoundRectCallout">
            <a:avLst>
              <a:gd name="adj1" fmla="val -107897"/>
              <a:gd name="adj2" fmla="val -46840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入口地址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6010200" y="4234631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6545188" y="2939231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子程序</a:t>
            </a:r>
          </a:p>
        </p:txBody>
      </p:sp>
    </p:spTree>
    <p:extLst>
      <p:ext uri="{BB962C8B-B14F-4D97-AF65-F5344CB8AC3E}">
        <p14:creationId xmlns:p14="http://schemas.microsoft.com/office/powerpoint/2010/main" val="17423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保护调用现场</a:t>
            </a:r>
            <a:r>
              <a:rPr lang="zh-CN" altLang="en-US" dirty="0" smtClean="0"/>
              <a:t>：将</a:t>
            </a:r>
            <a:r>
              <a:rPr lang="zh-CN" altLang="en-US" dirty="0"/>
              <a:t>调用指令的下一条指令的地址（断点）压入堆栈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获取子过程的入口</a:t>
            </a:r>
            <a:r>
              <a:rPr lang="zh-CN" altLang="en-US" dirty="0" smtClean="0"/>
              <a:t>地址：子过程</a:t>
            </a:r>
            <a:r>
              <a:rPr lang="zh-CN" altLang="en-US" dirty="0"/>
              <a:t>第1条指令的偏移地址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执行子过程，含相应参数的保存及恢复；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恢复断点，返回原</a:t>
            </a:r>
            <a:r>
              <a:rPr lang="zh-CN" altLang="en-US" dirty="0" smtClean="0"/>
              <a:t>程序</a:t>
            </a:r>
            <a:r>
              <a:rPr lang="zh-CN" altLang="en-US" dirty="0"/>
              <a:t>。</a:t>
            </a:r>
            <a:r>
              <a:rPr lang="zh-CN" altLang="en-US" dirty="0" smtClean="0"/>
              <a:t>将</a:t>
            </a:r>
            <a:r>
              <a:rPr lang="zh-CN" altLang="en-US" dirty="0"/>
              <a:t>断点偏移地址由堆栈弹</a:t>
            </a:r>
            <a:r>
              <a:rPr lang="zh-CN" altLang="en-US" dirty="0" smtClean="0"/>
              <a:t>出。</a:t>
            </a: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3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过程调用</a:t>
            </a:r>
            <a:endParaRPr lang="zh-CN" altLang="en-US" dirty="0"/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8175" y="2924175"/>
            <a:ext cx="3581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段内调用</a:t>
            </a:r>
          </a:p>
          <a:p>
            <a:pPr eaLnBrk="1" hangingPunct="1"/>
            <a:endParaRPr lang="zh-CN" altLang="en-US" kern="0" smtClean="0"/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段间调用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2863" y="2495550"/>
            <a:ext cx="2590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段内直接调用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段内间接调用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40163" y="3789363"/>
            <a:ext cx="25908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段间直接调用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段间间接调用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636963" y="39544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被调用程序与调用程序在同一代码段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/>
              <a:t>调用前只需保护断点的偏移地址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CALL  NEAR  </a:t>
            </a:r>
            <a:r>
              <a:rPr lang="en-US" altLang="zh-CN" dirty="0" err="1">
                <a:latin typeface="Times New Roman" panose="02020603050405020304" pitchFamily="18" charset="0"/>
              </a:rPr>
              <a:t>PROC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执行</a:t>
            </a:r>
            <a:r>
              <a:rPr lang="zh-CN" altLang="en-US" dirty="0">
                <a:latin typeface="Times New Roman" panose="02020603050405020304" pitchFamily="18" charset="0"/>
              </a:rPr>
              <a:t>过程：</a:t>
            </a:r>
          </a:p>
          <a:p>
            <a:pPr marL="342900" indent="-342900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194</a:t>
            </a:fld>
            <a:endParaRPr lang="en-US" altLang="zh-CN" dirty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519772" y="5035263"/>
            <a:ext cx="4104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 dirty="0"/>
              <a:t> </a:t>
            </a:r>
            <a:r>
              <a:rPr lang="zh-CN" altLang="en-US" b="1" dirty="0"/>
              <a:t>将断点的偏移地址压入堆栈</a:t>
            </a:r>
          </a:p>
          <a:p>
            <a:pPr>
              <a:spcBef>
                <a:spcPct val="25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/>
              <a:t> 根据过程名找子程序入口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4067943" y="4581127"/>
            <a:ext cx="432049" cy="7200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403626" y="444336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近过程名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7422601" y="3095377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7422601" y="2996952"/>
            <a:ext cx="1144587" cy="784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567188" y="2996952"/>
            <a:ext cx="0" cy="2447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7422601" y="4009777"/>
            <a:ext cx="1144587" cy="14351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7414663" y="4009777"/>
            <a:ext cx="7938" cy="15081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7251151" y="385737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5123693" y="3573215"/>
            <a:ext cx="1355933" cy="677862"/>
          </a:xfrm>
          <a:prstGeom prst="wedgeRoundRectCallout">
            <a:avLst>
              <a:gd name="adj1" fmla="val 106308"/>
              <a:gd name="adj2" fmla="val -63741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代码段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8321126" y="280962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866976" y="2565152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调用程序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7992513" y="2420690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被调用程序</a:t>
            </a: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6267671" y="5875014"/>
            <a:ext cx="1440680" cy="677862"/>
          </a:xfrm>
          <a:prstGeom prst="wedgeRoundRectCallout">
            <a:avLst>
              <a:gd name="adj1" fmla="val 101891"/>
              <a:gd name="adj2" fmla="val -19982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</a:rPr>
              <a:t>代码段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04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 animBg="1"/>
      <p:bldP spid="19" grpId="1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段内调用示例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195</a:t>
            </a:fld>
            <a:endParaRPr lang="en-US" altLang="zh-CN" dirty="0"/>
          </a:p>
        </p:txBody>
      </p:sp>
      <p:sp>
        <p:nvSpPr>
          <p:cNvPr id="25" name="Rectangle 2051"/>
          <p:cNvSpPr txBox="1">
            <a:spLocks noChangeArrowheads="1"/>
          </p:cNvSpPr>
          <p:nvPr/>
        </p:nvSpPr>
        <p:spPr bwMode="auto">
          <a:xfrm>
            <a:off x="699405" y="1971568"/>
            <a:ext cx="44688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CALL  WORD  PTR[SI]</a:t>
            </a:r>
          </a:p>
        </p:txBody>
      </p:sp>
      <p:sp>
        <p:nvSpPr>
          <p:cNvPr id="26" name="Text Box 2052"/>
          <p:cNvSpPr txBox="1">
            <a:spLocks noChangeArrowheads="1"/>
          </p:cNvSpPr>
          <p:nvPr/>
        </p:nvSpPr>
        <p:spPr bwMode="auto">
          <a:xfrm>
            <a:off x="4241459" y="203723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直接调用</a:t>
            </a:r>
          </a:p>
        </p:txBody>
      </p:sp>
      <p:sp>
        <p:nvSpPr>
          <p:cNvPr id="27" name="Text Box 2053"/>
          <p:cNvSpPr txBox="1">
            <a:spLocks noChangeArrowheads="1"/>
          </p:cNvSpPr>
          <p:nvPr/>
        </p:nvSpPr>
        <p:spPr bwMode="auto">
          <a:xfrm>
            <a:off x="5340350" y="2806701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间接调用</a:t>
            </a:r>
          </a:p>
        </p:txBody>
      </p:sp>
      <p:sp>
        <p:nvSpPr>
          <p:cNvPr id="28" name="Line 2054"/>
          <p:cNvSpPr>
            <a:spLocks noChangeShapeType="1"/>
          </p:cNvSpPr>
          <p:nvPr/>
        </p:nvSpPr>
        <p:spPr bwMode="auto">
          <a:xfrm>
            <a:off x="3470275" y="2276872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056"/>
          <p:cNvSpPr>
            <a:spLocks noChangeShapeType="1"/>
          </p:cNvSpPr>
          <p:nvPr/>
        </p:nvSpPr>
        <p:spPr bwMode="auto">
          <a:xfrm>
            <a:off x="4630890" y="301338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057"/>
          <p:cNvSpPr>
            <a:spLocks noChangeArrowheads="1"/>
          </p:cNvSpPr>
          <p:nvPr/>
        </p:nvSpPr>
        <p:spPr bwMode="auto">
          <a:xfrm>
            <a:off x="6709013" y="2679057"/>
            <a:ext cx="1601788" cy="33131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2059"/>
          <p:cNvSpPr>
            <a:spLocks noChangeShapeType="1"/>
          </p:cNvSpPr>
          <p:nvPr/>
        </p:nvSpPr>
        <p:spPr bwMode="auto">
          <a:xfrm>
            <a:off x="6709013" y="4620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60"/>
          <p:cNvSpPr>
            <a:spLocks noChangeShapeType="1"/>
          </p:cNvSpPr>
          <p:nvPr/>
        </p:nvSpPr>
        <p:spPr bwMode="auto">
          <a:xfrm>
            <a:off x="6709013" y="5001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061"/>
          <p:cNvSpPr>
            <a:spLocks noChangeShapeType="1"/>
          </p:cNvSpPr>
          <p:nvPr/>
        </p:nvSpPr>
        <p:spPr bwMode="auto">
          <a:xfrm>
            <a:off x="6710601" y="3858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062"/>
          <p:cNvSpPr>
            <a:spLocks noChangeShapeType="1"/>
          </p:cNvSpPr>
          <p:nvPr/>
        </p:nvSpPr>
        <p:spPr bwMode="auto">
          <a:xfrm>
            <a:off x="6710601" y="53825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065"/>
          <p:cNvSpPr txBox="1">
            <a:spLocks noChangeArrowheads="1"/>
          </p:cNvSpPr>
          <p:nvPr/>
        </p:nvSpPr>
        <p:spPr bwMode="auto">
          <a:xfrm>
            <a:off x="7105888" y="4606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44H</a:t>
            </a:r>
          </a:p>
        </p:txBody>
      </p:sp>
      <p:sp>
        <p:nvSpPr>
          <p:cNvPr id="36" name="Text Box 2066"/>
          <p:cNvSpPr txBox="1">
            <a:spLocks noChangeArrowheads="1"/>
          </p:cNvSpPr>
          <p:nvPr/>
        </p:nvSpPr>
        <p:spPr bwMode="auto">
          <a:xfrm>
            <a:off x="7105888" y="49872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33H</a:t>
            </a:r>
          </a:p>
        </p:txBody>
      </p:sp>
      <p:sp>
        <p:nvSpPr>
          <p:cNvPr id="37" name="AutoShape 2067"/>
          <p:cNvSpPr>
            <a:spLocks/>
          </p:cNvSpPr>
          <p:nvPr/>
        </p:nvSpPr>
        <p:spPr bwMode="auto">
          <a:xfrm rot="10800000">
            <a:off x="8428831" y="4553100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2069"/>
          <p:cNvSpPr>
            <a:spLocks noChangeShapeType="1"/>
          </p:cNvSpPr>
          <p:nvPr/>
        </p:nvSpPr>
        <p:spPr bwMode="auto">
          <a:xfrm>
            <a:off x="6709013" y="339978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070"/>
          <p:cNvSpPr>
            <a:spLocks noChangeShapeType="1"/>
          </p:cNvSpPr>
          <p:nvPr/>
        </p:nvSpPr>
        <p:spPr bwMode="auto">
          <a:xfrm>
            <a:off x="6707426" y="29267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071"/>
          <p:cNvSpPr txBox="1">
            <a:spLocks noChangeArrowheads="1"/>
          </p:cNvSpPr>
          <p:nvPr/>
        </p:nvSpPr>
        <p:spPr bwMode="auto">
          <a:xfrm>
            <a:off x="7010638" y="296798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1" name="AutoShape 2072"/>
          <p:cNvSpPr>
            <a:spLocks/>
          </p:cNvSpPr>
          <p:nvPr/>
        </p:nvSpPr>
        <p:spPr bwMode="auto">
          <a:xfrm rot="10800000">
            <a:off x="8419425" y="2806701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2073"/>
          <p:cNvSpPr txBox="1">
            <a:spLocks noChangeArrowheads="1"/>
          </p:cNvSpPr>
          <p:nvPr/>
        </p:nvSpPr>
        <p:spPr bwMode="auto">
          <a:xfrm>
            <a:off x="8612113" y="2906863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代码段</a:t>
            </a:r>
          </a:p>
        </p:txBody>
      </p:sp>
      <p:sp>
        <p:nvSpPr>
          <p:cNvPr id="43" name="Text Box 2074"/>
          <p:cNvSpPr txBox="1">
            <a:spLocks noChangeArrowheads="1"/>
          </p:cNvSpPr>
          <p:nvPr/>
        </p:nvSpPr>
        <p:spPr bwMode="auto">
          <a:xfrm>
            <a:off x="8671778" y="4508499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 dirty="0"/>
              <a:t>数据段</a:t>
            </a:r>
          </a:p>
        </p:txBody>
      </p:sp>
      <p:sp>
        <p:nvSpPr>
          <p:cNvPr id="44" name="Text Box 2075"/>
          <p:cNvSpPr txBox="1">
            <a:spLocks noChangeArrowheads="1"/>
          </p:cNvSpPr>
          <p:nvPr/>
        </p:nvSpPr>
        <p:spPr bwMode="auto">
          <a:xfrm>
            <a:off x="7213838" y="397604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5" name="Text Box 2076"/>
          <p:cNvSpPr txBox="1">
            <a:spLocks noChangeArrowheads="1"/>
          </p:cNvSpPr>
          <p:nvPr/>
        </p:nvSpPr>
        <p:spPr bwMode="auto">
          <a:xfrm>
            <a:off x="1008857" y="3307557"/>
            <a:ext cx="2194991" cy="939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设：</a:t>
            </a:r>
            <a:r>
              <a:rPr lang="en-US" altLang="zh-CN" b="1" dirty="0">
                <a:solidFill>
                  <a:schemeClr val="bg1"/>
                </a:solidFill>
              </a:rPr>
              <a:t>SI=</a:t>
            </a:r>
            <a:r>
              <a:rPr lang="en-US" altLang="zh-CN" b="1" dirty="0" err="1">
                <a:solidFill>
                  <a:schemeClr val="bg1"/>
                </a:solidFill>
              </a:rPr>
              <a:t>1200H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250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       CS=</a:t>
            </a:r>
            <a:r>
              <a:rPr lang="en-US" altLang="zh-CN" b="1" dirty="0" err="1">
                <a:solidFill>
                  <a:schemeClr val="bg1"/>
                </a:solidFill>
              </a:rPr>
              <a:t>6000H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6" name="Text Box 2077"/>
          <p:cNvSpPr txBox="1">
            <a:spLocks noChangeArrowheads="1"/>
          </p:cNvSpPr>
          <p:nvPr/>
        </p:nvSpPr>
        <p:spPr bwMode="auto">
          <a:xfrm>
            <a:off x="5513779" y="4688832"/>
            <a:ext cx="1123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/>
              <a:t>1200H</a:t>
            </a:r>
            <a:endParaRPr lang="en-US" altLang="zh-CN" b="1" dirty="0"/>
          </a:p>
        </p:txBody>
      </p:sp>
      <p:sp>
        <p:nvSpPr>
          <p:cNvPr id="47" name="Text Box 2078"/>
          <p:cNvSpPr txBox="1">
            <a:spLocks noChangeArrowheads="1"/>
          </p:cNvSpPr>
          <p:nvPr/>
        </p:nvSpPr>
        <p:spPr bwMode="auto">
          <a:xfrm>
            <a:off x="1008857" y="4397446"/>
            <a:ext cx="3457575" cy="482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执行第（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）条指令后：</a:t>
            </a:r>
          </a:p>
        </p:txBody>
      </p:sp>
      <p:sp>
        <p:nvSpPr>
          <p:cNvPr id="48" name="Text Box 2079"/>
          <p:cNvSpPr txBox="1">
            <a:spLocks noChangeArrowheads="1"/>
          </p:cNvSpPr>
          <p:nvPr/>
        </p:nvSpPr>
        <p:spPr bwMode="auto">
          <a:xfrm>
            <a:off x="1907704" y="4941324"/>
            <a:ext cx="1798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6000H</a:t>
            </a:r>
            <a:endParaRPr lang="en-US" altLang="zh-CN" sz="2800" b="1" dirty="0"/>
          </a:p>
        </p:txBody>
      </p:sp>
      <p:sp>
        <p:nvSpPr>
          <p:cNvPr id="49" name="Text Box 2080"/>
          <p:cNvSpPr txBox="1">
            <a:spLocks noChangeArrowheads="1"/>
          </p:cNvSpPr>
          <p:nvPr/>
        </p:nvSpPr>
        <p:spPr bwMode="auto">
          <a:xfrm>
            <a:off x="1008857" y="4966493"/>
            <a:ext cx="1154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CS =</a:t>
            </a:r>
            <a:endParaRPr lang="zh-CN" altLang="en-US" sz="2800" b="1" dirty="0"/>
          </a:p>
        </p:txBody>
      </p:sp>
      <p:sp>
        <p:nvSpPr>
          <p:cNvPr id="50" name="Text Box 2082"/>
          <p:cNvSpPr txBox="1">
            <a:spLocks noChangeArrowheads="1"/>
          </p:cNvSpPr>
          <p:nvPr/>
        </p:nvSpPr>
        <p:spPr bwMode="auto">
          <a:xfrm>
            <a:off x="1945590" y="5460436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dirty="0" err="1"/>
              <a:t>3344H</a:t>
            </a:r>
            <a:endParaRPr lang="zh-CN" altLang="en-US" sz="2800" dirty="0"/>
          </a:p>
        </p:txBody>
      </p:sp>
      <p:sp>
        <p:nvSpPr>
          <p:cNvPr id="51" name="Text Box 2083"/>
          <p:cNvSpPr txBox="1">
            <a:spLocks noChangeArrowheads="1"/>
          </p:cNvSpPr>
          <p:nvPr/>
        </p:nvSpPr>
        <p:spPr bwMode="auto">
          <a:xfrm>
            <a:off x="1051835" y="5460436"/>
            <a:ext cx="99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IP </a:t>
            </a:r>
            <a:r>
              <a:rPr lang="en-US" altLang="zh-CN" sz="2800" b="1" dirty="0" smtClean="0"/>
              <a:t> =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33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  <p:bldP spid="35" grpId="0"/>
      <p:bldP spid="36" grpId="0"/>
      <p:bldP spid="37" grpId="0" animBg="1"/>
      <p:bldP spid="40" grpId="0"/>
      <p:bldP spid="41" grpId="0" animBg="1"/>
      <p:bldP spid="42" grpId="0"/>
      <p:bldP spid="43" grpId="0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段间调用指令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dirty="0" smtClean="0"/>
              <a:t>子过程与原调用程序不在同一代码段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dirty="0" smtClean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断点保护时的压栈顺序：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/>
              <a:t>先将断点的</a:t>
            </a:r>
            <a:r>
              <a:rPr lang="en-US" altLang="zh-CN" dirty="0" smtClean="0"/>
              <a:t>CS</a:t>
            </a:r>
            <a:r>
              <a:rPr lang="zh-CN" altLang="en-US" dirty="0" smtClean="0"/>
              <a:t>压栈，再压入</a:t>
            </a:r>
            <a:r>
              <a:rPr lang="en-US" altLang="zh-CN" dirty="0" smtClean="0"/>
              <a:t>IP。</a:t>
            </a:r>
          </a:p>
          <a:p>
            <a:pPr eaLnBrk="1" hangingPunct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196</a:t>
            </a:fld>
            <a:endParaRPr lang="en-US" altLang="zh-CN" dirty="0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43608" y="3140968"/>
            <a:ext cx="67691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调用前需保护断点的段基地址和偏移地址</a:t>
            </a: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3707433" y="2644081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段间调用示例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197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94847" y="2021484"/>
            <a:ext cx="467995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kern="0" dirty="0" smtClean="0"/>
              <a:t>格式：</a:t>
            </a:r>
          </a:p>
          <a:p>
            <a:pPr eaLnBrk="1" hangingPunct="1">
              <a:spcBef>
                <a:spcPts val="0"/>
              </a:spcBef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</a:t>
            </a:r>
            <a:r>
              <a:rPr lang="en-US" altLang="zh-CN" kern="0" dirty="0" smtClean="0"/>
              <a:t>CALL  FAR  </a:t>
            </a:r>
            <a:r>
              <a:rPr lang="en-US" altLang="zh-CN" kern="0" dirty="0" err="1" smtClean="0"/>
              <a:t>PROC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</a:rPr>
              <a:t>格式例：</a:t>
            </a: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FAR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TIMRE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kern="0" dirty="0" smtClean="0">
                <a:latin typeface="Times New Roman" panose="02020603050405020304" pitchFamily="18" charset="0"/>
              </a:rPr>
              <a:t>CALL  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DWORD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PTR[SI]</a:t>
            </a:r>
            <a:endParaRPr lang="zh-CN" altLang="en-US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88125" y="1659533"/>
            <a:ext cx="1601788" cy="43195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588125" y="3672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588125" y="4053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589713" y="2910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589713" y="443448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85000" y="3658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XXH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85000" y="40391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 rot="10800000">
            <a:off x="8388350" y="3531195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588125" y="2451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586538" y="197862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89750" y="201989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 rot="10800000">
            <a:off x="8388350" y="187543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578850" y="211197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561388" y="4012208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092950" y="302795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485090" y="3632150"/>
            <a:ext cx="620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SI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853390" y="3861048"/>
            <a:ext cx="50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991350" y="443130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588125" y="484247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6588125" y="524569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05638" y="482024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XXH</a:t>
            </a: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6357144" y="3717033"/>
            <a:ext cx="45719" cy="649064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6357144" y="4510112"/>
            <a:ext cx="73819" cy="707008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125663" y="4826595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779838" y="4828183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623220" y="487579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CS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403131" y="488056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IP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4322763" y="4258270"/>
            <a:ext cx="1914525" cy="1541463"/>
          </a:xfrm>
          <a:custGeom>
            <a:avLst/>
            <a:gdLst>
              <a:gd name="T0" fmla="*/ 2147483647 w 1206"/>
              <a:gd name="T1" fmla="*/ 0 h 971"/>
              <a:gd name="T2" fmla="*/ 2147483647 w 1206"/>
              <a:gd name="T3" fmla="*/ 2147483647 h 971"/>
              <a:gd name="T4" fmla="*/ 2147483647 w 1206"/>
              <a:gd name="T5" fmla="*/ 2147483647 h 971"/>
              <a:gd name="T6" fmla="*/ 2147483647 w 1206"/>
              <a:gd name="T7" fmla="*/ 2147483647 h 971"/>
              <a:gd name="T8" fmla="*/ 2147483647 w 1206"/>
              <a:gd name="T9" fmla="*/ 2147483647 h 971"/>
              <a:gd name="T10" fmla="*/ 2147483647 w 1206"/>
              <a:gd name="T11" fmla="*/ 2147483647 h 971"/>
              <a:gd name="T12" fmla="*/ 2147483647 w 1206"/>
              <a:gd name="T13" fmla="*/ 2147483647 h 971"/>
              <a:gd name="T14" fmla="*/ 2147483647 w 1206"/>
              <a:gd name="T15" fmla="*/ 2147483647 h 971"/>
              <a:gd name="T16" fmla="*/ 2147483647 w 1206"/>
              <a:gd name="T17" fmla="*/ 2147483647 h 971"/>
              <a:gd name="T18" fmla="*/ 2147483647 w 1206"/>
              <a:gd name="T19" fmla="*/ 2147483647 h 971"/>
              <a:gd name="T20" fmla="*/ 2147483647 w 1206"/>
              <a:gd name="T21" fmla="*/ 2147483647 h 971"/>
              <a:gd name="T22" fmla="*/ 2147483647 w 1206"/>
              <a:gd name="T23" fmla="*/ 2147483647 h 971"/>
              <a:gd name="T24" fmla="*/ 2147483647 w 1206"/>
              <a:gd name="T25" fmla="*/ 2147483647 h 971"/>
              <a:gd name="T26" fmla="*/ 2147483647 w 1206"/>
              <a:gd name="T27" fmla="*/ 2147483647 h 9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6"/>
              <a:gd name="T43" fmla="*/ 0 h 971"/>
              <a:gd name="T44" fmla="*/ 1206 w 1206"/>
              <a:gd name="T45" fmla="*/ 971 h 9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633663" y="4828183"/>
            <a:ext cx="3576637" cy="1481137"/>
          </a:xfrm>
          <a:custGeom>
            <a:avLst/>
            <a:gdLst>
              <a:gd name="T0" fmla="*/ 2147483647 w 2253"/>
              <a:gd name="T1" fmla="*/ 0 h 933"/>
              <a:gd name="T2" fmla="*/ 2147483647 w 2253"/>
              <a:gd name="T3" fmla="*/ 2147483647 h 933"/>
              <a:gd name="T4" fmla="*/ 2147483647 w 2253"/>
              <a:gd name="T5" fmla="*/ 2147483647 h 933"/>
              <a:gd name="T6" fmla="*/ 2147483647 w 2253"/>
              <a:gd name="T7" fmla="*/ 2147483647 h 933"/>
              <a:gd name="T8" fmla="*/ 2147483647 w 2253"/>
              <a:gd name="T9" fmla="*/ 2147483647 h 933"/>
              <a:gd name="T10" fmla="*/ 2147483647 w 2253"/>
              <a:gd name="T11" fmla="*/ 2147483647 h 933"/>
              <a:gd name="T12" fmla="*/ 2147483647 w 2253"/>
              <a:gd name="T13" fmla="*/ 2147483647 h 933"/>
              <a:gd name="T14" fmla="*/ 2147483647 w 2253"/>
              <a:gd name="T15" fmla="*/ 2147483647 h 933"/>
              <a:gd name="T16" fmla="*/ 2147483647 w 2253"/>
              <a:gd name="T17" fmla="*/ 2147483647 h 933"/>
              <a:gd name="T18" fmla="*/ 2147483647 w 2253"/>
              <a:gd name="T19" fmla="*/ 2147483647 h 933"/>
              <a:gd name="T20" fmla="*/ 2147483647 w 2253"/>
              <a:gd name="T21" fmla="*/ 2147483647 h 933"/>
              <a:gd name="T22" fmla="*/ 2147483647 w 2253"/>
              <a:gd name="T23" fmla="*/ 2147483647 h 933"/>
              <a:gd name="T24" fmla="*/ 2147483647 w 2253"/>
              <a:gd name="T25" fmla="*/ 2147483647 h 933"/>
              <a:gd name="T26" fmla="*/ 2147483647 w 2253"/>
              <a:gd name="T27" fmla="*/ 2147483647 h 933"/>
              <a:gd name="T28" fmla="*/ 2147483647 w 2253"/>
              <a:gd name="T29" fmla="*/ 2147483647 h 933"/>
              <a:gd name="T30" fmla="*/ 2147483647 w 2253"/>
              <a:gd name="T31" fmla="*/ 2147483647 h 933"/>
              <a:gd name="T32" fmla="*/ 2147483647 w 2253"/>
              <a:gd name="T33" fmla="*/ 2147483647 h 933"/>
              <a:gd name="T34" fmla="*/ 2147483647 w 2253"/>
              <a:gd name="T35" fmla="*/ 2147483647 h 933"/>
              <a:gd name="T36" fmla="*/ 2147483647 w 2253"/>
              <a:gd name="T37" fmla="*/ 2147483647 h 933"/>
              <a:gd name="T38" fmla="*/ 2147483647 w 2253"/>
              <a:gd name="T39" fmla="*/ 2147483647 h 933"/>
              <a:gd name="T40" fmla="*/ 2147483647 w 2253"/>
              <a:gd name="T41" fmla="*/ 2147483647 h 933"/>
              <a:gd name="T42" fmla="*/ 2147483647 w 2253"/>
              <a:gd name="T43" fmla="*/ 2147483647 h 933"/>
              <a:gd name="T44" fmla="*/ 2147483647 w 2253"/>
              <a:gd name="T45" fmla="*/ 2147483647 h 933"/>
              <a:gd name="T46" fmla="*/ 0 w 2253"/>
              <a:gd name="T47" fmla="*/ 2147483647 h 9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53"/>
              <a:gd name="T73" fmla="*/ 0 h 933"/>
              <a:gd name="T74" fmla="*/ 2253 w 2253"/>
              <a:gd name="T75" fmla="*/ 933 h 9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 animBg="1"/>
      <p:bldP spid="18" grpId="0"/>
      <p:bldP spid="19" grpId="0" animBg="1"/>
      <p:bldP spid="20" grpId="0"/>
      <p:bldP spid="21" grpId="0"/>
      <p:bldP spid="22" grpId="0"/>
      <p:bldP spid="23" grpId="0"/>
      <p:bldP spid="27" grpId="0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返回指令</a:t>
            </a: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功能：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从堆栈中弹出断点地址，返回原程序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latin typeface="宋体" panose="02010600030101010101" pitchFamily="2" charset="-122"/>
              </a:rPr>
              <a:t>RET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RET</a:t>
            </a:r>
            <a:r>
              <a:rPr lang="zh-CN" altLang="en-US" dirty="0">
                <a:latin typeface="宋体" panose="02010600030101010101" pitchFamily="2" charset="-122"/>
              </a:rPr>
              <a:t>指令一般位于子程序的最后。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4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返回指令</a:t>
            </a:r>
            <a:r>
              <a:rPr lang="en-US" altLang="zh-CN" dirty="0" smtClean="0"/>
              <a:t>RET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段内返回指令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RET</a:t>
            </a:r>
            <a:r>
              <a:rPr lang="zh-CN" altLang="en-US" dirty="0">
                <a:latin typeface="宋体" pitchFamily="2" charset="-122"/>
              </a:rPr>
              <a:t>的操作为：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zh-CN" dirty="0">
                <a:latin typeface="宋体" pitchFamily="2" charset="-122"/>
              </a:rPr>
              <a:t>IP←((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IP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段间返回指令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RET</a:t>
            </a:r>
            <a:r>
              <a:rPr lang="zh-CN" altLang="en-US" dirty="0">
                <a:latin typeface="宋体" pitchFamily="2" charset="-122"/>
              </a:rPr>
              <a:t>的操作为：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zh-CN" dirty="0">
                <a:latin typeface="宋体" pitchFamily="2" charset="-122"/>
              </a:rPr>
              <a:t>IP←((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IP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 CS←((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CS</a:t>
            </a:r>
          </a:p>
          <a:p>
            <a:pPr indent="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</a:p>
          <a:p>
            <a:pPr indent="0" eaLnBrk="1" hangingPunct="1">
              <a:lnSpc>
                <a:spcPct val="130000"/>
              </a:lnSpc>
              <a:buNone/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8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u="sng" dirty="0" smtClean="0"/>
              <a:t>8006</a:t>
            </a:r>
            <a:r>
              <a:rPr lang="zh-CN" altLang="en-US" u="sng" dirty="0" smtClean="0"/>
              <a:t>的指令集从</a:t>
            </a:r>
            <a:r>
              <a:rPr lang="zh-CN" altLang="en-US" u="sng" dirty="0"/>
              <a:t>功能上包括六大类：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2505356"/>
            <a:ext cx="42672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处理器控制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19672" y="2592325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ln w="19050">
            <a:headEnd type="none" w="sm" len="sm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</a:t>
            </a:r>
            <a:r>
              <a:rPr lang="zh-CN" altLang="en-US" dirty="0" smtClean="0"/>
              <a:t>操作指令示例</a:t>
            </a:r>
            <a:endParaRPr lang="en-US" altLang="zh-CN" dirty="0" smtClean="0"/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 smtClean="0">
                <a:latin typeface="宋体" panose="02010600030101010101" pitchFamily="2" charset="-122"/>
              </a:rPr>
              <a:t>PUSH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BX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WORD  PTR[BX]         </a:t>
            </a:r>
          </a:p>
          <a:p>
            <a:pPr marL="282575" lvl="1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…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WORD  PTR[BX]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BX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2411760" y="386104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 flipV="1">
            <a:off x="2771800" y="4165848"/>
            <a:ext cx="720080" cy="19925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3699520" y="415919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如此，会使</a:t>
            </a:r>
            <a:r>
              <a:rPr lang="en-US" altLang="zh-CN" sz="2000" b="1" dirty="0"/>
              <a:t>AX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BX</a:t>
            </a:r>
            <a:r>
              <a:rPr lang="zh-CN" altLang="en-US" sz="2000" b="1" dirty="0"/>
              <a:t>的内容互换</a:t>
            </a:r>
          </a:p>
        </p:txBody>
      </p:sp>
    </p:spTree>
    <p:extLst>
      <p:ext uri="{BB962C8B-B14F-4D97-AF65-F5344CB8AC3E}">
        <p14:creationId xmlns:p14="http://schemas.microsoft.com/office/powerpoint/2010/main" val="28893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）过程调用和返回指令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返回指令</a:t>
            </a:r>
            <a:r>
              <a:rPr lang="en-US" altLang="zh-CN" dirty="0" smtClean="0"/>
              <a:t>RET</a:t>
            </a:r>
          </a:p>
          <a:p>
            <a:pPr indent="0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带立即数返回指令：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RET  N </a:t>
            </a:r>
            <a:r>
              <a:rPr lang="en-US" altLang="zh-CN" b="1" dirty="0">
                <a:latin typeface="宋体" pitchFamily="2" charset="-122"/>
              </a:rPr>
              <a:t>； N</a:t>
            </a:r>
            <a:r>
              <a:rPr lang="zh-CN" altLang="en-US" b="1" dirty="0">
                <a:latin typeface="宋体" pitchFamily="2" charset="-122"/>
              </a:rPr>
              <a:t>为偶数</a:t>
            </a:r>
            <a:endParaRPr lang="en-US" altLang="zh-CN" b="1" dirty="0">
              <a:latin typeface="宋体" pitchFamily="2" charset="-122"/>
            </a:endParaRPr>
          </a:p>
          <a:p>
            <a:pPr indent="0" algn="just">
              <a:buNone/>
              <a:defRPr/>
            </a:pPr>
            <a:r>
              <a:rPr lang="zh-CN" altLang="en-US" b="1" dirty="0">
                <a:latin typeface="宋体" pitchFamily="2" charset="-122"/>
              </a:rPr>
              <a:t>执行操作：从栈顶弹出返回地址后，再使</a:t>
            </a:r>
            <a:r>
              <a:rPr lang="en-US" altLang="zh-CN" b="1" dirty="0" err="1">
                <a:latin typeface="宋体" pitchFamily="2" charset="-122"/>
              </a:rPr>
              <a:t>SP</a:t>
            </a:r>
            <a:r>
              <a:rPr lang="zh-CN" altLang="en-US" b="1" dirty="0">
                <a:latin typeface="宋体" pitchFamily="2" charset="-122"/>
              </a:rPr>
              <a:t>的值加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indent="0" algn="just"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		例：</a:t>
            </a:r>
            <a:r>
              <a:rPr lang="en-US" altLang="zh-CN" sz="2800" dirty="0">
                <a:latin typeface="宋体" pitchFamily="2" charset="-122"/>
              </a:rPr>
              <a:t>RET 4 </a:t>
            </a:r>
            <a:endParaRPr lang="en-US" altLang="zh-CN" sz="2800" dirty="0" smtClean="0">
              <a:latin typeface="宋体" pitchFamily="2" charset="-122"/>
            </a:endParaRPr>
          </a:p>
          <a:p>
            <a:pPr indent="0" algn="just">
              <a:buNone/>
              <a:defRPr/>
            </a:pPr>
            <a:r>
              <a:rPr lang="zh-CN" altLang="en-US" sz="2800" dirty="0" smtClean="0">
                <a:latin typeface="宋体" pitchFamily="2" charset="-122"/>
              </a:rPr>
              <a:t>例子：参考</a:t>
            </a:r>
            <a:r>
              <a:rPr lang="en-US" altLang="zh-CN" sz="2800" dirty="0" err="1" smtClean="0">
                <a:latin typeface="宋体" pitchFamily="2" charset="-122"/>
              </a:rPr>
              <a:t>P107</a:t>
            </a:r>
            <a:r>
              <a:rPr lang="en-US" altLang="zh-CN" sz="2800" dirty="0" smtClean="0">
                <a:latin typeface="宋体" pitchFamily="2" charset="-122"/>
              </a:rPr>
              <a:t>  </a:t>
            </a: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lnSpc>
                <a:spcPct val="130000"/>
              </a:lnSpc>
              <a:buNone/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0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indent="0">
              <a:buNone/>
              <a:defRPr/>
            </a:pPr>
            <a:r>
              <a:rPr lang="en-US" altLang="zh-CN" dirty="0" smtClean="0">
                <a:latin typeface="宋体" pitchFamily="2" charset="-122"/>
              </a:rPr>
              <a:t>     CPU</a:t>
            </a:r>
            <a:r>
              <a:rPr lang="zh-CN" altLang="en-US" dirty="0">
                <a:latin typeface="宋体" pitchFamily="2" charset="-122"/>
              </a:rPr>
              <a:t>在程序中允许安排一条中断指令来引起一个中断过程,这种中断叫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软中断</a:t>
            </a:r>
            <a:r>
              <a:rPr lang="zh-CN" altLang="en-US" dirty="0">
                <a:latin typeface="宋体" pitchFamily="2" charset="-122"/>
              </a:rPr>
              <a:t>。  中断指令共有三条：</a:t>
            </a:r>
          </a:p>
          <a:p>
            <a:pPr indent="0">
              <a:buNone/>
              <a:defRPr/>
            </a:pPr>
            <a:r>
              <a:rPr lang="zh-CN" altLang="en-US" dirty="0">
                <a:latin typeface="宋体" pitchFamily="2" charset="-122"/>
              </a:rPr>
              <a:t>  (1)</a:t>
            </a:r>
            <a:r>
              <a:rPr lang="en-US" altLang="zh-CN" dirty="0">
                <a:latin typeface="宋体" pitchFamily="2" charset="-122"/>
              </a:rPr>
              <a:t>INT n  </a:t>
            </a:r>
            <a:r>
              <a:rPr lang="zh-CN" altLang="en-US" dirty="0">
                <a:latin typeface="宋体" pitchFamily="2" charset="-122"/>
              </a:rPr>
              <a:t>执行类型</a:t>
            </a:r>
            <a:r>
              <a:rPr lang="en-US" altLang="zh-CN" dirty="0">
                <a:latin typeface="宋体" pitchFamily="2" charset="-122"/>
              </a:rPr>
              <a:t>n</a:t>
            </a:r>
            <a:r>
              <a:rPr lang="zh-CN" altLang="en-US" dirty="0">
                <a:latin typeface="宋体" pitchFamily="2" charset="-122"/>
              </a:rPr>
              <a:t>的中断服务程序，</a:t>
            </a:r>
            <a:r>
              <a:rPr lang="en-US" altLang="zh-CN" dirty="0">
                <a:latin typeface="宋体" pitchFamily="2" charset="-122"/>
              </a:rPr>
              <a:t>N=0</a:t>
            </a:r>
            <a:r>
              <a:rPr lang="zh-CN" altLang="en-US" dirty="0">
                <a:latin typeface="宋体" pitchFamily="2" charset="-122"/>
              </a:rPr>
              <a:t>～</a:t>
            </a:r>
            <a:r>
              <a:rPr lang="en-US" altLang="zh-CN" dirty="0">
                <a:latin typeface="宋体" pitchFamily="2" charset="-122"/>
              </a:rPr>
              <a:t>255</a:t>
            </a:r>
          </a:p>
          <a:p>
            <a:pPr indent="0">
              <a:buNone/>
              <a:defRPr/>
            </a:pPr>
            <a:r>
              <a:rPr lang="en-US" altLang="zh-CN" dirty="0">
                <a:latin typeface="宋体" pitchFamily="2" charset="-122"/>
              </a:rPr>
              <a:t>  (2)INTO   </a:t>
            </a:r>
            <a:r>
              <a:rPr lang="zh-CN" altLang="en-US" dirty="0">
                <a:latin typeface="宋体" pitchFamily="2" charset="-122"/>
              </a:rPr>
              <a:t>执行溢出中断的中断服务程序</a:t>
            </a:r>
            <a:endParaRPr lang="en-US" altLang="zh-CN" dirty="0">
              <a:latin typeface="宋体" pitchFamily="2" charset="-122"/>
            </a:endParaRPr>
          </a:p>
          <a:p>
            <a:pPr indent="0">
              <a:buNone/>
              <a:defRPr/>
            </a:pPr>
            <a:r>
              <a:rPr lang="en-US" altLang="zh-CN" dirty="0">
                <a:latin typeface="宋体" pitchFamily="2" charset="-122"/>
              </a:rPr>
              <a:t>  (3)</a:t>
            </a:r>
            <a:r>
              <a:rPr lang="en-US" altLang="zh-CN" dirty="0" err="1">
                <a:latin typeface="宋体" pitchFamily="2" charset="-122"/>
              </a:rPr>
              <a:t>IRET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en-US" altLang="zh-CN" dirty="0" err="1">
                <a:latin typeface="宋体" pitchFamily="2" charset="-122"/>
              </a:rPr>
              <a:t>IRETD</a:t>
            </a:r>
            <a:r>
              <a:rPr lang="en-US" altLang="zh-CN" dirty="0">
                <a:latin typeface="宋体" pitchFamily="2" charset="-122"/>
              </a:rPr>
              <a:t>   </a:t>
            </a:r>
            <a:r>
              <a:rPr lang="zh-CN" altLang="en-US" dirty="0">
                <a:latin typeface="宋体" pitchFamily="2" charset="-122"/>
              </a:rPr>
              <a:t>从中断服务程序返回调用程序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1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</a:t>
            </a:r>
            <a:r>
              <a:rPr lang="zh-CN" altLang="en-US" dirty="0" smtClean="0"/>
              <a:t>指令。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中断是随机事件或异常事件引起，调用则是</a:t>
            </a:r>
            <a:r>
              <a:rPr lang="zh-CN" altLang="en-US" dirty="0" smtClean="0"/>
              <a:t>事先</a:t>
            </a:r>
            <a:r>
              <a:rPr lang="zh-CN" altLang="en-US" dirty="0"/>
              <a:t>已在程序中安排好 </a:t>
            </a:r>
            <a:r>
              <a:rPr lang="zh-CN" altLang="en-US" dirty="0" smtClean="0"/>
              <a:t>；响应</a:t>
            </a:r>
            <a:r>
              <a:rPr lang="zh-CN" altLang="en-US" dirty="0"/>
              <a:t>中断请求不仅要保护断点地址，还要</a:t>
            </a:r>
            <a:r>
              <a:rPr lang="zh-CN" altLang="en-US" dirty="0" smtClean="0"/>
              <a:t>保护</a:t>
            </a:r>
            <a:r>
              <a:rPr lang="en-US" altLang="zh-CN" dirty="0" smtClean="0"/>
              <a:t> FLAGS</a:t>
            </a:r>
            <a:r>
              <a:rPr lang="zh-CN" altLang="en-US" dirty="0"/>
              <a:t>内容</a:t>
            </a:r>
            <a:r>
              <a:rPr lang="zh-CN" altLang="en-US" dirty="0" smtClean="0"/>
              <a:t>；调用</a:t>
            </a:r>
            <a:r>
              <a:rPr lang="zh-CN" altLang="en-US" dirty="0"/>
              <a:t>指令在指令中直接给出子程序入口地址</a:t>
            </a:r>
            <a:r>
              <a:rPr lang="zh-CN" altLang="en-US" dirty="0" smtClean="0"/>
              <a:t>，中断</a:t>
            </a:r>
            <a:r>
              <a:rPr lang="zh-CN" altLang="en-US" dirty="0"/>
              <a:t>指令只给出中断向量码，入口地址则在</a:t>
            </a:r>
            <a:r>
              <a:rPr lang="zh-CN" altLang="en-US" dirty="0" smtClean="0"/>
              <a:t>向量</a:t>
            </a:r>
            <a:r>
              <a:rPr lang="zh-CN" altLang="en-US" dirty="0"/>
              <a:t>码指向的内存单元中。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3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1402" y="2125663"/>
            <a:ext cx="3605212" cy="198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× 4</a:t>
            </a:r>
            <a:endParaRPr lang="en-US" altLang="zh-CN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19888" y="1921043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19888" y="2835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19888" y="3216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19888" y="3597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721475" y="2454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21475" y="397844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724151" y="2507457"/>
            <a:ext cx="1655762" cy="863600"/>
          </a:xfrm>
          <a:prstGeom prst="wedgeRoundRectCallout">
            <a:avLst>
              <a:gd name="adj1" fmla="val -86743"/>
              <a:gd name="adj2" fmla="val 20571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bg1"/>
                </a:solidFill>
                <a:cs typeface="Times New Roman" panose="02020603050405020304" pitchFamily="18" charset="0"/>
              </a:rPr>
              <a:t>中断类型码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n=0 〜 255</a:t>
            </a:r>
            <a:endParaRPr lang="zh-CN" altLang="en-US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037138" y="2265531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cs typeface="Times New Roman" panose="02020603050405020304" pitchFamily="18" charset="0"/>
              </a:rPr>
              <a:t>n х4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957888" y="2568743"/>
            <a:ext cx="45959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116763" y="2440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116763" y="2821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116763" y="3202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16763" y="358315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  <a:cs typeface="Times New Roman" panose="02020603050405020304" pitchFamily="18" charset="0"/>
              </a:rPr>
              <a:t>XXH</a:t>
            </a: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>
            <a:off x="6501622" y="2593250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>
            <a:off x="6511131" y="3369593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664870" y="3946615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cs typeface="Times New Roman" panose="02020603050405020304" pitchFamily="18" charset="0"/>
              </a:rPr>
              <a:t>入口的段地址</a:t>
            </a:r>
            <a:endParaRPr lang="en-US" altLang="zh-CN" sz="2000" b="1" dirty="0">
              <a:cs typeface="Times New Roman" panose="02020603050405020304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601369" y="3171156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cs typeface="Times New Roman" panose="02020603050405020304" pitchFamily="18" charset="0"/>
              </a:rPr>
              <a:t>入口的偏移地址</a:t>
            </a:r>
            <a:endParaRPr lang="en-US" altLang="zh-CN" sz="2000" b="1"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5903897" y="3622063"/>
            <a:ext cx="501665" cy="33248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95963" y="2871955"/>
            <a:ext cx="566699" cy="27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74727" y="4576029"/>
            <a:ext cx="3671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存放中断服务子程序入口地址的单元的偏移地址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483768" y="4030848"/>
            <a:ext cx="0" cy="5762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6721475" y="46578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6721475" y="508969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41"/>
          <p:cNvSpPr>
            <a:spLocks/>
          </p:cNvSpPr>
          <p:nvPr/>
        </p:nvSpPr>
        <p:spPr bwMode="auto">
          <a:xfrm rot="10800000">
            <a:off x="8405813" y="4441993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0" name="AutoShape 42"/>
          <p:cNvSpPr>
            <a:spLocks/>
          </p:cNvSpPr>
          <p:nvPr/>
        </p:nvSpPr>
        <p:spPr bwMode="auto">
          <a:xfrm rot="10800000">
            <a:off x="8405813" y="2279818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8550275" y="46769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代码段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8578850" y="2733843"/>
            <a:ext cx="45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数据段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7224713" y="405623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637613" y="544512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cs typeface="Times New Roman" panose="02020603050405020304" pitchFamily="18" charset="0"/>
              </a:rPr>
              <a:t>该单元在数据段，段地址</a:t>
            </a:r>
            <a:r>
              <a:rPr lang="en-US" altLang="zh-CN" b="1" dirty="0">
                <a:cs typeface="Times New Roman" panose="02020603050405020304" pitchFamily="18" charset="0"/>
              </a:rPr>
              <a:t>=DS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7253288" y="520875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</a:p>
        </p:txBody>
      </p:sp>
    </p:spTree>
    <p:extLst>
      <p:ext uri="{BB962C8B-B14F-4D97-AF65-F5344CB8AC3E}">
        <p14:creationId xmlns:p14="http://schemas.microsoft.com/office/powerpoint/2010/main" val="28862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5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将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压入堆栈；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将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指令的下一条指令的</a:t>
            </a:r>
            <a:r>
              <a:rPr lang="en-US" altLang="zh-CN" dirty="0" err="1" smtClean="0"/>
              <a:t>CS、IP</a:t>
            </a:r>
            <a:r>
              <a:rPr lang="zh-CN" altLang="en-US" dirty="0" smtClean="0"/>
              <a:t>压栈；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n</a:t>
            </a:r>
            <a:r>
              <a:rPr lang="en-US" altLang="zh-CN" dirty="0" err="1" smtClean="0">
                <a:cs typeface="Tahoma" panose="020B0604030504040204" pitchFamily="34" charset="0"/>
              </a:rPr>
              <a:t>×4</a:t>
            </a:r>
            <a:r>
              <a:rPr lang="zh-CN" altLang="en-US" dirty="0" smtClean="0">
                <a:cs typeface="Tahoma" panose="020B0604030504040204" pitchFamily="34" charset="0"/>
              </a:rPr>
              <a:t>得到存放</a:t>
            </a:r>
            <a:r>
              <a:rPr lang="zh-CN" altLang="en-US" dirty="0" smtClean="0"/>
              <a:t>中断向量的地址；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将中断向量（中断服务程序入口地址）送</a:t>
            </a:r>
            <a:r>
              <a:rPr lang="en-US" altLang="zh-CN" dirty="0" smtClean="0"/>
              <a:t>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寄存器；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 smtClean="0"/>
              <a:t>转入中断服务程序。</a:t>
            </a:r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2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中断指令的执行过程</a:t>
            </a:r>
            <a:endParaRPr lang="zh-CN" altLang="en-US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205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9941" y="2349897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819941" y="3264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819941" y="3645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819941" y="4026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821528" y="2883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21528" y="44072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37191" y="2694385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  <a:r>
              <a:rPr lang="en-US" altLang="zh-CN" b="1">
                <a:cs typeface="Times New Roman" panose="02020603050405020304" pitchFamily="18" charset="0"/>
              </a:rPr>
              <a:t>×</a:t>
            </a:r>
            <a:r>
              <a:rPr lang="en-US" altLang="zh-CN" b="1">
                <a:cs typeface="Arial" panose="020B0604020202020204" pitchFamily="34" charset="0"/>
              </a:rPr>
              <a:t>4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057941" y="2997597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16816" y="2869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22H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16816" y="3250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16816" y="3631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216816" y="40120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67H</a:t>
            </a: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6940591" y="3030935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6940591" y="3794522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19753" y="314206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230853" y="4150122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032416" y="3500835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29241" y="4508897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821528" y="50867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6821528" y="55185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10278" y="5158185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68122H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210466" y="509151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MOV</a:t>
            </a:r>
          </a:p>
        </p:txBody>
      </p:sp>
      <p:sp>
        <p:nvSpPr>
          <p:cNvPr id="27" name="AutoShape 28"/>
          <p:cNvSpPr>
            <a:spLocks/>
          </p:cNvSpPr>
          <p:nvPr/>
        </p:nvSpPr>
        <p:spPr bwMode="auto">
          <a:xfrm rot="10800000">
            <a:off x="8505866" y="4870847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9"/>
          <p:cNvSpPr>
            <a:spLocks/>
          </p:cNvSpPr>
          <p:nvPr/>
        </p:nvSpPr>
        <p:spPr bwMode="auto">
          <a:xfrm rot="10800000">
            <a:off x="8505866" y="2708672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650328" y="51057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678903" y="3162697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324766" y="448508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821528" y="595034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98603" y="2276872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198603" y="3191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198603" y="3572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198603" y="3953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200191" y="2810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200191" y="433427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1200191" y="47263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1200191" y="51581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AutoShape 50"/>
          <p:cNvSpPr>
            <a:spLocks/>
          </p:cNvSpPr>
          <p:nvPr/>
        </p:nvSpPr>
        <p:spPr bwMode="auto">
          <a:xfrm>
            <a:off x="909678" y="2635647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471528" y="3932635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1200191" y="558998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3592553" y="558998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1427203" y="516294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1414503" y="4724797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1658978" y="3565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1630403" y="3946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630403" y="432792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CS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1658978" y="3175397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IP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 flipH="1">
            <a:off x="2873416" y="5805885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01778" y="602019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720891" y="606782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3590966" y="4724797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5" name="Line 68"/>
          <p:cNvSpPr>
            <a:spLocks noChangeShapeType="1"/>
          </p:cNvSpPr>
          <p:nvPr/>
        </p:nvSpPr>
        <p:spPr bwMode="auto">
          <a:xfrm flipH="1">
            <a:off x="2871828" y="4940697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3663991" y="314206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 flipH="1">
            <a:off x="2944853" y="3357960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3648116" y="3940572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</a:t>
            </a:r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 flipH="1">
            <a:off x="2928978" y="4156472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5"/>
          <p:cNvSpPr>
            <a:spLocks noChangeShapeType="1"/>
          </p:cNvSpPr>
          <p:nvPr/>
        </p:nvSpPr>
        <p:spPr bwMode="auto">
          <a:xfrm flipH="1">
            <a:off x="6040478" y="3284935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 flipH="1">
            <a:off x="6040478" y="4019947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3" grpId="0" animBg="1"/>
      <p:bldP spid="41" grpId="0" animBg="1"/>
      <p:bldP spid="42" grpId="0"/>
      <p:bldP spid="44" grpId="0"/>
      <p:bldP spid="44" grpId="1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4" grpId="1"/>
      <p:bldP spid="56" grpId="0"/>
      <p:bldP spid="58" grpId="0"/>
      <p:bldP spid="58" grpId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35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E1F307-E516-4361-A70A-21A7348D5146}" type="slidenum">
              <a:rPr kumimoji="0" lang="zh-CN" altLang="en-US" sz="1400">
                <a:latin typeface="Tahoma" panose="020B0604030504040204" pitchFamily="34" charset="0"/>
              </a:rPr>
              <a:pPr/>
              <a:t>206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703" y="1013619"/>
            <a:ext cx="3744913" cy="3322638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z="2400" u="sng" dirty="0" smtClean="0">
                <a:latin typeface="Times New Roman" panose="02020603050405020304" pitchFamily="18" charset="0"/>
              </a:rPr>
              <a:t>执行程序段：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CS       IP           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6200H:0110H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INT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21H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6200H:0112H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AX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426275" y="1647800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426275" y="2576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426275" y="2957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426275" y="3338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427862" y="2195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665862" y="4662463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6880300" y="2181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6851725" y="2562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01H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6823150" y="2943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6823150" y="33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62H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465712" y="4443388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SP=1200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427862" y="4481488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427862" y="37194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427862" y="48910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427862" y="4086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427862" y="4467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546925" y="3705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532637" y="40528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FLAGS</a:t>
            </a:r>
            <a:r>
              <a:rPr lang="en-US" altLang="zh-CN" sz="1600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5723012" y="2409800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521275" y="21812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SP=11FA</a:t>
            </a:r>
            <a:endParaRPr lang="zh-CN" altLang="en-US" sz="2000" b="1"/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3779912" y="765150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执行</a:t>
            </a:r>
            <a:r>
              <a:rPr lang="en-US" altLang="zh-CN" sz="2000" b="1" dirty="0">
                <a:solidFill>
                  <a:schemeClr val="bg1"/>
                </a:solidFill>
              </a:rPr>
              <a:t>INT</a:t>
            </a:r>
            <a:r>
              <a:rPr lang="zh-CN" altLang="en-US" sz="2000" b="1" dirty="0">
                <a:solidFill>
                  <a:schemeClr val="bg1"/>
                </a:solidFill>
              </a:rPr>
              <a:t>指令后</a:t>
            </a:r>
          </a:p>
        </p:txBody>
      </p:sp>
      <p:sp>
        <p:nvSpPr>
          <p:cNvPr id="136247" name="AutoShape 55"/>
          <p:cNvSpPr>
            <a:spLocks/>
          </p:cNvSpPr>
          <p:nvPr/>
        </p:nvSpPr>
        <p:spPr bwMode="auto">
          <a:xfrm rot="10800000">
            <a:off x="8175700" y="2420913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363025" y="3016225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堆栈段</a:t>
            </a:r>
          </a:p>
        </p:txBody>
      </p:sp>
    </p:spTree>
    <p:extLst>
      <p:ext uri="{BB962C8B-B14F-4D97-AF65-F5344CB8AC3E}">
        <p14:creationId xmlns:p14="http://schemas.microsoft.com/office/powerpoint/2010/main" val="22966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21" grpId="0"/>
      <p:bldP spid="136222" grpId="0"/>
      <p:bldP spid="136223" grpId="0"/>
      <p:bldP spid="136224" grpId="0"/>
      <p:bldP spid="136228" grpId="0"/>
      <p:bldP spid="136230" grpId="0" animBg="1"/>
      <p:bldP spid="136235" grpId="0"/>
      <p:bldP spid="136236" grpId="0"/>
      <p:bldP spid="136240" grpId="0"/>
      <p:bldP spid="136242" grpId="0" animBg="1"/>
      <p:bldP spid="136247" grpId="0" animBg="1"/>
      <p:bldP spid="13624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</a:p>
        </p:txBody>
      </p:sp>
      <p:sp>
        <p:nvSpPr>
          <p:cNvPr id="1945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C7B031-155E-4968-8700-6B68D971481D}" type="slidenum">
              <a:rPr kumimoji="0" lang="zh-CN" altLang="en-US" sz="1400">
                <a:latin typeface="Tahoma" panose="020B0604030504040204" pitchFamily="34" charset="0"/>
              </a:rPr>
              <a:pPr/>
              <a:t>207</a:t>
            </a:fld>
            <a:endParaRPr kumimoji="0" lang="en-US" altLang="zh-CN" sz="1400">
              <a:latin typeface="Tahoma" panose="020B0604030504040204" pitchFamily="34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563" y="939753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INT </a:t>
            </a:r>
            <a:r>
              <a:rPr lang="en-US" altLang="zh-CN" sz="2400" dirty="0" err="1" smtClean="0"/>
              <a:t>21H</a:t>
            </a:r>
            <a:r>
              <a:rPr lang="zh-CN" altLang="en-US" sz="2400" dirty="0" smtClean="0"/>
              <a:t>指令后</a:t>
            </a:r>
          </a:p>
          <a:p>
            <a:pPr eaLnBrk="1" hangingPunct="1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IP=[</a:t>
            </a:r>
            <a:r>
              <a:rPr kumimoji="1" lang="en-US" altLang="zh-CN" sz="2400" dirty="0" err="1" smtClean="0"/>
              <a:t>21Hх4</a:t>
            </a:r>
            <a:r>
              <a:rPr kumimoji="1" lang="en-US" altLang="zh-CN" sz="2400" dirty="0" smtClean="0"/>
              <a:t>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CS==[</a:t>
            </a:r>
            <a:r>
              <a:rPr lang="zh-CN" altLang="en-US" sz="2400" dirty="0" smtClean="0"/>
              <a:t>（</a:t>
            </a:r>
            <a:r>
              <a:rPr kumimoji="1" lang="en-US" altLang="zh-CN" sz="2400" dirty="0" err="1" smtClean="0"/>
              <a:t>21Hх4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+2]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276231" y="837282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276231" y="1900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276231" y="2281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276231" y="2662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277819" y="1519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277819" y="3043907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403668" y="1336315"/>
            <a:ext cx="1144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>
                <a:cs typeface="Arial" panose="020B0604020202020204" pitchFamily="34" charset="0"/>
              </a:rPr>
              <a:t>0084H</a:t>
            </a:r>
            <a:r>
              <a:rPr lang="en-US" altLang="zh-CN" sz="28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422049" y="163354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746131" y="1505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23H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746131" y="1886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11H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6746131" y="2267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00H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746131" y="26486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20H</a:t>
            </a:r>
          </a:p>
        </p:txBody>
      </p:sp>
      <p:sp>
        <p:nvSpPr>
          <p:cNvPr id="137232" name="AutoShape 16"/>
          <p:cNvSpPr>
            <a:spLocks/>
          </p:cNvSpPr>
          <p:nvPr/>
        </p:nvSpPr>
        <p:spPr bwMode="auto">
          <a:xfrm>
            <a:off x="6020474" y="1596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046784" y="235810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007571" y="1977107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159971" y="2739107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4474171" y="1977107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IP</a:t>
            </a:r>
            <a:r>
              <a:rPr lang="en-US" altLang="zh-CN" sz="20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4550371" y="266290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CS</a:t>
            </a:r>
            <a:endParaRPr lang="en-US" altLang="zh-CN" sz="2000" b="1">
              <a:cs typeface="Arial" panose="020B0604020202020204" pitchFamily="34" charset="0"/>
            </a:endParaRP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 rot="10800000">
            <a:off x="7957394" y="1269082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162181" y="200885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数据段</a:t>
            </a: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271469" y="3459832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273056" y="40773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6793756" y="362016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804869" y="102778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10800000">
            <a:off x="7985969" y="3861469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271469" y="45091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271469" y="49409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790581" y="498859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cs typeface="Times New Roman" panose="02020603050405020304" pitchFamily="18" charset="0"/>
              </a:rPr>
              <a:t>┇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173294" y="4098007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/>
              <a:t>代码段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6774706" y="4091657"/>
            <a:ext cx="922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37250" name="AutoShape 34"/>
          <p:cNvSpPr>
            <a:spLocks/>
          </p:cNvSpPr>
          <p:nvPr/>
        </p:nvSpPr>
        <p:spPr bwMode="auto">
          <a:xfrm>
            <a:off x="6111025" y="406070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956940" y="3927365"/>
            <a:ext cx="114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 dirty="0" err="1">
                <a:cs typeface="Arial" panose="020B0604020202020204" pitchFamily="34" charset="0"/>
              </a:rPr>
              <a:t>21123H</a:t>
            </a:r>
            <a:r>
              <a:rPr lang="en-US" altLang="zh-CN" sz="28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285382" y="4535285"/>
            <a:ext cx="746267" cy="333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180499" y="4704446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000" b="1" dirty="0">
                <a:cs typeface="Arial" panose="020B0604020202020204" pitchFamily="34" charset="0"/>
              </a:rPr>
              <a:t>中断服务子程序</a:t>
            </a:r>
            <a:endParaRPr lang="zh-CN" alt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6" grpId="0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6" grpId="0"/>
      <p:bldP spid="137237" grpId="0"/>
      <p:bldP spid="137238" grpId="0" animBg="1"/>
      <p:bldP spid="137239" grpId="0"/>
      <p:bldP spid="137242" grpId="0"/>
      <p:bldP spid="137243" grpId="0"/>
      <p:bldP spid="137244" grpId="0" animBg="1"/>
      <p:bldP spid="137247" grpId="0"/>
      <p:bldP spid="137248" grpId="0"/>
      <p:bldP spid="137249" grpId="0"/>
      <p:bldP spid="137250" grpId="0" animBg="1"/>
      <p:bldP spid="137251" grpId="0"/>
      <p:bldP spid="137253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溢出</a:t>
            </a:r>
            <a:r>
              <a:rPr lang="zh-CN" altLang="en-US" dirty="0"/>
              <a:t>中断指令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INTO</a:t>
            </a:r>
            <a:endParaRPr lang="zh-CN" altLang="en-US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INTO  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宋体" panose="02010600030101010101" pitchFamily="2" charset="-122"/>
              </a:rPr>
              <a:t>OF=1,</a:t>
            </a:r>
            <a:r>
              <a:rPr lang="zh-CN" altLang="en-US" dirty="0">
                <a:latin typeface="宋体" panose="02010600030101010101" pitchFamily="2" charset="-122"/>
              </a:rPr>
              <a:t>则启动一个类型为4的中断过程,给出一个出错标志,如果</a:t>
            </a:r>
            <a:r>
              <a:rPr lang="en-US" altLang="zh-CN" dirty="0">
                <a:latin typeface="宋体" panose="02010600030101010101" pitchFamily="2" charset="-122"/>
              </a:rPr>
              <a:t>OF=0,</a:t>
            </a:r>
            <a:r>
              <a:rPr lang="zh-CN" altLang="en-US" dirty="0">
                <a:latin typeface="宋体" panose="02010600030101010101" pitchFamily="2" charset="-122"/>
              </a:rPr>
              <a:t>不做任何操作。</a:t>
            </a:r>
          </a:p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INTO</a:t>
            </a:r>
            <a:r>
              <a:rPr lang="zh-CN" altLang="en-US" dirty="0">
                <a:latin typeface="宋体" panose="02010600030101010101" pitchFamily="2" charset="-122"/>
              </a:rPr>
              <a:t>指令通常安排在有符号数加减运算指令之后。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208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8257" y="2706147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相当于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01294" y="308714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INT  4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67744" y="3317335"/>
            <a:ext cx="1676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返回</a:t>
            </a:r>
            <a:r>
              <a:rPr lang="zh-CN" altLang="en-US" dirty="0" smtClean="0"/>
              <a:t>指令</a:t>
            </a:r>
            <a:r>
              <a:rPr lang="en-US" altLang="zh-CN" dirty="0" err="1" smtClean="0"/>
              <a:t>IRET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IRET</a:t>
            </a:r>
            <a:endParaRPr lang="en-US" altLang="zh-CN" dirty="0"/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中断服务程序的最后一条指令，负责</a:t>
            </a: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209</a:t>
            </a:fld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084168" y="3861048"/>
            <a:ext cx="377700" cy="1224136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58398" y="4410937"/>
            <a:ext cx="3581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恢复断点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恢复标志寄存器内容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5686416" y="4483348"/>
            <a:ext cx="304800" cy="110589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交换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</a:rPr>
              <a:t>REG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两操作数必须有一个是寄存器操作数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不允许使用段寄存器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AX，BX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[</a:t>
            </a:r>
            <a:r>
              <a:rPr lang="en-US" altLang="zh-CN" dirty="0">
                <a:latin typeface="宋体" panose="02010600030101010101" pitchFamily="2" charset="-122"/>
              </a:rPr>
              <a:t>2000]，CL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8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）中断指令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dirty="0" smtClean="0"/>
              <a:t>中断</a:t>
            </a:r>
            <a:r>
              <a:rPr lang="zh-CN" altLang="en-US" dirty="0"/>
              <a:t>返回</a:t>
            </a:r>
            <a:r>
              <a:rPr lang="zh-CN" altLang="en-US" dirty="0" smtClean="0"/>
              <a:t>指令</a:t>
            </a:r>
            <a:r>
              <a:rPr lang="en-US" altLang="zh-CN" dirty="0" err="1" smtClean="0"/>
              <a:t>IRET</a:t>
            </a:r>
            <a:endParaRPr lang="en-US" altLang="zh-CN" dirty="0" smtClean="0"/>
          </a:p>
          <a:p>
            <a:pPr indent="0">
              <a:buNone/>
              <a:defRPr/>
            </a:pPr>
            <a:r>
              <a:rPr lang="zh-CN" altLang="en-US" dirty="0">
                <a:latin typeface="宋体" pitchFamily="2" charset="-122"/>
              </a:rPr>
              <a:t>该指令执行的操作为：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IP←((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 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IP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CS←((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 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CS</a:t>
            </a:r>
          </a:p>
          <a:p>
            <a:pPr indent="0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</a:p>
          <a:p>
            <a:pPr indent="0" algn="just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FLAGS←((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)+1,(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))  ;</a:t>
            </a:r>
            <a:r>
              <a:rPr lang="zh-CN" altLang="en-US" dirty="0">
                <a:latin typeface="宋体" pitchFamily="2" charset="-122"/>
              </a:rPr>
              <a:t>栈顶内容弹出到</a:t>
            </a:r>
            <a:r>
              <a:rPr lang="en-US" altLang="zh-CN" dirty="0">
                <a:latin typeface="宋体" pitchFamily="2" charset="-122"/>
              </a:rPr>
              <a:t>FLAG</a:t>
            </a:r>
          </a:p>
          <a:p>
            <a:pPr indent="0" algn="just">
              <a:spcBef>
                <a:spcPts val="0"/>
              </a:spcBef>
              <a:buNone/>
              <a:defRPr/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←(</a:t>
            </a:r>
            <a:r>
              <a:rPr lang="en-US" altLang="zh-CN" dirty="0" err="1">
                <a:latin typeface="宋体" pitchFamily="2" charset="-122"/>
              </a:rPr>
              <a:t>SP</a:t>
            </a:r>
            <a:r>
              <a:rPr lang="en-US" altLang="zh-CN" dirty="0">
                <a:latin typeface="宋体" pitchFamily="2" charset="-122"/>
              </a:rPr>
              <a:t>)+2</a:t>
            </a:r>
            <a:endParaRPr lang="zh-CN" altLang="en-US" dirty="0">
              <a:latin typeface="宋体" pitchFamily="2" charset="-122"/>
            </a:endParaRP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>
                <a:latin typeface="宋体" pitchFamily="2" charset="-122"/>
              </a:rPr>
              <a:t>标志操作指令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 用来设置标志位的状态。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（1）</a:t>
            </a:r>
            <a:r>
              <a:rPr lang="en-US" altLang="zh-CN" dirty="0">
                <a:latin typeface="宋体" pitchFamily="2" charset="-122"/>
              </a:rPr>
              <a:t>CF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CLC</a:t>
            </a:r>
            <a:r>
              <a:rPr lang="en-US" altLang="zh-CN" b="1" dirty="0" smtClean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0→CF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STC</a:t>
            </a:r>
            <a:r>
              <a:rPr lang="en-US" altLang="zh-CN" b="1" dirty="0" smtClean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1→CF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CMC</a:t>
            </a:r>
            <a:r>
              <a:rPr lang="en-US" altLang="zh-CN" b="1" dirty="0" smtClean="0">
                <a:solidFill>
                  <a:srgbClr val="FFFF00"/>
                </a:solidFill>
                <a:latin typeface="宋体" pitchFamily="2" charset="-122"/>
              </a:rPr>
              <a:t>   </a:t>
            </a:r>
            <a:r>
              <a:rPr lang="en-US" altLang="zh-CN" dirty="0">
                <a:latin typeface="宋体" pitchFamily="2" charset="-122"/>
              </a:rPr>
              <a:t>CF</a:t>
            </a:r>
            <a:r>
              <a:rPr lang="zh-CN" altLang="en-US" dirty="0">
                <a:latin typeface="宋体" pitchFamily="2" charset="-122"/>
              </a:rPr>
              <a:t>变反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>
                <a:latin typeface="宋体" pitchFamily="2" charset="-122"/>
              </a:rPr>
              <a:t> （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）</a:t>
            </a:r>
            <a:r>
              <a:rPr lang="en-US" altLang="zh-CN" dirty="0">
                <a:latin typeface="宋体" pitchFamily="2" charset="-122"/>
              </a:rPr>
              <a:t>DF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           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CLD</a:t>
            </a:r>
            <a:r>
              <a:rPr lang="en-US" altLang="zh-CN" b="1" dirty="0" smtClean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0→DF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串操作的指针移动方向从低到高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STD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latin typeface="宋体" pitchFamily="2" charset="-122"/>
              </a:rPr>
              <a:t>1→DF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串操作的指针移动方向从高到低</a:t>
            </a:r>
            <a:r>
              <a:rPr lang="en-US" altLang="zh-CN" dirty="0">
                <a:latin typeface="宋体" pitchFamily="2" charset="-122"/>
              </a:rPr>
              <a:t>)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dirty="0">
                <a:latin typeface="宋体" pitchFamily="2" charset="-122"/>
              </a:rPr>
              <a:t> （</a:t>
            </a:r>
            <a:r>
              <a:rPr lang="en-US" altLang="zh-CN" dirty="0" err="1">
                <a:latin typeface="宋体" pitchFamily="2" charset="-122"/>
              </a:rPr>
              <a:t>3）IF</a:t>
            </a:r>
            <a:r>
              <a:rPr lang="zh-CN" altLang="en-US" dirty="0">
                <a:latin typeface="宋体" pitchFamily="2" charset="-122"/>
              </a:rPr>
              <a:t>设置指令</a:t>
            </a: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CLI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latin typeface="宋体" pitchFamily="2" charset="-122"/>
              </a:rPr>
              <a:t>0→IF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禁止</a:t>
            </a:r>
            <a:r>
              <a:rPr lang="en-US" altLang="zh-CN" dirty="0" err="1">
                <a:latin typeface="宋体" pitchFamily="2" charset="-122"/>
              </a:rPr>
              <a:t>INTR</a:t>
            </a:r>
            <a:r>
              <a:rPr lang="zh-CN" altLang="en-US" dirty="0">
                <a:latin typeface="宋体" pitchFamily="2" charset="-122"/>
              </a:rPr>
              <a:t>中断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STI</a:t>
            </a:r>
            <a:r>
              <a:rPr lang="en-US" altLang="zh-CN" b="1" dirty="0">
                <a:solidFill>
                  <a:srgbClr val="FFFF00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latin typeface="宋体" pitchFamily="2" charset="-122"/>
              </a:rPr>
              <a:t>1→IF</a:t>
            </a:r>
            <a:r>
              <a:rPr lang="en-US" altLang="zh-CN" dirty="0">
                <a:latin typeface="宋体" pitchFamily="2" charset="-122"/>
              </a:rPr>
              <a:t> (</a:t>
            </a:r>
            <a:r>
              <a:rPr lang="zh-CN" altLang="en-US" dirty="0">
                <a:latin typeface="宋体" pitchFamily="2" charset="-122"/>
              </a:rPr>
              <a:t>开放</a:t>
            </a:r>
            <a:r>
              <a:rPr lang="en-US" altLang="zh-CN" dirty="0" err="1">
                <a:latin typeface="宋体" pitchFamily="2" charset="-122"/>
              </a:rPr>
              <a:t>INTR</a:t>
            </a:r>
            <a:r>
              <a:rPr lang="zh-CN" altLang="en-US" dirty="0">
                <a:latin typeface="宋体" pitchFamily="2" charset="-122"/>
              </a:rPr>
              <a:t>中断</a:t>
            </a:r>
            <a:r>
              <a:rPr lang="en-US" altLang="zh-CN" dirty="0">
                <a:latin typeface="宋体" pitchFamily="2" charset="-122"/>
              </a:rPr>
              <a:t>)       </a:t>
            </a:r>
          </a:p>
          <a:p>
            <a:pPr eaLnBrk="1" hangingPunct="1">
              <a:spcAft>
                <a:spcPct val="20000"/>
              </a:spcAft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97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zh-CN" altLang="en-US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）暂停指令</a:t>
            </a:r>
            <a:r>
              <a:rPr lang="en-US" altLang="zh-CN" dirty="0" err="1" smtClean="0">
                <a:latin typeface="宋体" pitchFamily="2" charset="-122"/>
              </a:rPr>
              <a:t>HLT</a:t>
            </a:r>
            <a:endParaRPr lang="en-US" altLang="zh-CN" dirty="0" smtClean="0">
              <a:latin typeface="宋体" pitchFamily="2" charset="-122"/>
            </a:endParaRP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格式 :         </a:t>
            </a:r>
            <a:r>
              <a:rPr kumimoji="1" lang="en-US" altLang="zh-CN" b="1" dirty="0" err="1">
                <a:latin typeface="Times New Roman" pitchFamily="18" charset="0"/>
              </a:rPr>
              <a:t>HLT</a:t>
            </a:r>
            <a:endParaRPr kumimoji="1" lang="en-US" altLang="zh-CN" b="1" dirty="0">
              <a:latin typeface="Times New Roman" pitchFamily="18" charset="0"/>
            </a:endParaRP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执行  :   使</a:t>
            </a:r>
            <a:r>
              <a:rPr kumimoji="1" lang="en-US" altLang="zh-CN" b="1" dirty="0">
                <a:latin typeface="Times New Roman" pitchFamily="18" charset="0"/>
              </a:rPr>
              <a:t>CPU</a:t>
            </a:r>
            <a:r>
              <a:rPr kumimoji="1" lang="zh-CN" altLang="en-US" b="1" dirty="0">
                <a:latin typeface="Times New Roman" pitchFamily="18" charset="0"/>
              </a:rPr>
              <a:t>处于暂停状态,  </a:t>
            </a:r>
            <a:r>
              <a:rPr lang="en-US" altLang="zh-CN" b="1" dirty="0" err="1">
                <a:latin typeface="宋体" pitchFamily="2" charset="-122"/>
              </a:rPr>
              <a:t>CS：IP</a:t>
            </a:r>
            <a:r>
              <a:rPr lang="zh-CN" altLang="en-US" b="1" dirty="0">
                <a:latin typeface="宋体" pitchFamily="2" charset="-122"/>
              </a:rPr>
              <a:t>指向</a:t>
            </a:r>
            <a:r>
              <a:rPr lang="en-US" altLang="zh-CN" b="1" dirty="0" err="1">
                <a:latin typeface="宋体" pitchFamily="2" charset="-122"/>
              </a:rPr>
              <a:t>HLT</a:t>
            </a:r>
            <a:r>
              <a:rPr lang="zh-CN" altLang="en-US" b="1" dirty="0">
                <a:latin typeface="宋体" pitchFamily="2" charset="-122"/>
              </a:rPr>
              <a:t>后面的一条指令的的地址。</a:t>
            </a:r>
          </a:p>
          <a:p>
            <a:pPr indent="0">
              <a:spcBef>
                <a:spcPct val="50000"/>
              </a:spcBef>
              <a:buClrTx/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作用：  </a:t>
            </a:r>
            <a:r>
              <a:rPr kumimoji="1" lang="zh-CN" altLang="en-US" b="1" dirty="0" smtClean="0">
                <a:latin typeface="Times New Roman" pitchFamily="18" charset="0"/>
              </a:rPr>
              <a:t>用于</a:t>
            </a:r>
            <a:r>
              <a:rPr kumimoji="1" lang="zh-CN" altLang="en-US" b="1" dirty="0">
                <a:latin typeface="Times New Roman" pitchFamily="18" charset="0"/>
              </a:rPr>
              <a:t>等待外部中断，中断处理结束后</a:t>
            </a:r>
            <a:r>
              <a:rPr kumimoji="1" lang="zh-CN" altLang="en-US" b="1" dirty="0" smtClean="0">
                <a:latin typeface="Times New Roman" pitchFamily="18" charset="0"/>
              </a:rPr>
              <a:t>，继续</a:t>
            </a:r>
            <a:r>
              <a:rPr kumimoji="1" lang="zh-CN" altLang="en-US" b="1" dirty="0">
                <a:latin typeface="Times New Roman" pitchFamily="18" charset="0"/>
              </a:rPr>
              <a:t>执行</a:t>
            </a:r>
            <a:r>
              <a:rPr kumimoji="1" lang="en-US" altLang="zh-CN" b="1" dirty="0" err="1">
                <a:latin typeface="Times New Roman" pitchFamily="18" charset="0"/>
              </a:rPr>
              <a:t>HLT</a:t>
            </a:r>
            <a:r>
              <a:rPr kumimoji="1" lang="zh-CN" altLang="en-US" b="1" dirty="0">
                <a:latin typeface="Times New Roman" pitchFamily="18" charset="0"/>
              </a:rPr>
              <a:t>后的下一条</a:t>
            </a:r>
            <a:r>
              <a:rPr kumimoji="1" lang="zh-CN" altLang="en-US" b="1" dirty="0" smtClean="0">
                <a:latin typeface="Times New Roman" pitchFamily="18" charset="0"/>
              </a:rPr>
              <a:t>指令。</a:t>
            </a:r>
            <a:r>
              <a:rPr lang="zh-CN" altLang="en-US" b="1" dirty="0" smtClean="0">
                <a:latin typeface="宋体" pitchFamily="2" charset="-122"/>
              </a:rPr>
              <a:t>复位</a:t>
            </a:r>
            <a:r>
              <a:rPr lang="zh-CN" altLang="en-US" b="1" dirty="0">
                <a:latin typeface="宋体" pitchFamily="2" charset="-122"/>
              </a:rPr>
              <a:t>信号也可让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退出暂停状态。</a:t>
            </a:r>
          </a:p>
          <a:p>
            <a:pPr indent="0" algn="just">
              <a:buNone/>
              <a:defRPr/>
            </a:pPr>
            <a:r>
              <a:rPr lang="en-US" altLang="zh-CN" b="1" dirty="0" err="1">
                <a:latin typeface="宋体" pitchFamily="2" charset="-122"/>
              </a:rPr>
              <a:t>HLT</a:t>
            </a:r>
            <a:r>
              <a:rPr lang="zh-CN" altLang="en-US" b="1" dirty="0">
                <a:latin typeface="宋体" pitchFamily="2" charset="-122"/>
              </a:rPr>
              <a:t>不影响标志位。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en-US" altLang="zh-CN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buNone/>
              <a:defRPr/>
            </a:pPr>
            <a:r>
              <a:rPr lang="en-US" altLang="zh-CN" dirty="0">
                <a:latin typeface="宋体" pitchFamily="2" charset="-122"/>
              </a:rPr>
              <a:t>(2)</a:t>
            </a:r>
            <a:r>
              <a:rPr lang="zh-CN" altLang="en-US" dirty="0">
                <a:latin typeface="宋体" pitchFamily="2" charset="-122"/>
              </a:rPr>
              <a:t>空操作指令</a:t>
            </a:r>
            <a:r>
              <a:rPr lang="en-AU" altLang="zh-CN" dirty="0" err="1" smtClean="0">
                <a:latin typeface="宋体" pitchFamily="2" charset="-122"/>
              </a:rPr>
              <a:t>NOP</a:t>
            </a:r>
            <a:endParaRPr lang="en-AU" altLang="zh-CN" dirty="0" smtClean="0">
              <a:latin typeface="宋体" pitchFamily="2" charset="-122"/>
            </a:endParaRPr>
          </a:p>
          <a:p>
            <a:pPr indent="0">
              <a:buNone/>
              <a:defRPr/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en-US" altLang="zh-CN" b="1" dirty="0" err="1" smtClean="0">
                <a:latin typeface="宋体" pitchFamily="2" charset="-122"/>
              </a:rPr>
              <a:t>NOP</a:t>
            </a:r>
            <a:r>
              <a:rPr lang="zh-CN" altLang="en-US" b="1" dirty="0">
                <a:latin typeface="宋体" pitchFamily="2" charset="-122"/>
              </a:rPr>
              <a:t>指令不做任何实质性的操作,但占用3个时钟周期,然后执行下一条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多</a:t>
            </a:r>
            <a:r>
              <a:rPr lang="zh-CN" altLang="en-US" b="1" dirty="0">
                <a:latin typeface="宋体" pitchFamily="2" charset="-122"/>
              </a:rPr>
              <a:t>用于延时。 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29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）处理器控制指令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外部同步指令</a:t>
            </a:r>
            <a:endParaRPr lang="zh-CN" altLang="en-US" dirty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endParaRPr lang="en-US" altLang="zh-CN" dirty="0" smtClean="0">
              <a:latin typeface="宋体" pitchFamily="2" charset="-122"/>
            </a:endParaRPr>
          </a:p>
          <a:p>
            <a:pPr indent="0" algn="just">
              <a:lnSpc>
                <a:spcPct val="80000"/>
              </a:lnSpc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en-US" altLang="zh-CN" dirty="0">
                <a:latin typeface="宋体" pitchFamily="2" charset="-122"/>
              </a:rPr>
              <a:t>)</a:t>
            </a:r>
            <a:r>
              <a:rPr lang="zh-CN" altLang="en-US" dirty="0">
                <a:latin typeface="宋体" pitchFamily="2" charset="-122"/>
              </a:rPr>
              <a:t>总线封锁指令</a:t>
            </a: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LOCK</a:t>
            </a:r>
            <a:r>
              <a:rPr lang="zh-CN" altLang="en-US" b="1" dirty="0">
                <a:latin typeface="Times New Roman" panose="02020603050405020304" pitchFamily="18" charset="0"/>
              </a:rPr>
              <a:t>实际上是一个指令前缀，可以放在任何一条指令前面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。用来</a:t>
            </a:r>
            <a:r>
              <a:rPr lang="zh-CN" altLang="en-US" b="1" dirty="0">
                <a:latin typeface="Times New Roman" panose="02020603050405020304" pitchFamily="18" charset="0"/>
              </a:rPr>
              <a:t>维持总线的锁存信号直到与其联合的指令执行完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；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</a:rPr>
              <a:t>与其他协处理器协同工作时，可以避免破坏有用信息。</a:t>
            </a:r>
          </a:p>
          <a:p>
            <a:pPr indent="0" algn="just">
              <a:lnSpc>
                <a:spcPct val="80000"/>
              </a:lnSpc>
              <a:buNone/>
              <a:defRPr/>
            </a:pPr>
            <a:endParaRPr lang="zh-CN" altLang="en-US" dirty="0">
              <a:latin typeface="宋体" pitchFamily="2" charset="-122"/>
            </a:endParaRP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9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汇编综合练习</a:t>
            </a:r>
            <a:endParaRPr lang="en-US" altLang="zh-CN" dirty="0" smtClean="0">
              <a:latin typeface="宋体" pitchFamily="2" charset="-122"/>
            </a:endParaRPr>
          </a:p>
          <a:p>
            <a:pPr indent="0" algn="just">
              <a:buNone/>
              <a:defRPr/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indent="0" algn="just">
              <a:buNone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用汇编程序实现冒泡排序法。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indent="0" algn="just">
              <a:buNone/>
              <a:defRPr/>
            </a:pP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4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XLAT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BX</a:t>
            </a:r>
            <a:r>
              <a:rPr lang="zh-CN" altLang="en-US" dirty="0"/>
              <a:t>的内容代表表格首地址，</a:t>
            </a:r>
            <a:r>
              <a:rPr lang="en-US" altLang="zh-CN" dirty="0"/>
              <a:t>AL</a:t>
            </a:r>
            <a:r>
              <a:rPr lang="zh-CN" altLang="en-US" dirty="0"/>
              <a:t>内容为表内位移量，</a:t>
            </a:r>
            <a:r>
              <a:rPr lang="en-US" altLang="zh-CN" dirty="0" err="1"/>
              <a:t>BX+AL</a:t>
            </a:r>
            <a:r>
              <a:rPr lang="zh-CN" altLang="en-US" dirty="0"/>
              <a:t>得到要查找元素的偏移地址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将</a:t>
            </a:r>
            <a:r>
              <a:rPr lang="en-US" altLang="zh-CN" dirty="0" err="1"/>
              <a:t>BX+AL</a:t>
            </a:r>
            <a:r>
              <a:rPr lang="zh-CN" altLang="en-US" dirty="0"/>
              <a:t>所指单元的内容送</a:t>
            </a:r>
            <a:r>
              <a:rPr lang="en-US" altLang="zh-CN" dirty="0"/>
              <a:t>AL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0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数据段</a:t>
            </a:r>
            <a:r>
              <a:rPr lang="zh-CN" altLang="en-US" dirty="0">
                <a:latin typeface="宋体" panose="02010600030101010101" pitchFamily="2" charset="-122"/>
              </a:rPr>
              <a:t>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张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</a:rPr>
              <a:t>码转换表</a:t>
            </a:r>
            <a:r>
              <a:rPr lang="zh-CN" altLang="en-US" dirty="0" smtClean="0">
                <a:latin typeface="宋体" panose="02010600030101010101" pitchFamily="2" charset="-122"/>
              </a:rPr>
              <a:t>，设</a:t>
            </a:r>
            <a:r>
              <a:rPr lang="zh-CN" altLang="en-US" dirty="0">
                <a:latin typeface="宋体" panose="02010600030101010101" pitchFamily="2" charset="-122"/>
              </a:rPr>
              <a:t>首</a:t>
            </a:r>
            <a:r>
              <a:rPr lang="zh-CN" altLang="en-US" dirty="0" smtClean="0">
                <a:latin typeface="宋体" panose="02010600030101010101" pitchFamily="2" charset="-122"/>
              </a:rPr>
              <a:t>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址</a:t>
            </a:r>
            <a:r>
              <a:rPr lang="zh-CN" altLang="en-US" dirty="0">
                <a:latin typeface="宋体" panose="02010600030101010101" pitchFamily="2" charset="-122"/>
              </a:rPr>
              <a:t>为2000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现</a:t>
            </a:r>
            <a:r>
              <a:rPr lang="zh-CN" altLang="en-US" dirty="0">
                <a:latin typeface="宋体" panose="02010600030101010101" pitchFamily="2" charset="-122"/>
              </a:rPr>
              <a:t>欲查出表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第11个</a:t>
            </a:r>
            <a:r>
              <a:rPr lang="zh-CN" altLang="en-US" dirty="0">
                <a:latin typeface="宋体" panose="02010600030101010101" pitchFamily="2" charset="-122"/>
              </a:rPr>
              <a:t>代码的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 smtClean="0">
                <a:latin typeface="宋体" panose="02010600030101010101" pitchFamily="2" charset="-122"/>
              </a:rPr>
              <a:t>码。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652120" y="1672705"/>
            <a:ext cx="1981200" cy="16764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5652120" y="2434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5652120" y="2053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5652120" y="2815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414120" y="162190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414120" y="2028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414120" y="2434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6414120" y="27395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5652120" y="3349105"/>
            <a:ext cx="1981200" cy="2667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5652120" y="42635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5652120" y="38063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5652120" y="4720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6414120" y="33491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414120" y="3806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414120" y="42635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414120" y="45683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>
            <a:off x="5652120" y="6016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46"/>
          <p:cNvSpPr>
            <a:spLocks noChangeShapeType="1"/>
          </p:cNvSpPr>
          <p:nvPr/>
        </p:nvSpPr>
        <p:spPr bwMode="auto">
          <a:xfrm>
            <a:off x="5652120" y="5635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6414120" y="51779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6414120" y="5609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25" name="Line 1050"/>
          <p:cNvSpPr>
            <a:spLocks noChangeShapeType="1"/>
          </p:cNvSpPr>
          <p:nvPr/>
        </p:nvSpPr>
        <p:spPr bwMode="auto">
          <a:xfrm>
            <a:off x="5652120" y="5177905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51"/>
          <p:cNvSpPr>
            <a:spLocks noChangeShapeType="1"/>
          </p:cNvSpPr>
          <p:nvPr/>
        </p:nvSpPr>
        <p:spPr bwMode="auto">
          <a:xfrm>
            <a:off x="7631733" y="4873105"/>
            <a:ext cx="0" cy="1533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52"/>
          <p:cNvSpPr>
            <a:spLocks noChangeShapeType="1"/>
          </p:cNvSpPr>
          <p:nvPr/>
        </p:nvSpPr>
        <p:spPr bwMode="auto">
          <a:xfrm flipV="1">
            <a:off x="56521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53"/>
          <p:cNvSpPr>
            <a:spLocks noChangeShapeType="1"/>
          </p:cNvSpPr>
          <p:nvPr/>
        </p:nvSpPr>
        <p:spPr bwMode="auto">
          <a:xfrm flipV="1">
            <a:off x="76333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054"/>
          <p:cNvSpPr txBox="1">
            <a:spLocks noChangeArrowheads="1"/>
          </p:cNvSpPr>
          <p:nvPr/>
        </p:nvSpPr>
        <p:spPr bwMode="auto">
          <a:xfrm>
            <a:off x="4102720" y="164730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H+0</a:t>
            </a:r>
          </a:p>
        </p:txBody>
      </p:sp>
      <p:sp>
        <p:nvSpPr>
          <p:cNvPr id="30" name="Text Box 1055"/>
          <p:cNvSpPr txBox="1">
            <a:spLocks noChangeArrowheads="1"/>
          </p:cNvSpPr>
          <p:nvPr/>
        </p:nvSpPr>
        <p:spPr bwMode="auto">
          <a:xfrm>
            <a:off x="4026520" y="427303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H+11</a:t>
            </a:r>
          </a:p>
        </p:txBody>
      </p:sp>
      <p:sp>
        <p:nvSpPr>
          <p:cNvPr id="31" name="Text Box 1056"/>
          <p:cNvSpPr txBox="1">
            <a:spLocks noChangeArrowheads="1"/>
          </p:cNvSpPr>
          <p:nvPr/>
        </p:nvSpPr>
        <p:spPr bwMode="auto">
          <a:xfrm>
            <a:off x="7633320" y="1596505"/>
            <a:ext cx="1120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‘0’</a:t>
            </a:r>
            <a:endParaRPr lang="zh-CN" altLang="zh-CN"/>
          </a:p>
        </p:txBody>
      </p:sp>
      <p:sp>
        <p:nvSpPr>
          <p:cNvPr id="32" name="Text Box 1057"/>
          <p:cNvSpPr txBox="1">
            <a:spLocks noChangeArrowheads="1"/>
          </p:cNvSpPr>
          <p:nvPr/>
        </p:nvSpPr>
        <p:spPr bwMode="auto">
          <a:xfrm>
            <a:off x="7633320" y="1977505"/>
            <a:ext cx="1120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‘1’</a:t>
            </a:r>
            <a:endParaRPr lang="zh-CN" altLang="zh-CN" dirty="0"/>
          </a:p>
        </p:txBody>
      </p:sp>
      <p:sp>
        <p:nvSpPr>
          <p:cNvPr id="33" name="Text Box 1058"/>
          <p:cNvSpPr txBox="1">
            <a:spLocks noChangeArrowheads="1"/>
          </p:cNvSpPr>
          <p:nvPr/>
        </p:nvSpPr>
        <p:spPr bwMode="auto">
          <a:xfrm>
            <a:off x="7633320" y="23585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‘2’</a:t>
            </a:r>
            <a:endParaRPr lang="zh-CN" altLang="zh-CN" dirty="0"/>
          </a:p>
        </p:txBody>
      </p:sp>
      <p:sp>
        <p:nvSpPr>
          <p:cNvPr id="34" name="Text Box 1059"/>
          <p:cNvSpPr txBox="1">
            <a:spLocks noChangeArrowheads="1"/>
          </p:cNvSpPr>
          <p:nvPr/>
        </p:nvSpPr>
        <p:spPr bwMode="auto">
          <a:xfrm>
            <a:off x="7633320" y="33491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‘9’</a:t>
            </a:r>
            <a:endParaRPr lang="zh-CN" altLang="zh-CN" dirty="0"/>
          </a:p>
        </p:txBody>
      </p:sp>
      <p:sp>
        <p:nvSpPr>
          <p:cNvPr id="35" name="Text Box 1060"/>
          <p:cNvSpPr txBox="1">
            <a:spLocks noChangeArrowheads="1"/>
          </p:cNvSpPr>
          <p:nvPr/>
        </p:nvSpPr>
        <p:spPr bwMode="auto">
          <a:xfrm>
            <a:off x="7595220" y="3806305"/>
            <a:ext cx="9421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A’</a:t>
            </a:r>
          </a:p>
        </p:txBody>
      </p:sp>
      <p:sp>
        <p:nvSpPr>
          <p:cNvPr id="36" name="Text Box 1061"/>
          <p:cNvSpPr txBox="1">
            <a:spLocks noChangeArrowheads="1"/>
          </p:cNvSpPr>
          <p:nvPr/>
        </p:nvSpPr>
        <p:spPr bwMode="auto">
          <a:xfrm>
            <a:off x="7620620" y="4263505"/>
            <a:ext cx="9167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37" name="Text Box 1062"/>
          <p:cNvSpPr txBox="1">
            <a:spLocks noChangeArrowheads="1"/>
          </p:cNvSpPr>
          <p:nvPr/>
        </p:nvSpPr>
        <p:spPr bwMode="auto">
          <a:xfrm>
            <a:off x="7633320" y="5177905"/>
            <a:ext cx="9040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E’</a:t>
            </a:r>
          </a:p>
        </p:txBody>
      </p:sp>
      <p:sp>
        <p:nvSpPr>
          <p:cNvPr id="38" name="Text Box 1063"/>
          <p:cNvSpPr txBox="1">
            <a:spLocks noChangeArrowheads="1"/>
          </p:cNvSpPr>
          <p:nvPr/>
        </p:nvSpPr>
        <p:spPr bwMode="auto">
          <a:xfrm>
            <a:off x="7646020" y="558430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F’</a:t>
            </a:r>
          </a:p>
        </p:txBody>
      </p:sp>
      <p:sp>
        <p:nvSpPr>
          <p:cNvPr id="39" name="Line 1064"/>
          <p:cNvSpPr>
            <a:spLocks noChangeShapeType="1"/>
          </p:cNvSpPr>
          <p:nvPr/>
        </p:nvSpPr>
        <p:spPr bwMode="auto">
          <a:xfrm>
            <a:off x="5652120" y="5254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3" grpId="0" animBg="1"/>
      <p:bldP spid="17" grpId="0"/>
      <p:bldP spid="18" grpId="0"/>
      <p:bldP spid="19" grpId="0"/>
      <p:bldP spid="20" grpId="0"/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可用</a:t>
            </a:r>
            <a:r>
              <a:rPr lang="zh-CN" altLang="en-US" dirty="0"/>
              <a:t>如下指令实现：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BX，2000H</a:t>
            </a:r>
            <a:r>
              <a:rPr lang="en-US" altLang="zh-CN" dirty="0">
                <a:cs typeface="+mn-cs"/>
              </a:rPr>
              <a:t>      ；BX←</a:t>
            </a:r>
            <a:r>
              <a:rPr lang="zh-CN" altLang="en-US" dirty="0">
                <a:cs typeface="+mn-cs"/>
              </a:rPr>
              <a:t>表首地址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AL，0BH</a:t>
            </a:r>
            <a:r>
              <a:rPr lang="en-US" altLang="zh-CN" dirty="0">
                <a:cs typeface="+mn-cs"/>
              </a:rPr>
              <a:t>        ；AL←</a:t>
            </a:r>
            <a:r>
              <a:rPr lang="zh-CN" altLang="en-US" dirty="0">
                <a:cs typeface="+mn-cs"/>
              </a:rPr>
              <a:t>序号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XLAT</a:t>
            </a:r>
            <a:r>
              <a:rPr lang="en-US" altLang="zh-CN" dirty="0">
                <a:cs typeface="+mn-cs"/>
              </a:rPr>
              <a:t>                ；</a:t>
            </a:r>
            <a:r>
              <a:rPr lang="zh-CN" altLang="en-US" dirty="0">
                <a:cs typeface="+mn-cs"/>
              </a:rPr>
              <a:t>查表转换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执行后：</a:t>
            </a:r>
            <a:r>
              <a:rPr lang="en-US" altLang="zh-CN" dirty="0"/>
              <a:t>AL = </a:t>
            </a:r>
            <a:r>
              <a:rPr lang="en-US" altLang="zh-CN" dirty="0" err="1"/>
              <a:t>42H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还可用其他方法实现，如：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BX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 err="1">
                <a:cs typeface="+mn-cs"/>
              </a:rPr>
              <a:t>2000H</a:t>
            </a:r>
            <a:endParaRPr lang="en-US" altLang="zh-CN" dirty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AL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>
                <a:cs typeface="+mn-cs"/>
              </a:rPr>
              <a:t>[</a:t>
            </a:r>
            <a:r>
              <a:rPr lang="en-US" altLang="zh-CN" dirty="0" err="1">
                <a:cs typeface="+mn-cs"/>
              </a:rPr>
              <a:t>BX+</a:t>
            </a:r>
            <a:r>
              <a:rPr lang="en-US" altLang="zh-CN" dirty="0" err="1"/>
              <a:t>0BH</a:t>
            </a:r>
            <a:r>
              <a:rPr lang="en-US" altLang="zh-CN" dirty="0" smtClean="0"/>
              <a:t>]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将符号数的符号位扩展到高位；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指令为零操作数指令，采用隐含寻址，隐含的操作数为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/>
              <a:t>及</a:t>
            </a:r>
            <a:r>
              <a:rPr lang="en-US" altLang="zh-CN" dirty="0" err="1">
                <a:solidFill>
                  <a:srgbClr val="FF0000"/>
                </a:solidFill>
              </a:rPr>
              <a:t>AX，DX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无符号数的扩展规则为在高位补</a:t>
            </a:r>
            <a:r>
              <a:rPr lang="zh-CN" altLang="en-US" u="sng" dirty="0" smtClean="0">
                <a:solidFill>
                  <a:srgbClr val="FF0000"/>
                </a:solidFill>
              </a:rPr>
              <a:t>0。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2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字节到字的扩展指令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CBW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：将</a:t>
            </a:r>
            <a:r>
              <a:rPr lang="en-US" altLang="zh-CN" dirty="0"/>
              <a:t>AL</a:t>
            </a:r>
            <a:r>
              <a:rPr lang="zh-CN" altLang="en-US" dirty="0"/>
              <a:t>内容扩展到</a:t>
            </a:r>
            <a:r>
              <a:rPr lang="en-US" altLang="zh-CN" dirty="0"/>
              <a:t>AX</a:t>
            </a:r>
          </a:p>
          <a:p>
            <a:r>
              <a:rPr lang="zh-CN" altLang="en-US" dirty="0"/>
              <a:t>规则：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AH=</a:t>
            </a:r>
            <a:r>
              <a:rPr lang="en-US" altLang="zh-CN" dirty="0" err="1"/>
              <a:t>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AH=</a:t>
            </a:r>
            <a:r>
              <a:rPr lang="en-US" altLang="zh-CN" dirty="0" err="1"/>
              <a:t>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2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字到双字的扩展指令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CBD</a:t>
            </a:r>
          </a:p>
          <a:p>
            <a:r>
              <a:rPr lang="zh-CN" altLang="en-US" dirty="0"/>
              <a:t>操作：将</a:t>
            </a:r>
            <a:r>
              <a:rPr lang="en-US" altLang="zh-CN" dirty="0"/>
              <a:t>AX</a:t>
            </a:r>
            <a:r>
              <a:rPr lang="zh-CN" altLang="en-US" dirty="0"/>
              <a:t>内容扩展到</a:t>
            </a:r>
            <a:r>
              <a:rPr lang="en-US" altLang="zh-CN" dirty="0"/>
              <a:t>DX  AX</a:t>
            </a:r>
          </a:p>
          <a:p>
            <a:r>
              <a:rPr lang="zh-CN" altLang="en-US" dirty="0" smtClean="0"/>
              <a:t>规则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DX=</a:t>
            </a:r>
            <a:r>
              <a:rPr lang="en-US" altLang="zh-CN" dirty="0" err="1"/>
              <a:t>FFFFH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DX=</a:t>
            </a:r>
            <a:r>
              <a:rPr lang="en-US" altLang="zh-CN" dirty="0" err="1"/>
              <a:t>0000H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6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>
              <a:spcAft>
                <a:spcPct val="40000"/>
              </a:spcAft>
              <a:buNone/>
            </a:pPr>
            <a:r>
              <a:rPr lang="zh-CN" altLang="en-US" u="sng" dirty="0"/>
              <a:t>判断以下指令执行结果：</a:t>
            </a:r>
            <a:endParaRPr lang="en-US" altLang="zh-CN" u="sng" dirty="0"/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AL，44H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zh-CN" altLang="en-US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AX，0AFDEH</a:t>
            </a:r>
            <a:endParaRPr lang="en-US" altLang="zh-CN" dirty="0"/>
          </a:p>
          <a:p>
            <a:pPr lvl="1"/>
            <a:r>
              <a:rPr lang="en-US" altLang="zh-CN" dirty="0" err="1" smtClean="0"/>
              <a:t>CWD</a:t>
            </a:r>
            <a:endParaRPr lang="en-US" altLang="zh-CN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AL，86H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专门面向</a:t>
            </a:r>
            <a:r>
              <a:rPr lang="en-US" altLang="zh-CN" dirty="0"/>
              <a:t>I/O</a:t>
            </a:r>
            <a:r>
              <a:rPr lang="zh-CN" altLang="en-US" dirty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指令格式：</a:t>
            </a:r>
          </a:p>
          <a:p>
            <a:pPr lvl="1" eaLnBrk="1" hangingPunct="1"/>
            <a:r>
              <a:rPr kumimoji="1" lang="zh-CN" altLang="en-US" dirty="0"/>
              <a:t>输入指令： </a:t>
            </a:r>
            <a:r>
              <a:rPr kumimoji="1" lang="en-US" altLang="zh-CN" dirty="0"/>
              <a:t>IN  </a:t>
            </a:r>
            <a:r>
              <a:rPr kumimoji="1" lang="en-US" altLang="zh-CN" dirty="0" err="1"/>
              <a:t>acc，PORT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输出指令 ：</a:t>
            </a:r>
            <a:r>
              <a:rPr kumimoji="1" lang="en-US" altLang="zh-CN" dirty="0"/>
              <a:t>OUT  </a:t>
            </a:r>
            <a:r>
              <a:rPr kumimoji="1" lang="en-US" altLang="zh-CN" dirty="0" err="1"/>
              <a:t>PORT，acc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491955" y="4221014"/>
            <a:ext cx="53340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99792" y="501317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端口地址</a:t>
            </a:r>
          </a:p>
        </p:txBody>
      </p:sp>
    </p:spTree>
    <p:extLst>
      <p:ext uri="{BB962C8B-B14F-4D97-AF65-F5344CB8AC3E}">
        <p14:creationId xmlns:p14="http://schemas.microsoft.com/office/powerpoint/2010/main" val="28410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数据传送指令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根据端口地址码的长度，指令具有两种不同的端口地址表现形式。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端口地址为</a:t>
            </a:r>
            <a:r>
              <a:rPr lang="en-US" altLang="zh-CN" dirty="0"/>
              <a:t>8</a:t>
            </a:r>
            <a:r>
              <a:rPr lang="zh-CN" altLang="en-US" dirty="0"/>
              <a:t>位时，指令中直接给出8位端口地址；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寻址256个端口。</a:t>
            </a:r>
          </a:p>
          <a:p>
            <a:pPr eaLnBrk="1" hangingPunct="1"/>
            <a:r>
              <a:rPr lang="zh-CN" altLang="en-US" dirty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端口地址为16位时，指令中的端口地址必须由</a:t>
            </a:r>
            <a:r>
              <a:rPr lang="en-US" altLang="zh-CN" dirty="0"/>
              <a:t>DX</a:t>
            </a:r>
            <a:r>
              <a:rPr lang="zh-CN" altLang="en-US" dirty="0"/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可寻址64</a:t>
            </a:r>
            <a:r>
              <a:rPr lang="en-US" altLang="zh-CN" dirty="0"/>
              <a:t>K</a:t>
            </a:r>
            <a:r>
              <a:rPr lang="zh-CN" altLang="en-US" dirty="0"/>
              <a:t>个端口。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IN  </a:t>
            </a:r>
            <a:r>
              <a:rPr lang="en-US" altLang="zh-CN" dirty="0" err="1"/>
              <a:t>AX，80H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DX，2400H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  </a:t>
            </a:r>
            <a:r>
              <a:rPr lang="en-US" altLang="zh-CN" dirty="0" err="1"/>
              <a:t>AL，DX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dirty="0"/>
              <a:t>OUT  </a:t>
            </a:r>
            <a:r>
              <a:rPr lang="en-US" altLang="zh-CN" dirty="0" err="1"/>
              <a:t>35H</a:t>
            </a:r>
            <a:r>
              <a:rPr lang="en-US" altLang="zh-CN" dirty="0"/>
              <a:t> ，AX</a:t>
            </a:r>
          </a:p>
          <a:p>
            <a:pPr lvl="1" eaLnBrk="1" hangingPunct="1"/>
            <a:r>
              <a:rPr lang="en-US" altLang="zh-CN" i="1" dirty="0">
                <a:solidFill>
                  <a:srgbClr val="A50021"/>
                </a:solidFill>
              </a:rPr>
              <a:t>OUT  </a:t>
            </a:r>
            <a:r>
              <a:rPr lang="en-US" altLang="zh-CN" i="1" dirty="0" err="1">
                <a:solidFill>
                  <a:srgbClr val="A50021"/>
                </a:solidFill>
              </a:rPr>
              <a:t>AX，35H</a:t>
            </a:r>
            <a:endParaRPr lang="en-US" altLang="zh-CN" i="1" dirty="0">
              <a:solidFill>
                <a:srgbClr val="A50021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只能用累加器</a:t>
            </a:r>
            <a:r>
              <a:rPr lang="en-US" altLang="zh-CN" dirty="0" smtClean="0"/>
              <a:t>AX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过程的机构，不能用其他寄存器代替。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；间接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err="1" smtClean="0"/>
              <a:t>0~FFFFH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只用间接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寻址时，特别要注意，只能使用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寄存器，而不能使用其它寄存器。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）地址传送指令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04864"/>
            <a:ext cx="5867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取</a:t>
            </a:r>
            <a:r>
              <a:rPr lang="zh-CN" altLang="en-US" sz="3200" kern="0" dirty="0"/>
              <a:t>有效</a:t>
            </a:r>
            <a:r>
              <a:rPr lang="zh-CN" altLang="en-US" sz="3200" kern="0" dirty="0" smtClean="0"/>
              <a:t>偏移地址指令</a:t>
            </a:r>
            <a:r>
              <a:rPr lang="en-US" altLang="zh-CN" sz="3200" kern="0" dirty="0" smtClean="0"/>
              <a:t>LEA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*LDS</a:t>
            </a:r>
            <a:r>
              <a:rPr lang="zh-CN" altLang="en-US" sz="3200" kern="0" dirty="0" smtClean="0"/>
              <a:t>指令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*LES</a:t>
            </a:r>
            <a:r>
              <a:rPr lang="zh-CN" altLang="en-US" sz="3200" kern="0" dirty="0" smtClean="0"/>
              <a:t>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913557" y="2493789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latin typeface="宋体" panose="02010600030101010101" pitchFamily="2" charset="-122"/>
              </a:rPr>
              <a:t>：将</a:t>
            </a:r>
            <a:r>
              <a:rPr lang="zh-CN" altLang="en-US" dirty="0">
                <a:latin typeface="宋体" panose="02010600030101010101" pitchFamily="2" charset="-122"/>
              </a:rPr>
              <a:t>变量的16位偏移地址取出送目标</a:t>
            </a:r>
            <a:r>
              <a:rPr lang="zh-CN" altLang="en-US" dirty="0" smtClean="0">
                <a:latin typeface="宋体" panose="02010600030101010101" pitchFamily="2" charset="-122"/>
              </a:rPr>
              <a:t>寄存器。</a:t>
            </a:r>
            <a:r>
              <a:rPr lang="zh-CN" altLang="en-US" dirty="0" smtClean="0"/>
              <a:t>当</a:t>
            </a:r>
            <a:r>
              <a:rPr lang="zh-CN" altLang="en-US" dirty="0"/>
              <a:t>程序中用符号地址表示内存偏移地址时</a:t>
            </a:r>
            <a:r>
              <a:rPr lang="zh-CN" altLang="en-US" dirty="0" smtClean="0"/>
              <a:t>，常使用</a:t>
            </a:r>
            <a:r>
              <a:rPr lang="zh-CN" altLang="en-US" dirty="0"/>
              <a:t>该指令。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LEA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指令要求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操作数</a:t>
            </a:r>
            <a:r>
              <a:rPr lang="zh-CN" altLang="en-US" dirty="0">
                <a:latin typeface="宋体" panose="02010600030101010101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存储器操作数</a:t>
            </a:r>
            <a:r>
              <a:rPr lang="zh-CN" altLang="en-US" dirty="0">
                <a:latin typeface="宋体" panose="02010600030101010101" pitchFamily="2" charset="-122"/>
              </a:rPr>
              <a:t>，目标操作数通常是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间址寄存器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122488"/>
            <a:ext cx="3957638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kern="0" smtClean="0"/>
              <a:t>比较下列指令：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BX，[BX]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BX，[BX]</a:t>
            </a:r>
            <a:endParaRPr lang="en-US" altLang="zh-CN" kern="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7188" y="2060848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707188" y="2060848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459788" y="2060848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07188" y="2975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07188" y="3356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707188" y="3737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707188" y="20608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07188" y="5032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707188" y="4651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707188" y="6023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07188" y="5413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16788" y="3965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16788" y="5489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83250" y="2962548"/>
            <a:ext cx="104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DATA1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846513" y="2128949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/>
              <a:t>符号地址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189788" y="3318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189788" y="2937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40388" y="4631011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1100H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189788" y="45754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88H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189788" y="50072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77H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219700" y="5015186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408488" y="537554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BX=</a:t>
            </a:r>
            <a:r>
              <a:rPr lang="en-US" altLang="zh-CN" b="1" dirty="0" err="1"/>
              <a:t>1100H</a:t>
            </a:r>
            <a:endParaRPr lang="en-US" altLang="zh-CN" b="1" dirty="0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 dirty="0"/>
              <a:t>执行结果：</a:t>
            </a:r>
            <a:r>
              <a:rPr lang="en-US" altLang="zh-CN" b="1" dirty="0"/>
              <a:t>SI=</a:t>
            </a:r>
            <a:r>
              <a:rPr lang="en-US" altLang="zh-CN" b="1" dirty="0" err="1"/>
              <a:t>1234H</a:t>
            </a:r>
            <a:endParaRPr lang="en-US" altLang="zh-CN" b="1" dirty="0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SI=DATA1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87450" y="50847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BX=7788H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187450" y="56610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BX=1100H</a:t>
            </a:r>
          </a:p>
        </p:txBody>
      </p:sp>
    </p:spTree>
    <p:extLst>
      <p:ext uri="{BB962C8B-B14F-4D97-AF65-F5344CB8AC3E}">
        <p14:creationId xmlns:p14="http://schemas.microsoft.com/office/powerpoint/2010/main" val="14266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342900" indent="-34290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例：设（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003CH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LEA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BX+SI+0F62H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执行指令后：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0F62H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 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0400H+003CH+0F62H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139EH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15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4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 smtClean="0"/>
              <a:t>例：将</a:t>
            </a:r>
            <a:r>
              <a:rPr lang="zh-CN" altLang="en-US" dirty="0"/>
              <a:t>数据段中首地址为</a:t>
            </a:r>
            <a:r>
              <a:rPr lang="en-US" altLang="zh-CN" dirty="0" err="1"/>
              <a:t>MEM1</a:t>
            </a:r>
            <a:r>
              <a:rPr lang="en-US" altLang="zh-CN" dirty="0"/>
              <a:t> </a:t>
            </a:r>
            <a:r>
              <a:rPr lang="zh-CN" altLang="en-US" dirty="0"/>
              <a:t>的50个字节的数据传送到同一逻辑段首地址为</a:t>
            </a:r>
            <a:r>
              <a:rPr lang="en-US" altLang="zh-CN" dirty="0" err="1"/>
              <a:t>MEM2</a:t>
            </a:r>
            <a:r>
              <a:rPr lang="zh-CN" altLang="en-US" dirty="0"/>
              <a:t>的区域存放。编写相应的程序段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>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821DC5-76FA-4F29-84C2-84DC6AFDB54A}" type="slidenum">
              <a:rPr kumimoji="0" lang="zh-CN" altLang="en-US" sz="1400">
                <a:latin typeface="Tahoma" panose="020B0604030504040204" pitchFamily="34" charset="0"/>
              </a:rPr>
              <a:pPr/>
              <a:t>38</a:t>
            </a:fld>
            <a:endParaRPr kumimoji="0"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1090464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3757464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2004864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403648" y="1104826"/>
            <a:ext cx="119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2035027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取源地址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2919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3833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101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2941489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取目标地址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3884464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送数据块长度到</a:t>
            </a:r>
            <a:r>
              <a:rPr lang="en-US" altLang="zh-CN" b="1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1032818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1928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28430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482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19635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28779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3871764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488458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15476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2462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3376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1471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40466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23858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33002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4367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4290864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5052864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404664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40466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4062264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557064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557064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362570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437976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41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START: </a:t>
            </a:r>
            <a:r>
              <a:rPr lang="en-US" altLang="zh-CN" dirty="0" smtClean="0"/>
              <a:t>LEA 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LEA   </a:t>
            </a:r>
            <a:r>
              <a:rPr lang="en-US" altLang="zh-CN" dirty="0" err="1"/>
              <a:t>DI，MEM2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CL，50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NEXT: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/>
              <a:t>AL，[SI]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[DI]，AL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SI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DI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DEC   CL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en-US" altLang="zh-CN" dirty="0" smtClean="0"/>
              <a:t>NEXT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612594" y="1844824"/>
            <a:ext cx="2819400" cy="3962400"/>
            <a:chOff x="3553" y="1478"/>
            <a:chExt cx="1776" cy="249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7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通用数据传送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输入输出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地址传送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标志位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en-US" altLang="zh-CN" dirty="0" smtClean="0"/>
              <a:t>…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494116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u="sng" dirty="0" smtClean="0">
                <a:latin typeface="Arial" panose="020B0604020202020204" pitchFamily="34" charset="0"/>
              </a:rPr>
              <a:t>特点</a:t>
            </a:r>
            <a:r>
              <a:rPr lang="zh-CN" altLang="en-US" sz="2800" b="1" u="sng" dirty="0">
                <a:latin typeface="Arial" panose="020B0604020202020204" pitchFamily="34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类指令的执行对标志位不产生影响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LDS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DS)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  <a:r>
              <a:rPr lang="en-AU" altLang="zh-CN" dirty="0"/>
              <a:t>LDS    </a:t>
            </a:r>
            <a:r>
              <a:rPr lang="en-AU" altLang="zh-CN" dirty="0" err="1" smtClean="0"/>
              <a:t>reg</a:t>
            </a:r>
            <a:r>
              <a:rPr lang="en-AU" altLang="zh-CN" dirty="0" smtClean="0"/>
              <a:t>, </a:t>
            </a:r>
            <a:r>
              <a:rPr lang="en-AU" altLang="zh-CN" dirty="0" err="1" smtClean="0"/>
              <a:t>mem32</a:t>
            </a:r>
            <a:r>
              <a:rPr lang="en-AU" altLang="zh-CN" dirty="0"/>
              <a:t>	    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执行：（</a:t>
            </a:r>
            <a:r>
              <a:rPr lang="en-AU" altLang="zh-CN" dirty="0" err="1" smtClean="0"/>
              <a:t>reg</a:t>
            </a:r>
            <a:r>
              <a:rPr lang="zh-CN" altLang="en-AU" dirty="0" smtClean="0"/>
              <a:t>）</a:t>
            </a:r>
            <a:r>
              <a:rPr lang="zh-CN" altLang="en-AU" dirty="0"/>
              <a:t>←（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AU" dirty="0"/>
              <a:t>            （</a:t>
            </a:r>
            <a:r>
              <a:rPr lang="en-AU" altLang="zh-CN" dirty="0"/>
              <a:t>DS</a:t>
            </a:r>
            <a:r>
              <a:rPr lang="zh-CN" altLang="en-AU" dirty="0"/>
              <a:t>）←（（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  <a:r>
              <a:rPr lang="en-AU" altLang="zh-CN" dirty="0"/>
              <a:t>+</a:t>
            </a:r>
            <a:r>
              <a:rPr lang="en-AU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功能：将指令指定</a:t>
            </a:r>
            <a:r>
              <a:rPr lang="en-US" altLang="zh-CN" dirty="0"/>
              <a:t>32</a:t>
            </a:r>
            <a:r>
              <a:rPr lang="zh-CN" altLang="en-US" dirty="0" smtClean="0"/>
              <a:t>位地址</a:t>
            </a:r>
            <a:r>
              <a:rPr lang="zh-CN" altLang="en-US" dirty="0"/>
              <a:t>指针送指令指定寄存器和</a:t>
            </a:r>
            <a:r>
              <a:rPr lang="en-AU" altLang="zh-CN" dirty="0"/>
              <a:t>DS</a:t>
            </a:r>
            <a:r>
              <a:rPr lang="zh-CN" altLang="en-AU" dirty="0"/>
              <a:t>。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US" dirty="0" smtClean="0"/>
              <a:t>     将</a:t>
            </a:r>
            <a:r>
              <a:rPr lang="zh-CN" altLang="en-US" dirty="0"/>
              <a:t>指令指定</a:t>
            </a:r>
            <a:r>
              <a:rPr lang="en-AU" altLang="zh-CN" dirty="0" err="1"/>
              <a:t>mem32</a:t>
            </a:r>
            <a:r>
              <a:rPr lang="zh-CN" altLang="en-US" dirty="0"/>
              <a:t>单元的前两个单元内容</a:t>
            </a:r>
            <a:r>
              <a:rPr lang="en-US" altLang="zh-CN" dirty="0"/>
              <a:t>(16</a:t>
            </a:r>
            <a:r>
              <a:rPr lang="zh-CN" altLang="en-US" dirty="0"/>
              <a:t>位偏移量</a:t>
            </a:r>
            <a:r>
              <a:rPr lang="en-US" altLang="zh-CN" dirty="0"/>
              <a:t>)</a:t>
            </a:r>
            <a:r>
              <a:rPr lang="zh-CN" altLang="en-US" dirty="0"/>
              <a:t>装入指定通用寄存器，把后两个单元内容</a:t>
            </a:r>
            <a:r>
              <a:rPr lang="en-US" altLang="zh-CN" dirty="0"/>
              <a:t>(</a:t>
            </a:r>
            <a:r>
              <a:rPr lang="zh-CN" altLang="en-US" dirty="0"/>
              <a:t>段地址</a:t>
            </a:r>
            <a:r>
              <a:rPr lang="en-US" altLang="zh-CN" dirty="0"/>
              <a:t>) </a:t>
            </a:r>
            <a:r>
              <a:rPr lang="zh-CN" altLang="en-US" dirty="0"/>
              <a:t>装入到</a:t>
            </a:r>
            <a:r>
              <a:rPr lang="en-AU" altLang="zh-CN" dirty="0"/>
              <a:t>DS</a:t>
            </a:r>
            <a:r>
              <a:rPr lang="zh-CN" altLang="en-US" dirty="0"/>
              <a:t>段寄存器。</a:t>
            </a:r>
          </a:p>
          <a:p>
            <a:pPr eaLnBrk="1" hangingPunct="1">
              <a:lnSpc>
                <a:spcPct val="115000"/>
              </a:lnSpc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762000"/>
            <a:ext cx="381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(DS)=C 000H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LDS  SI, [0010H]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(SI)=0180H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(DS)=2000H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53000" y="1295400"/>
          <a:ext cx="37782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27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778250" cy="419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LES 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把源操作数指定的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个相继字节送指令指定的寄存器   	及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寄存器中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     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指令常常指定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指令指定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单元的前两个单元内容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(16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位偏移量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装入指定通用寄存器，把后两个单元内容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装入到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。用于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写远地址指针。</a:t>
            </a:r>
          </a:p>
          <a:p>
            <a:pPr indent="0" eaLnBrk="1" hangingPunct="1">
              <a:lnSpc>
                <a:spcPct val="115000"/>
              </a:lnSpc>
              <a:spcBef>
                <a:spcPts val="0"/>
              </a:spcBef>
              <a:buNone/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5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533400"/>
            <a:ext cx="3962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(DS)=B 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 (BX)=080AH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LES  DI, [BX]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(DI)=05A2H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(ES)=4000H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10000" y="838200"/>
          <a:ext cx="467201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4672013" cy="5181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82888" y="2246313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LAHF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SAHF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PUSHF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POPF</a:t>
            </a: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2339975" y="2492375"/>
            <a:ext cx="304800" cy="2376488"/>
          </a:xfrm>
          <a:prstGeom prst="leftBrace">
            <a:avLst>
              <a:gd name="adj1" fmla="val 6497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AutoShape 5"/>
          <p:cNvSpPr>
            <a:spLocks/>
          </p:cNvSpPr>
          <p:nvPr/>
        </p:nvSpPr>
        <p:spPr bwMode="auto">
          <a:xfrm>
            <a:off x="3983038" y="2382838"/>
            <a:ext cx="228600" cy="104616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211638" y="4221163"/>
            <a:ext cx="228600" cy="10906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11638" y="24923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AH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500563" y="4292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641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/>
              <a:t>LAHF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Load AH with 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的低8位装入</a:t>
            </a:r>
            <a:r>
              <a:rPr lang="en-US" altLang="zh-CN" dirty="0"/>
              <a:t>AH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9116" y="4283355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622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965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089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632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098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85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565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0319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9651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539916" y="42198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AF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4985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ZF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610016" y="42452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965116" y="3445155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50319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44985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565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6098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66321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7089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7622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42445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78513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5565316" y="37499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….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285666" y="34007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AH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71016" y="426589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FLAGS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526716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15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7859254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3788904" y="3065742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7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7749716" y="30641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70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3" grpId="0"/>
      <p:bldP spid="3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 smtClean="0"/>
              <a:t>SAHF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Store </a:t>
            </a:r>
            <a:r>
              <a:rPr lang="en-US" altLang="zh-CN" dirty="0"/>
              <a:t>AH </a:t>
            </a:r>
            <a:r>
              <a:rPr lang="en-US" altLang="zh-CN" dirty="0" smtClean="0"/>
              <a:t>to </a:t>
            </a:r>
            <a:r>
              <a:rPr lang="en-US" altLang="zh-CN" dirty="0"/>
              <a:t>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执行与</a:t>
            </a:r>
            <a:r>
              <a:rPr lang="en-US" altLang="zh-CN" dirty="0" err="1"/>
              <a:t>LAHF</a:t>
            </a:r>
            <a:r>
              <a:rPr lang="zh-CN" altLang="en-US" dirty="0"/>
              <a:t>相反的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AH</a:t>
            </a:r>
            <a:r>
              <a:rPr lang="zh-CN" altLang="en-US" dirty="0" smtClean="0"/>
              <a:t>的内容送入</a:t>
            </a:r>
            <a:r>
              <a:rPr lang="en-US" altLang="zh-CN" dirty="0" smtClean="0"/>
              <a:t>FLAGS</a:t>
            </a:r>
            <a:r>
              <a:rPr lang="zh-CN" altLang="en-US" dirty="0"/>
              <a:t>的低8</a:t>
            </a:r>
            <a:r>
              <a:rPr lang="zh-CN" altLang="en-US" dirty="0" smtClean="0"/>
              <a:t>位。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8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 dirty="0" err="1" smtClean="0"/>
              <a:t>PUSHF，POPF</a:t>
            </a:r>
            <a:endParaRPr lang="en-US" altLang="zh-CN" b="1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操作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针对</a:t>
            </a:r>
            <a:r>
              <a:rPr lang="en-US" altLang="zh-CN" dirty="0"/>
              <a:t>FLAGS</a:t>
            </a:r>
            <a:r>
              <a:rPr lang="zh-CN" altLang="en-US" dirty="0"/>
              <a:t>的堆栈</a:t>
            </a:r>
            <a:r>
              <a:rPr lang="zh-CN" altLang="en-US" dirty="0" smtClean="0"/>
              <a:t>操作指令， </a:t>
            </a:r>
            <a:r>
              <a:rPr lang="zh-CN" altLang="en-US" dirty="0"/>
              <a:t>将标志寄存器压栈或从堆栈弹</a:t>
            </a:r>
            <a:r>
              <a:rPr lang="zh-CN" altLang="en-US" dirty="0" smtClean="0"/>
              <a:t>出。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2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算术运算指令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 smtClean="0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dest，src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AL，BL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30016" y="436510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15816" y="4077072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b="1" dirty="0" err="1"/>
              <a:t>dest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83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内容：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加、减、乘、除、转换五种基本算术操作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利用十进制调整指令和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调整指令对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BCD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码表示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的十进制数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进行算术运算；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对带符号数与无符号数进行乘、除运算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一）加法指令（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Addition)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（二）减法指令（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Subtraction)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（三）乘法指令（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Multiplication)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（四）除法指令（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Division)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（五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BCD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码运算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指令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大部分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都影响标志位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不同指令影响不同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(1)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加、减法指令影响 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SF,ZF,AF,PF,CF,OF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(2)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指令不影响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CF;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(3)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乘法指令影响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CF,OF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(4)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除法指令使大部分标志位的状态不确定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(5)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BCD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码调整指令对标志位的影响不同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</a:t>
            </a:r>
          </a:p>
          <a:p>
            <a:pPr eaLnBrk="1" hangingPunct="1"/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8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lvl="1" eaLnBrk="1" hangingPunct="1"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8</a:t>
            </a:r>
            <a:r>
              <a:rPr kumimoji="1" lang="zh-CN" altLang="en-US" b="1" dirty="0">
                <a:latin typeface="Times New Roman" pitchFamily="18" charset="0"/>
              </a:rPr>
              <a:t>位二进制数可以表示十进制数的范围：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latin typeface="Times New Roman" pitchFamily="18" charset="0"/>
              </a:rPr>
              <a:t>8</a:t>
            </a:r>
            <a:r>
              <a:rPr kumimoji="1" lang="zh-CN" altLang="en-US" b="1" dirty="0">
                <a:latin typeface="Times New Roman" pitchFamily="18" charset="0"/>
              </a:rPr>
              <a:t>位无符号十进制数的范围：</a:t>
            </a:r>
            <a:r>
              <a:rPr kumimoji="1" lang="en-US" altLang="zh-CN" b="1" dirty="0">
                <a:latin typeface="Times New Roman" pitchFamily="18" charset="0"/>
              </a:rPr>
              <a:t>0</a:t>
            </a:r>
            <a:r>
              <a:rPr kumimoji="1" lang="zh-CN" altLang="en-US" b="1" dirty="0">
                <a:latin typeface="Times New Roman" pitchFamily="18" charset="0"/>
              </a:rPr>
              <a:t>～</a:t>
            </a:r>
            <a:r>
              <a:rPr kumimoji="1" lang="en-US" altLang="zh-CN" b="1" dirty="0">
                <a:latin typeface="Times New Roman" pitchFamily="18" charset="0"/>
              </a:rPr>
              <a:t>255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8</a:t>
            </a:r>
            <a:r>
              <a:rPr kumimoji="1" lang="zh-CN" altLang="en-US" b="1" dirty="0">
                <a:latin typeface="Times New Roman" pitchFamily="18" charset="0"/>
              </a:rPr>
              <a:t>位带符号十进制数的范围：－</a:t>
            </a:r>
            <a:r>
              <a:rPr kumimoji="1" lang="en-US" altLang="zh-CN" b="1" dirty="0">
                <a:latin typeface="Times New Roman" pitchFamily="18" charset="0"/>
              </a:rPr>
              <a:t>128</a:t>
            </a:r>
            <a:r>
              <a:rPr kumimoji="1" lang="zh-CN" altLang="en-US" b="1" dirty="0">
                <a:latin typeface="Times New Roman" pitchFamily="18" charset="0"/>
              </a:rPr>
              <a:t>～＋</a:t>
            </a:r>
            <a:r>
              <a:rPr kumimoji="1" lang="en-US" altLang="zh-CN" b="1" dirty="0">
                <a:latin typeface="Times New Roman" pitchFamily="18" charset="0"/>
              </a:rPr>
              <a:t>127</a:t>
            </a:r>
          </a:p>
          <a:p>
            <a:pPr indent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b="1" dirty="0" smtClean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16</a:t>
            </a:r>
            <a:r>
              <a:rPr kumimoji="1" lang="zh-CN" altLang="en-US" b="1" dirty="0">
                <a:latin typeface="Times New Roman" pitchFamily="18" charset="0"/>
              </a:rPr>
              <a:t>位二进制数可以表示十进制数的范围</a:t>
            </a:r>
            <a:r>
              <a:rPr kumimoji="1" lang="en-US" altLang="zh-CN" b="1" dirty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16</a:t>
            </a:r>
            <a:r>
              <a:rPr kumimoji="1" lang="zh-CN" altLang="en-US" b="1" dirty="0">
                <a:latin typeface="Times New Roman" pitchFamily="18" charset="0"/>
              </a:rPr>
              <a:t>位无符号十进制数的范围：</a:t>
            </a:r>
            <a:r>
              <a:rPr kumimoji="1" lang="en-US" altLang="zh-CN" b="1" dirty="0">
                <a:latin typeface="Times New Roman" pitchFamily="18" charset="0"/>
              </a:rPr>
              <a:t>0</a:t>
            </a:r>
            <a:r>
              <a:rPr kumimoji="1" lang="zh-CN" altLang="en-US" b="1" dirty="0">
                <a:latin typeface="Times New Roman" pitchFamily="18" charset="0"/>
              </a:rPr>
              <a:t>～</a:t>
            </a:r>
            <a:r>
              <a:rPr kumimoji="1" lang="en-US" altLang="zh-CN" b="1" dirty="0">
                <a:latin typeface="Times New Roman" pitchFamily="18" charset="0"/>
              </a:rPr>
              <a:t>65535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16</a:t>
            </a:r>
            <a:r>
              <a:rPr kumimoji="1" lang="zh-CN" altLang="en-US" b="1" dirty="0">
                <a:latin typeface="Times New Roman" pitchFamily="18" charset="0"/>
              </a:rPr>
              <a:t>位带符号十进制数的范围：－</a:t>
            </a:r>
            <a:r>
              <a:rPr kumimoji="1" lang="en-US" altLang="zh-CN" b="1" dirty="0">
                <a:latin typeface="Times New Roman" pitchFamily="18" charset="0"/>
              </a:rPr>
              <a:t>32768</a:t>
            </a:r>
            <a:r>
              <a:rPr kumimoji="1" lang="zh-CN" altLang="en-US" b="1" dirty="0">
                <a:latin typeface="Times New Roman" pitchFamily="18" charset="0"/>
              </a:rPr>
              <a:t>～＋</a:t>
            </a:r>
            <a:r>
              <a:rPr kumimoji="1" lang="en-US" altLang="zh-CN" b="1" dirty="0">
                <a:latin typeface="Times New Roman" pitchFamily="18" charset="0"/>
              </a:rPr>
              <a:t>32767</a:t>
            </a:r>
          </a:p>
          <a:p>
            <a:pPr eaLnBrk="1" hangingPunct="1"/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97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字长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 </a:t>
            </a:r>
            <a:r>
              <a:rPr kumimoji="1"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位的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itchFamily="18" charset="0"/>
              </a:rPr>
              <a:t>带符号数，补码能表示范围为</a:t>
            </a:r>
            <a:r>
              <a:rPr kumimoji="1"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:</a:t>
            </a:r>
          </a:p>
          <a:p>
            <a:pPr indent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                                 -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2 </a:t>
            </a:r>
            <a:r>
              <a:rPr kumimoji="1" lang="en-US" altLang="zh-CN" b="1" baseline="30000" dirty="0">
                <a:solidFill>
                  <a:schemeClr val="hlink"/>
                </a:solidFill>
                <a:latin typeface="Times New Roman" pitchFamily="18" charset="0"/>
              </a:rPr>
              <a:t>n-1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 ~+2 </a:t>
            </a:r>
            <a:r>
              <a:rPr kumimoji="1" lang="en-US" altLang="zh-CN" b="1" baseline="30000" dirty="0">
                <a:solidFill>
                  <a:schemeClr val="hlink"/>
                </a:solidFill>
                <a:latin typeface="Times New Roman" pitchFamily="18" charset="0"/>
              </a:rPr>
              <a:t>n-1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–1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solidFill>
                  <a:schemeClr val="hlink"/>
                </a:solidFill>
                <a:latin typeface="Times New Roman" pitchFamily="18" charset="0"/>
              </a:rPr>
              <a:t>如果运算结果超出该范围，叫补码</a:t>
            </a: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溢出，简称溢出。</a:t>
            </a:r>
            <a:endParaRPr kumimoji="1" lang="zh-CN" altLang="en-US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8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位二进制数为例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分析一下数的溢出与进位情况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下面</a:t>
            </a:r>
            <a:r>
              <a:rPr lang="zh-CN" altLang="en-US" b="1" dirty="0">
                <a:latin typeface="Times New Roman" panose="02020603050405020304" pitchFamily="18" charset="0"/>
              </a:rPr>
              <a:t>分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种情况加以讨论：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	带符号数和无符号数都不溢出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	无符号数溢出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	带符号数溢出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	带符号数和无符号数都溢出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46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457200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带符号数和无符号数都不溢出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 flipV="1">
            <a:off x="1676400" y="4938713"/>
            <a:ext cx="5181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447800" y="1260475"/>
            <a:ext cx="29702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470150" y="1362075"/>
            <a:ext cx="1041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二进制数</a:t>
            </a:r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418013" y="1260475"/>
            <a:ext cx="16049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4524375" y="1362075"/>
            <a:ext cx="150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看作无符号数</a:t>
            </a:r>
            <a:endParaRPr lang="zh-CN" alt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022975" y="1260475"/>
            <a:ext cx="22844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6472238" y="1362075"/>
            <a:ext cx="150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看作带符号数</a:t>
            </a:r>
            <a:endParaRPr lang="zh-CN" alt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1336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1891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3622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24177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25908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26463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24" name="Freeform 17"/>
          <p:cNvSpPr>
            <a:spLocks noChangeArrowheads="1"/>
          </p:cNvSpPr>
          <p:nvPr/>
        </p:nvSpPr>
        <p:spPr bwMode="auto">
          <a:xfrm>
            <a:off x="3046413" y="2060575"/>
            <a:ext cx="1587" cy="114300"/>
          </a:xfrm>
          <a:custGeom>
            <a:avLst/>
            <a:gdLst>
              <a:gd name="T0" fmla="*/ 0 w 1587"/>
              <a:gd name="T1" fmla="*/ 114300 h 72"/>
              <a:gd name="T2" fmla="*/ 0 w 1587"/>
              <a:gd name="T3" fmla="*/ 0 h 72"/>
              <a:gd name="T4" fmla="*/ 0 w 1587"/>
              <a:gd name="T5" fmla="*/ 11430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72">
                <a:moveTo>
                  <a:pt x="0" y="72"/>
                </a:moveTo>
                <a:lnTo>
                  <a:pt x="0" y="0"/>
                </a:lnTo>
                <a:lnTo>
                  <a:pt x="0" y="72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2819400" y="18319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28749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0464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31035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32750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33321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35036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35607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33" name="Rectangle 26"/>
          <p:cNvSpPr>
            <a:spLocks noChangeArrowheads="1"/>
          </p:cNvSpPr>
          <p:nvPr/>
        </p:nvSpPr>
        <p:spPr bwMode="auto">
          <a:xfrm>
            <a:off x="37322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4" name="Rectangle 27"/>
          <p:cNvSpPr>
            <a:spLocks noChangeArrowheads="1"/>
          </p:cNvSpPr>
          <p:nvPr/>
        </p:nvSpPr>
        <p:spPr bwMode="auto">
          <a:xfrm>
            <a:off x="3787775" y="19335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336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6" name="Rectangle 29"/>
          <p:cNvSpPr>
            <a:spLocks noChangeArrowheads="1"/>
          </p:cNvSpPr>
          <p:nvPr/>
        </p:nvSpPr>
        <p:spPr bwMode="auto">
          <a:xfrm>
            <a:off x="21891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37" name="Rectangle 30"/>
          <p:cNvSpPr>
            <a:spLocks noChangeArrowheads="1"/>
          </p:cNvSpPr>
          <p:nvPr/>
        </p:nvSpPr>
        <p:spPr bwMode="auto">
          <a:xfrm>
            <a:off x="23622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8" name="Rectangle 31"/>
          <p:cNvSpPr>
            <a:spLocks noChangeArrowheads="1"/>
          </p:cNvSpPr>
          <p:nvPr/>
        </p:nvSpPr>
        <p:spPr bwMode="auto">
          <a:xfrm>
            <a:off x="24177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39" name="Rectangle 32"/>
          <p:cNvSpPr>
            <a:spLocks noChangeArrowheads="1"/>
          </p:cNvSpPr>
          <p:nvPr/>
        </p:nvSpPr>
        <p:spPr bwMode="auto">
          <a:xfrm>
            <a:off x="25908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40" name="Rectangle 33"/>
          <p:cNvSpPr>
            <a:spLocks noChangeArrowheads="1"/>
          </p:cNvSpPr>
          <p:nvPr/>
        </p:nvSpPr>
        <p:spPr bwMode="auto">
          <a:xfrm>
            <a:off x="26463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41" name="Rectangle 34"/>
          <p:cNvSpPr>
            <a:spLocks noChangeArrowheads="1"/>
          </p:cNvSpPr>
          <p:nvPr/>
        </p:nvSpPr>
        <p:spPr bwMode="auto">
          <a:xfrm>
            <a:off x="2819400" y="24034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42" name="Rectangle 35"/>
          <p:cNvSpPr>
            <a:spLocks noChangeArrowheads="1"/>
          </p:cNvSpPr>
          <p:nvPr/>
        </p:nvSpPr>
        <p:spPr bwMode="auto">
          <a:xfrm>
            <a:off x="28749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43" name="Rectangle 36"/>
          <p:cNvSpPr>
            <a:spLocks noChangeArrowheads="1"/>
          </p:cNvSpPr>
          <p:nvPr/>
        </p:nvSpPr>
        <p:spPr bwMode="auto">
          <a:xfrm>
            <a:off x="30464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44" name="Rectangle 37"/>
          <p:cNvSpPr>
            <a:spLocks noChangeArrowheads="1"/>
          </p:cNvSpPr>
          <p:nvPr/>
        </p:nvSpPr>
        <p:spPr bwMode="auto">
          <a:xfrm>
            <a:off x="31035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45" name="Rectangle 38"/>
          <p:cNvSpPr>
            <a:spLocks noChangeArrowheads="1"/>
          </p:cNvSpPr>
          <p:nvPr/>
        </p:nvSpPr>
        <p:spPr bwMode="auto">
          <a:xfrm>
            <a:off x="32750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46" name="Rectangle 39"/>
          <p:cNvSpPr>
            <a:spLocks noChangeArrowheads="1"/>
          </p:cNvSpPr>
          <p:nvPr/>
        </p:nvSpPr>
        <p:spPr bwMode="auto">
          <a:xfrm>
            <a:off x="33321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47" name="Rectangle 40"/>
          <p:cNvSpPr>
            <a:spLocks noChangeArrowheads="1"/>
          </p:cNvSpPr>
          <p:nvPr/>
        </p:nvSpPr>
        <p:spPr bwMode="auto">
          <a:xfrm>
            <a:off x="35036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48" name="Rectangle 41"/>
          <p:cNvSpPr>
            <a:spLocks noChangeArrowheads="1"/>
          </p:cNvSpPr>
          <p:nvPr/>
        </p:nvSpPr>
        <p:spPr bwMode="auto">
          <a:xfrm>
            <a:off x="35607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49" name="Rectangle 42"/>
          <p:cNvSpPr>
            <a:spLocks noChangeArrowheads="1"/>
          </p:cNvSpPr>
          <p:nvPr/>
        </p:nvSpPr>
        <p:spPr bwMode="auto">
          <a:xfrm>
            <a:off x="37322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0" name="Rectangle 43"/>
          <p:cNvSpPr>
            <a:spLocks noChangeArrowheads="1"/>
          </p:cNvSpPr>
          <p:nvPr/>
        </p:nvSpPr>
        <p:spPr bwMode="auto">
          <a:xfrm>
            <a:off x="3787775" y="25050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51" name="Line 44"/>
          <p:cNvSpPr>
            <a:spLocks noChangeShapeType="1"/>
          </p:cNvSpPr>
          <p:nvPr/>
        </p:nvSpPr>
        <p:spPr bwMode="auto">
          <a:xfrm>
            <a:off x="1905000" y="3089275"/>
            <a:ext cx="2284413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2" name="Rectangle 45"/>
          <p:cNvSpPr>
            <a:spLocks noChangeArrowheads="1"/>
          </p:cNvSpPr>
          <p:nvPr/>
        </p:nvSpPr>
        <p:spPr bwMode="auto">
          <a:xfrm>
            <a:off x="17319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7453" name="Line 46"/>
          <p:cNvSpPr>
            <a:spLocks noChangeShapeType="1"/>
          </p:cNvSpPr>
          <p:nvPr/>
        </p:nvSpPr>
        <p:spPr bwMode="auto">
          <a:xfrm>
            <a:off x="1676400" y="3089275"/>
            <a:ext cx="2286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Rectangle 47"/>
          <p:cNvSpPr>
            <a:spLocks noChangeArrowheads="1"/>
          </p:cNvSpPr>
          <p:nvPr/>
        </p:nvSpPr>
        <p:spPr bwMode="auto">
          <a:xfrm>
            <a:off x="21336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5" name="Rectangle 48"/>
          <p:cNvSpPr>
            <a:spLocks noChangeArrowheads="1"/>
          </p:cNvSpPr>
          <p:nvPr/>
        </p:nvSpPr>
        <p:spPr bwMode="auto">
          <a:xfrm>
            <a:off x="21891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56" name="Rectangle 49"/>
          <p:cNvSpPr>
            <a:spLocks noChangeArrowheads="1"/>
          </p:cNvSpPr>
          <p:nvPr/>
        </p:nvSpPr>
        <p:spPr bwMode="auto">
          <a:xfrm>
            <a:off x="23622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7" name="Rectangle 50"/>
          <p:cNvSpPr>
            <a:spLocks noChangeArrowheads="1"/>
          </p:cNvSpPr>
          <p:nvPr/>
        </p:nvSpPr>
        <p:spPr bwMode="auto">
          <a:xfrm>
            <a:off x="24177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58" name="Rectangle 51"/>
          <p:cNvSpPr>
            <a:spLocks noChangeArrowheads="1"/>
          </p:cNvSpPr>
          <p:nvPr/>
        </p:nvSpPr>
        <p:spPr bwMode="auto">
          <a:xfrm>
            <a:off x="25908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59" name="Rectangle 52"/>
          <p:cNvSpPr>
            <a:spLocks noChangeArrowheads="1"/>
          </p:cNvSpPr>
          <p:nvPr/>
        </p:nvSpPr>
        <p:spPr bwMode="auto">
          <a:xfrm>
            <a:off x="26463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60" name="Rectangle 53"/>
          <p:cNvSpPr>
            <a:spLocks noChangeArrowheads="1"/>
          </p:cNvSpPr>
          <p:nvPr/>
        </p:nvSpPr>
        <p:spPr bwMode="auto">
          <a:xfrm>
            <a:off x="2819400" y="33178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1" name="Rectangle 54"/>
          <p:cNvSpPr>
            <a:spLocks noChangeArrowheads="1"/>
          </p:cNvSpPr>
          <p:nvPr/>
        </p:nvSpPr>
        <p:spPr bwMode="auto">
          <a:xfrm>
            <a:off x="28749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7462" name="Rectangle 55"/>
          <p:cNvSpPr>
            <a:spLocks noChangeArrowheads="1"/>
          </p:cNvSpPr>
          <p:nvPr/>
        </p:nvSpPr>
        <p:spPr bwMode="auto">
          <a:xfrm>
            <a:off x="30464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3" name="Rectangle 56"/>
          <p:cNvSpPr>
            <a:spLocks noChangeArrowheads="1"/>
          </p:cNvSpPr>
          <p:nvPr/>
        </p:nvSpPr>
        <p:spPr bwMode="auto">
          <a:xfrm>
            <a:off x="31035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64" name="Rectangle 57"/>
          <p:cNvSpPr>
            <a:spLocks noChangeArrowheads="1"/>
          </p:cNvSpPr>
          <p:nvPr/>
        </p:nvSpPr>
        <p:spPr bwMode="auto">
          <a:xfrm>
            <a:off x="32750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5" name="Rectangle 58"/>
          <p:cNvSpPr>
            <a:spLocks noChangeArrowheads="1"/>
          </p:cNvSpPr>
          <p:nvPr/>
        </p:nvSpPr>
        <p:spPr bwMode="auto">
          <a:xfrm>
            <a:off x="33321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66" name="Rectangle 59"/>
          <p:cNvSpPr>
            <a:spLocks noChangeArrowheads="1"/>
          </p:cNvSpPr>
          <p:nvPr/>
        </p:nvSpPr>
        <p:spPr bwMode="auto">
          <a:xfrm>
            <a:off x="35036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7" name="Rectangle 60"/>
          <p:cNvSpPr>
            <a:spLocks noChangeArrowheads="1"/>
          </p:cNvSpPr>
          <p:nvPr/>
        </p:nvSpPr>
        <p:spPr bwMode="auto">
          <a:xfrm>
            <a:off x="35607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68" name="Rectangle 61"/>
          <p:cNvSpPr>
            <a:spLocks noChangeArrowheads="1"/>
          </p:cNvSpPr>
          <p:nvPr/>
        </p:nvSpPr>
        <p:spPr bwMode="auto">
          <a:xfrm>
            <a:off x="37322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69" name="Rectangle 62"/>
          <p:cNvSpPr>
            <a:spLocks noChangeArrowheads="1"/>
          </p:cNvSpPr>
          <p:nvPr/>
        </p:nvSpPr>
        <p:spPr bwMode="auto">
          <a:xfrm>
            <a:off x="3787775" y="34194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7470" name="Line 63"/>
          <p:cNvSpPr>
            <a:spLocks noChangeShapeType="1"/>
          </p:cNvSpPr>
          <p:nvPr/>
        </p:nvSpPr>
        <p:spPr bwMode="auto">
          <a:xfrm>
            <a:off x="1447800" y="1717675"/>
            <a:ext cx="1588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4"/>
          <p:cNvSpPr>
            <a:spLocks noChangeShapeType="1"/>
          </p:cNvSpPr>
          <p:nvPr/>
        </p:nvSpPr>
        <p:spPr bwMode="auto">
          <a:xfrm>
            <a:off x="1447800" y="4002088"/>
            <a:ext cx="27416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2" name="Line 65"/>
          <p:cNvSpPr>
            <a:spLocks noChangeShapeType="1"/>
          </p:cNvSpPr>
          <p:nvPr/>
        </p:nvSpPr>
        <p:spPr bwMode="auto">
          <a:xfrm>
            <a:off x="4189413" y="4002088"/>
            <a:ext cx="2286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3" name="Line 66"/>
          <p:cNvSpPr>
            <a:spLocks noChangeShapeType="1"/>
          </p:cNvSpPr>
          <p:nvPr/>
        </p:nvSpPr>
        <p:spPr bwMode="auto">
          <a:xfrm>
            <a:off x="4418013" y="1717675"/>
            <a:ext cx="1587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4" name="Rectangle 67"/>
          <p:cNvSpPr>
            <a:spLocks noChangeArrowheads="1"/>
          </p:cNvSpPr>
          <p:nvPr/>
        </p:nvSpPr>
        <p:spPr bwMode="auto">
          <a:xfrm>
            <a:off x="5278438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endParaRPr lang="en-US" altLang="zh-CN"/>
          </a:p>
        </p:txBody>
      </p:sp>
      <p:sp>
        <p:nvSpPr>
          <p:cNvPr id="17475" name="Rectangle 68"/>
          <p:cNvSpPr>
            <a:spLocks noChangeArrowheads="1"/>
          </p:cNvSpPr>
          <p:nvPr/>
        </p:nvSpPr>
        <p:spPr bwMode="auto">
          <a:xfrm>
            <a:off x="5221288" y="2505075"/>
            <a:ext cx="719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endParaRPr lang="en-US" altLang="zh-CN"/>
          </a:p>
        </p:txBody>
      </p:sp>
      <p:sp>
        <p:nvSpPr>
          <p:cNvPr id="17476" name="Rectangle 69"/>
          <p:cNvSpPr>
            <a:spLocks noChangeArrowheads="1"/>
          </p:cNvSpPr>
          <p:nvPr/>
        </p:nvSpPr>
        <p:spPr bwMode="auto">
          <a:xfrm>
            <a:off x="4821238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7477" name="Line 70"/>
          <p:cNvSpPr>
            <a:spLocks noChangeShapeType="1"/>
          </p:cNvSpPr>
          <p:nvPr/>
        </p:nvSpPr>
        <p:spPr bwMode="auto">
          <a:xfrm>
            <a:off x="4651375" y="3089275"/>
            <a:ext cx="11430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8" name="Rectangle 71"/>
          <p:cNvSpPr>
            <a:spLocks noChangeArrowheads="1"/>
          </p:cNvSpPr>
          <p:nvPr/>
        </p:nvSpPr>
        <p:spPr bwMode="auto">
          <a:xfrm>
            <a:off x="5221288" y="3419475"/>
            <a:ext cx="79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15</a:t>
            </a:r>
            <a:endParaRPr lang="en-US" altLang="zh-CN"/>
          </a:p>
        </p:txBody>
      </p:sp>
      <p:sp>
        <p:nvSpPr>
          <p:cNvPr id="17479" name="Freeform 72"/>
          <p:cNvSpPr>
            <a:spLocks noChangeArrowheads="1"/>
          </p:cNvSpPr>
          <p:nvPr/>
        </p:nvSpPr>
        <p:spPr bwMode="auto">
          <a:xfrm>
            <a:off x="4418013" y="1717675"/>
            <a:ext cx="1604962" cy="2284413"/>
          </a:xfrm>
          <a:custGeom>
            <a:avLst/>
            <a:gdLst>
              <a:gd name="T0" fmla="*/ 1604962 w 1011"/>
              <a:gd name="T1" fmla="*/ 0 h 1439"/>
              <a:gd name="T2" fmla="*/ 1604962 w 1011"/>
              <a:gd name="T3" fmla="*/ 2284413 h 1439"/>
              <a:gd name="T4" fmla="*/ 0 w 1011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1" h="1439">
                <a:moveTo>
                  <a:pt x="1011" y="0"/>
                </a:moveTo>
                <a:lnTo>
                  <a:pt x="1011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0" name="Rectangle 73"/>
          <p:cNvSpPr>
            <a:spLocks noChangeArrowheads="1"/>
          </p:cNvSpPr>
          <p:nvPr/>
        </p:nvSpPr>
        <p:spPr bwMode="auto">
          <a:xfrm>
            <a:off x="6937375" y="1831975"/>
            <a:ext cx="10906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81" name="Rectangle 74"/>
          <p:cNvSpPr>
            <a:spLocks noChangeArrowheads="1"/>
          </p:cNvSpPr>
          <p:nvPr/>
        </p:nvSpPr>
        <p:spPr bwMode="auto">
          <a:xfrm>
            <a:off x="7104063" y="1933575"/>
            <a:ext cx="3476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+ 4</a:t>
            </a:r>
            <a:endParaRPr lang="en-US" altLang="zh-CN"/>
          </a:p>
        </p:txBody>
      </p:sp>
      <p:sp>
        <p:nvSpPr>
          <p:cNvPr id="17482" name="Rectangle 75"/>
          <p:cNvSpPr>
            <a:spLocks noChangeArrowheads="1"/>
          </p:cNvSpPr>
          <p:nvPr/>
        </p:nvSpPr>
        <p:spPr bwMode="auto">
          <a:xfrm>
            <a:off x="6708775" y="2403475"/>
            <a:ext cx="9144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83" name="Rectangle 76"/>
          <p:cNvSpPr>
            <a:spLocks noChangeArrowheads="1"/>
          </p:cNvSpPr>
          <p:nvPr/>
        </p:nvSpPr>
        <p:spPr bwMode="auto">
          <a:xfrm>
            <a:off x="6873875" y="2505075"/>
            <a:ext cx="1011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+1  1</a:t>
            </a:r>
            <a:endParaRPr lang="en-US" altLang="zh-CN"/>
          </a:p>
        </p:txBody>
      </p:sp>
      <p:sp>
        <p:nvSpPr>
          <p:cNvPr id="17484" name="Line 77"/>
          <p:cNvSpPr>
            <a:spLocks noChangeShapeType="1"/>
          </p:cNvSpPr>
          <p:nvPr/>
        </p:nvSpPr>
        <p:spPr bwMode="auto">
          <a:xfrm>
            <a:off x="6251575" y="3089275"/>
            <a:ext cx="16002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5" name="Rectangle 78"/>
          <p:cNvSpPr>
            <a:spLocks noChangeArrowheads="1"/>
          </p:cNvSpPr>
          <p:nvPr/>
        </p:nvSpPr>
        <p:spPr bwMode="auto">
          <a:xfrm>
            <a:off x="6362700" y="25050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7486" name="Rectangle 79"/>
          <p:cNvSpPr>
            <a:spLocks noChangeArrowheads="1"/>
          </p:cNvSpPr>
          <p:nvPr/>
        </p:nvSpPr>
        <p:spPr bwMode="auto">
          <a:xfrm>
            <a:off x="6708775" y="3317875"/>
            <a:ext cx="9144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87" name="Rectangle 80"/>
          <p:cNvSpPr>
            <a:spLocks noChangeArrowheads="1"/>
          </p:cNvSpPr>
          <p:nvPr/>
        </p:nvSpPr>
        <p:spPr bwMode="auto">
          <a:xfrm>
            <a:off x="6873875" y="3419475"/>
            <a:ext cx="10112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+1  5</a:t>
            </a:r>
            <a:endParaRPr lang="en-US" altLang="zh-CN"/>
          </a:p>
        </p:txBody>
      </p:sp>
      <p:sp>
        <p:nvSpPr>
          <p:cNvPr id="17488" name="Freeform 81"/>
          <p:cNvSpPr>
            <a:spLocks noChangeArrowheads="1"/>
          </p:cNvSpPr>
          <p:nvPr/>
        </p:nvSpPr>
        <p:spPr bwMode="auto">
          <a:xfrm>
            <a:off x="6022975" y="1717675"/>
            <a:ext cx="2284413" cy="2284413"/>
          </a:xfrm>
          <a:custGeom>
            <a:avLst/>
            <a:gdLst>
              <a:gd name="T0" fmla="*/ 2284413 w 1439"/>
              <a:gd name="T1" fmla="*/ 0 h 1439"/>
              <a:gd name="T2" fmla="*/ 2284413 w 1439"/>
              <a:gd name="T3" fmla="*/ 2284413 h 1439"/>
              <a:gd name="T4" fmla="*/ 0 w 1439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9" h="1439">
                <a:moveTo>
                  <a:pt x="1439" y="0"/>
                </a:moveTo>
                <a:lnTo>
                  <a:pt x="1439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89" name="Rectangle 82"/>
          <p:cNvSpPr>
            <a:spLocks noChangeArrowheads="1"/>
          </p:cNvSpPr>
          <p:nvPr/>
        </p:nvSpPr>
        <p:spPr bwMode="auto">
          <a:xfrm>
            <a:off x="876300" y="1260475"/>
            <a:ext cx="5715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90" name="Rectangle 83"/>
          <p:cNvSpPr>
            <a:spLocks noChangeArrowheads="1"/>
          </p:cNvSpPr>
          <p:nvPr/>
        </p:nvSpPr>
        <p:spPr bwMode="auto">
          <a:xfrm>
            <a:off x="876300" y="1717675"/>
            <a:ext cx="571500" cy="2284413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91" name="Rectangle 84"/>
          <p:cNvSpPr>
            <a:spLocks noChangeArrowheads="1"/>
          </p:cNvSpPr>
          <p:nvPr/>
        </p:nvSpPr>
        <p:spPr bwMode="auto">
          <a:xfrm>
            <a:off x="1046163" y="2595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</a:t>
            </a:r>
            <a:endParaRPr lang="zh-CN" altLang="en-US"/>
          </a:p>
        </p:txBody>
      </p:sp>
      <p:sp>
        <p:nvSpPr>
          <p:cNvPr id="17492" name="Rectangle 85"/>
          <p:cNvSpPr>
            <a:spLocks noChangeArrowheads="1"/>
          </p:cNvSpPr>
          <p:nvPr/>
        </p:nvSpPr>
        <p:spPr bwMode="auto">
          <a:xfrm>
            <a:off x="1046163" y="287020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endParaRPr lang="zh-CN" altLang="en-US"/>
          </a:p>
        </p:txBody>
      </p:sp>
      <p:sp>
        <p:nvSpPr>
          <p:cNvPr id="17493" name="Rectangle 86"/>
          <p:cNvSpPr>
            <a:spLocks noChangeArrowheads="1"/>
          </p:cNvSpPr>
          <p:nvPr/>
        </p:nvSpPr>
        <p:spPr bwMode="auto">
          <a:xfrm>
            <a:off x="876300" y="4002088"/>
            <a:ext cx="571500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94" name="Rectangle 87"/>
          <p:cNvSpPr>
            <a:spLocks noChangeArrowheads="1"/>
          </p:cNvSpPr>
          <p:nvPr/>
        </p:nvSpPr>
        <p:spPr bwMode="auto">
          <a:xfrm>
            <a:off x="931863" y="42195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标志</a:t>
            </a:r>
            <a:endParaRPr lang="zh-CN" altLang="en-US"/>
          </a:p>
        </p:txBody>
      </p:sp>
      <p:sp>
        <p:nvSpPr>
          <p:cNvPr id="17495" name="Rectangle 88"/>
          <p:cNvSpPr>
            <a:spLocks noChangeArrowheads="1"/>
          </p:cNvSpPr>
          <p:nvPr/>
        </p:nvSpPr>
        <p:spPr bwMode="auto">
          <a:xfrm>
            <a:off x="1447800" y="4002088"/>
            <a:ext cx="29702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96" name="Rectangle 89"/>
          <p:cNvSpPr>
            <a:spLocks noChangeArrowheads="1"/>
          </p:cNvSpPr>
          <p:nvPr/>
        </p:nvSpPr>
        <p:spPr bwMode="auto">
          <a:xfrm>
            <a:off x="1905000" y="4191000"/>
            <a:ext cx="1298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CF=0,OF=0</a:t>
            </a:r>
            <a:endParaRPr lang="en-US" altLang="zh-CN"/>
          </a:p>
        </p:txBody>
      </p:sp>
      <p:sp>
        <p:nvSpPr>
          <p:cNvPr id="17497" name="Rectangle 90"/>
          <p:cNvSpPr>
            <a:spLocks noChangeArrowheads="1"/>
          </p:cNvSpPr>
          <p:nvPr/>
        </p:nvSpPr>
        <p:spPr bwMode="auto">
          <a:xfrm>
            <a:off x="4418013" y="4002088"/>
            <a:ext cx="1604962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98" name="Rectangle 91"/>
          <p:cNvSpPr>
            <a:spLocks noChangeArrowheads="1"/>
          </p:cNvSpPr>
          <p:nvPr/>
        </p:nvSpPr>
        <p:spPr bwMode="auto">
          <a:xfrm>
            <a:off x="4989513" y="4219575"/>
            <a:ext cx="806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CF=0</a:t>
            </a:r>
            <a:endParaRPr lang="en-US" altLang="zh-CN"/>
          </a:p>
        </p:txBody>
      </p:sp>
      <p:sp>
        <p:nvSpPr>
          <p:cNvPr id="17499" name="Rectangle 92"/>
          <p:cNvSpPr>
            <a:spLocks noChangeArrowheads="1"/>
          </p:cNvSpPr>
          <p:nvPr/>
        </p:nvSpPr>
        <p:spPr bwMode="auto">
          <a:xfrm>
            <a:off x="6022975" y="4002088"/>
            <a:ext cx="22844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00" name="Rectangle 93"/>
          <p:cNvSpPr>
            <a:spLocks noChangeArrowheads="1"/>
          </p:cNvSpPr>
          <p:nvPr/>
        </p:nvSpPr>
        <p:spPr bwMode="auto">
          <a:xfrm>
            <a:off x="6932613" y="4219575"/>
            <a:ext cx="1095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OF=0</a:t>
            </a:r>
            <a:endParaRPr lang="en-US" altLang="zh-CN"/>
          </a:p>
        </p:txBody>
      </p:sp>
      <p:sp>
        <p:nvSpPr>
          <p:cNvPr id="17501" name="Rectangle 94"/>
          <p:cNvSpPr>
            <a:spLocks noChangeArrowheads="1"/>
          </p:cNvSpPr>
          <p:nvPr/>
        </p:nvSpPr>
        <p:spPr bwMode="auto">
          <a:xfrm>
            <a:off x="876300" y="4687888"/>
            <a:ext cx="571500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02" name="Rectangle 95"/>
          <p:cNvSpPr>
            <a:spLocks noChangeArrowheads="1"/>
          </p:cNvSpPr>
          <p:nvPr/>
        </p:nvSpPr>
        <p:spPr bwMode="auto">
          <a:xfrm>
            <a:off x="931863" y="53625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17503" name="Rectangle 96"/>
          <p:cNvSpPr>
            <a:spLocks noChangeArrowheads="1"/>
          </p:cNvSpPr>
          <p:nvPr/>
        </p:nvSpPr>
        <p:spPr bwMode="auto">
          <a:xfrm>
            <a:off x="1447800" y="4687888"/>
            <a:ext cx="29702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04" name="Rectangle 98"/>
          <p:cNvSpPr>
            <a:spLocks noChangeArrowheads="1"/>
          </p:cNvSpPr>
          <p:nvPr/>
        </p:nvSpPr>
        <p:spPr bwMode="auto">
          <a:xfrm>
            <a:off x="4418013" y="4687888"/>
            <a:ext cx="1604962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05" name="Rectangle 99"/>
          <p:cNvSpPr>
            <a:spLocks noChangeArrowheads="1"/>
          </p:cNvSpPr>
          <p:nvPr/>
        </p:nvSpPr>
        <p:spPr bwMode="auto">
          <a:xfrm>
            <a:off x="4875213" y="5362575"/>
            <a:ext cx="809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不溢出</a:t>
            </a:r>
            <a:endParaRPr lang="zh-CN" altLang="en-US"/>
          </a:p>
        </p:txBody>
      </p:sp>
      <p:sp>
        <p:nvSpPr>
          <p:cNvPr id="17506" name="Rectangle 100"/>
          <p:cNvSpPr>
            <a:spLocks noChangeArrowheads="1"/>
          </p:cNvSpPr>
          <p:nvPr/>
        </p:nvSpPr>
        <p:spPr bwMode="auto">
          <a:xfrm>
            <a:off x="6022975" y="4687888"/>
            <a:ext cx="22844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07" name="Rectangle 101"/>
          <p:cNvSpPr>
            <a:spLocks noChangeArrowheads="1"/>
          </p:cNvSpPr>
          <p:nvPr/>
        </p:nvSpPr>
        <p:spPr bwMode="auto">
          <a:xfrm>
            <a:off x="6818313" y="4949825"/>
            <a:ext cx="809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不溢出</a:t>
            </a:r>
            <a:endParaRPr lang="zh-CN" altLang="en-US"/>
          </a:p>
        </p:txBody>
      </p:sp>
      <p:sp>
        <p:nvSpPr>
          <p:cNvPr id="17508" name="Rectangle 102"/>
          <p:cNvSpPr>
            <a:spLocks noChangeArrowheads="1"/>
          </p:cNvSpPr>
          <p:nvPr/>
        </p:nvSpPr>
        <p:spPr bwMode="auto">
          <a:xfrm>
            <a:off x="6354763" y="5224463"/>
            <a:ext cx="1733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同符号数相加，</a:t>
            </a:r>
            <a:endParaRPr lang="zh-CN" altLang="en-US"/>
          </a:p>
        </p:txBody>
      </p:sp>
      <p:sp>
        <p:nvSpPr>
          <p:cNvPr id="17509" name="Rectangle 103"/>
          <p:cNvSpPr>
            <a:spLocks noChangeArrowheads="1"/>
          </p:cNvSpPr>
          <p:nvPr/>
        </p:nvSpPr>
        <p:spPr bwMode="auto">
          <a:xfrm>
            <a:off x="6242050" y="5499100"/>
            <a:ext cx="214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结果符号与其相同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533400"/>
            <a:ext cx="739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无符号数溢出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485900" y="1447800"/>
            <a:ext cx="29702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508250" y="1549400"/>
            <a:ext cx="920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二进制数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456113" y="1447800"/>
            <a:ext cx="16049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562475" y="1549400"/>
            <a:ext cx="1381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看作无符号数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6061075" y="1447800"/>
            <a:ext cx="22844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6510338" y="1549400"/>
            <a:ext cx="1381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看作带符号数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171700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2272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2400300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4558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2628900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26844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47" name="Freeform 16"/>
          <p:cNvSpPr>
            <a:spLocks noChangeArrowheads="1"/>
          </p:cNvSpPr>
          <p:nvPr/>
        </p:nvSpPr>
        <p:spPr bwMode="auto">
          <a:xfrm>
            <a:off x="3084513" y="2247900"/>
            <a:ext cx="1587" cy="114300"/>
          </a:xfrm>
          <a:custGeom>
            <a:avLst/>
            <a:gdLst>
              <a:gd name="T0" fmla="*/ 0 w 1587"/>
              <a:gd name="T1" fmla="*/ 114300 h 72"/>
              <a:gd name="T2" fmla="*/ 0 w 1587"/>
              <a:gd name="T3" fmla="*/ 0 h 72"/>
              <a:gd name="T4" fmla="*/ 0 w 1587"/>
              <a:gd name="T5" fmla="*/ 11430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72">
                <a:moveTo>
                  <a:pt x="0" y="72"/>
                </a:moveTo>
                <a:lnTo>
                  <a:pt x="0" y="0"/>
                </a:lnTo>
                <a:lnTo>
                  <a:pt x="0" y="72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2857500" y="2019300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29130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3084513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31416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3313113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33702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4" name="Rectangle 23"/>
          <p:cNvSpPr>
            <a:spLocks noChangeArrowheads="1"/>
          </p:cNvSpPr>
          <p:nvPr/>
        </p:nvSpPr>
        <p:spPr bwMode="auto">
          <a:xfrm>
            <a:off x="3541713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5" name="Rectangle 24"/>
          <p:cNvSpPr>
            <a:spLocks noChangeArrowheads="1"/>
          </p:cNvSpPr>
          <p:nvPr/>
        </p:nvSpPr>
        <p:spPr bwMode="auto">
          <a:xfrm>
            <a:off x="359886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6" name="Rectangle 25"/>
          <p:cNvSpPr>
            <a:spLocks noChangeArrowheads="1"/>
          </p:cNvSpPr>
          <p:nvPr/>
        </p:nvSpPr>
        <p:spPr bwMode="auto">
          <a:xfrm>
            <a:off x="3770313" y="20193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7" name="Rectangle 26"/>
          <p:cNvSpPr>
            <a:spLocks noChangeArrowheads="1"/>
          </p:cNvSpPr>
          <p:nvPr/>
        </p:nvSpPr>
        <p:spPr bwMode="auto">
          <a:xfrm>
            <a:off x="3825875" y="2120900"/>
            <a:ext cx="115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58" name="Rectangle 27"/>
          <p:cNvSpPr>
            <a:spLocks noChangeArrowheads="1"/>
          </p:cNvSpPr>
          <p:nvPr/>
        </p:nvSpPr>
        <p:spPr bwMode="auto">
          <a:xfrm>
            <a:off x="2171700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2272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60" name="Rectangle 29"/>
          <p:cNvSpPr>
            <a:spLocks noChangeArrowheads="1"/>
          </p:cNvSpPr>
          <p:nvPr/>
        </p:nvSpPr>
        <p:spPr bwMode="auto">
          <a:xfrm>
            <a:off x="2400300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1" name="Rectangle 30"/>
          <p:cNvSpPr>
            <a:spLocks noChangeArrowheads="1"/>
          </p:cNvSpPr>
          <p:nvPr/>
        </p:nvSpPr>
        <p:spPr bwMode="auto">
          <a:xfrm>
            <a:off x="24558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62" name="Rectangle 31"/>
          <p:cNvSpPr>
            <a:spLocks noChangeArrowheads="1"/>
          </p:cNvSpPr>
          <p:nvPr/>
        </p:nvSpPr>
        <p:spPr bwMode="auto">
          <a:xfrm>
            <a:off x="2628900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3" name="Rectangle 32"/>
          <p:cNvSpPr>
            <a:spLocks noChangeArrowheads="1"/>
          </p:cNvSpPr>
          <p:nvPr/>
        </p:nvSpPr>
        <p:spPr bwMode="auto">
          <a:xfrm>
            <a:off x="26844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64" name="Rectangle 33"/>
          <p:cNvSpPr>
            <a:spLocks noChangeArrowheads="1"/>
          </p:cNvSpPr>
          <p:nvPr/>
        </p:nvSpPr>
        <p:spPr bwMode="auto">
          <a:xfrm>
            <a:off x="2857500" y="2590800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5" name="Rectangle 34"/>
          <p:cNvSpPr>
            <a:spLocks noChangeArrowheads="1"/>
          </p:cNvSpPr>
          <p:nvPr/>
        </p:nvSpPr>
        <p:spPr bwMode="auto">
          <a:xfrm>
            <a:off x="29130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66" name="Rectangle 35"/>
          <p:cNvSpPr>
            <a:spLocks noChangeArrowheads="1"/>
          </p:cNvSpPr>
          <p:nvPr/>
        </p:nvSpPr>
        <p:spPr bwMode="auto">
          <a:xfrm>
            <a:off x="3084513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7" name="Rectangle 36"/>
          <p:cNvSpPr>
            <a:spLocks noChangeArrowheads="1"/>
          </p:cNvSpPr>
          <p:nvPr/>
        </p:nvSpPr>
        <p:spPr bwMode="auto">
          <a:xfrm>
            <a:off x="31416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68" name="Rectangle 37"/>
          <p:cNvSpPr>
            <a:spLocks noChangeArrowheads="1"/>
          </p:cNvSpPr>
          <p:nvPr/>
        </p:nvSpPr>
        <p:spPr bwMode="auto">
          <a:xfrm>
            <a:off x="3313113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9" name="Rectangle 38"/>
          <p:cNvSpPr>
            <a:spLocks noChangeArrowheads="1"/>
          </p:cNvSpPr>
          <p:nvPr/>
        </p:nvSpPr>
        <p:spPr bwMode="auto">
          <a:xfrm>
            <a:off x="33702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0" name="Rectangle 39"/>
          <p:cNvSpPr>
            <a:spLocks noChangeArrowheads="1"/>
          </p:cNvSpPr>
          <p:nvPr/>
        </p:nvSpPr>
        <p:spPr bwMode="auto">
          <a:xfrm>
            <a:off x="3541713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1" name="Rectangle 40"/>
          <p:cNvSpPr>
            <a:spLocks noChangeArrowheads="1"/>
          </p:cNvSpPr>
          <p:nvPr/>
        </p:nvSpPr>
        <p:spPr bwMode="auto">
          <a:xfrm>
            <a:off x="35988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2" name="Rectangle 41"/>
          <p:cNvSpPr>
            <a:spLocks noChangeArrowheads="1"/>
          </p:cNvSpPr>
          <p:nvPr/>
        </p:nvSpPr>
        <p:spPr bwMode="auto">
          <a:xfrm>
            <a:off x="3770313" y="25908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3" name="Rectangle 42"/>
          <p:cNvSpPr>
            <a:spLocks noChangeArrowheads="1"/>
          </p:cNvSpPr>
          <p:nvPr/>
        </p:nvSpPr>
        <p:spPr bwMode="auto">
          <a:xfrm>
            <a:off x="3825875" y="2692400"/>
            <a:ext cx="115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4" name="Line 43"/>
          <p:cNvSpPr>
            <a:spLocks noChangeShapeType="1"/>
          </p:cNvSpPr>
          <p:nvPr/>
        </p:nvSpPr>
        <p:spPr bwMode="auto">
          <a:xfrm>
            <a:off x="1943100" y="3276600"/>
            <a:ext cx="2284413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Rectangle 44"/>
          <p:cNvSpPr>
            <a:spLocks noChangeArrowheads="1"/>
          </p:cNvSpPr>
          <p:nvPr/>
        </p:nvSpPr>
        <p:spPr bwMode="auto">
          <a:xfrm>
            <a:off x="1770063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6" name="Line 45"/>
          <p:cNvSpPr>
            <a:spLocks noChangeShapeType="1"/>
          </p:cNvSpPr>
          <p:nvPr/>
        </p:nvSpPr>
        <p:spPr bwMode="auto">
          <a:xfrm>
            <a:off x="1714500" y="3276600"/>
            <a:ext cx="2286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Rectangle 46"/>
          <p:cNvSpPr>
            <a:spLocks noChangeArrowheads="1"/>
          </p:cNvSpPr>
          <p:nvPr/>
        </p:nvSpPr>
        <p:spPr bwMode="auto">
          <a:xfrm>
            <a:off x="2171700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78" name="Rectangle 47"/>
          <p:cNvSpPr>
            <a:spLocks noChangeArrowheads="1"/>
          </p:cNvSpPr>
          <p:nvPr/>
        </p:nvSpPr>
        <p:spPr bwMode="auto">
          <a:xfrm>
            <a:off x="22272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79" name="Rectangle 48"/>
          <p:cNvSpPr>
            <a:spLocks noChangeArrowheads="1"/>
          </p:cNvSpPr>
          <p:nvPr/>
        </p:nvSpPr>
        <p:spPr bwMode="auto">
          <a:xfrm>
            <a:off x="2400300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0" name="Rectangle 49"/>
          <p:cNvSpPr>
            <a:spLocks noChangeArrowheads="1"/>
          </p:cNvSpPr>
          <p:nvPr/>
        </p:nvSpPr>
        <p:spPr bwMode="auto">
          <a:xfrm>
            <a:off x="24558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81" name="Rectangle 50"/>
          <p:cNvSpPr>
            <a:spLocks noChangeArrowheads="1"/>
          </p:cNvSpPr>
          <p:nvPr/>
        </p:nvSpPr>
        <p:spPr bwMode="auto">
          <a:xfrm>
            <a:off x="2628900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2" name="Rectangle 51"/>
          <p:cNvSpPr>
            <a:spLocks noChangeArrowheads="1"/>
          </p:cNvSpPr>
          <p:nvPr/>
        </p:nvSpPr>
        <p:spPr bwMode="auto">
          <a:xfrm>
            <a:off x="26844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83" name="Rectangle 52"/>
          <p:cNvSpPr>
            <a:spLocks noChangeArrowheads="1"/>
          </p:cNvSpPr>
          <p:nvPr/>
        </p:nvSpPr>
        <p:spPr bwMode="auto">
          <a:xfrm>
            <a:off x="2857500" y="3505200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4" name="Rectangle 53"/>
          <p:cNvSpPr>
            <a:spLocks noChangeArrowheads="1"/>
          </p:cNvSpPr>
          <p:nvPr/>
        </p:nvSpPr>
        <p:spPr bwMode="auto">
          <a:xfrm>
            <a:off x="29130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85" name="Rectangle 54"/>
          <p:cNvSpPr>
            <a:spLocks noChangeArrowheads="1"/>
          </p:cNvSpPr>
          <p:nvPr/>
        </p:nvSpPr>
        <p:spPr bwMode="auto">
          <a:xfrm>
            <a:off x="3084513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6" name="Rectangle 55"/>
          <p:cNvSpPr>
            <a:spLocks noChangeArrowheads="1"/>
          </p:cNvSpPr>
          <p:nvPr/>
        </p:nvSpPr>
        <p:spPr bwMode="auto">
          <a:xfrm>
            <a:off x="31416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87" name="Rectangle 56"/>
          <p:cNvSpPr>
            <a:spLocks noChangeArrowheads="1"/>
          </p:cNvSpPr>
          <p:nvPr/>
        </p:nvSpPr>
        <p:spPr bwMode="auto">
          <a:xfrm>
            <a:off x="3313113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8" name="Rectangle 57"/>
          <p:cNvSpPr>
            <a:spLocks noChangeArrowheads="1"/>
          </p:cNvSpPr>
          <p:nvPr/>
        </p:nvSpPr>
        <p:spPr bwMode="auto">
          <a:xfrm>
            <a:off x="33702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89" name="Rectangle 58"/>
          <p:cNvSpPr>
            <a:spLocks noChangeArrowheads="1"/>
          </p:cNvSpPr>
          <p:nvPr/>
        </p:nvSpPr>
        <p:spPr bwMode="auto">
          <a:xfrm>
            <a:off x="3541713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0" name="Rectangle 59"/>
          <p:cNvSpPr>
            <a:spLocks noChangeArrowheads="1"/>
          </p:cNvSpPr>
          <p:nvPr/>
        </p:nvSpPr>
        <p:spPr bwMode="auto">
          <a:xfrm>
            <a:off x="3598863" y="36068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91" name="Rectangle 60"/>
          <p:cNvSpPr>
            <a:spLocks noChangeArrowheads="1"/>
          </p:cNvSpPr>
          <p:nvPr/>
        </p:nvSpPr>
        <p:spPr bwMode="auto">
          <a:xfrm>
            <a:off x="3770313" y="3505200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92" name="Rectangle 61"/>
          <p:cNvSpPr>
            <a:spLocks noChangeArrowheads="1"/>
          </p:cNvSpPr>
          <p:nvPr/>
        </p:nvSpPr>
        <p:spPr bwMode="auto">
          <a:xfrm>
            <a:off x="3825875" y="3606800"/>
            <a:ext cx="115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93" name="Line 62"/>
          <p:cNvSpPr>
            <a:spLocks noChangeShapeType="1"/>
          </p:cNvSpPr>
          <p:nvPr/>
        </p:nvSpPr>
        <p:spPr bwMode="auto">
          <a:xfrm>
            <a:off x="1485900" y="1905000"/>
            <a:ext cx="1588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Line 63"/>
          <p:cNvSpPr>
            <a:spLocks noChangeShapeType="1"/>
          </p:cNvSpPr>
          <p:nvPr/>
        </p:nvSpPr>
        <p:spPr bwMode="auto">
          <a:xfrm>
            <a:off x="1485900" y="4189413"/>
            <a:ext cx="27416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Line 64"/>
          <p:cNvSpPr>
            <a:spLocks noChangeShapeType="1"/>
          </p:cNvSpPr>
          <p:nvPr/>
        </p:nvSpPr>
        <p:spPr bwMode="auto">
          <a:xfrm>
            <a:off x="4227513" y="4189413"/>
            <a:ext cx="2286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5"/>
          <p:cNvSpPr>
            <a:spLocks noChangeShapeType="1"/>
          </p:cNvSpPr>
          <p:nvPr/>
        </p:nvSpPr>
        <p:spPr bwMode="auto">
          <a:xfrm>
            <a:off x="4456113" y="1905000"/>
            <a:ext cx="1587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Rectangle 66"/>
          <p:cNvSpPr>
            <a:spLocks noChangeArrowheads="1"/>
          </p:cNvSpPr>
          <p:nvPr/>
        </p:nvSpPr>
        <p:spPr bwMode="auto">
          <a:xfrm>
            <a:off x="5408613" y="21209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98" name="Rectangle 67"/>
          <p:cNvSpPr>
            <a:spLocks noChangeArrowheads="1"/>
          </p:cNvSpPr>
          <p:nvPr/>
        </p:nvSpPr>
        <p:spPr bwMode="auto">
          <a:xfrm>
            <a:off x="5200650" y="2692400"/>
            <a:ext cx="595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251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99" name="Rectangle 68"/>
          <p:cNvSpPr>
            <a:spLocks noChangeArrowheads="1"/>
          </p:cNvSpPr>
          <p:nvPr/>
        </p:nvSpPr>
        <p:spPr bwMode="auto">
          <a:xfrm>
            <a:off x="4859338" y="2692400"/>
            <a:ext cx="11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00" name="Line 69"/>
          <p:cNvSpPr>
            <a:spLocks noChangeShapeType="1"/>
          </p:cNvSpPr>
          <p:nvPr/>
        </p:nvSpPr>
        <p:spPr bwMode="auto">
          <a:xfrm>
            <a:off x="4689475" y="3276600"/>
            <a:ext cx="11430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Rectangle 70"/>
          <p:cNvSpPr>
            <a:spLocks noChangeArrowheads="1"/>
          </p:cNvSpPr>
          <p:nvPr/>
        </p:nvSpPr>
        <p:spPr bwMode="auto">
          <a:xfrm>
            <a:off x="5200650" y="360680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258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02" name="Freeform 71"/>
          <p:cNvSpPr>
            <a:spLocks noChangeArrowheads="1"/>
          </p:cNvSpPr>
          <p:nvPr/>
        </p:nvSpPr>
        <p:spPr bwMode="auto">
          <a:xfrm>
            <a:off x="4456113" y="1905000"/>
            <a:ext cx="1604962" cy="2284413"/>
          </a:xfrm>
          <a:custGeom>
            <a:avLst/>
            <a:gdLst>
              <a:gd name="T0" fmla="*/ 1604962 w 1011"/>
              <a:gd name="T1" fmla="*/ 0 h 1439"/>
              <a:gd name="T2" fmla="*/ 1604962 w 1011"/>
              <a:gd name="T3" fmla="*/ 2284413 h 1439"/>
              <a:gd name="T4" fmla="*/ 0 w 1011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1" h="1439">
                <a:moveTo>
                  <a:pt x="1011" y="0"/>
                </a:moveTo>
                <a:lnTo>
                  <a:pt x="1011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3" name="Rectangle 72"/>
          <p:cNvSpPr>
            <a:spLocks noChangeArrowheads="1"/>
          </p:cNvSpPr>
          <p:nvPr/>
        </p:nvSpPr>
        <p:spPr bwMode="auto">
          <a:xfrm>
            <a:off x="6975475" y="2019300"/>
            <a:ext cx="6858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7142163" y="2120900"/>
            <a:ext cx="669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+ 7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7046913" y="2590800"/>
            <a:ext cx="6270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7183438" y="2692400"/>
            <a:ext cx="557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- 5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07" name="Line 76"/>
          <p:cNvSpPr>
            <a:spLocks noChangeShapeType="1"/>
          </p:cNvSpPr>
          <p:nvPr/>
        </p:nvSpPr>
        <p:spPr bwMode="auto">
          <a:xfrm>
            <a:off x="6289675" y="3276600"/>
            <a:ext cx="16002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8" name="Rectangle 77"/>
          <p:cNvSpPr>
            <a:spLocks noChangeArrowheads="1"/>
          </p:cNvSpPr>
          <p:nvPr/>
        </p:nvSpPr>
        <p:spPr bwMode="auto">
          <a:xfrm>
            <a:off x="6400800" y="2692400"/>
            <a:ext cx="115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09" name="Rectangle 78"/>
          <p:cNvSpPr>
            <a:spLocks noChangeArrowheads="1"/>
          </p:cNvSpPr>
          <p:nvPr/>
        </p:nvSpPr>
        <p:spPr bwMode="auto">
          <a:xfrm>
            <a:off x="7046913" y="3505200"/>
            <a:ext cx="6143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7119938" y="3606800"/>
            <a:ext cx="765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 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11" name="Freeform 80"/>
          <p:cNvSpPr>
            <a:spLocks noChangeArrowheads="1"/>
          </p:cNvSpPr>
          <p:nvPr/>
        </p:nvSpPr>
        <p:spPr bwMode="auto">
          <a:xfrm>
            <a:off x="6061075" y="1905000"/>
            <a:ext cx="2284413" cy="2284413"/>
          </a:xfrm>
          <a:custGeom>
            <a:avLst/>
            <a:gdLst>
              <a:gd name="T0" fmla="*/ 2284413 w 1439"/>
              <a:gd name="T1" fmla="*/ 0 h 1439"/>
              <a:gd name="T2" fmla="*/ 2284413 w 1439"/>
              <a:gd name="T3" fmla="*/ 2284413 h 1439"/>
              <a:gd name="T4" fmla="*/ 0 w 1439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9" h="1439">
                <a:moveTo>
                  <a:pt x="1439" y="0"/>
                </a:moveTo>
                <a:lnTo>
                  <a:pt x="1439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2" name="Rectangle 81"/>
          <p:cNvSpPr>
            <a:spLocks noChangeArrowheads="1"/>
          </p:cNvSpPr>
          <p:nvPr/>
        </p:nvSpPr>
        <p:spPr bwMode="auto">
          <a:xfrm>
            <a:off x="914400" y="1447800"/>
            <a:ext cx="5715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13" name="Rectangle 82"/>
          <p:cNvSpPr>
            <a:spLocks noChangeArrowheads="1"/>
          </p:cNvSpPr>
          <p:nvPr/>
        </p:nvSpPr>
        <p:spPr bwMode="auto">
          <a:xfrm>
            <a:off x="914400" y="1905000"/>
            <a:ext cx="571500" cy="2284413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14" name="Rectangle 83"/>
          <p:cNvSpPr>
            <a:spLocks noChangeArrowheads="1"/>
          </p:cNvSpPr>
          <p:nvPr/>
        </p:nvSpPr>
        <p:spPr bwMode="auto">
          <a:xfrm>
            <a:off x="1084263" y="2782888"/>
            <a:ext cx="230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15" name="Rectangle 84"/>
          <p:cNvSpPr>
            <a:spLocks noChangeArrowheads="1"/>
          </p:cNvSpPr>
          <p:nvPr/>
        </p:nvSpPr>
        <p:spPr bwMode="auto">
          <a:xfrm>
            <a:off x="1084263" y="3057525"/>
            <a:ext cx="230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16" name="Rectangle 85"/>
          <p:cNvSpPr>
            <a:spLocks noChangeArrowheads="1"/>
          </p:cNvSpPr>
          <p:nvPr/>
        </p:nvSpPr>
        <p:spPr bwMode="auto">
          <a:xfrm>
            <a:off x="914400" y="4189413"/>
            <a:ext cx="571500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17" name="Rectangle 86"/>
          <p:cNvSpPr>
            <a:spLocks noChangeArrowheads="1"/>
          </p:cNvSpPr>
          <p:nvPr/>
        </p:nvSpPr>
        <p:spPr bwMode="auto">
          <a:xfrm>
            <a:off x="969963" y="440690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标志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18" name="Rectangle 87"/>
          <p:cNvSpPr>
            <a:spLocks noChangeArrowheads="1"/>
          </p:cNvSpPr>
          <p:nvPr/>
        </p:nvSpPr>
        <p:spPr bwMode="auto">
          <a:xfrm>
            <a:off x="1485900" y="4189413"/>
            <a:ext cx="29702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19" name="Rectangle 88"/>
          <p:cNvSpPr>
            <a:spLocks noChangeArrowheads="1"/>
          </p:cNvSpPr>
          <p:nvPr/>
        </p:nvSpPr>
        <p:spPr bwMode="auto">
          <a:xfrm>
            <a:off x="1905000" y="4419600"/>
            <a:ext cx="1443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CF=1, OF=0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20" name="Rectangle 89"/>
          <p:cNvSpPr>
            <a:spLocks noChangeArrowheads="1"/>
          </p:cNvSpPr>
          <p:nvPr/>
        </p:nvSpPr>
        <p:spPr bwMode="auto">
          <a:xfrm>
            <a:off x="4456113" y="4189413"/>
            <a:ext cx="1604962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21" name="Rectangle 90"/>
          <p:cNvSpPr>
            <a:spLocks noChangeArrowheads="1"/>
          </p:cNvSpPr>
          <p:nvPr/>
        </p:nvSpPr>
        <p:spPr bwMode="auto">
          <a:xfrm>
            <a:off x="5003800" y="4437063"/>
            <a:ext cx="463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CF=1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22" name="Rectangle 91"/>
          <p:cNvSpPr>
            <a:spLocks noChangeArrowheads="1"/>
          </p:cNvSpPr>
          <p:nvPr/>
        </p:nvSpPr>
        <p:spPr bwMode="auto">
          <a:xfrm>
            <a:off x="6061075" y="4189413"/>
            <a:ext cx="22844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23" name="Rectangle 92"/>
          <p:cNvSpPr>
            <a:spLocks noChangeArrowheads="1"/>
          </p:cNvSpPr>
          <p:nvPr/>
        </p:nvSpPr>
        <p:spPr bwMode="auto">
          <a:xfrm>
            <a:off x="6970713" y="4406900"/>
            <a:ext cx="7699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OF=0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524" name="Rectangle 93"/>
          <p:cNvSpPr>
            <a:spLocks noChangeArrowheads="1"/>
          </p:cNvSpPr>
          <p:nvPr/>
        </p:nvSpPr>
        <p:spPr bwMode="auto">
          <a:xfrm>
            <a:off x="914400" y="4875213"/>
            <a:ext cx="571500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25" name="Rectangle 94"/>
          <p:cNvSpPr>
            <a:spLocks noChangeArrowheads="1"/>
          </p:cNvSpPr>
          <p:nvPr/>
        </p:nvSpPr>
        <p:spPr bwMode="auto">
          <a:xfrm>
            <a:off x="969963" y="554990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溢出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26" name="Rectangle 95"/>
          <p:cNvSpPr>
            <a:spLocks noChangeArrowheads="1"/>
          </p:cNvSpPr>
          <p:nvPr/>
        </p:nvSpPr>
        <p:spPr bwMode="auto">
          <a:xfrm>
            <a:off x="1485900" y="4875213"/>
            <a:ext cx="29702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27" name="Rectangle 97"/>
          <p:cNvSpPr>
            <a:spLocks noChangeArrowheads="1"/>
          </p:cNvSpPr>
          <p:nvPr/>
        </p:nvSpPr>
        <p:spPr bwMode="auto">
          <a:xfrm>
            <a:off x="4456113" y="4875213"/>
            <a:ext cx="1604962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28" name="Rectangle 98"/>
          <p:cNvSpPr>
            <a:spLocks noChangeArrowheads="1"/>
          </p:cNvSpPr>
          <p:nvPr/>
        </p:nvSpPr>
        <p:spPr bwMode="auto">
          <a:xfrm>
            <a:off x="5029200" y="510540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溢出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29" name="Rectangle 99"/>
          <p:cNvSpPr>
            <a:spLocks noChangeArrowheads="1"/>
          </p:cNvSpPr>
          <p:nvPr/>
        </p:nvSpPr>
        <p:spPr bwMode="auto">
          <a:xfrm>
            <a:off x="4572000" y="5486400"/>
            <a:ext cx="14335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若考虑进位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所代表的数值，</a:t>
            </a:r>
          </a:p>
          <a:p>
            <a:pPr eaLnBrk="1" hangingPunct="1"/>
            <a:r>
              <a:rPr lang="zh-CN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结果正确</a:t>
            </a:r>
          </a:p>
        </p:txBody>
      </p:sp>
      <p:sp>
        <p:nvSpPr>
          <p:cNvPr id="18530" name="Rectangle 100"/>
          <p:cNvSpPr>
            <a:spLocks noChangeArrowheads="1"/>
          </p:cNvSpPr>
          <p:nvPr/>
        </p:nvSpPr>
        <p:spPr bwMode="auto">
          <a:xfrm>
            <a:off x="6061075" y="4875213"/>
            <a:ext cx="22844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1" name="Rectangle 101"/>
          <p:cNvSpPr>
            <a:spLocks noChangeArrowheads="1"/>
          </p:cNvSpPr>
          <p:nvPr/>
        </p:nvSpPr>
        <p:spPr bwMode="auto">
          <a:xfrm>
            <a:off x="6856413" y="5137150"/>
            <a:ext cx="690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不溢出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32" name="Rectangle 102"/>
          <p:cNvSpPr>
            <a:spLocks noChangeArrowheads="1"/>
          </p:cNvSpPr>
          <p:nvPr/>
        </p:nvSpPr>
        <p:spPr bwMode="auto">
          <a:xfrm>
            <a:off x="6624638" y="5411788"/>
            <a:ext cx="11509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异号数相加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33" name="Rectangle 103"/>
          <p:cNvSpPr>
            <a:spLocks noChangeArrowheads="1"/>
          </p:cNvSpPr>
          <p:nvPr/>
        </p:nvSpPr>
        <p:spPr bwMode="auto">
          <a:xfrm>
            <a:off x="6510338" y="5686425"/>
            <a:ext cx="1381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不可能有溢出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534" name="Freeform 104"/>
          <p:cNvSpPr>
            <a:spLocks noChangeArrowheads="1"/>
          </p:cNvSpPr>
          <p:nvPr/>
        </p:nvSpPr>
        <p:spPr bwMode="auto">
          <a:xfrm>
            <a:off x="1846263" y="3962400"/>
            <a:ext cx="398462" cy="128588"/>
          </a:xfrm>
          <a:custGeom>
            <a:avLst/>
            <a:gdLst>
              <a:gd name="T0" fmla="*/ 398462 w 251"/>
              <a:gd name="T1" fmla="*/ 0 h 81"/>
              <a:gd name="T2" fmla="*/ 357187 w 251"/>
              <a:gd name="T3" fmla="*/ 30163 h 81"/>
              <a:gd name="T4" fmla="*/ 319087 w 251"/>
              <a:gd name="T5" fmla="*/ 55563 h 81"/>
              <a:gd name="T6" fmla="*/ 284162 w 251"/>
              <a:gd name="T7" fmla="*/ 77788 h 81"/>
              <a:gd name="T8" fmla="*/ 249237 w 251"/>
              <a:gd name="T9" fmla="*/ 95250 h 81"/>
              <a:gd name="T10" fmla="*/ 215900 w 251"/>
              <a:gd name="T11" fmla="*/ 111125 h 81"/>
              <a:gd name="T12" fmla="*/ 185737 w 251"/>
              <a:gd name="T13" fmla="*/ 120650 h 81"/>
              <a:gd name="T14" fmla="*/ 157162 w 251"/>
              <a:gd name="T15" fmla="*/ 125413 h 81"/>
              <a:gd name="T16" fmla="*/ 130175 w 251"/>
              <a:gd name="T17" fmla="*/ 128588 h 81"/>
              <a:gd name="T18" fmla="*/ 104775 w 251"/>
              <a:gd name="T19" fmla="*/ 125413 h 81"/>
              <a:gd name="T20" fmla="*/ 79375 w 251"/>
              <a:gd name="T21" fmla="*/ 119063 h 81"/>
              <a:gd name="T22" fmla="*/ 55562 w 251"/>
              <a:gd name="T23" fmla="*/ 107950 h 81"/>
              <a:gd name="T24" fmla="*/ 34925 w 251"/>
              <a:gd name="T25" fmla="*/ 93663 h 81"/>
              <a:gd name="T26" fmla="*/ 17462 w 251"/>
              <a:gd name="T27" fmla="*/ 74613 h 81"/>
              <a:gd name="T28" fmla="*/ 0 w 251"/>
              <a:gd name="T29" fmla="*/ 52388 h 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1" h="81">
                <a:moveTo>
                  <a:pt x="251" y="0"/>
                </a:moveTo>
                <a:lnTo>
                  <a:pt x="225" y="19"/>
                </a:lnTo>
                <a:lnTo>
                  <a:pt x="201" y="35"/>
                </a:lnTo>
                <a:lnTo>
                  <a:pt x="179" y="49"/>
                </a:lnTo>
                <a:lnTo>
                  <a:pt x="157" y="60"/>
                </a:lnTo>
                <a:lnTo>
                  <a:pt x="136" y="70"/>
                </a:lnTo>
                <a:lnTo>
                  <a:pt x="117" y="76"/>
                </a:lnTo>
                <a:lnTo>
                  <a:pt x="99" y="79"/>
                </a:lnTo>
                <a:lnTo>
                  <a:pt x="82" y="81"/>
                </a:lnTo>
                <a:lnTo>
                  <a:pt x="66" y="79"/>
                </a:lnTo>
                <a:lnTo>
                  <a:pt x="50" y="75"/>
                </a:lnTo>
                <a:lnTo>
                  <a:pt x="35" y="68"/>
                </a:lnTo>
                <a:lnTo>
                  <a:pt x="22" y="59"/>
                </a:lnTo>
                <a:lnTo>
                  <a:pt x="11" y="47"/>
                </a:lnTo>
                <a:lnTo>
                  <a:pt x="0" y="33"/>
                </a:ln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5" name="Freeform 105"/>
          <p:cNvSpPr>
            <a:spLocks noChangeArrowheads="1"/>
          </p:cNvSpPr>
          <p:nvPr/>
        </p:nvSpPr>
        <p:spPr bwMode="auto">
          <a:xfrm>
            <a:off x="1785938" y="3827463"/>
            <a:ext cx="133350" cy="228600"/>
          </a:xfrm>
          <a:custGeom>
            <a:avLst/>
            <a:gdLst>
              <a:gd name="T0" fmla="*/ 0 w 84"/>
              <a:gd name="T1" fmla="*/ 228600 h 144"/>
              <a:gd name="T2" fmla="*/ 0 w 84"/>
              <a:gd name="T3" fmla="*/ 0 h 144"/>
              <a:gd name="T4" fmla="*/ 133350 w 84"/>
              <a:gd name="T5" fmla="*/ 182563 h 144"/>
              <a:gd name="T6" fmla="*/ 0 w 84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44">
                <a:moveTo>
                  <a:pt x="0" y="144"/>
                </a:moveTo>
                <a:lnTo>
                  <a:pt x="0" y="0"/>
                </a:lnTo>
                <a:lnTo>
                  <a:pt x="84" y="115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6" name="Rectangle 106"/>
          <p:cNvSpPr>
            <a:spLocks noChangeArrowheads="1"/>
          </p:cNvSpPr>
          <p:nvPr/>
        </p:nvSpPr>
        <p:spPr bwMode="auto">
          <a:xfrm>
            <a:off x="1646238" y="3557588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CF=1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带符号数溢出</a:t>
            </a:r>
            <a:endParaRPr kumimoji="1" lang="zh-CN" altLang="en-US" sz="240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447800" y="1260475"/>
            <a:ext cx="29702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470150" y="1362075"/>
            <a:ext cx="1041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二进制数</a:t>
            </a:r>
            <a:endParaRPr lang="zh-CN" alt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418013" y="1260475"/>
            <a:ext cx="16049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524375" y="1362075"/>
            <a:ext cx="150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看作无符号数</a:t>
            </a:r>
            <a:endParaRPr lang="zh-CN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6022975" y="1260475"/>
            <a:ext cx="22844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472238" y="1362075"/>
            <a:ext cx="150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看作带符号数</a:t>
            </a:r>
            <a:endParaRPr lang="zh-CN" altLang="en-US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1336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1891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23622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4177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2590800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26463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71" name="Freeform 16"/>
          <p:cNvSpPr>
            <a:spLocks noChangeArrowheads="1"/>
          </p:cNvSpPr>
          <p:nvPr/>
        </p:nvSpPr>
        <p:spPr bwMode="auto">
          <a:xfrm>
            <a:off x="3046413" y="2060575"/>
            <a:ext cx="1587" cy="114300"/>
          </a:xfrm>
          <a:custGeom>
            <a:avLst/>
            <a:gdLst>
              <a:gd name="T0" fmla="*/ 0 w 1587"/>
              <a:gd name="T1" fmla="*/ 114300 h 72"/>
              <a:gd name="T2" fmla="*/ 0 w 1587"/>
              <a:gd name="T3" fmla="*/ 0 h 72"/>
              <a:gd name="T4" fmla="*/ 0 w 1587"/>
              <a:gd name="T5" fmla="*/ 11430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72">
                <a:moveTo>
                  <a:pt x="0" y="72"/>
                </a:moveTo>
                <a:lnTo>
                  <a:pt x="0" y="0"/>
                </a:lnTo>
                <a:lnTo>
                  <a:pt x="0" y="72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2819400" y="18319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28749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30464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31035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32750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33321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35036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3560763" y="19335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3732213" y="18319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3787775" y="19335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82" name="Rectangle 27"/>
          <p:cNvSpPr>
            <a:spLocks noChangeArrowheads="1"/>
          </p:cNvSpPr>
          <p:nvPr/>
        </p:nvSpPr>
        <p:spPr bwMode="auto">
          <a:xfrm>
            <a:off x="21336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3" name="Rectangle 28"/>
          <p:cNvSpPr>
            <a:spLocks noChangeArrowheads="1"/>
          </p:cNvSpPr>
          <p:nvPr/>
        </p:nvSpPr>
        <p:spPr bwMode="auto">
          <a:xfrm>
            <a:off x="21891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84" name="Rectangle 29"/>
          <p:cNvSpPr>
            <a:spLocks noChangeArrowheads="1"/>
          </p:cNvSpPr>
          <p:nvPr/>
        </p:nvSpPr>
        <p:spPr bwMode="auto">
          <a:xfrm>
            <a:off x="23622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5" name="Rectangle 30"/>
          <p:cNvSpPr>
            <a:spLocks noChangeArrowheads="1"/>
          </p:cNvSpPr>
          <p:nvPr/>
        </p:nvSpPr>
        <p:spPr bwMode="auto">
          <a:xfrm>
            <a:off x="24177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86" name="Rectangle 31"/>
          <p:cNvSpPr>
            <a:spLocks noChangeArrowheads="1"/>
          </p:cNvSpPr>
          <p:nvPr/>
        </p:nvSpPr>
        <p:spPr bwMode="auto">
          <a:xfrm>
            <a:off x="2590800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7" name="Rectangle 32"/>
          <p:cNvSpPr>
            <a:spLocks noChangeArrowheads="1"/>
          </p:cNvSpPr>
          <p:nvPr/>
        </p:nvSpPr>
        <p:spPr bwMode="auto">
          <a:xfrm>
            <a:off x="2679700" y="2576513"/>
            <a:ext cx="1016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88" name="Rectangle 33"/>
          <p:cNvSpPr>
            <a:spLocks noChangeArrowheads="1"/>
          </p:cNvSpPr>
          <p:nvPr/>
        </p:nvSpPr>
        <p:spPr bwMode="auto">
          <a:xfrm>
            <a:off x="26463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89" name="Rectangle 34"/>
          <p:cNvSpPr>
            <a:spLocks noChangeArrowheads="1"/>
          </p:cNvSpPr>
          <p:nvPr/>
        </p:nvSpPr>
        <p:spPr bwMode="auto">
          <a:xfrm>
            <a:off x="2819400" y="24034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0" name="Rectangle 35"/>
          <p:cNvSpPr>
            <a:spLocks noChangeArrowheads="1"/>
          </p:cNvSpPr>
          <p:nvPr/>
        </p:nvSpPr>
        <p:spPr bwMode="auto">
          <a:xfrm>
            <a:off x="28749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91" name="Rectangle 36"/>
          <p:cNvSpPr>
            <a:spLocks noChangeArrowheads="1"/>
          </p:cNvSpPr>
          <p:nvPr/>
        </p:nvSpPr>
        <p:spPr bwMode="auto">
          <a:xfrm>
            <a:off x="30464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31035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93" name="Rectangle 38"/>
          <p:cNvSpPr>
            <a:spLocks noChangeArrowheads="1"/>
          </p:cNvSpPr>
          <p:nvPr/>
        </p:nvSpPr>
        <p:spPr bwMode="auto">
          <a:xfrm>
            <a:off x="32750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4" name="Rectangle 39"/>
          <p:cNvSpPr>
            <a:spLocks noChangeArrowheads="1"/>
          </p:cNvSpPr>
          <p:nvPr/>
        </p:nvSpPr>
        <p:spPr bwMode="auto">
          <a:xfrm>
            <a:off x="33321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495" name="Rectangle 40"/>
          <p:cNvSpPr>
            <a:spLocks noChangeArrowheads="1"/>
          </p:cNvSpPr>
          <p:nvPr/>
        </p:nvSpPr>
        <p:spPr bwMode="auto">
          <a:xfrm>
            <a:off x="35036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6" name="Rectangle 41"/>
          <p:cNvSpPr>
            <a:spLocks noChangeArrowheads="1"/>
          </p:cNvSpPr>
          <p:nvPr/>
        </p:nvSpPr>
        <p:spPr bwMode="auto">
          <a:xfrm>
            <a:off x="35607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97" name="Rectangle 42"/>
          <p:cNvSpPr>
            <a:spLocks noChangeArrowheads="1"/>
          </p:cNvSpPr>
          <p:nvPr/>
        </p:nvSpPr>
        <p:spPr bwMode="auto">
          <a:xfrm>
            <a:off x="3732213" y="2403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8" name="Rectangle 43"/>
          <p:cNvSpPr>
            <a:spLocks noChangeArrowheads="1"/>
          </p:cNvSpPr>
          <p:nvPr/>
        </p:nvSpPr>
        <p:spPr bwMode="auto">
          <a:xfrm>
            <a:off x="3787775" y="25050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499" name="Line 44"/>
          <p:cNvSpPr>
            <a:spLocks noChangeShapeType="1"/>
          </p:cNvSpPr>
          <p:nvPr/>
        </p:nvSpPr>
        <p:spPr bwMode="auto">
          <a:xfrm>
            <a:off x="1905000" y="3089275"/>
            <a:ext cx="2284413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0" name="Rectangle 45"/>
          <p:cNvSpPr>
            <a:spLocks noChangeArrowheads="1"/>
          </p:cNvSpPr>
          <p:nvPr/>
        </p:nvSpPr>
        <p:spPr bwMode="auto">
          <a:xfrm>
            <a:off x="1731963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9501" name="Line 46"/>
          <p:cNvSpPr>
            <a:spLocks noChangeShapeType="1"/>
          </p:cNvSpPr>
          <p:nvPr/>
        </p:nvSpPr>
        <p:spPr bwMode="auto">
          <a:xfrm>
            <a:off x="1676400" y="3089275"/>
            <a:ext cx="2286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2" name="Rectangle 47"/>
          <p:cNvSpPr>
            <a:spLocks noChangeArrowheads="1"/>
          </p:cNvSpPr>
          <p:nvPr/>
        </p:nvSpPr>
        <p:spPr bwMode="auto">
          <a:xfrm>
            <a:off x="21336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3" name="Rectangle 48"/>
          <p:cNvSpPr>
            <a:spLocks noChangeArrowheads="1"/>
          </p:cNvSpPr>
          <p:nvPr/>
        </p:nvSpPr>
        <p:spPr bwMode="auto">
          <a:xfrm>
            <a:off x="21891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504" name="Rectangle 49"/>
          <p:cNvSpPr>
            <a:spLocks noChangeArrowheads="1"/>
          </p:cNvSpPr>
          <p:nvPr/>
        </p:nvSpPr>
        <p:spPr bwMode="auto">
          <a:xfrm>
            <a:off x="23622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5" name="Rectangle 50"/>
          <p:cNvSpPr>
            <a:spLocks noChangeArrowheads="1"/>
          </p:cNvSpPr>
          <p:nvPr/>
        </p:nvSpPr>
        <p:spPr bwMode="auto">
          <a:xfrm>
            <a:off x="24177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506" name="Rectangle 51"/>
          <p:cNvSpPr>
            <a:spLocks noChangeArrowheads="1"/>
          </p:cNvSpPr>
          <p:nvPr/>
        </p:nvSpPr>
        <p:spPr bwMode="auto">
          <a:xfrm>
            <a:off x="2590800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7" name="Rectangle 52"/>
          <p:cNvSpPr>
            <a:spLocks noChangeArrowheads="1"/>
          </p:cNvSpPr>
          <p:nvPr/>
        </p:nvSpPr>
        <p:spPr bwMode="auto">
          <a:xfrm>
            <a:off x="26463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508" name="Rectangle 53"/>
          <p:cNvSpPr>
            <a:spLocks noChangeArrowheads="1"/>
          </p:cNvSpPr>
          <p:nvPr/>
        </p:nvSpPr>
        <p:spPr bwMode="auto">
          <a:xfrm>
            <a:off x="2819400" y="33178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09" name="Rectangle 54"/>
          <p:cNvSpPr>
            <a:spLocks noChangeArrowheads="1"/>
          </p:cNvSpPr>
          <p:nvPr/>
        </p:nvSpPr>
        <p:spPr bwMode="auto">
          <a:xfrm>
            <a:off x="28749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510" name="Rectangle 55"/>
          <p:cNvSpPr>
            <a:spLocks noChangeArrowheads="1"/>
          </p:cNvSpPr>
          <p:nvPr/>
        </p:nvSpPr>
        <p:spPr bwMode="auto">
          <a:xfrm>
            <a:off x="30464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1" name="Rectangle 56"/>
          <p:cNvSpPr>
            <a:spLocks noChangeArrowheads="1"/>
          </p:cNvSpPr>
          <p:nvPr/>
        </p:nvSpPr>
        <p:spPr bwMode="auto">
          <a:xfrm>
            <a:off x="31035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512" name="Rectangle 57"/>
          <p:cNvSpPr>
            <a:spLocks noChangeArrowheads="1"/>
          </p:cNvSpPr>
          <p:nvPr/>
        </p:nvSpPr>
        <p:spPr bwMode="auto">
          <a:xfrm>
            <a:off x="32750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3" name="Rectangle 58"/>
          <p:cNvSpPr>
            <a:spLocks noChangeArrowheads="1"/>
          </p:cNvSpPr>
          <p:nvPr/>
        </p:nvSpPr>
        <p:spPr bwMode="auto">
          <a:xfrm>
            <a:off x="33321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514" name="Rectangle 59"/>
          <p:cNvSpPr>
            <a:spLocks noChangeArrowheads="1"/>
          </p:cNvSpPr>
          <p:nvPr/>
        </p:nvSpPr>
        <p:spPr bwMode="auto">
          <a:xfrm>
            <a:off x="35036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5" name="Rectangle 60"/>
          <p:cNvSpPr>
            <a:spLocks noChangeArrowheads="1"/>
          </p:cNvSpPr>
          <p:nvPr/>
        </p:nvSpPr>
        <p:spPr bwMode="auto">
          <a:xfrm>
            <a:off x="3560763" y="34194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19516" name="Rectangle 61"/>
          <p:cNvSpPr>
            <a:spLocks noChangeArrowheads="1"/>
          </p:cNvSpPr>
          <p:nvPr/>
        </p:nvSpPr>
        <p:spPr bwMode="auto">
          <a:xfrm>
            <a:off x="3732213" y="33178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17" name="Rectangle 62"/>
          <p:cNvSpPr>
            <a:spLocks noChangeArrowheads="1"/>
          </p:cNvSpPr>
          <p:nvPr/>
        </p:nvSpPr>
        <p:spPr bwMode="auto">
          <a:xfrm>
            <a:off x="3787775" y="34194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19518" name="Line 63"/>
          <p:cNvSpPr>
            <a:spLocks noChangeShapeType="1"/>
          </p:cNvSpPr>
          <p:nvPr/>
        </p:nvSpPr>
        <p:spPr bwMode="auto">
          <a:xfrm>
            <a:off x="1447800" y="1717675"/>
            <a:ext cx="1588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19" name="Line 64"/>
          <p:cNvSpPr>
            <a:spLocks noChangeShapeType="1"/>
          </p:cNvSpPr>
          <p:nvPr/>
        </p:nvSpPr>
        <p:spPr bwMode="auto">
          <a:xfrm>
            <a:off x="1447800" y="4002088"/>
            <a:ext cx="27416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0" name="Line 65"/>
          <p:cNvSpPr>
            <a:spLocks noChangeShapeType="1"/>
          </p:cNvSpPr>
          <p:nvPr/>
        </p:nvSpPr>
        <p:spPr bwMode="auto">
          <a:xfrm>
            <a:off x="4189413" y="4002088"/>
            <a:ext cx="2286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1" name="Line 66"/>
          <p:cNvSpPr>
            <a:spLocks noChangeShapeType="1"/>
          </p:cNvSpPr>
          <p:nvPr/>
        </p:nvSpPr>
        <p:spPr bwMode="auto">
          <a:xfrm>
            <a:off x="4418013" y="1717675"/>
            <a:ext cx="1587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2" name="Rectangle 67"/>
          <p:cNvSpPr>
            <a:spLocks noChangeArrowheads="1"/>
          </p:cNvSpPr>
          <p:nvPr/>
        </p:nvSpPr>
        <p:spPr bwMode="auto">
          <a:xfrm>
            <a:off x="5378450" y="19335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endParaRPr lang="en-US" altLang="zh-CN"/>
          </a:p>
        </p:txBody>
      </p:sp>
      <p:sp>
        <p:nvSpPr>
          <p:cNvPr id="19523" name="Rectangle 68"/>
          <p:cNvSpPr>
            <a:spLocks noChangeArrowheads="1"/>
          </p:cNvSpPr>
          <p:nvPr/>
        </p:nvSpPr>
        <p:spPr bwMode="auto">
          <a:xfrm>
            <a:off x="5162550" y="2505075"/>
            <a:ext cx="633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124</a:t>
            </a:r>
            <a:endParaRPr lang="en-US" altLang="zh-CN"/>
          </a:p>
        </p:txBody>
      </p:sp>
      <p:sp>
        <p:nvSpPr>
          <p:cNvPr id="19524" name="Rectangle 69"/>
          <p:cNvSpPr>
            <a:spLocks noChangeArrowheads="1"/>
          </p:cNvSpPr>
          <p:nvPr/>
        </p:nvSpPr>
        <p:spPr bwMode="auto">
          <a:xfrm>
            <a:off x="4821238" y="2505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9525" name="Line 70"/>
          <p:cNvSpPr>
            <a:spLocks noChangeShapeType="1"/>
          </p:cNvSpPr>
          <p:nvPr/>
        </p:nvSpPr>
        <p:spPr bwMode="auto">
          <a:xfrm>
            <a:off x="4651375" y="3089275"/>
            <a:ext cx="11430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6" name="Rectangle 71"/>
          <p:cNvSpPr>
            <a:spLocks noChangeArrowheads="1"/>
          </p:cNvSpPr>
          <p:nvPr/>
        </p:nvSpPr>
        <p:spPr bwMode="auto">
          <a:xfrm>
            <a:off x="5162550" y="3419475"/>
            <a:ext cx="704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133</a:t>
            </a:r>
            <a:endParaRPr lang="en-US" altLang="zh-CN"/>
          </a:p>
        </p:txBody>
      </p:sp>
      <p:sp>
        <p:nvSpPr>
          <p:cNvPr id="19527" name="Freeform 72"/>
          <p:cNvSpPr>
            <a:spLocks noChangeArrowheads="1"/>
          </p:cNvSpPr>
          <p:nvPr/>
        </p:nvSpPr>
        <p:spPr bwMode="auto">
          <a:xfrm>
            <a:off x="4418013" y="1717675"/>
            <a:ext cx="1604962" cy="2284413"/>
          </a:xfrm>
          <a:custGeom>
            <a:avLst/>
            <a:gdLst>
              <a:gd name="T0" fmla="*/ 1604962 w 1011"/>
              <a:gd name="T1" fmla="*/ 0 h 1439"/>
              <a:gd name="T2" fmla="*/ 1604962 w 1011"/>
              <a:gd name="T3" fmla="*/ 2284413 h 1439"/>
              <a:gd name="T4" fmla="*/ 0 w 1011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1" h="1439">
                <a:moveTo>
                  <a:pt x="1011" y="0"/>
                </a:moveTo>
                <a:lnTo>
                  <a:pt x="1011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8" name="Rectangle 73"/>
          <p:cNvSpPr>
            <a:spLocks noChangeArrowheads="1"/>
          </p:cNvSpPr>
          <p:nvPr/>
        </p:nvSpPr>
        <p:spPr bwMode="auto">
          <a:xfrm>
            <a:off x="7008813" y="1831975"/>
            <a:ext cx="68421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29" name="Rectangle 74"/>
          <p:cNvSpPr>
            <a:spLocks noChangeArrowheads="1"/>
          </p:cNvSpPr>
          <p:nvPr/>
        </p:nvSpPr>
        <p:spPr bwMode="auto">
          <a:xfrm>
            <a:off x="7175500" y="1933575"/>
            <a:ext cx="709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+ 9</a:t>
            </a:r>
            <a:endParaRPr lang="en-US" altLang="zh-CN"/>
          </a:p>
        </p:txBody>
      </p:sp>
      <p:sp>
        <p:nvSpPr>
          <p:cNvPr id="19530" name="Rectangle 75"/>
          <p:cNvSpPr>
            <a:spLocks noChangeArrowheads="1"/>
          </p:cNvSpPr>
          <p:nvPr/>
        </p:nvSpPr>
        <p:spPr bwMode="auto">
          <a:xfrm>
            <a:off x="6708775" y="2403475"/>
            <a:ext cx="98425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31" name="Rectangle 76"/>
          <p:cNvSpPr>
            <a:spLocks noChangeArrowheads="1"/>
          </p:cNvSpPr>
          <p:nvPr/>
        </p:nvSpPr>
        <p:spPr bwMode="auto">
          <a:xfrm>
            <a:off x="6850063" y="2505075"/>
            <a:ext cx="1177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+1 2 4</a:t>
            </a:r>
            <a:endParaRPr lang="en-US" altLang="zh-CN"/>
          </a:p>
        </p:txBody>
      </p:sp>
      <p:sp>
        <p:nvSpPr>
          <p:cNvPr id="19532" name="Line 77"/>
          <p:cNvSpPr>
            <a:spLocks noChangeShapeType="1"/>
          </p:cNvSpPr>
          <p:nvPr/>
        </p:nvSpPr>
        <p:spPr bwMode="auto">
          <a:xfrm>
            <a:off x="6251575" y="3089275"/>
            <a:ext cx="16002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3" name="Rectangle 78"/>
          <p:cNvSpPr>
            <a:spLocks noChangeArrowheads="1"/>
          </p:cNvSpPr>
          <p:nvPr/>
        </p:nvSpPr>
        <p:spPr bwMode="auto">
          <a:xfrm>
            <a:off x="6362700" y="25050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19534" name="Rectangle 79"/>
          <p:cNvSpPr>
            <a:spLocks noChangeArrowheads="1"/>
          </p:cNvSpPr>
          <p:nvPr/>
        </p:nvSpPr>
        <p:spPr bwMode="auto">
          <a:xfrm>
            <a:off x="6708775" y="3317875"/>
            <a:ext cx="98425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35" name="Rectangle 80"/>
          <p:cNvSpPr>
            <a:spLocks noChangeArrowheads="1"/>
          </p:cNvSpPr>
          <p:nvPr/>
        </p:nvSpPr>
        <p:spPr bwMode="auto">
          <a:xfrm>
            <a:off x="6850063" y="3419475"/>
            <a:ext cx="1035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+1 3 3</a:t>
            </a:r>
            <a:endParaRPr lang="en-US" altLang="zh-CN"/>
          </a:p>
        </p:txBody>
      </p:sp>
      <p:sp>
        <p:nvSpPr>
          <p:cNvPr id="19536" name="Freeform 81"/>
          <p:cNvSpPr>
            <a:spLocks noChangeArrowheads="1"/>
          </p:cNvSpPr>
          <p:nvPr/>
        </p:nvSpPr>
        <p:spPr bwMode="auto">
          <a:xfrm>
            <a:off x="6022975" y="1717675"/>
            <a:ext cx="2284413" cy="2284413"/>
          </a:xfrm>
          <a:custGeom>
            <a:avLst/>
            <a:gdLst>
              <a:gd name="T0" fmla="*/ 2284413 w 1439"/>
              <a:gd name="T1" fmla="*/ 0 h 1439"/>
              <a:gd name="T2" fmla="*/ 2284413 w 1439"/>
              <a:gd name="T3" fmla="*/ 2284413 h 1439"/>
              <a:gd name="T4" fmla="*/ 0 w 1439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9" h="1439">
                <a:moveTo>
                  <a:pt x="1439" y="0"/>
                </a:moveTo>
                <a:lnTo>
                  <a:pt x="1439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7" name="Rectangle 82"/>
          <p:cNvSpPr>
            <a:spLocks noChangeArrowheads="1"/>
          </p:cNvSpPr>
          <p:nvPr/>
        </p:nvSpPr>
        <p:spPr bwMode="auto">
          <a:xfrm>
            <a:off x="876300" y="1260475"/>
            <a:ext cx="5715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38" name="Rectangle 83"/>
          <p:cNvSpPr>
            <a:spLocks noChangeArrowheads="1"/>
          </p:cNvSpPr>
          <p:nvPr/>
        </p:nvSpPr>
        <p:spPr bwMode="auto">
          <a:xfrm>
            <a:off x="876300" y="1717675"/>
            <a:ext cx="571500" cy="2284413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39" name="Rectangle 84"/>
          <p:cNvSpPr>
            <a:spLocks noChangeArrowheads="1"/>
          </p:cNvSpPr>
          <p:nvPr/>
        </p:nvSpPr>
        <p:spPr bwMode="auto">
          <a:xfrm>
            <a:off x="1046163" y="2595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</a:t>
            </a:r>
            <a:endParaRPr lang="zh-CN" altLang="en-US"/>
          </a:p>
        </p:txBody>
      </p:sp>
      <p:sp>
        <p:nvSpPr>
          <p:cNvPr id="19540" name="Rectangle 85"/>
          <p:cNvSpPr>
            <a:spLocks noChangeArrowheads="1"/>
          </p:cNvSpPr>
          <p:nvPr/>
        </p:nvSpPr>
        <p:spPr bwMode="auto">
          <a:xfrm>
            <a:off x="1046163" y="287020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endParaRPr lang="zh-CN" altLang="en-US"/>
          </a:p>
        </p:txBody>
      </p:sp>
      <p:sp>
        <p:nvSpPr>
          <p:cNvPr id="19541" name="Rectangle 86"/>
          <p:cNvSpPr>
            <a:spLocks noChangeArrowheads="1"/>
          </p:cNvSpPr>
          <p:nvPr/>
        </p:nvSpPr>
        <p:spPr bwMode="auto">
          <a:xfrm>
            <a:off x="876300" y="4002088"/>
            <a:ext cx="571500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2" name="Rectangle 87"/>
          <p:cNvSpPr>
            <a:spLocks noChangeArrowheads="1"/>
          </p:cNvSpPr>
          <p:nvPr/>
        </p:nvSpPr>
        <p:spPr bwMode="auto">
          <a:xfrm>
            <a:off x="931863" y="42195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标志</a:t>
            </a:r>
            <a:endParaRPr lang="zh-CN" altLang="en-US"/>
          </a:p>
        </p:txBody>
      </p:sp>
      <p:sp>
        <p:nvSpPr>
          <p:cNvPr id="19543" name="Rectangle 88"/>
          <p:cNvSpPr>
            <a:spLocks noChangeArrowheads="1"/>
          </p:cNvSpPr>
          <p:nvPr/>
        </p:nvSpPr>
        <p:spPr bwMode="auto">
          <a:xfrm>
            <a:off x="1447800" y="4002088"/>
            <a:ext cx="29702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4" name="Rectangle 89"/>
          <p:cNvSpPr>
            <a:spLocks noChangeArrowheads="1"/>
          </p:cNvSpPr>
          <p:nvPr/>
        </p:nvSpPr>
        <p:spPr bwMode="auto">
          <a:xfrm>
            <a:off x="2057400" y="4219575"/>
            <a:ext cx="2085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CF=0, OF=1</a:t>
            </a:r>
            <a:endParaRPr lang="en-US" altLang="zh-CN"/>
          </a:p>
        </p:txBody>
      </p:sp>
      <p:sp>
        <p:nvSpPr>
          <p:cNvPr id="19545" name="Rectangle 90"/>
          <p:cNvSpPr>
            <a:spLocks noChangeArrowheads="1"/>
          </p:cNvSpPr>
          <p:nvPr/>
        </p:nvSpPr>
        <p:spPr bwMode="auto">
          <a:xfrm>
            <a:off x="4418013" y="4002088"/>
            <a:ext cx="1604962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6" name="Rectangle 91"/>
          <p:cNvSpPr>
            <a:spLocks noChangeArrowheads="1"/>
          </p:cNvSpPr>
          <p:nvPr/>
        </p:nvSpPr>
        <p:spPr bwMode="auto">
          <a:xfrm>
            <a:off x="4989513" y="4219575"/>
            <a:ext cx="877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CF=0</a:t>
            </a:r>
            <a:endParaRPr lang="en-US" altLang="zh-CN"/>
          </a:p>
        </p:txBody>
      </p:sp>
      <p:sp>
        <p:nvSpPr>
          <p:cNvPr id="19547" name="Rectangle 92"/>
          <p:cNvSpPr>
            <a:spLocks noChangeArrowheads="1"/>
          </p:cNvSpPr>
          <p:nvPr/>
        </p:nvSpPr>
        <p:spPr bwMode="auto">
          <a:xfrm>
            <a:off x="6022975" y="4002088"/>
            <a:ext cx="22844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8" name="Rectangle 96"/>
          <p:cNvSpPr>
            <a:spLocks noChangeArrowheads="1"/>
          </p:cNvSpPr>
          <p:nvPr/>
        </p:nvSpPr>
        <p:spPr bwMode="auto">
          <a:xfrm>
            <a:off x="876300" y="4687888"/>
            <a:ext cx="571500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9" name="Rectangle 97"/>
          <p:cNvSpPr>
            <a:spLocks noChangeArrowheads="1"/>
          </p:cNvSpPr>
          <p:nvPr/>
        </p:nvSpPr>
        <p:spPr bwMode="auto">
          <a:xfrm>
            <a:off x="931863" y="53625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19550" name="Rectangle 98"/>
          <p:cNvSpPr>
            <a:spLocks noChangeArrowheads="1"/>
          </p:cNvSpPr>
          <p:nvPr/>
        </p:nvSpPr>
        <p:spPr bwMode="auto">
          <a:xfrm>
            <a:off x="1447800" y="4687888"/>
            <a:ext cx="29702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1" name="Rectangle 100"/>
          <p:cNvSpPr>
            <a:spLocks noChangeArrowheads="1"/>
          </p:cNvSpPr>
          <p:nvPr/>
        </p:nvSpPr>
        <p:spPr bwMode="auto">
          <a:xfrm>
            <a:off x="4418013" y="4687888"/>
            <a:ext cx="1604962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2" name="Rectangle 101"/>
          <p:cNvSpPr>
            <a:spLocks noChangeArrowheads="1"/>
          </p:cNvSpPr>
          <p:nvPr/>
        </p:nvSpPr>
        <p:spPr bwMode="auto">
          <a:xfrm>
            <a:off x="4875213" y="5362575"/>
            <a:ext cx="809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不溢出</a:t>
            </a:r>
            <a:endParaRPr lang="zh-CN" altLang="en-US"/>
          </a:p>
        </p:txBody>
      </p:sp>
      <p:sp>
        <p:nvSpPr>
          <p:cNvPr id="19553" name="Rectangle 102"/>
          <p:cNvSpPr>
            <a:spLocks noChangeArrowheads="1"/>
          </p:cNvSpPr>
          <p:nvPr/>
        </p:nvSpPr>
        <p:spPr bwMode="auto">
          <a:xfrm>
            <a:off x="6022975" y="4687888"/>
            <a:ext cx="22844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4" name="Rectangle 103"/>
          <p:cNvSpPr>
            <a:spLocks noChangeArrowheads="1"/>
          </p:cNvSpPr>
          <p:nvPr/>
        </p:nvSpPr>
        <p:spPr bwMode="auto">
          <a:xfrm>
            <a:off x="6934200" y="4949825"/>
            <a:ext cx="5794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19555" name="Rectangle 104"/>
          <p:cNvSpPr>
            <a:spLocks noChangeArrowheads="1"/>
          </p:cNvSpPr>
          <p:nvPr/>
        </p:nvSpPr>
        <p:spPr bwMode="auto">
          <a:xfrm>
            <a:off x="6235700" y="5224463"/>
            <a:ext cx="2657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正正相加，结果为负</a:t>
            </a:r>
          </a:p>
        </p:txBody>
      </p:sp>
      <p:sp>
        <p:nvSpPr>
          <p:cNvPr id="19556" name="Rectangle 105"/>
          <p:cNvSpPr>
            <a:spLocks noChangeArrowheads="1"/>
          </p:cNvSpPr>
          <p:nvPr/>
        </p:nvSpPr>
        <p:spPr bwMode="auto">
          <a:xfrm>
            <a:off x="6818313" y="5499100"/>
            <a:ext cx="1209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结果错</a:t>
            </a:r>
            <a:endParaRPr lang="zh-CN" altLang="en-US"/>
          </a:p>
        </p:txBody>
      </p:sp>
      <p:sp>
        <p:nvSpPr>
          <p:cNvPr id="19557" name="Text Box 106"/>
          <p:cNvSpPr txBox="1">
            <a:spLocks noChangeArrowheads="1"/>
          </p:cNvSpPr>
          <p:nvPr/>
        </p:nvSpPr>
        <p:spPr bwMode="auto">
          <a:xfrm>
            <a:off x="6227763" y="4149725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558" name="Rectangle 107"/>
          <p:cNvSpPr>
            <a:spLocks noChangeArrowheads="1"/>
          </p:cNvSpPr>
          <p:nvPr/>
        </p:nvSpPr>
        <p:spPr bwMode="auto">
          <a:xfrm>
            <a:off x="6084888" y="4221163"/>
            <a:ext cx="2085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    OF=1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533400"/>
            <a:ext cx="5638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	带符号数和无符号数都溢出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447800" y="1489075"/>
            <a:ext cx="29702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470150" y="1590675"/>
            <a:ext cx="1041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二进制数</a:t>
            </a:r>
            <a:endParaRPr lang="zh-CN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4418013" y="1489075"/>
            <a:ext cx="16049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4524375" y="1590675"/>
            <a:ext cx="150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看作无符号数</a:t>
            </a:r>
            <a:endParaRPr lang="zh-CN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6022975" y="1489075"/>
            <a:ext cx="22844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472238" y="1590675"/>
            <a:ext cx="150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看作带符号数</a:t>
            </a:r>
            <a:endParaRPr lang="zh-CN" altLang="en-US"/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133600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21891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2362200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24177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2590800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26463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495" name="Freeform 16"/>
          <p:cNvSpPr>
            <a:spLocks noChangeArrowheads="1"/>
          </p:cNvSpPr>
          <p:nvPr/>
        </p:nvSpPr>
        <p:spPr bwMode="auto">
          <a:xfrm>
            <a:off x="3046413" y="2289175"/>
            <a:ext cx="1587" cy="114300"/>
          </a:xfrm>
          <a:custGeom>
            <a:avLst/>
            <a:gdLst>
              <a:gd name="T0" fmla="*/ 0 w 1587"/>
              <a:gd name="T1" fmla="*/ 114300 h 72"/>
              <a:gd name="T2" fmla="*/ 0 w 1587"/>
              <a:gd name="T3" fmla="*/ 0 h 72"/>
              <a:gd name="T4" fmla="*/ 0 w 1587"/>
              <a:gd name="T5" fmla="*/ 114300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72">
                <a:moveTo>
                  <a:pt x="0" y="72"/>
                </a:moveTo>
                <a:lnTo>
                  <a:pt x="0" y="0"/>
                </a:lnTo>
                <a:lnTo>
                  <a:pt x="0" y="72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Rectangle 17"/>
          <p:cNvSpPr>
            <a:spLocks noChangeArrowheads="1"/>
          </p:cNvSpPr>
          <p:nvPr/>
        </p:nvSpPr>
        <p:spPr bwMode="auto">
          <a:xfrm>
            <a:off x="2819400" y="20605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7" name="Rectangle 18"/>
          <p:cNvSpPr>
            <a:spLocks noChangeArrowheads="1"/>
          </p:cNvSpPr>
          <p:nvPr/>
        </p:nvSpPr>
        <p:spPr bwMode="auto">
          <a:xfrm>
            <a:off x="28749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498" name="Rectangle 19"/>
          <p:cNvSpPr>
            <a:spLocks noChangeArrowheads="1"/>
          </p:cNvSpPr>
          <p:nvPr/>
        </p:nvSpPr>
        <p:spPr bwMode="auto">
          <a:xfrm>
            <a:off x="3046413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31035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00" name="Rectangle 21"/>
          <p:cNvSpPr>
            <a:spLocks noChangeArrowheads="1"/>
          </p:cNvSpPr>
          <p:nvPr/>
        </p:nvSpPr>
        <p:spPr bwMode="auto">
          <a:xfrm>
            <a:off x="3275013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1" name="Rectangle 22"/>
          <p:cNvSpPr>
            <a:spLocks noChangeArrowheads="1"/>
          </p:cNvSpPr>
          <p:nvPr/>
        </p:nvSpPr>
        <p:spPr bwMode="auto">
          <a:xfrm>
            <a:off x="33321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3503613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3" name="Rectangle 24"/>
          <p:cNvSpPr>
            <a:spLocks noChangeArrowheads="1"/>
          </p:cNvSpPr>
          <p:nvPr/>
        </p:nvSpPr>
        <p:spPr bwMode="auto">
          <a:xfrm>
            <a:off x="3560763" y="21621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04" name="Rectangle 25"/>
          <p:cNvSpPr>
            <a:spLocks noChangeArrowheads="1"/>
          </p:cNvSpPr>
          <p:nvPr/>
        </p:nvSpPr>
        <p:spPr bwMode="auto">
          <a:xfrm>
            <a:off x="3732213" y="20605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3787775" y="21621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06" name="Rectangle 27"/>
          <p:cNvSpPr>
            <a:spLocks noChangeArrowheads="1"/>
          </p:cNvSpPr>
          <p:nvPr/>
        </p:nvSpPr>
        <p:spPr bwMode="auto">
          <a:xfrm>
            <a:off x="2133600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21891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2362200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24177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10" name="Rectangle 31"/>
          <p:cNvSpPr>
            <a:spLocks noChangeArrowheads="1"/>
          </p:cNvSpPr>
          <p:nvPr/>
        </p:nvSpPr>
        <p:spPr bwMode="auto">
          <a:xfrm>
            <a:off x="2590800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1" name="Rectangle 32"/>
          <p:cNvSpPr>
            <a:spLocks noChangeArrowheads="1"/>
          </p:cNvSpPr>
          <p:nvPr/>
        </p:nvSpPr>
        <p:spPr bwMode="auto">
          <a:xfrm>
            <a:off x="26463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12" name="Rectangle 33"/>
          <p:cNvSpPr>
            <a:spLocks noChangeArrowheads="1"/>
          </p:cNvSpPr>
          <p:nvPr/>
        </p:nvSpPr>
        <p:spPr bwMode="auto">
          <a:xfrm>
            <a:off x="2819400" y="26320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3" name="Rectangle 34"/>
          <p:cNvSpPr>
            <a:spLocks noChangeArrowheads="1"/>
          </p:cNvSpPr>
          <p:nvPr/>
        </p:nvSpPr>
        <p:spPr bwMode="auto">
          <a:xfrm>
            <a:off x="28749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14" name="Rectangle 35"/>
          <p:cNvSpPr>
            <a:spLocks noChangeArrowheads="1"/>
          </p:cNvSpPr>
          <p:nvPr/>
        </p:nvSpPr>
        <p:spPr bwMode="auto">
          <a:xfrm>
            <a:off x="3046413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5" name="Rectangle 36"/>
          <p:cNvSpPr>
            <a:spLocks noChangeArrowheads="1"/>
          </p:cNvSpPr>
          <p:nvPr/>
        </p:nvSpPr>
        <p:spPr bwMode="auto">
          <a:xfrm>
            <a:off x="31035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16" name="Rectangle 37"/>
          <p:cNvSpPr>
            <a:spLocks noChangeArrowheads="1"/>
          </p:cNvSpPr>
          <p:nvPr/>
        </p:nvSpPr>
        <p:spPr bwMode="auto">
          <a:xfrm>
            <a:off x="3275013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7" name="Rectangle 38"/>
          <p:cNvSpPr>
            <a:spLocks noChangeArrowheads="1"/>
          </p:cNvSpPr>
          <p:nvPr/>
        </p:nvSpPr>
        <p:spPr bwMode="auto">
          <a:xfrm>
            <a:off x="33321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18" name="Rectangle 39"/>
          <p:cNvSpPr>
            <a:spLocks noChangeArrowheads="1"/>
          </p:cNvSpPr>
          <p:nvPr/>
        </p:nvSpPr>
        <p:spPr bwMode="auto">
          <a:xfrm>
            <a:off x="3503613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9" name="Rectangle 40"/>
          <p:cNvSpPr>
            <a:spLocks noChangeArrowheads="1"/>
          </p:cNvSpPr>
          <p:nvPr/>
        </p:nvSpPr>
        <p:spPr bwMode="auto">
          <a:xfrm>
            <a:off x="35607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20" name="Rectangle 41"/>
          <p:cNvSpPr>
            <a:spLocks noChangeArrowheads="1"/>
          </p:cNvSpPr>
          <p:nvPr/>
        </p:nvSpPr>
        <p:spPr bwMode="auto">
          <a:xfrm>
            <a:off x="3732213" y="26320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" name="Rectangle 42"/>
          <p:cNvSpPr>
            <a:spLocks noChangeArrowheads="1"/>
          </p:cNvSpPr>
          <p:nvPr/>
        </p:nvSpPr>
        <p:spPr bwMode="auto">
          <a:xfrm>
            <a:off x="3787775" y="27336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22" name="Line 43"/>
          <p:cNvSpPr>
            <a:spLocks noChangeShapeType="1"/>
          </p:cNvSpPr>
          <p:nvPr/>
        </p:nvSpPr>
        <p:spPr bwMode="auto">
          <a:xfrm>
            <a:off x="1905000" y="3317875"/>
            <a:ext cx="2284413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3" name="Rectangle 44"/>
          <p:cNvSpPr>
            <a:spLocks noChangeArrowheads="1"/>
          </p:cNvSpPr>
          <p:nvPr/>
        </p:nvSpPr>
        <p:spPr bwMode="auto">
          <a:xfrm>
            <a:off x="1731963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20524" name="Line 45"/>
          <p:cNvSpPr>
            <a:spLocks noChangeShapeType="1"/>
          </p:cNvSpPr>
          <p:nvPr/>
        </p:nvSpPr>
        <p:spPr bwMode="auto">
          <a:xfrm>
            <a:off x="1676400" y="3317875"/>
            <a:ext cx="2286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2133600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6" name="Rectangle 47"/>
          <p:cNvSpPr>
            <a:spLocks noChangeArrowheads="1"/>
          </p:cNvSpPr>
          <p:nvPr/>
        </p:nvSpPr>
        <p:spPr bwMode="auto">
          <a:xfrm>
            <a:off x="21891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27" name="Rectangle 48"/>
          <p:cNvSpPr>
            <a:spLocks noChangeArrowheads="1"/>
          </p:cNvSpPr>
          <p:nvPr/>
        </p:nvSpPr>
        <p:spPr bwMode="auto">
          <a:xfrm>
            <a:off x="2362200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8" name="Rectangle 49"/>
          <p:cNvSpPr>
            <a:spLocks noChangeArrowheads="1"/>
          </p:cNvSpPr>
          <p:nvPr/>
        </p:nvSpPr>
        <p:spPr bwMode="auto">
          <a:xfrm>
            <a:off x="24177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29" name="Rectangle 50"/>
          <p:cNvSpPr>
            <a:spLocks noChangeArrowheads="1"/>
          </p:cNvSpPr>
          <p:nvPr/>
        </p:nvSpPr>
        <p:spPr bwMode="auto">
          <a:xfrm>
            <a:off x="2590800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0" name="Rectangle 51"/>
          <p:cNvSpPr>
            <a:spLocks noChangeArrowheads="1"/>
          </p:cNvSpPr>
          <p:nvPr/>
        </p:nvSpPr>
        <p:spPr bwMode="auto">
          <a:xfrm>
            <a:off x="26463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31" name="Rectangle 52"/>
          <p:cNvSpPr>
            <a:spLocks noChangeArrowheads="1"/>
          </p:cNvSpPr>
          <p:nvPr/>
        </p:nvSpPr>
        <p:spPr bwMode="auto">
          <a:xfrm>
            <a:off x="2819400" y="3546475"/>
            <a:ext cx="227013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2" name="Rectangle 53"/>
          <p:cNvSpPr>
            <a:spLocks noChangeArrowheads="1"/>
          </p:cNvSpPr>
          <p:nvPr/>
        </p:nvSpPr>
        <p:spPr bwMode="auto">
          <a:xfrm>
            <a:off x="28749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33" name="Rectangle 54"/>
          <p:cNvSpPr>
            <a:spLocks noChangeArrowheads="1"/>
          </p:cNvSpPr>
          <p:nvPr/>
        </p:nvSpPr>
        <p:spPr bwMode="auto">
          <a:xfrm>
            <a:off x="3046413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4" name="Rectangle 55"/>
          <p:cNvSpPr>
            <a:spLocks noChangeArrowheads="1"/>
          </p:cNvSpPr>
          <p:nvPr/>
        </p:nvSpPr>
        <p:spPr bwMode="auto">
          <a:xfrm>
            <a:off x="31035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35" name="Rectangle 56"/>
          <p:cNvSpPr>
            <a:spLocks noChangeArrowheads="1"/>
          </p:cNvSpPr>
          <p:nvPr/>
        </p:nvSpPr>
        <p:spPr bwMode="auto">
          <a:xfrm>
            <a:off x="3275013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6" name="Rectangle 57"/>
          <p:cNvSpPr>
            <a:spLocks noChangeArrowheads="1"/>
          </p:cNvSpPr>
          <p:nvPr/>
        </p:nvSpPr>
        <p:spPr bwMode="auto">
          <a:xfrm>
            <a:off x="33321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endParaRPr lang="en-US" altLang="zh-CN"/>
          </a:p>
        </p:txBody>
      </p:sp>
      <p:sp>
        <p:nvSpPr>
          <p:cNvPr id="20537" name="Rectangle 58"/>
          <p:cNvSpPr>
            <a:spLocks noChangeArrowheads="1"/>
          </p:cNvSpPr>
          <p:nvPr/>
        </p:nvSpPr>
        <p:spPr bwMode="auto">
          <a:xfrm>
            <a:off x="3503613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8" name="Rectangle 59"/>
          <p:cNvSpPr>
            <a:spLocks noChangeArrowheads="1"/>
          </p:cNvSpPr>
          <p:nvPr/>
        </p:nvSpPr>
        <p:spPr bwMode="auto">
          <a:xfrm>
            <a:off x="3560763" y="36480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39" name="Rectangle 60"/>
          <p:cNvSpPr>
            <a:spLocks noChangeArrowheads="1"/>
          </p:cNvSpPr>
          <p:nvPr/>
        </p:nvSpPr>
        <p:spPr bwMode="auto">
          <a:xfrm>
            <a:off x="3732213" y="3546475"/>
            <a:ext cx="2286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0" name="Rectangle 61"/>
          <p:cNvSpPr>
            <a:spLocks noChangeArrowheads="1"/>
          </p:cNvSpPr>
          <p:nvPr/>
        </p:nvSpPr>
        <p:spPr bwMode="auto">
          <a:xfrm>
            <a:off x="3787775" y="36480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endParaRPr lang="en-US" altLang="zh-CN"/>
          </a:p>
        </p:txBody>
      </p:sp>
      <p:sp>
        <p:nvSpPr>
          <p:cNvPr id="20541" name="Line 62"/>
          <p:cNvSpPr>
            <a:spLocks noChangeShapeType="1"/>
          </p:cNvSpPr>
          <p:nvPr/>
        </p:nvSpPr>
        <p:spPr bwMode="auto">
          <a:xfrm>
            <a:off x="1447800" y="1946275"/>
            <a:ext cx="1588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3"/>
          <p:cNvSpPr>
            <a:spLocks noChangeShapeType="1"/>
          </p:cNvSpPr>
          <p:nvPr/>
        </p:nvSpPr>
        <p:spPr bwMode="auto">
          <a:xfrm>
            <a:off x="1447800" y="4230688"/>
            <a:ext cx="2741613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4"/>
          <p:cNvSpPr>
            <a:spLocks noChangeShapeType="1"/>
          </p:cNvSpPr>
          <p:nvPr/>
        </p:nvSpPr>
        <p:spPr bwMode="auto">
          <a:xfrm>
            <a:off x="4189413" y="4230688"/>
            <a:ext cx="228600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4" name="Line 65"/>
          <p:cNvSpPr>
            <a:spLocks noChangeShapeType="1"/>
          </p:cNvSpPr>
          <p:nvPr/>
        </p:nvSpPr>
        <p:spPr bwMode="auto">
          <a:xfrm>
            <a:off x="4418013" y="1946275"/>
            <a:ext cx="1587" cy="22844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5" name="Rectangle 66"/>
          <p:cNvSpPr>
            <a:spLocks noChangeArrowheads="1"/>
          </p:cNvSpPr>
          <p:nvPr/>
        </p:nvSpPr>
        <p:spPr bwMode="auto">
          <a:xfrm>
            <a:off x="5187950" y="2162175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135</a:t>
            </a:r>
            <a:endParaRPr lang="en-US" altLang="zh-CN"/>
          </a:p>
        </p:txBody>
      </p:sp>
      <p:sp>
        <p:nvSpPr>
          <p:cNvPr id="20546" name="Rectangle 67"/>
          <p:cNvSpPr>
            <a:spLocks noChangeArrowheads="1"/>
          </p:cNvSpPr>
          <p:nvPr/>
        </p:nvSpPr>
        <p:spPr bwMode="auto">
          <a:xfrm>
            <a:off x="5202238" y="2733675"/>
            <a:ext cx="809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245</a:t>
            </a:r>
            <a:endParaRPr lang="en-US" altLang="zh-CN"/>
          </a:p>
        </p:txBody>
      </p:sp>
      <p:sp>
        <p:nvSpPr>
          <p:cNvPr id="20547" name="Rectangle 68"/>
          <p:cNvSpPr>
            <a:spLocks noChangeArrowheads="1"/>
          </p:cNvSpPr>
          <p:nvPr/>
        </p:nvSpPr>
        <p:spPr bwMode="auto">
          <a:xfrm>
            <a:off x="4821238" y="2733675"/>
            <a:ext cx="233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20548" name="Line 69"/>
          <p:cNvSpPr>
            <a:spLocks noChangeShapeType="1"/>
          </p:cNvSpPr>
          <p:nvPr/>
        </p:nvSpPr>
        <p:spPr bwMode="auto">
          <a:xfrm>
            <a:off x="4651375" y="3317875"/>
            <a:ext cx="11430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9" name="Rectangle 70"/>
          <p:cNvSpPr>
            <a:spLocks noChangeArrowheads="1"/>
          </p:cNvSpPr>
          <p:nvPr/>
        </p:nvSpPr>
        <p:spPr bwMode="auto">
          <a:xfrm>
            <a:off x="5162550" y="3648075"/>
            <a:ext cx="466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380</a:t>
            </a:r>
            <a:endParaRPr lang="en-US" altLang="zh-CN"/>
          </a:p>
        </p:txBody>
      </p:sp>
      <p:sp>
        <p:nvSpPr>
          <p:cNvPr id="20550" name="Freeform 71"/>
          <p:cNvSpPr>
            <a:spLocks noChangeArrowheads="1"/>
          </p:cNvSpPr>
          <p:nvPr/>
        </p:nvSpPr>
        <p:spPr bwMode="auto">
          <a:xfrm>
            <a:off x="4418013" y="1946275"/>
            <a:ext cx="1604962" cy="2284413"/>
          </a:xfrm>
          <a:custGeom>
            <a:avLst/>
            <a:gdLst>
              <a:gd name="T0" fmla="*/ 1604962 w 1011"/>
              <a:gd name="T1" fmla="*/ 0 h 1439"/>
              <a:gd name="T2" fmla="*/ 1604962 w 1011"/>
              <a:gd name="T3" fmla="*/ 2284413 h 1439"/>
              <a:gd name="T4" fmla="*/ 0 w 1011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11" h="1439">
                <a:moveTo>
                  <a:pt x="1011" y="0"/>
                </a:moveTo>
                <a:lnTo>
                  <a:pt x="1011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1" name="Rectangle 72"/>
          <p:cNvSpPr>
            <a:spLocks noChangeArrowheads="1"/>
          </p:cNvSpPr>
          <p:nvPr/>
        </p:nvSpPr>
        <p:spPr bwMode="auto">
          <a:xfrm>
            <a:off x="6937375" y="2060575"/>
            <a:ext cx="6858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2" name="Rectangle 73"/>
          <p:cNvSpPr>
            <a:spLocks noChangeArrowheads="1"/>
          </p:cNvSpPr>
          <p:nvPr/>
        </p:nvSpPr>
        <p:spPr bwMode="auto">
          <a:xfrm>
            <a:off x="6988175" y="2162175"/>
            <a:ext cx="1039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121</a:t>
            </a:r>
            <a:endParaRPr lang="en-US" altLang="zh-CN"/>
          </a:p>
        </p:txBody>
      </p:sp>
      <p:sp>
        <p:nvSpPr>
          <p:cNvPr id="20553" name="Rectangle 74"/>
          <p:cNvSpPr>
            <a:spLocks noChangeArrowheads="1"/>
          </p:cNvSpPr>
          <p:nvPr/>
        </p:nvSpPr>
        <p:spPr bwMode="auto">
          <a:xfrm>
            <a:off x="7008813" y="2632075"/>
            <a:ext cx="62706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4" name="Rectangle 75"/>
          <p:cNvSpPr>
            <a:spLocks noChangeArrowheads="1"/>
          </p:cNvSpPr>
          <p:nvPr/>
        </p:nvSpPr>
        <p:spPr bwMode="auto">
          <a:xfrm>
            <a:off x="7086600" y="2733675"/>
            <a:ext cx="941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- 11</a:t>
            </a:r>
            <a:endParaRPr lang="en-US" altLang="zh-CN"/>
          </a:p>
        </p:txBody>
      </p:sp>
      <p:sp>
        <p:nvSpPr>
          <p:cNvPr id="20555" name="Line 76"/>
          <p:cNvSpPr>
            <a:spLocks noChangeShapeType="1"/>
          </p:cNvSpPr>
          <p:nvPr/>
        </p:nvSpPr>
        <p:spPr bwMode="auto">
          <a:xfrm>
            <a:off x="6251575" y="3317875"/>
            <a:ext cx="1600200" cy="1588"/>
          </a:xfrm>
          <a:prstGeom prst="line">
            <a:avLst/>
          </a:prstGeom>
          <a:noFill/>
          <a:ln w="412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6" name="Rectangle 77"/>
          <p:cNvSpPr>
            <a:spLocks noChangeArrowheads="1"/>
          </p:cNvSpPr>
          <p:nvPr/>
        </p:nvSpPr>
        <p:spPr bwMode="auto">
          <a:xfrm>
            <a:off x="6362700" y="2733675"/>
            <a:ext cx="233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/>
          </a:p>
        </p:txBody>
      </p:sp>
      <p:sp>
        <p:nvSpPr>
          <p:cNvPr id="20557" name="Rectangle 78"/>
          <p:cNvSpPr>
            <a:spLocks noChangeArrowheads="1"/>
          </p:cNvSpPr>
          <p:nvPr/>
        </p:nvSpPr>
        <p:spPr bwMode="auto">
          <a:xfrm>
            <a:off x="6894513" y="3546475"/>
            <a:ext cx="798512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8" name="Rectangle 79"/>
          <p:cNvSpPr>
            <a:spLocks noChangeArrowheads="1"/>
          </p:cNvSpPr>
          <p:nvPr/>
        </p:nvSpPr>
        <p:spPr bwMode="auto">
          <a:xfrm>
            <a:off x="7002463" y="3648075"/>
            <a:ext cx="1025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132</a:t>
            </a:r>
            <a:endParaRPr lang="en-US" altLang="zh-CN"/>
          </a:p>
        </p:txBody>
      </p:sp>
      <p:sp>
        <p:nvSpPr>
          <p:cNvPr id="20559" name="Freeform 80"/>
          <p:cNvSpPr>
            <a:spLocks noChangeArrowheads="1"/>
          </p:cNvSpPr>
          <p:nvPr/>
        </p:nvSpPr>
        <p:spPr bwMode="auto">
          <a:xfrm>
            <a:off x="6022975" y="1946275"/>
            <a:ext cx="2284413" cy="2284413"/>
          </a:xfrm>
          <a:custGeom>
            <a:avLst/>
            <a:gdLst>
              <a:gd name="T0" fmla="*/ 2284413 w 1439"/>
              <a:gd name="T1" fmla="*/ 0 h 1439"/>
              <a:gd name="T2" fmla="*/ 2284413 w 1439"/>
              <a:gd name="T3" fmla="*/ 2284413 h 1439"/>
              <a:gd name="T4" fmla="*/ 0 w 1439"/>
              <a:gd name="T5" fmla="*/ 2284413 h 1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9" h="1439">
                <a:moveTo>
                  <a:pt x="1439" y="0"/>
                </a:moveTo>
                <a:lnTo>
                  <a:pt x="1439" y="1439"/>
                </a:lnTo>
                <a:lnTo>
                  <a:pt x="0" y="143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0" name="Rectangle 81"/>
          <p:cNvSpPr>
            <a:spLocks noChangeArrowheads="1"/>
          </p:cNvSpPr>
          <p:nvPr/>
        </p:nvSpPr>
        <p:spPr bwMode="auto">
          <a:xfrm>
            <a:off x="876300" y="1489075"/>
            <a:ext cx="571500" cy="457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1" name="Rectangle 82"/>
          <p:cNvSpPr>
            <a:spLocks noChangeArrowheads="1"/>
          </p:cNvSpPr>
          <p:nvPr/>
        </p:nvSpPr>
        <p:spPr bwMode="auto">
          <a:xfrm>
            <a:off x="876300" y="1946275"/>
            <a:ext cx="571500" cy="2284413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2" name="Rectangle 83"/>
          <p:cNvSpPr>
            <a:spLocks noChangeArrowheads="1"/>
          </p:cNvSpPr>
          <p:nvPr/>
        </p:nvSpPr>
        <p:spPr bwMode="auto">
          <a:xfrm>
            <a:off x="1046163" y="28241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相</a:t>
            </a:r>
            <a:endParaRPr lang="zh-CN" altLang="en-US"/>
          </a:p>
        </p:txBody>
      </p:sp>
      <p:sp>
        <p:nvSpPr>
          <p:cNvPr id="20563" name="Rectangle 84"/>
          <p:cNvSpPr>
            <a:spLocks noChangeArrowheads="1"/>
          </p:cNvSpPr>
          <p:nvPr/>
        </p:nvSpPr>
        <p:spPr bwMode="auto">
          <a:xfrm>
            <a:off x="1046163" y="3098800"/>
            <a:ext cx="347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endParaRPr lang="zh-CN" altLang="en-US"/>
          </a:p>
        </p:txBody>
      </p:sp>
      <p:sp>
        <p:nvSpPr>
          <p:cNvPr id="20564" name="Rectangle 85"/>
          <p:cNvSpPr>
            <a:spLocks noChangeArrowheads="1"/>
          </p:cNvSpPr>
          <p:nvPr/>
        </p:nvSpPr>
        <p:spPr bwMode="auto">
          <a:xfrm>
            <a:off x="876300" y="4230688"/>
            <a:ext cx="571500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5" name="Rectangle 86"/>
          <p:cNvSpPr>
            <a:spLocks noChangeArrowheads="1"/>
          </p:cNvSpPr>
          <p:nvPr/>
        </p:nvSpPr>
        <p:spPr bwMode="auto">
          <a:xfrm>
            <a:off x="931863" y="44481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标志</a:t>
            </a:r>
            <a:endParaRPr lang="zh-CN" altLang="en-US"/>
          </a:p>
        </p:txBody>
      </p:sp>
      <p:sp>
        <p:nvSpPr>
          <p:cNvPr id="20566" name="Rectangle 87"/>
          <p:cNvSpPr>
            <a:spLocks noChangeArrowheads="1"/>
          </p:cNvSpPr>
          <p:nvPr/>
        </p:nvSpPr>
        <p:spPr bwMode="auto">
          <a:xfrm>
            <a:off x="1447800" y="4230688"/>
            <a:ext cx="29702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7" name="Rectangle 88"/>
          <p:cNvSpPr>
            <a:spLocks noChangeArrowheads="1"/>
          </p:cNvSpPr>
          <p:nvPr/>
        </p:nvSpPr>
        <p:spPr bwMode="auto">
          <a:xfrm>
            <a:off x="2057400" y="4419600"/>
            <a:ext cx="186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CF=1, OF=1</a:t>
            </a:r>
            <a:endParaRPr lang="en-US" altLang="zh-CN"/>
          </a:p>
        </p:txBody>
      </p:sp>
      <p:sp>
        <p:nvSpPr>
          <p:cNvPr id="20568" name="Rectangle 89"/>
          <p:cNvSpPr>
            <a:spLocks noChangeArrowheads="1"/>
          </p:cNvSpPr>
          <p:nvPr/>
        </p:nvSpPr>
        <p:spPr bwMode="auto">
          <a:xfrm>
            <a:off x="4418013" y="4230688"/>
            <a:ext cx="1604962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9" name="Rectangle 90"/>
          <p:cNvSpPr>
            <a:spLocks noChangeArrowheads="1"/>
          </p:cNvSpPr>
          <p:nvPr/>
        </p:nvSpPr>
        <p:spPr bwMode="auto">
          <a:xfrm>
            <a:off x="4989513" y="4448175"/>
            <a:ext cx="584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CF=1</a:t>
            </a:r>
            <a:endParaRPr lang="en-US" altLang="zh-CN"/>
          </a:p>
        </p:txBody>
      </p:sp>
      <p:sp>
        <p:nvSpPr>
          <p:cNvPr id="20570" name="Rectangle 91"/>
          <p:cNvSpPr>
            <a:spLocks noChangeArrowheads="1"/>
          </p:cNvSpPr>
          <p:nvPr/>
        </p:nvSpPr>
        <p:spPr bwMode="auto">
          <a:xfrm>
            <a:off x="6022975" y="4230688"/>
            <a:ext cx="2284413" cy="6858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1" name="Rectangle 92"/>
          <p:cNvSpPr>
            <a:spLocks noChangeArrowheads="1"/>
          </p:cNvSpPr>
          <p:nvPr/>
        </p:nvSpPr>
        <p:spPr bwMode="auto">
          <a:xfrm>
            <a:off x="6932613" y="4448175"/>
            <a:ext cx="879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OF=1</a:t>
            </a:r>
            <a:endParaRPr lang="en-US" altLang="zh-CN"/>
          </a:p>
        </p:txBody>
      </p:sp>
      <p:sp>
        <p:nvSpPr>
          <p:cNvPr id="20572" name="Rectangle 93"/>
          <p:cNvSpPr>
            <a:spLocks noChangeArrowheads="1"/>
          </p:cNvSpPr>
          <p:nvPr/>
        </p:nvSpPr>
        <p:spPr bwMode="auto">
          <a:xfrm>
            <a:off x="876300" y="4916488"/>
            <a:ext cx="571500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3" name="Rectangle 94"/>
          <p:cNvSpPr>
            <a:spLocks noChangeArrowheads="1"/>
          </p:cNvSpPr>
          <p:nvPr/>
        </p:nvSpPr>
        <p:spPr bwMode="auto">
          <a:xfrm>
            <a:off x="931863" y="5591175"/>
            <a:ext cx="579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20574" name="Rectangle 95"/>
          <p:cNvSpPr>
            <a:spLocks noChangeArrowheads="1"/>
          </p:cNvSpPr>
          <p:nvPr/>
        </p:nvSpPr>
        <p:spPr bwMode="auto">
          <a:xfrm>
            <a:off x="1447800" y="4916488"/>
            <a:ext cx="2970213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5" name="Rectangle 97"/>
          <p:cNvSpPr>
            <a:spLocks noChangeArrowheads="1"/>
          </p:cNvSpPr>
          <p:nvPr/>
        </p:nvSpPr>
        <p:spPr bwMode="auto">
          <a:xfrm>
            <a:off x="4418013" y="4916488"/>
            <a:ext cx="1604962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6" name="Rectangle 98"/>
          <p:cNvSpPr>
            <a:spLocks noChangeArrowheads="1"/>
          </p:cNvSpPr>
          <p:nvPr/>
        </p:nvSpPr>
        <p:spPr bwMode="auto">
          <a:xfrm>
            <a:off x="4953000" y="502920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20577" name="Rectangle 100"/>
          <p:cNvSpPr>
            <a:spLocks noChangeArrowheads="1"/>
          </p:cNvSpPr>
          <p:nvPr/>
        </p:nvSpPr>
        <p:spPr bwMode="auto">
          <a:xfrm>
            <a:off x="4495800" y="5410200"/>
            <a:ext cx="14335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</a:rPr>
              <a:t>若考虑进位</a:t>
            </a:r>
            <a:r>
              <a:rPr lang="en-US" altLang="zh-CN" sz="1600" b="1">
                <a:latin typeface="Times New Roman" panose="02020603050405020304" pitchFamily="18" charset="0"/>
              </a:rPr>
              <a:t>CF</a:t>
            </a: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</a:rPr>
              <a:t>所代表的数值，</a:t>
            </a:r>
          </a:p>
          <a:p>
            <a:pPr eaLnBrk="1" hangingPunct="1"/>
            <a:r>
              <a:rPr lang="zh-CN" altLang="en-US" sz="1600" b="1">
                <a:latin typeface="Times New Roman" panose="02020603050405020304" pitchFamily="18" charset="0"/>
              </a:rPr>
              <a:t>结果正确</a:t>
            </a:r>
            <a:r>
              <a:rPr lang="zh-CN" altLang="en-US"/>
              <a:t> </a:t>
            </a:r>
          </a:p>
        </p:txBody>
      </p:sp>
      <p:sp>
        <p:nvSpPr>
          <p:cNvPr id="20578" name="Rectangle 101"/>
          <p:cNvSpPr>
            <a:spLocks noChangeArrowheads="1"/>
          </p:cNvSpPr>
          <p:nvPr/>
        </p:nvSpPr>
        <p:spPr bwMode="auto">
          <a:xfrm>
            <a:off x="6011863" y="4941888"/>
            <a:ext cx="2284412" cy="1600200"/>
          </a:xfrm>
          <a:prstGeom prst="rect">
            <a:avLst/>
          </a:prstGeom>
          <a:solidFill>
            <a:srgbClr val="00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9" name="Rectangle 102"/>
          <p:cNvSpPr>
            <a:spLocks noChangeArrowheads="1"/>
          </p:cNvSpPr>
          <p:nvPr/>
        </p:nvSpPr>
        <p:spPr bwMode="auto">
          <a:xfrm>
            <a:off x="6858000" y="5105400"/>
            <a:ext cx="460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溢出</a:t>
            </a:r>
            <a:endParaRPr lang="zh-CN" altLang="en-US"/>
          </a:p>
        </p:txBody>
      </p:sp>
      <p:sp>
        <p:nvSpPr>
          <p:cNvPr id="20580" name="Rectangle 103"/>
          <p:cNvSpPr>
            <a:spLocks noChangeArrowheads="1"/>
          </p:cNvSpPr>
          <p:nvPr/>
        </p:nvSpPr>
        <p:spPr bwMode="auto">
          <a:xfrm>
            <a:off x="6172200" y="5562600"/>
            <a:ext cx="228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负负相加，结果为正</a:t>
            </a:r>
          </a:p>
        </p:txBody>
      </p:sp>
      <p:sp>
        <p:nvSpPr>
          <p:cNvPr id="20581" name="Rectangle 104"/>
          <p:cNvSpPr>
            <a:spLocks noChangeArrowheads="1"/>
          </p:cNvSpPr>
          <p:nvPr/>
        </p:nvSpPr>
        <p:spPr bwMode="auto">
          <a:xfrm>
            <a:off x="6818313" y="5864225"/>
            <a:ext cx="1209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结果错</a:t>
            </a:r>
            <a:endParaRPr lang="zh-CN" altLang="en-US"/>
          </a:p>
        </p:txBody>
      </p:sp>
      <p:sp>
        <p:nvSpPr>
          <p:cNvPr id="20582" name="Freeform 105"/>
          <p:cNvSpPr>
            <a:spLocks noChangeArrowheads="1"/>
          </p:cNvSpPr>
          <p:nvPr/>
        </p:nvSpPr>
        <p:spPr bwMode="auto">
          <a:xfrm>
            <a:off x="1808163" y="4003675"/>
            <a:ext cx="398462" cy="128588"/>
          </a:xfrm>
          <a:custGeom>
            <a:avLst/>
            <a:gdLst>
              <a:gd name="T0" fmla="*/ 398462 w 251"/>
              <a:gd name="T1" fmla="*/ 0 h 81"/>
              <a:gd name="T2" fmla="*/ 357187 w 251"/>
              <a:gd name="T3" fmla="*/ 30163 h 81"/>
              <a:gd name="T4" fmla="*/ 319087 w 251"/>
              <a:gd name="T5" fmla="*/ 55563 h 81"/>
              <a:gd name="T6" fmla="*/ 284162 w 251"/>
              <a:gd name="T7" fmla="*/ 77788 h 81"/>
              <a:gd name="T8" fmla="*/ 249237 w 251"/>
              <a:gd name="T9" fmla="*/ 95250 h 81"/>
              <a:gd name="T10" fmla="*/ 215900 w 251"/>
              <a:gd name="T11" fmla="*/ 111125 h 81"/>
              <a:gd name="T12" fmla="*/ 185737 w 251"/>
              <a:gd name="T13" fmla="*/ 120650 h 81"/>
              <a:gd name="T14" fmla="*/ 157162 w 251"/>
              <a:gd name="T15" fmla="*/ 125413 h 81"/>
              <a:gd name="T16" fmla="*/ 130175 w 251"/>
              <a:gd name="T17" fmla="*/ 128588 h 81"/>
              <a:gd name="T18" fmla="*/ 104775 w 251"/>
              <a:gd name="T19" fmla="*/ 125413 h 81"/>
              <a:gd name="T20" fmla="*/ 79375 w 251"/>
              <a:gd name="T21" fmla="*/ 119063 h 81"/>
              <a:gd name="T22" fmla="*/ 55562 w 251"/>
              <a:gd name="T23" fmla="*/ 107950 h 81"/>
              <a:gd name="T24" fmla="*/ 34925 w 251"/>
              <a:gd name="T25" fmla="*/ 93663 h 81"/>
              <a:gd name="T26" fmla="*/ 17462 w 251"/>
              <a:gd name="T27" fmla="*/ 74613 h 81"/>
              <a:gd name="T28" fmla="*/ 0 w 251"/>
              <a:gd name="T29" fmla="*/ 52388 h 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1" h="81">
                <a:moveTo>
                  <a:pt x="251" y="0"/>
                </a:moveTo>
                <a:lnTo>
                  <a:pt x="225" y="19"/>
                </a:lnTo>
                <a:lnTo>
                  <a:pt x="201" y="35"/>
                </a:lnTo>
                <a:lnTo>
                  <a:pt x="179" y="49"/>
                </a:lnTo>
                <a:lnTo>
                  <a:pt x="157" y="60"/>
                </a:lnTo>
                <a:lnTo>
                  <a:pt x="136" y="70"/>
                </a:lnTo>
                <a:lnTo>
                  <a:pt x="117" y="76"/>
                </a:lnTo>
                <a:lnTo>
                  <a:pt x="99" y="79"/>
                </a:lnTo>
                <a:lnTo>
                  <a:pt x="82" y="81"/>
                </a:lnTo>
                <a:lnTo>
                  <a:pt x="66" y="79"/>
                </a:lnTo>
                <a:lnTo>
                  <a:pt x="50" y="75"/>
                </a:lnTo>
                <a:lnTo>
                  <a:pt x="35" y="68"/>
                </a:lnTo>
                <a:lnTo>
                  <a:pt x="22" y="59"/>
                </a:lnTo>
                <a:lnTo>
                  <a:pt x="11" y="47"/>
                </a:lnTo>
                <a:lnTo>
                  <a:pt x="0" y="33"/>
                </a:ln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3" name="Freeform 106"/>
          <p:cNvSpPr>
            <a:spLocks noChangeArrowheads="1"/>
          </p:cNvSpPr>
          <p:nvPr/>
        </p:nvSpPr>
        <p:spPr bwMode="auto">
          <a:xfrm>
            <a:off x="1747838" y="3868738"/>
            <a:ext cx="133350" cy="228600"/>
          </a:xfrm>
          <a:custGeom>
            <a:avLst/>
            <a:gdLst>
              <a:gd name="T0" fmla="*/ 0 w 84"/>
              <a:gd name="T1" fmla="*/ 228600 h 144"/>
              <a:gd name="T2" fmla="*/ 0 w 84"/>
              <a:gd name="T3" fmla="*/ 0 h 144"/>
              <a:gd name="T4" fmla="*/ 133350 w 84"/>
              <a:gd name="T5" fmla="*/ 182563 h 144"/>
              <a:gd name="T6" fmla="*/ 0 w 84"/>
              <a:gd name="T7" fmla="*/ 2286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144">
                <a:moveTo>
                  <a:pt x="0" y="144"/>
                </a:moveTo>
                <a:lnTo>
                  <a:pt x="0" y="0"/>
                </a:lnTo>
                <a:lnTo>
                  <a:pt x="84" y="115"/>
                </a:lnTo>
                <a:lnTo>
                  <a:pt x="0" y="1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4" name="Rectangle 107"/>
          <p:cNvSpPr>
            <a:spLocks noChangeArrowheads="1"/>
          </p:cNvSpPr>
          <p:nvPr/>
        </p:nvSpPr>
        <p:spPr bwMode="auto">
          <a:xfrm>
            <a:off x="1608138" y="3598863"/>
            <a:ext cx="457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</a:rPr>
              <a:t>CF=1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61938" indent="-261938" eaLnBrk="1" hangingPunct="1">
              <a:spcAft>
                <a:spcPct val="15000"/>
              </a:spcAft>
            </a:pPr>
            <a:r>
              <a:rPr lang="zh-CN" altLang="en-US" dirty="0" smtClean="0"/>
              <a:t>注意</a:t>
            </a:r>
            <a:r>
              <a:rPr lang="zh-CN" altLang="en-US" dirty="0"/>
              <a:t>点：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两操作数字长必须相同</a:t>
            </a:r>
            <a:r>
              <a:rPr lang="zh-CN" altLang="en-US" dirty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两操作数不允许同时为存储器操作数；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在源操作数是立即数时，目标操作数不能是段寄存器；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CS</a:t>
            </a:r>
            <a:r>
              <a:rPr lang="zh-CN" altLang="en-US" dirty="0"/>
              <a:t>不作为目标操作数</a:t>
            </a:r>
            <a:r>
              <a:rPr lang="zh-CN" altLang="en-US" dirty="0" smtClean="0"/>
              <a:t>，标志寄存器一般</a:t>
            </a:r>
            <a:r>
              <a:rPr lang="zh-CN" altLang="en-US" dirty="0"/>
              <a:t>也不作为操作数在指令中</a:t>
            </a:r>
            <a:r>
              <a:rPr lang="zh-CN" altLang="en-US" dirty="0" smtClean="0"/>
              <a:t>出现。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9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buNone/>
              <a:defRPr/>
            </a:pPr>
            <a:r>
              <a:rPr kumimoji="1"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</a:t>
            </a:r>
            <a:r>
              <a:rPr kumimoji="1" lang="zh-CN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</a:p>
          <a:p>
            <a:pPr indent="0" eaLnBrk="1" hangingPunct="1">
              <a:buNone/>
              <a:defRPr/>
            </a:pPr>
            <a:r>
              <a:rPr kumimoji="1" lang="zh-CN" altLang="en-US" b="1" dirty="0" smtClean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</a:rPr>
              <a:t>）带符号数</a:t>
            </a:r>
            <a:r>
              <a:rPr kumimoji="1" lang="zh-CN" altLang="en-US" b="1" dirty="0">
                <a:latin typeface="宋体" pitchFamily="2" charset="-122"/>
              </a:rPr>
              <a:t>相加</a:t>
            </a:r>
            <a:r>
              <a:rPr kumimoji="1" lang="zh-CN" altLang="en-US" b="1" dirty="0">
                <a:latin typeface="Times New Roman" pitchFamily="18" charset="0"/>
              </a:rPr>
              <a:t>溢出</a:t>
            </a:r>
          </a:p>
          <a:p>
            <a:pPr indent="0" eaLnBrk="1" hangingPunct="1"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根据</a:t>
            </a:r>
            <a:r>
              <a:rPr kumimoji="1" lang="en-US" altLang="zh-CN" b="1" dirty="0">
                <a:solidFill>
                  <a:srgbClr val="A50021"/>
                </a:solidFill>
                <a:latin typeface="Times New Roman" pitchFamily="18" charset="0"/>
              </a:rPr>
              <a:t>OF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判断带符号数产生溢出</a:t>
            </a:r>
            <a:r>
              <a:rPr kumimoji="1"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？</a:t>
            </a:r>
            <a:endParaRPr kumimoji="1" lang="zh-CN" altLang="en-US" b="1" dirty="0">
              <a:solidFill>
                <a:srgbClr val="A50021"/>
              </a:solidFill>
              <a:latin typeface="Times New Roman" pitchFamily="18" charset="0"/>
            </a:endParaRPr>
          </a:p>
          <a:p>
            <a:pPr indent="0" algn="just" eaLnBrk="1" hangingPunct="1">
              <a:buNone/>
              <a:defRPr/>
            </a:pPr>
            <a:r>
              <a:rPr kumimoji="1"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OF=1  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同符号数相加，结果符号与其相反，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产生溢出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</a:p>
          <a:p>
            <a:pPr indent="0" algn="just" eaLnBrk="1" hangingPunct="1">
              <a:buNone/>
              <a:defRPr/>
            </a:pP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		（结果是错误的）</a:t>
            </a:r>
          </a:p>
          <a:p>
            <a:pPr indent="0" eaLnBrk="1" hangingPunct="1">
              <a:buNone/>
              <a:defRPr/>
            </a:pPr>
            <a:r>
              <a:rPr kumimoji="1"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OF=0 </a:t>
            </a:r>
            <a:r>
              <a:rPr kumimoji="1"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没有产生溢出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；</a:t>
            </a:r>
            <a:endParaRPr kumimoji="1" lang="zh-CN" altLang="en-US" b="1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indent="0" algn="just" eaLnBrk="1" hangingPunct="1">
              <a:buNone/>
              <a:defRPr/>
            </a:pP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       （结果是正确的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）</a:t>
            </a:r>
          </a:p>
          <a:p>
            <a:pPr eaLnBrk="1" hangingPunct="1">
              <a:defRPr/>
            </a:pPr>
            <a:endParaRPr kumimoji="1" lang="zh-CN" altLang="en-US" b="1" dirty="0">
              <a:solidFill>
                <a:srgbClr val="F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b="1" dirty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2</a:t>
            </a:r>
            <a:r>
              <a:rPr kumimoji="1" lang="zh-CN" altLang="en-US" b="1" dirty="0">
                <a:latin typeface="Times New Roman" pitchFamily="18" charset="0"/>
              </a:rPr>
              <a:t>）无符号数</a:t>
            </a:r>
            <a:r>
              <a:rPr kumimoji="1" lang="zh-CN" altLang="en-US" b="1" dirty="0">
                <a:latin typeface="宋体" pitchFamily="2" charset="-122"/>
              </a:rPr>
              <a:t>相加</a:t>
            </a:r>
            <a:r>
              <a:rPr kumimoji="1" lang="zh-CN" altLang="en-US" b="1" dirty="0">
                <a:latin typeface="Times New Roman" pitchFamily="18" charset="0"/>
              </a:rPr>
              <a:t>溢出</a:t>
            </a:r>
          </a:p>
          <a:p>
            <a:pPr eaLnBrk="1" hangingPunct="1"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根据</a:t>
            </a:r>
            <a:r>
              <a:rPr kumimoji="1" lang="en-US" altLang="zh-CN" b="1" dirty="0">
                <a:solidFill>
                  <a:srgbClr val="A50021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判断无符号数产生溢出？</a:t>
            </a:r>
          </a:p>
          <a:p>
            <a:pPr eaLnBrk="1" hangingPunct="1"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无符号数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相加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产生溢出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但考虑进位所代表的数值后，结果并没有错。	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概述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buNone/>
              <a:defRPr/>
            </a:pPr>
            <a:r>
              <a:rPr kumimoji="1"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</a:t>
            </a:r>
            <a:r>
              <a:rPr kumimoji="1" lang="zh-CN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</a:p>
          <a:p>
            <a:pPr indent="0" eaLnBrk="1" hangingPunct="1">
              <a:buNone/>
              <a:defRPr/>
            </a:pPr>
            <a:r>
              <a:rPr kumimoji="1" lang="zh-CN" altLang="en-US" b="1" dirty="0" smtClean="0">
                <a:latin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</a:rPr>
              <a:t>2</a:t>
            </a:r>
            <a:r>
              <a:rPr kumimoji="1" lang="zh-CN" altLang="en-US" b="1" dirty="0">
                <a:latin typeface="Times New Roman" pitchFamily="18" charset="0"/>
              </a:rPr>
              <a:t>）无符号数</a:t>
            </a:r>
            <a:r>
              <a:rPr kumimoji="1" lang="zh-CN" altLang="en-US" b="1" dirty="0">
                <a:latin typeface="宋体" pitchFamily="2" charset="-122"/>
              </a:rPr>
              <a:t>相加</a:t>
            </a:r>
            <a:r>
              <a:rPr kumimoji="1" lang="zh-CN" altLang="en-US" b="1" dirty="0">
                <a:latin typeface="Times New Roman" pitchFamily="18" charset="0"/>
              </a:rPr>
              <a:t>溢出</a:t>
            </a:r>
          </a:p>
          <a:p>
            <a:pPr indent="0" eaLnBrk="1" hangingPunct="1"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根据</a:t>
            </a:r>
            <a:r>
              <a:rPr kumimoji="1" lang="en-US" altLang="zh-CN" b="1" dirty="0">
                <a:solidFill>
                  <a:srgbClr val="A50021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A50021"/>
                </a:solidFill>
                <a:latin typeface="Times New Roman" pitchFamily="18" charset="0"/>
              </a:rPr>
              <a:t>判断无符号数产生溢出？</a:t>
            </a:r>
          </a:p>
          <a:p>
            <a:pPr indent="0" eaLnBrk="1" hangingPunct="1"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无符号数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相加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产生溢出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但考虑进位所代表的数值后，结果并没有错。	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3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普通</a:t>
            </a:r>
            <a:r>
              <a:rPr lang="zh-CN" altLang="en-US" dirty="0"/>
              <a:t>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ADD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带</a:t>
            </a:r>
            <a:r>
              <a:rPr lang="zh-CN" altLang="en-US" dirty="0"/>
              <a:t>进位位的加法</a:t>
            </a:r>
            <a:r>
              <a:rPr lang="zh-CN" altLang="en-US" dirty="0" smtClean="0"/>
              <a:t>指令 </a:t>
            </a:r>
            <a:r>
              <a:rPr lang="en-US" altLang="zh-CN" dirty="0" smtClean="0"/>
              <a:t>ADC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加</a:t>
            </a:r>
            <a:r>
              <a:rPr lang="zh-CN" altLang="en-US" dirty="0"/>
              <a:t>1指令</a:t>
            </a:r>
            <a:r>
              <a:rPr lang="en-US" altLang="zh-CN" dirty="0" err="1" smtClean="0"/>
              <a:t>INC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b="1" dirty="0">
                <a:solidFill>
                  <a:srgbClr val="FF0000"/>
                </a:solidFill>
              </a:rPr>
              <a:t>加法指令对操作数的要求与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zh-CN" altLang="en-US" b="1" dirty="0">
                <a:solidFill>
                  <a:srgbClr val="FF0000"/>
                </a:solidFill>
              </a:rPr>
              <a:t>指令相同</a:t>
            </a:r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ADD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 err="1" smtClean="0"/>
              <a:t>OPRD1+OPRD2</a:t>
            </a:r>
            <a:endParaRPr lang="en-US" altLang="zh-CN" dirty="0" smtClean="0"/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635896" y="436510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97896" y="4077072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 err="1"/>
              <a:t>OPRD1</a:t>
            </a:r>
            <a:endParaRPr lang="zh-CN" altLang="en-US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9750" y="5013325"/>
            <a:ext cx="7993063" cy="630238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ADD</a:t>
            </a:r>
            <a:r>
              <a:rPr lang="zh-CN" altLang="en-US" sz="2800" b="1" dirty="0">
                <a:solidFill>
                  <a:srgbClr val="FF0000"/>
                </a:solidFill>
              </a:rPr>
              <a:t>指令的执行对全部6个状态标志位都产生影响</a:t>
            </a:r>
          </a:p>
        </p:txBody>
      </p:sp>
    </p:spTree>
    <p:extLst>
      <p:ext uri="{BB962C8B-B14F-4D97-AF65-F5344CB8AC3E}">
        <p14:creationId xmlns:p14="http://schemas.microsoft.com/office/powerpoint/2010/main" val="16691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例：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ADD 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CX,1000H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	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立即数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ADD 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DX,SI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       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ADD  [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BX+DI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AX	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存储器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ADD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BX+2000H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]	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存储器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寄存器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ADD  BYTE  PTR[DI],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30H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存储器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立即数</a:t>
            </a:r>
          </a:p>
          <a:p>
            <a:pPr eaLnBrk="1" hangingPunct="1">
              <a:buNone/>
            </a:pPr>
            <a:r>
              <a:rPr lang="zh-CN" altLang="en-US" dirty="0" smtClean="0"/>
              <a:t> 指令</a:t>
            </a:r>
            <a:r>
              <a:rPr lang="zh-CN" altLang="en-US" dirty="0"/>
              <a:t>执行后6个状态标志位的</a:t>
            </a:r>
            <a:r>
              <a:rPr lang="zh-CN" altLang="en-US" dirty="0" smtClean="0"/>
              <a:t>状态如何变化？</a:t>
            </a:r>
          </a:p>
          <a:p>
            <a:pPr lvl="1" eaLnBrk="1" hangingPunct="1"/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1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95736" y="1988840"/>
            <a:ext cx="3581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01111000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+   10011001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/>
              <a:t>       00010001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91316" y="3284984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736" y="3300760"/>
            <a:ext cx="360040" cy="52322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89248" y="4085927"/>
            <a:ext cx="6324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标志位状态： </a:t>
            </a:r>
            <a:r>
              <a:rPr lang="en-US" altLang="zh-CN" sz="2800" b="1" dirty="0"/>
              <a:t>CF=             SF=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AF=             </a:t>
            </a:r>
            <a:r>
              <a:rPr lang="en-US" altLang="zh-CN" sz="2800" b="1" dirty="0" err="1"/>
              <a:t>ZF</a:t>
            </a:r>
            <a:r>
              <a:rPr lang="en-US" altLang="zh-CN" sz="2800" b="1" dirty="0"/>
              <a:t>=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  PF=            OF=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07086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64461" y="40827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94386" y="4732040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950173" y="4730452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07086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951761" y="53781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5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457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9600" y="609600"/>
            <a:ext cx="7772400" cy="593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	</a:t>
            </a:r>
            <a:r>
              <a:rPr kumimoji="1" lang="en-US" altLang="zh-CN" sz="2400" b="1" dirty="0" err="1">
                <a:latin typeface="Times New Roman" pitchFamily="18" charset="0"/>
              </a:rPr>
              <a:t>MOV</a:t>
            </a: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</a:rPr>
              <a:t>AL,7EH</a:t>
            </a:r>
            <a:r>
              <a:rPr kumimoji="1" lang="en-US" altLang="zh-CN" sz="2400" b="1" dirty="0">
                <a:latin typeface="Times New Roman" pitchFamily="18" charset="0"/>
              </a:rPr>
              <a:t>	;(AL)=</a:t>
            </a:r>
            <a:r>
              <a:rPr kumimoji="1" lang="en-US" altLang="zh-CN" sz="2400" b="1" dirty="0" err="1">
                <a:latin typeface="Times New Roman" pitchFamily="18" charset="0"/>
              </a:rPr>
              <a:t>7EH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</a:rPr>
              <a:t>MOV</a:t>
            </a:r>
            <a:r>
              <a:rPr kumimoji="1" lang="en-US" altLang="zh-CN" sz="2400" b="1" dirty="0">
                <a:latin typeface="Times New Roman" pitchFamily="18" charset="0"/>
              </a:rPr>
              <a:t>  BL,  </a:t>
            </a:r>
            <a:r>
              <a:rPr kumimoji="1" lang="en-US" altLang="zh-CN" sz="2400" b="1" dirty="0" err="1">
                <a:latin typeface="Times New Roman" pitchFamily="18" charset="0"/>
              </a:rPr>
              <a:t>5BH</a:t>
            </a:r>
            <a:r>
              <a:rPr kumimoji="1" lang="en-US" altLang="zh-CN" sz="2400" b="1" dirty="0">
                <a:latin typeface="Times New Roman" pitchFamily="18" charset="0"/>
              </a:rPr>
              <a:t>	;(BL)=</a:t>
            </a:r>
            <a:r>
              <a:rPr kumimoji="1" lang="en-US" altLang="zh-CN" sz="2400" b="1" dirty="0" err="1">
                <a:latin typeface="Times New Roman" pitchFamily="18" charset="0"/>
              </a:rPr>
              <a:t>5BH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ADD  </a:t>
            </a:r>
            <a:r>
              <a:rPr kumimoji="1" lang="en-US" altLang="zh-CN" sz="2400" b="1" dirty="0" err="1">
                <a:latin typeface="Times New Roman" pitchFamily="18" charset="0"/>
              </a:rPr>
              <a:t>AL,BL</a:t>
            </a:r>
            <a:r>
              <a:rPr kumimoji="1" lang="en-US" altLang="zh-CN" sz="2400" b="1" dirty="0">
                <a:latin typeface="Times New Roman" pitchFamily="18" charset="0"/>
              </a:rPr>
              <a:t>		;(AL)=</a:t>
            </a:r>
            <a:r>
              <a:rPr kumimoji="1" lang="en-US" altLang="zh-CN" sz="2400" b="1" dirty="0" err="1">
                <a:latin typeface="Times New Roman" pitchFamily="18" charset="0"/>
              </a:rPr>
              <a:t>7EH+5BH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D9H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影响标志位的情况</a:t>
            </a:r>
            <a:r>
              <a:rPr kumimoji="1" lang="en-US" altLang="zh-CN" sz="2400" b="1" dirty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SF=1	,  </a:t>
            </a:r>
            <a:r>
              <a:rPr kumimoji="1" lang="zh-CN" altLang="en-US" sz="2400" b="1" dirty="0">
                <a:latin typeface="Times New Roman" pitchFamily="18" charset="0"/>
              </a:rPr>
              <a:t>结果最高位＝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latin typeface="Times New Roman" pitchFamily="18" charset="0"/>
              </a:rPr>
              <a:t>ZF</a:t>
            </a:r>
            <a:r>
              <a:rPr kumimoji="1" lang="en-US" altLang="zh-CN" sz="2400" b="1" dirty="0">
                <a:latin typeface="Times New Roman" pitchFamily="18" charset="0"/>
              </a:rPr>
              <a:t>=0	</a:t>
            </a:r>
            <a:r>
              <a:rPr kumimoji="1" lang="zh-CN" altLang="en-US" sz="2400" b="1" dirty="0">
                <a:latin typeface="Times New Roman" pitchFamily="18" charset="0"/>
              </a:rPr>
              <a:t>，结果不等于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AF=1	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3</a:t>
            </a:r>
            <a:r>
              <a:rPr kumimoji="1" lang="en-US" altLang="zh-CN" sz="2400" b="1" baseline="-25000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位向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4</a:t>
            </a:r>
            <a:r>
              <a:rPr kumimoji="1" lang="en-US" altLang="zh-CN" sz="2400" b="1" baseline="-25000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有进位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PF=0	</a:t>
            </a:r>
            <a:r>
              <a:rPr kumimoji="1" lang="zh-CN" altLang="en-US" sz="2400" b="1" dirty="0">
                <a:latin typeface="Times New Roman" pitchFamily="18" charset="0"/>
              </a:rPr>
              <a:t>，”</a:t>
            </a:r>
            <a:r>
              <a:rPr kumimoji="1" lang="en-US" altLang="zh-CN" sz="2400" b="1" dirty="0">
                <a:latin typeface="Times New Roman" pitchFamily="18" charset="0"/>
              </a:rPr>
              <a:t>1”</a:t>
            </a:r>
            <a:r>
              <a:rPr kumimoji="1" lang="zh-CN" altLang="en-US" sz="2400" b="1" dirty="0">
                <a:latin typeface="Times New Roman" pitchFamily="18" charset="0"/>
              </a:rPr>
              <a:t>的个数为奇数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CF=0	</a:t>
            </a:r>
            <a:r>
              <a:rPr kumimoji="1" lang="zh-CN" altLang="en-US" sz="2400" b="1" dirty="0">
                <a:latin typeface="Times New Roman" pitchFamily="18" charset="0"/>
              </a:rPr>
              <a:t>，无进位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OF=1	</a:t>
            </a:r>
            <a:r>
              <a:rPr kumimoji="1" lang="zh-CN" altLang="en-US" sz="2400" b="1" dirty="0">
                <a:latin typeface="Times New Roman" pitchFamily="18" charset="0"/>
              </a:rPr>
              <a:t>，和超过＋</a:t>
            </a:r>
            <a:r>
              <a:rPr kumimoji="1" lang="en-US" altLang="zh-CN" sz="2400" b="1" dirty="0">
                <a:latin typeface="Times New Roman" pitchFamily="18" charset="0"/>
              </a:rPr>
              <a:t>127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	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（两个正数相加，结果为负；反之亦是）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181600" y="2895600"/>
          <a:ext cx="3733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r:id="rId3" imgW="8872220" imgH="5405120" progId="Visio.Drawing.6">
                  <p:embed/>
                </p:oleObj>
              </mc:Choice>
              <mc:Fallback>
                <p:oleObj r:id="rId3" imgW="8872220" imgH="5405120" progId="Visio.Drawing.6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3733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0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</a:t>
            </a:r>
            <a:r>
              <a:rPr kumimoji="1" lang="zh-CN" altLang="en-US" b="1" dirty="0"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可以进行</a:t>
            </a:r>
            <a:r>
              <a:rPr kumimoji="1"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位、</a:t>
            </a:r>
            <a:r>
              <a:rPr kumimoji="1" lang="en-US" altLang="zh-CN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位的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无符号数和带符号数</a:t>
            </a:r>
            <a:r>
              <a:rPr kumimoji="1" lang="zh-CN" altLang="en-US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的加法运算；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 dirty="0">
                <a:latin typeface="Times New Roman" pitchFamily="18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源操作数和目标操作数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不能同时为存储器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不能为段寄存器</a:t>
            </a:r>
            <a:r>
              <a:rPr kumimoji="1" lang="zh-CN" altLang="en-US" b="1" dirty="0"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 dirty="0">
                <a:latin typeface="Times New Roman" pitchFamily="18" charset="0"/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影响标志位的情况</a:t>
            </a:r>
            <a:r>
              <a:rPr kumimoji="1" lang="zh-CN" altLang="en-US" b="1" dirty="0">
                <a:latin typeface="Times New Roman" pitchFamily="18" charset="0"/>
              </a:rPr>
              <a:t>：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OF=1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  <a:r>
              <a:rPr kumimoji="1" lang="en-US" altLang="zh-CN" b="1" dirty="0" smtClean="0">
                <a:latin typeface="Times New Roman" pitchFamily="18" charset="0"/>
              </a:rPr>
              <a:t>8</a:t>
            </a:r>
            <a:r>
              <a:rPr kumimoji="1" lang="zh-CN" altLang="en-US" b="1" dirty="0">
                <a:latin typeface="Times New Roman" pitchFamily="18" charset="0"/>
              </a:rPr>
              <a:t>位带符号数相加，和超出范围（－</a:t>
            </a:r>
            <a:r>
              <a:rPr kumimoji="1" lang="en-US" altLang="zh-CN" b="1" dirty="0">
                <a:latin typeface="Times New Roman" pitchFamily="18" charset="0"/>
              </a:rPr>
              <a:t>128</a:t>
            </a:r>
            <a:r>
              <a:rPr kumimoji="1" lang="zh-CN" altLang="en-US" b="1" dirty="0">
                <a:latin typeface="Times New Roman" pitchFamily="18" charset="0"/>
              </a:rPr>
              <a:t>～＋</a:t>
            </a:r>
            <a:r>
              <a:rPr kumimoji="1" lang="en-US" altLang="zh-CN" b="1" dirty="0">
                <a:latin typeface="Times New Roman" pitchFamily="18" charset="0"/>
              </a:rPr>
              <a:t>127</a:t>
            </a:r>
            <a:r>
              <a:rPr kumimoji="1" lang="zh-CN" altLang="en-US" b="1" dirty="0">
                <a:latin typeface="Times New Roman" pitchFamily="18" charset="0"/>
              </a:rPr>
              <a:t>）</a:t>
            </a:r>
            <a:r>
              <a:rPr kumimoji="1" lang="en-US" altLang="zh-CN" b="1" dirty="0">
                <a:latin typeface="Times New Roman" pitchFamily="18" charset="0"/>
              </a:rPr>
              <a:t>,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 smtClean="0">
                <a:latin typeface="Times New Roman" pitchFamily="18" charset="0"/>
              </a:rPr>
              <a:t>16</a:t>
            </a:r>
            <a:r>
              <a:rPr kumimoji="1" lang="zh-CN" altLang="en-US" b="1" dirty="0">
                <a:latin typeface="Times New Roman" pitchFamily="18" charset="0"/>
              </a:rPr>
              <a:t>位带符号数相加，和超出范围</a:t>
            </a:r>
            <a:r>
              <a:rPr kumimoji="1" lang="en-US" altLang="zh-CN" b="1" dirty="0">
                <a:latin typeface="Times New Roman" pitchFamily="18" charset="0"/>
              </a:rPr>
              <a:t>(-32768~+32767);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CF=1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</a:rPr>
              <a:t>,</a:t>
            </a:r>
            <a:r>
              <a:rPr kumimoji="1" lang="en-US" altLang="zh-CN" b="1" dirty="0">
                <a:latin typeface="Times New Roman" pitchFamily="18" charset="0"/>
              </a:rPr>
              <a:t>  8</a:t>
            </a:r>
            <a:r>
              <a:rPr kumimoji="1" lang="zh-CN" altLang="en-US" b="1" dirty="0">
                <a:latin typeface="Times New Roman" pitchFamily="18" charset="0"/>
              </a:rPr>
              <a:t>位无符号数相加，和超过</a:t>
            </a:r>
            <a:r>
              <a:rPr kumimoji="1" lang="en-US" altLang="zh-CN" b="1" dirty="0">
                <a:latin typeface="Times New Roman" pitchFamily="18" charset="0"/>
              </a:rPr>
              <a:t>255</a:t>
            </a:r>
            <a:r>
              <a:rPr kumimoji="1" lang="zh-CN" altLang="en-US" b="1" dirty="0">
                <a:latin typeface="Times New Roman" pitchFamily="18" charset="0"/>
              </a:rPr>
              <a:t>，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             </a:t>
            </a:r>
            <a:r>
              <a:rPr kumimoji="1" lang="en-US" altLang="zh-CN" b="1" dirty="0">
                <a:latin typeface="Times New Roman" pitchFamily="18" charset="0"/>
              </a:rPr>
              <a:t>16</a:t>
            </a:r>
            <a:r>
              <a:rPr kumimoji="1" lang="zh-CN" altLang="en-US" b="1" dirty="0">
                <a:latin typeface="Times New Roman" pitchFamily="18" charset="0"/>
              </a:rPr>
              <a:t>位无符号数相加，和超过</a:t>
            </a:r>
            <a:r>
              <a:rPr kumimoji="1" lang="en-US" altLang="zh-CN" b="1" dirty="0">
                <a:latin typeface="Times New Roman" pitchFamily="18" charset="0"/>
              </a:rPr>
              <a:t>65535</a:t>
            </a:r>
            <a:r>
              <a:rPr kumimoji="1" lang="zh-CN" altLang="en-US" b="1" dirty="0">
                <a:latin typeface="Times New Roman" pitchFamily="18" charset="0"/>
              </a:rPr>
              <a:t>。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其他条件标志（</a:t>
            </a:r>
            <a:r>
              <a:rPr kumimoji="1" lang="en-US" altLang="zh-CN" b="1" dirty="0" err="1">
                <a:latin typeface="Times New Roman" pitchFamily="18" charset="0"/>
              </a:rPr>
              <a:t>SF,AF,PF,ZF</a:t>
            </a:r>
            <a:r>
              <a:rPr kumimoji="1" lang="en-US" altLang="zh-CN" b="1" dirty="0">
                <a:latin typeface="Times New Roman" pitchFamily="18" charset="0"/>
              </a:rPr>
              <a:t>)</a:t>
            </a:r>
            <a:r>
              <a:rPr kumimoji="1" lang="zh-CN" altLang="en-US" b="1" dirty="0">
                <a:latin typeface="Times New Roman" pitchFamily="18" charset="0"/>
              </a:rPr>
              <a:t>根据定义设定</a:t>
            </a:r>
            <a:r>
              <a:rPr kumimoji="1" lang="zh-CN" altLang="en-US" b="1" dirty="0" smtClean="0">
                <a:latin typeface="Times New Roman" pitchFamily="18" charset="0"/>
              </a:rPr>
              <a:t>。</a:t>
            </a:r>
            <a:endParaRPr kumimoji="1" lang="zh-CN" altLang="en-US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0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ADD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示例：求取斐波那契数列的前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F(1)=1; F(2) =1;</a:t>
            </a:r>
            <a:endParaRPr lang="en-US" altLang="zh-CN" dirty="0"/>
          </a:p>
          <a:p>
            <a:pPr lvl="3" eaLnBrk="1" hangingPunct="1">
              <a:lnSpc>
                <a:spcPct val="120000"/>
              </a:lnSpc>
            </a:pPr>
            <a:r>
              <a:rPr lang="en-US" altLang="zh-CN" dirty="0" smtClean="0"/>
              <a:t>F(n)=F(n-2)+F(n-1)</a:t>
            </a: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一般数据传送指令 </a:t>
            </a:r>
            <a:r>
              <a:rPr lang="en-US" altLang="zh-CN" dirty="0" err="1"/>
              <a:t>MOV</a:t>
            </a:r>
            <a:endParaRPr lang="en-US" altLang="zh-CN" dirty="0"/>
          </a:p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判断下列指令的正确性：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 smtClean="0"/>
              <a:t>AL，BX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AX，[SI]</a:t>
            </a:r>
            <a:r>
              <a:rPr lang="en-US" altLang="zh-CN" dirty="0" err="1"/>
              <a:t>05H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[BX][BP]，BX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DS，1000H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DX，09H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[1200]，[SI]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ADD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OPRD1+OPRD2+CF</a:t>
            </a:r>
            <a:r>
              <a:rPr lang="en-US" altLang="zh-CN" dirty="0"/>
              <a:t>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ADC</a:t>
            </a:r>
            <a:r>
              <a:rPr lang="zh-CN" altLang="en-US" dirty="0">
                <a:solidFill>
                  <a:srgbClr val="FF0000"/>
                </a:solidFill>
              </a:rPr>
              <a:t>指令多用于多字节数相加，使用前要先将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清零。</a:t>
            </a:r>
          </a:p>
          <a:p>
            <a:pPr marL="282575" lvl="1" indent="0" eaLnBrk="1" hangingPunct="1"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CF:       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进位标志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的现行值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上条指令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值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marL="282575" lvl="1" indent="0" eaLnBrk="1" hangingPunct="1">
              <a:buNone/>
            </a:pP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152900" y="393305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ADC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类型举例：	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latin typeface="Times New Roman" pitchFamily="18" charset="0"/>
              </a:rPr>
              <a:t>ADC   CX, 300		 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+</a:t>
            </a:r>
            <a:r>
              <a:rPr kumimoji="1" lang="zh-CN" altLang="en-US" b="1" dirty="0">
                <a:latin typeface="Times New Roman" pitchFamily="18" charset="0"/>
              </a:rPr>
              <a:t>立即数</a:t>
            </a:r>
            <a:r>
              <a:rPr kumimoji="1" lang="en-US" altLang="zh-CN" b="1" dirty="0">
                <a:latin typeface="Times New Roman" pitchFamily="18" charset="0"/>
              </a:rPr>
              <a:t>+CF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ADC   AL, BL	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+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+CF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ADC   DX,  COUNT[SI]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+</a:t>
            </a:r>
            <a:r>
              <a:rPr kumimoji="1" lang="zh-CN" altLang="en-US" b="1" dirty="0">
                <a:latin typeface="Times New Roman" pitchFamily="18" charset="0"/>
              </a:rPr>
              <a:t>存储器＋</a:t>
            </a:r>
            <a:r>
              <a:rPr kumimoji="1" lang="en-US" altLang="zh-CN" b="1" dirty="0">
                <a:latin typeface="Times New Roman" pitchFamily="18" charset="0"/>
              </a:rPr>
              <a:t>CF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	ADC   BLOCK[DI], BX	;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+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+CF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</a:rPr>
              <a:t>ADC  BYTE  PTR  MEM,  6	;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+</a:t>
            </a:r>
            <a:r>
              <a:rPr kumimoji="1" lang="zh-CN" altLang="en-US" b="1" dirty="0">
                <a:latin typeface="Times New Roman" pitchFamily="18" charset="0"/>
              </a:rPr>
              <a:t>立即数</a:t>
            </a:r>
            <a:r>
              <a:rPr kumimoji="1" lang="en-US" altLang="zh-CN" b="1" dirty="0">
                <a:latin typeface="Times New Roman" pitchFamily="18" charset="0"/>
              </a:rPr>
              <a:t>+CF</a:t>
            </a:r>
          </a:p>
          <a:p>
            <a:pPr marL="282575" lvl="1" indent="0" eaLnBrk="1" hangingPunct="1">
              <a:lnSpc>
                <a:spcPct val="100000"/>
              </a:lnSpc>
              <a:buNone/>
            </a:pPr>
            <a:endParaRPr lang="en-US" altLang="zh-CN" dirty="0"/>
          </a:p>
          <a:p>
            <a:pPr indent="0"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7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8600" y="228600"/>
            <a:ext cx="8001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用途举例：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计算两个多字节数相加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3B74AC60F8H+20D59E36C1H</a:t>
            </a:r>
            <a:r>
              <a:rPr lang="en-US" altLang="zh-CN" sz="2400" b="1" dirty="0">
                <a:latin typeface="Times New Roman" panose="02020603050405020304" pitchFamily="18" charset="0"/>
              </a:rPr>
              <a:t>=?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两个多字节数存放在：</a:t>
            </a:r>
          </a:p>
          <a:p>
            <a:pPr eaLnBrk="1" hangingPunct="1"/>
            <a:r>
              <a:rPr lang="en-US" altLang="zh-CN" sz="2400" b="1" dirty="0" err="1">
                <a:latin typeface="Times New Roman" panose="02020603050405020304" pitchFamily="18" charset="0"/>
              </a:rPr>
              <a:t>DATA1,DATA2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的开始单元。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95400" y="1828800"/>
          <a:ext cx="197485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r:id="rId3" imgW="1976120" imgH="4150360" progId="Visio.Drawing.6">
                  <p:embed/>
                </p:oleObj>
              </mc:Choice>
              <mc:Fallback>
                <p:oleObj r:id="rId3" imgW="1976120" imgH="4150360" progId="Visio.Drawing.6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974850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48200" y="609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流程图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676400" y="62484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多字节数内存存放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105400" y="1066800"/>
          <a:ext cx="37211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r:id="rId5" imgW="2550160" imgH="5204460" progId="Visio.Drawing.6">
                  <p:embed/>
                </p:oleObj>
              </mc:Choice>
              <mc:Fallback>
                <p:oleObj r:id="rId5" imgW="2550160" imgH="5204460" progId="Visio.Drawing.6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66800"/>
                        <a:ext cx="37211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4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332656"/>
            <a:ext cx="792480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程序：	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START:</a:t>
            </a: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CX,  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>
                <a:latin typeface="Times New Roman" panose="02020603050405020304" pitchFamily="18" charset="0"/>
              </a:rPr>
              <a:t>  SI, 0			;  </a:t>
            </a:r>
            <a:r>
              <a:rPr lang="zh-CN" altLang="en-US" sz="2400" b="1" dirty="0">
                <a:latin typeface="Times New Roman" panose="02020603050405020304" pitchFamily="18" charset="0"/>
              </a:rPr>
              <a:t>清</a:t>
            </a:r>
            <a:r>
              <a:rPr lang="en-US" altLang="zh-CN" sz="2400" b="1" dirty="0">
                <a:latin typeface="Times New Roman" panose="02020603050405020304" pitchFamily="18" charset="0"/>
              </a:rPr>
              <a:t>SI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CLC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			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；清</a:t>
            </a:r>
            <a:r>
              <a:rPr lang="en-US" altLang="zh-CN" sz="2400" b="1" dirty="0">
                <a:latin typeface="Times New Roman" panose="02020603050405020304" pitchFamily="18" charset="0"/>
              </a:rPr>
              <a:t>CF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NEXT: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>
                <a:latin typeface="Times New Roman" panose="02020603050405020304" pitchFamily="18" charset="0"/>
              </a:rPr>
              <a:t>  AL, [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SI+</a:t>
            </a:r>
            <a:r>
              <a:rPr lang="en-US" altLang="zh-CN" sz="2400" b="1" dirty="0" err="1"/>
              <a:t>DATA2</a:t>
            </a:r>
            <a:r>
              <a:rPr lang="en-US" altLang="zh-CN" sz="2400" b="1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ADC 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SI+</a:t>
            </a:r>
            <a:r>
              <a:rPr lang="en-US" altLang="zh-CN" sz="2400" b="1" dirty="0" err="1">
                <a:solidFill>
                  <a:srgbClr val="FF0000"/>
                </a:solidFill>
              </a:rPr>
              <a:t>DATA1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], AL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INC</a:t>
            </a:r>
            <a:r>
              <a:rPr lang="en-US" altLang="zh-CN" sz="2400" b="1" dirty="0">
                <a:latin typeface="Times New Roman" panose="02020603050405020304" pitchFamily="18" charset="0"/>
              </a:rPr>
              <a:t>   SI			;(SI)+1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(SI)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DEC  CX			;(CX)-1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(CX)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JNZ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NEXT </a:t>
            </a: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	;(</a:t>
            </a:r>
            <a:r>
              <a:rPr lang="en-US" altLang="zh-CN" sz="2400" b="1" dirty="0">
                <a:latin typeface="Times New Roman" panose="02020603050405020304" pitchFamily="18" charset="0"/>
              </a:rPr>
              <a:t>CX)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转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HLT</a:t>
            </a:r>
            <a:r>
              <a:rPr lang="en-US" altLang="zh-CN" sz="2400" b="1" dirty="0">
                <a:latin typeface="Times New Roman" panose="02020603050405020304" pitchFamily="18" charset="0"/>
              </a:rPr>
              <a:t>				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；停机</a:t>
            </a:r>
          </a:p>
        </p:txBody>
      </p:sp>
    </p:spTree>
    <p:extLst>
      <p:ext uri="{BB962C8B-B14F-4D97-AF65-F5344CB8AC3E}">
        <p14:creationId xmlns:p14="http://schemas.microsoft.com/office/powerpoint/2010/main" val="41222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indent="0" eaLnBrk="1" hangingPunct="1">
              <a:lnSpc>
                <a:spcPct val="120000"/>
              </a:lnSpc>
              <a:buNone/>
            </a:pPr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50000"/>
              </a:spcBef>
              <a:spcAft>
                <a:spcPct val="40000"/>
              </a:spcAft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INC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OPRD+1</a:t>
            </a:r>
            <a:r>
              <a:rPr lang="en-US" altLang="zh-CN" dirty="0"/>
              <a:t>          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411760" y="4653136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5616" y="5229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常用于在程序中修改地址指针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5512366" y="2264965"/>
            <a:ext cx="3312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标志位影响情况：影响</a:t>
            </a:r>
            <a:r>
              <a:rPr lang="en-US" altLang="zh-CN" sz="28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SF,ZF,AF,PF,OF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CF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8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）加法指令</a:t>
            </a:r>
            <a:endParaRPr lang="en-US" altLang="zh-CN" dirty="0" smtClean="0"/>
          </a:p>
          <a:p>
            <a:pPr indent="0" eaLnBrk="1" hangingPunct="1">
              <a:lnSpc>
                <a:spcPct val="120000"/>
              </a:lnSpc>
              <a:buNone/>
            </a:pPr>
            <a:r>
              <a:rPr lang="en-US" altLang="zh-CN" dirty="0" err="1" smtClean="0"/>
              <a:t>INC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操作数类型：可以是寄存器，存储器。不能是段寄存器。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例：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       </a:t>
            </a:r>
            <a:r>
              <a:rPr kumimoji="1" lang="en-US" altLang="zh-CN" dirty="0" err="1">
                <a:latin typeface="Times New Roman" pitchFamily="18" charset="0"/>
              </a:rPr>
              <a:t>INC</a:t>
            </a:r>
            <a:r>
              <a:rPr kumimoji="1" lang="en-US" altLang="zh-CN" dirty="0">
                <a:latin typeface="Times New Roman" pitchFamily="18" charset="0"/>
              </a:rPr>
              <a:t>    DL		</a:t>
            </a:r>
            <a:r>
              <a:rPr kumimoji="1" lang="en-US" altLang="zh-CN" dirty="0" smtClean="0">
                <a:latin typeface="Times New Roman" pitchFamily="18" charset="0"/>
              </a:rPr>
              <a:t>;  </a:t>
            </a:r>
            <a:r>
              <a:rPr kumimoji="1" lang="en-US" altLang="zh-CN" dirty="0">
                <a:latin typeface="Times New Roman" pitchFamily="18" charset="0"/>
              </a:rPr>
              <a:t>8</a:t>
            </a:r>
            <a:r>
              <a:rPr kumimoji="1" lang="zh-CN" altLang="en-US" dirty="0">
                <a:latin typeface="Times New Roman" pitchFamily="18" charset="0"/>
              </a:rPr>
              <a:t>位寄存器＋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         </a:t>
            </a:r>
            <a:r>
              <a:rPr kumimoji="1" lang="en-US" altLang="zh-CN" dirty="0" err="1">
                <a:latin typeface="Times New Roman" pitchFamily="18" charset="0"/>
              </a:rPr>
              <a:t>INC</a:t>
            </a:r>
            <a:r>
              <a:rPr kumimoji="1" lang="en-US" altLang="zh-CN" dirty="0">
                <a:latin typeface="Times New Roman" pitchFamily="18" charset="0"/>
              </a:rPr>
              <a:t>    SI			</a:t>
            </a:r>
            <a:r>
              <a:rPr kumimoji="1" lang="en-US" altLang="zh-CN" dirty="0" smtClean="0">
                <a:latin typeface="Times New Roman" pitchFamily="18" charset="0"/>
              </a:rPr>
              <a:t>         </a:t>
            </a:r>
            <a:r>
              <a:rPr kumimoji="1" lang="zh-CN" altLang="en-US" dirty="0" smtClean="0">
                <a:latin typeface="Times New Roman" pitchFamily="18" charset="0"/>
              </a:rPr>
              <a:t>；</a:t>
            </a:r>
            <a:r>
              <a:rPr kumimoji="1" lang="en-US" altLang="zh-CN" dirty="0">
                <a:latin typeface="Times New Roman" pitchFamily="18" charset="0"/>
              </a:rPr>
              <a:t>16</a:t>
            </a:r>
            <a:r>
              <a:rPr kumimoji="1" lang="zh-CN" altLang="en-US" dirty="0">
                <a:latin typeface="Times New Roman" pitchFamily="18" charset="0"/>
              </a:rPr>
              <a:t>位寄存器＋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         </a:t>
            </a:r>
            <a:r>
              <a:rPr kumimoji="1" lang="en-US" altLang="zh-CN" dirty="0" err="1">
                <a:latin typeface="Times New Roman" pitchFamily="18" charset="0"/>
              </a:rPr>
              <a:t>INC</a:t>
            </a:r>
            <a:r>
              <a:rPr kumimoji="1" lang="en-US" altLang="zh-CN" dirty="0">
                <a:latin typeface="Times New Roman" pitchFamily="18" charset="0"/>
              </a:rPr>
              <a:t>    BYTE  PTR  [BX][SI]  </a:t>
            </a:r>
            <a:r>
              <a:rPr kumimoji="1" lang="zh-CN" altLang="en-US" dirty="0">
                <a:latin typeface="Times New Roman" pitchFamily="18" charset="0"/>
              </a:rPr>
              <a:t>；存储器＋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  <a:r>
              <a:rPr kumimoji="1" lang="zh-CN" altLang="en-US" dirty="0">
                <a:latin typeface="Times New Roman" pitchFamily="18" charset="0"/>
              </a:rPr>
              <a:t>（字节操作）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       </a:t>
            </a:r>
            <a:r>
              <a:rPr kumimoji="1" lang="en-US" altLang="zh-CN" dirty="0" err="1">
                <a:latin typeface="Times New Roman" pitchFamily="18" charset="0"/>
              </a:rPr>
              <a:t>INC</a:t>
            </a:r>
            <a:r>
              <a:rPr kumimoji="1" lang="en-US" altLang="zh-CN" dirty="0">
                <a:latin typeface="Times New Roman" pitchFamily="18" charset="0"/>
              </a:rPr>
              <a:t>    WORD  PTR  [DI]	</a:t>
            </a:r>
            <a:r>
              <a:rPr kumimoji="1" lang="zh-CN" altLang="en-US" dirty="0">
                <a:latin typeface="Times New Roman" pitchFamily="18" charset="0"/>
              </a:rPr>
              <a:t>；存储器＋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  <a:r>
              <a:rPr kumimoji="1" lang="zh-CN" altLang="en-US" dirty="0">
                <a:latin typeface="Times New Roman" pitchFamily="18" charset="0"/>
              </a:rPr>
              <a:t>（字操作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kumimoji="1" lang="zh-CN" altLang="en-US" dirty="0">
              <a:latin typeface="Times New Roman" pitchFamily="18" charset="0"/>
            </a:endParaRP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       </a:t>
            </a:r>
            <a:r>
              <a:rPr kumimoji="1" lang="en-US" altLang="zh-CN" dirty="0" err="1">
                <a:solidFill>
                  <a:srgbClr val="FF00FF"/>
                </a:solidFill>
                <a:latin typeface="Times New Roman" pitchFamily="18" charset="0"/>
              </a:rPr>
              <a:t>INC</a:t>
            </a:r>
            <a:r>
              <a:rPr kumimoji="1" lang="en-US" altLang="zh-CN" dirty="0">
                <a:solidFill>
                  <a:srgbClr val="FF00FF"/>
                </a:solidFill>
                <a:latin typeface="Times New Roman" pitchFamily="18" charset="0"/>
              </a:rPr>
              <a:t>     DS			;  </a:t>
            </a:r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</a:rPr>
              <a:t>错</a:t>
            </a:r>
          </a:p>
          <a:p>
            <a:pPr indent="0" eaLnBrk="1" hangingPunct="1">
              <a:lnSpc>
                <a:spcPct val="100000"/>
              </a:lnSpc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9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2483768" y="1982178"/>
            <a:ext cx="533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普通减法指令</a:t>
            </a:r>
            <a:r>
              <a:rPr lang="en-US" altLang="zh-CN" kern="0" dirty="0" smtClean="0"/>
              <a:t>SUB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考虑借位的减法指令</a:t>
            </a:r>
            <a:r>
              <a:rPr lang="en-US" altLang="zh-CN" kern="0" dirty="0" err="1" smtClean="0"/>
              <a:t>SBB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减1指令</a:t>
            </a:r>
            <a:r>
              <a:rPr lang="en-US" altLang="zh-CN" kern="0" dirty="0" smtClean="0"/>
              <a:t>DEC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比较指令</a:t>
            </a:r>
            <a:r>
              <a:rPr lang="en-US" altLang="zh-CN" kern="0" dirty="0" err="1" smtClean="0"/>
              <a:t>CMP</a:t>
            </a:r>
            <a:endParaRPr lang="en-US" altLang="zh-CN" kern="0" dirty="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dirty="0" smtClean="0"/>
              <a:t>求补指令</a:t>
            </a:r>
            <a:r>
              <a:rPr lang="en-US" altLang="zh-CN" kern="0" dirty="0" err="1" smtClean="0"/>
              <a:t>NEG</a:t>
            </a:r>
            <a:endParaRPr lang="en-US" altLang="zh-CN" kern="0" dirty="0" smtClean="0"/>
          </a:p>
        </p:txBody>
      </p:sp>
      <p:sp>
        <p:nvSpPr>
          <p:cNvPr id="8" name="AutoShape 1028"/>
          <p:cNvSpPr>
            <a:spLocks/>
          </p:cNvSpPr>
          <p:nvPr/>
        </p:nvSpPr>
        <p:spPr bwMode="auto">
          <a:xfrm>
            <a:off x="2195513" y="1988841"/>
            <a:ext cx="228600" cy="2376264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719931" y="4757691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减法指令对操作数的要求与对应的加法指令相同</a:t>
            </a:r>
          </a:p>
        </p:txBody>
      </p:sp>
    </p:spTree>
    <p:extLst>
      <p:ext uri="{BB962C8B-B14F-4D97-AF65-F5344CB8AC3E}">
        <p14:creationId xmlns:p14="http://schemas.microsoft.com/office/powerpoint/2010/main" val="13348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/>
              <a:t>SUB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SUB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 smtClean="0"/>
              <a:t>OPRD1</a:t>
            </a:r>
            <a:r>
              <a:rPr lang="en-US" altLang="zh-CN" dirty="0" smtClean="0"/>
              <a:t> </a:t>
            </a:r>
            <a:r>
              <a:rPr lang="zh-CN" altLang="en-US" b="1" dirty="0"/>
              <a:t>－ 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OPRD1</a:t>
            </a:r>
            <a:endParaRPr lang="en-US" altLang="zh-CN" dirty="0"/>
          </a:p>
          <a:p>
            <a:pPr eaLnBrk="1" hangingPunct="1">
              <a:spcBef>
                <a:spcPct val="75000"/>
              </a:spcBef>
              <a:spcAft>
                <a:spcPct val="30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注：对</a:t>
            </a:r>
            <a:r>
              <a:rPr lang="zh-CN" altLang="en-US" dirty="0">
                <a:solidFill>
                  <a:srgbClr val="FF0000"/>
                </a:solidFill>
              </a:rPr>
              <a:t>标志位的影响与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zh-CN" altLang="en-US" dirty="0">
                <a:solidFill>
                  <a:srgbClr val="FF0000"/>
                </a:solidFill>
              </a:rPr>
              <a:t>指令同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779912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/>
              <a:t>SUB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例：	</a:t>
            </a:r>
            <a:r>
              <a:rPr kumimoji="1" lang="en-US" altLang="zh-CN" b="1" dirty="0">
                <a:latin typeface="Times New Roman" pitchFamily="18" charset="0"/>
              </a:rPr>
              <a:t>SUB  </a:t>
            </a:r>
            <a:r>
              <a:rPr kumimoji="1" lang="en-US" altLang="zh-CN" b="1" dirty="0" err="1">
                <a:latin typeface="Times New Roman" pitchFamily="18" charset="0"/>
              </a:rPr>
              <a:t>AL,37H</a:t>
            </a:r>
            <a:r>
              <a:rPr kumimoji="1" lang="en-US" altLang="zh-CN" b="1" dirty="0">
                <a:latin typeface="Times New Roman" pitchFamily="18" charset="0"/>
              </a:rPr>
              <a:t>		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立即数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latin typeface="Times New Roman" pitchFamily="18" charset="0"/>
              </a:rPr>
              <a:t>SUB  </a:t>
            </a:r>
            <a:r>
              <a:rPr kumimoji="1" lang="en-US" altLang="zh-CN" b="1" dirty="0" err="1">
                <a:latin typeface="Times New Roman" pitchFamily="18" charset="0"/>
              </a:rPr>
              <a:t>EBX,EDX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dirty="0" smtClean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latin typeface="Times New Roman" pitchFamily="18" charset="0"/>
              </a:rPr>
              <a:t>SUB  CX, </a:t>
            </a:r>
            <a:r>
              <a:rPr kumimoji="1" lang="en-US" altLang="zh-CN" b="1" dirty="0" err="1">
                <a:latin typeface="Times New Roman" pitchFamily="18" charset="0"/>
              </a:rPr>
              <a:t>VAR1</a:t>
            </a:r>
            <a:r>
              <a:rPr kumimoji="1" lang="en-US" altLang="zh-CN" b="1" dirty="0">
                <a:latin typeface="Times New Roman" pitchFamily="18" charset="0"/>
              </a:rPr>
              <a:t>	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	</a:t>
            </a:r>
            <a:r>
              <a:rPr kumimoji="1" lang="en-US" altLang="zh-CN" b="1" dirty="0">
                <a:latin typeface="Times New Roman" pitchFamily="18" charset="0"/>
              </a:rPr>
              <a:t>SUB  ARRAY[SI], AX	;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SUB  WORD  PTR [BX][DI],</a:t>
            </a:r>
            <a:r>
              <a:rPr kumimoji="1" lang="en-US" altLang="zh-CN" b="1" dirty="0" err="1">
                <a:latin typeface="Times New Roman" pitchFamily="18" charset="0"/>
              </a:rPr>
              <a:t>512H</a:t>
            </a:r>
            <a:r>
              <a:rPr kumimoji="1" lang="en-US" altLang="zh-CN" b="1" dirty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存储器减立即数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这种指令影响标志位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:   AF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OF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PF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SF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ZF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标志。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0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SBB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指令格式、对操作数的要求、对标志位的影响与</a:t>
            </a:r>
            <a:r>
              <a:rPr lang="en-US" altLang="zh-CN" dirty="0"/>
              <a:t>SUB</a:t>
            </a:r>
            <a:r>
              <a:rPr lang="zh-CN" altLang="en-US" dirty="0"/>
              <a:t>指令完全一样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指令的操作：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dirty="0" err="1" smtClean="0"/>
              <a:t>OPRD1</a:t>
            </a:r>
            <a:r>
              <a:rPr lang="zh-CN" altLang="en-US" b="1" dirty="0"/>
              <a:t> － </a:t>
            </a:r>
            <a:r>
              <a:rPr lang="en-US" altLang="zh-CN" dirty="0" err="1" smtClean="0"/>
              <a:t>OPRD2</a:t>
            </a:r>
            <a:r>
              <a:rPr lang="zh-CN" altLang="en-US" b="1" dirty="0"/>
              <a:t> －</a:t>
            </a:r>
            <a:r>
              <a:rPr lang="en-US" altLang="zh-CN" dirty="0" smtClean="0"/>
              <a:t> </a:t>
            </a:r>
            <a:r>
              <a:rPr lang="en-US" altLang="zh-CN" dirty="0"/>
              <a:t>CF             </a:t>
            </a:r>
            <a:r>
              <a:rPr lang="en-US" altLang="zh-CN" dirty="0" err="1"/>
              <a:t>OPRD1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CF:       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进位标志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的现行值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上条指令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CF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值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572000" y="393305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例：将</a:t>
            </a:r>
            <a:r>
              <a:rPr lang="en-US" altLang="zh-CN" dirty="0"/>
              <a:t>(*)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 err="1"/>
              <a:t>2AH</a:t>
            </a:r>
            <a:r>
              <a:rPr lang="zh-CN" altLang="en-US" dirty="0"/>
              <a:t>送入内存数据段</a:t>
            </a:r>
            <a:r>
              <a:rPr lang="en-US" altLang="zh-CN" dirty="0" err="1"/>
              <a:t>1000H</a:t>
            </a:r>
            <a:r>
              <a:rPr lang="zh-CN" altLang="en-US" dirty="0"/>
              <a:t>开始的</a:t>
            </a:r>
            <a:r>
              <a:rPr lang="en-US" altLang="zh-CN" dirty="0"/>
              <a:t>100</a:t>
            </a:r>
            <a:r>
              <a:rPr lang="zh-CN" altLang="en-US" dirty="0"/>
              <a:t>个单元中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判断写完否</a:t>
            </a:r>
            <a:r>
              <a:rPr lang="zh-CN" altLang="en-US" dirty="0" smtClean="0">
                <a:latin typeface="宋体" panose="02010600030101010101" pitchFamily="2" charset="-122"/>
              </a:rPr>
              <a:t>？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未完继续写入，否则结束</a:t>
            </a: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09153" y="4687838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614041" y="490215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209603" y="384963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/>
              <a:t>100</a:t>
            </a:r>
            <a:endParaRPr lang="en-US" altLang="zh-CN" sz="2000" b="1" dirty="0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7849241" y="3200350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99628" y="3057475"/>
            <a:ext cx="1052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614041" y="32924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6204591" y="2420888"/>
            <a:ext cx="1501775" cy="3451225"/>
            <a:chOff x="3704" y="1850"/>
            <a:chExt cx="946" cy="2174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7 w 1091"/>
                <a:gd name="T1" fmla="*/ 222 h 280"/>
                <a:gd name="T2" fmla="*/ 27 w 1091"/>
                <a:gd name="T3" fmla="*/ 185 h 280"/>
                <a:gd name="T4" fmla="*/ 58 w 1091"/>
                <a:gd name="T5" fmla="*/ 148 h 280"/>
                <a:gd name="T6" fmla="*/ 116 w 1091"/>
                <a:gd name="T7" fmla="*/ 83 h 280"/>
                <a:gd name="T8" fmla="*/ 189 w 1091"/>
                <a:gd name="T9" fmla="*/ 0 h 280"/>
                <a:gd name="T10" fmla="*/ 246 w 1091"/>
                <a:gd name="T11" fmla="*/ 9 h 280"/>
                <a:gd name="T12" fmla="*/ 277 w 1091"/>
                <a:gd name="T13" fmla="*/ 65 h 280"/>
                <a:gd name="T14" fmla="*/ 330 w 1091"/>
                <a:gd name="T15" fmla="*/ 120 h 280"/>
                <a:gd name="T16" fmla="*/ 486 w 1091"/>
                <a:gd name="T17" fmla="*/ 259 h 280"/>
                <a:gd name="T18" fmla="*/ 580 w 1091"/>
                <a:gd name="T19" fmla="*/ 259 h 280"/>
                <a:gd name="T20" fmla="*/ 591 w 1091"/>
                <a:gd name="T21" fmla="*/ 240 h 280"/>
                <a:gd name="T22" fmla="*/ 606 w 1091"/>
                <a:gd name="T23" fmla="*/ 222 h 280"/>
                <a:gd name="T24" fmla="*/ 617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23691" y="30574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7849241" y="2697113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028774" y="38496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数据段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5278" y="34178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25278" y="38020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625278" y="47132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</a:p>
        </p:txBody>
      </p:sp>
    </p:spTree>
    <p:extLst>
      <p:ext uri="{BB962C8B-B14F-4D97-AF65-F5344CB8AC3E}">
        <p14:creationId xmlns:p14="http://schemas.microsoft.com/office/powerpoint/2010/main" val="3226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SBB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用途：用于多字节数相减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zh-CN" altLang="en-US" b="1" dirty="0">
                <a:latin typeface="Times New Roman" pitchFamily="18" charset="0"/>
              </a:rPr>
              <a:t>例：	</a:t>
            </a:r>
            <a:r>
              <a:rPr kumimoji="1" lang="en-US" altLang="zh-CN" b="1" dirty="0" err="1">
                <a:latin typeface="Times New Roman" pitchFamily="18" charset="0"/>
              </a:rPr>
              <a:t>SBB</a:t>
            </a: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BX,100H</a:t>
            </a:r>
            <a:r>
              <a:rPr kumimoji="1" lang="en-US" altLang="zh-CN" b="1" dirty="0">
                <a:latin typeface="Times New Roman" pitchFamily="18" charset="0"/>
              </a:rPr>
              <a:t>	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立即数 </a:t>
            </a:r>
            <a:r>
              <a:rPr kumimoji="1" lang="en-US" altLang="zh-CN" b="1" dirty="0">
                <a:latin typeface="Times New Roman" pitchFamily="18" charset="0"/>
              </a:rPr>
              <a:t>-CF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dirty="0" err="1">
                <a:latin typeface="Times New Roman" pitchFamily="18" charset="0"/>
              </a:rPr>
              <a:t>SBB</a:t>
            </a: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ECX,EDX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dirty="0" smtClean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-CF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dirty="0" err="1">
                <a:latin typeface="Times New Roman" pitchFamily="18" charset="0"/>
              </a:rPr>
              <a:t>SBB</a:t>
            </a:r>
            <a:r>
              <a:rPr kumimoji="1" lang="en-US" altLang="zh-CN" b="1" dirty="0">
                <a:latin typeface="Times New Roman" pitchFamily="18" charset="0"/>
              </a:rPr>
              <a:t>  AL, [</a:t>
            </a:r>
            <a:r>
              <a:rPr kumimoji="1" lang="en-US" altLang="zh-CN" b="1" dirty="0" err="1">
                <a:latin typeface="Times New Roman" pitchFamily="18" charset="0"/>
              </a:rPr>
              <a:t>SI+</a:t>
            </a:r>
            <a:r>
              <a:rPr kumimoji="1" lang="en-US" altLang="zh-CN" b="1" dirty="0" err="1">
                <a:latin typeface="Arial" charset="0"/>
              </a:rPr>
              <a:t>DATA1</a:t>
            </a:r>
            <a:r>
              <a:rPr kumimoji="1" lang="en-US" altLang="zh-CN" b="1" dirty="0">
                <a:latin typeface="Times New Roman" pitchFamily="18" charset="0"/>
              </a:rPr>
              <a:t>]	;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-CF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dirty="0" err="1">
                <a:latin typeface="Times New Roman" pitchFamily="18" charset="0"/>
              </a:rPr>
              <a:t>SBB</a:t>
            </a:r>
            <a:r>
              <a:rPr kumimoji="1" lang="en-US" altLang="zh-CN" b="1" dirty="0">
                <a:latin typeface="Times New Roman" pitchFamily="18" charset="0"/>
              </a:rPr>
              <a:t> [</a:t>
            </a:r>
            <a:r>
              <a:rPr kumimoji="1" lang="en-US" altLang="zh-CN" b="1" dirty="0" err="1">
                <a:latin typeface="Times New Roman" pitchFamily="18" charset="0"/>
              </a:rPr>
              <a:t>BP+</a:t>
            </a:r>
            <a:r>
              <a:rPr kumimoji="1" lang="en-US" altLang="zh-CN" b="1" dirty="0" err="1">
                <a:latin typeface="Arial" charset="0"/>
              </a:rPr>
              <a:t>DISP</a:t>
            </a:r>
            <a:r>
              <a:rPr kumimoji="1" lang="en-US" altLang="zh-CN" b="1" dirty="0">
                <a:latin typeface="Times New Roman" pitchFamily="18" charset="0"/>
              </a:rPr>
              <a:t>], BL		;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寄存器</a:t>
            </a:r>
            <a:r>
              <a:rPr kumimoji="1" lang="en-US" altLang="zh-CN" b="1" dirty="0">
                <a:latin typeface="Times New Roman" pitchFamily="18" charset="0"/>
              </a:rPr>
              <a:t>-CF</a:t>
            </a:r>
          </a:p>
          <a:p>
            <a:pPr indent="0" eaLnBrk="1" hangingPunct="1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kumimoji="1" lang="en-US" altLang="zh-CN" b="1" dirty="0" smtClean="0">
                <a:latin typeface="Times New Roman" pitchFamily="18" charset="0"/>
              </a:rPr>
              <a:t>           </a:t>
            </a:r>
            <a:r>
              <a:rPr kumimoji="1" lang="en-US" altLang="zh-CN" b="1" dirty="0" err="1" smtClean="0">
                <a:latin typeface="Times New Roman" pitchFamily="18" charset="0"/>
              </a:rPr>
              <a:t>SBB</a:t>
            </a:r>
            <a:r>
              <a:rPr kumimoji="1" lang="en-US" altLang="zh-CN" b="1" dirty="0" smtClean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BYTE  PTR [</a:t>
            </a:r>
            <a:r>
              <a:rPr kumimoji="1" lang="en-US" altLang="zh-CN" b="1" dirty="0" err="1">
                <a:latin typeface="Times New Roman" pitchFamily="18" charset="0"/>
              </a:rPr>
              <a:t>SI+6</a:t>
            </a:r>
            <a:r>
              <a:rPr kumimoji="1" lang="en-US" altLang="zh-CN" b="1" dirty="0">
                <a:latin typeface="Times New Roman" pitchFamily="18" charset="0"/>
              </a:rPr>
              <a:t>],</a:t>
            </a:r>
            <a:r>
              <a:rPr kumimoji="1" lang="en-US" altLang="zh-CN" b="1" dirty="0" err="1">
                <a:latin typeface="Times New Roman" pitchFamily="18" charset="0"/>
              </a:rPr>
              <a:t>96H</a:t>
            </a:r>
            <a:r>
              <a:rPr kumimoji="1" lang="en-US" altLang="zh-CN" b="1" dirty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存储器</a:t>
            </a:r>
            <a:r>
              <a:rPr kumimoji="1" lang="en-US" altLang="zh-CN" b="1" dirty="0">
                <a:latin typeface="Times New Roman" pitchFamily="18" charset="0"/>
              </a:rPr>
              <a:t>-</a:t>
            </a:r>
            <a:r>
              <a:rPr kumimoji="1" lang="zh-CN" altLang="en-US" b="1" dirty="0">
                <a:latin typeface="Times New Roman" pitchFamily="18" charset="0"/>
              </a:rPr>
              <a:t>立即数</a:t>
            </a:r>
            <a:r>
              <a:rPr kumimoji="1" lang="en-US" altLang="zh-CN" b="1" dirty="0">
                <a:latin typeface="Times New Roman" pitchFamily="18" charset="0"/>
              </a:rPr>
              <a:t>-CF</a:t>
            </a: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lnSpc>
                <a:spcPct val="100000"/>
              </a:lnSpc>
              <a:buNone/>
            </a:pPr>
            <a:endParaRPr lang="zh-CN" altLang="en-US" dirty="0"/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indent="0" eaLnBrk="1" hangingPunct="1">
              <a:lnSpc>
                <a:spcPct val="100000"/>
              </a:lnSpc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indent="0" eaLnBrk="1" hangingPunct="1">
              <a:lnSpc>
                <a:spcPct val="100000"/>
              </a:lnSpc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8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SBB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969963" lvl="1" indent="-342900">
              <a:spcBef>
                <a:spcPct val="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多字节数的加减综合举例</a:t>
            </a:r>
            <a:endParaRPr lang="en-US" altLang="zh-CN" dirty="0" smtClean="0"/>
          </a:p>
          <a:p>
            <a:pPr indent="0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均为</a:t>
            </a:r>
            <a:r>
              <a:rPr lang="en-US" altLang="zh-CN" b="1" dirty="0">
                <a:latin typeface="Times New Roman" panose="02020603050405020304" pitchFamily="18" charset="0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</a:rPr>
              <a:t>位数，分别存放在地址为</a:t>
            </a:r>
            <a:r>
              <a:rPr lang="en-US" altLang="zh-CN" b="1" dirty="0">
                <a:latin typeface="Times New Roman" panose="02020603050405020304" pitchFamily="18" charset="0"/>
              </a:rPr>
              <a:t>X, </a:t>
            </a:r>
            <a:r>
              <a:rPr lang="en-US" altLang="zh-CN" b="1" dirty="0" err="1">
                <a:latin typeface="Times New Roman" panose="02020603050405020304" pitchFamily="18" charset="0"/>
              </a:rPr>
              <a:t>X+2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r>
              <a:rPr lang="en-US" altLang="zh-CN" b="1" dirty="0" err="1">
                <a:latin typeface="Times New Roman" panose="02020603050405020304" pitchFamily="18" charset="0"/>
              </a:rPr>
              <a:t>Y,Y+2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r>
              <a:rPr lang="en-US" altLang="zh-CN" b="1" dirty="0" err="1">
                <a:latin typeface="Times New Roman" panose="02020603050405020304" pitchFamily="18" charset="0"/>
              </a:rPr>
              <a:t>Z,Z+2</a:t>
            </a:r>
            <a:r>
              <a:rPr lang="zh-CN" altLang="en-US" b="1" dirty="0">
                <a:latin typeface="Times New Roman" panose="02020603050405020304" pitchFamily="18" charset="0"/>
              </a:rPr>
              <a:t>的存储单元中，用指令序列实现</a:t>
            </a:r>
            <a:r>
              <a:rPr lang="en-US" altLang="zh-CN" b="1" dirty="0" err="1"/>
              <a:t>w</a:t>
            </a:r>
            <a:r>
              <a:rPr lang="en-US" altLang="zh-CN" b="1" dirty="0" err="1">
                <a:sym typeface="Symbol" panose="05050102010706020507" pitchFamily="18" charset="2"/>
              </a:rPr>
              <a:t></a:t>
            </a:r>
            <a:r>
              <a:rPr lang="en-US" altLang="zh-CN" b="1" dirty="0" err="1"/>
              <a:t>x+y+24-z</a:t>
            </a:r>
            <a:r>
              <a:rPr lang="zh-CN" altLang="en-US" b="1" dirty="0">
                <a:latin typeface="Times New Roman" panose="02020603050405020304" pitchFamily="18" charset="0"/>
              </a:rPr>
              <a:t>，结果放在</a:t>
            </a:r>
            <a:r>
              <a:rPr lang="en-US" altLang="zh-CN" b="1" dirty="0">
                <a:latin typeface="Times New Roman" panose="02020603050405020304" pitchFamily="18" charset="0"/>
              </a:rPr>
              <a:t>W, </a:t>
            </a:r>
            <a:r>
              <a:rPr lang="en-US" altLang="zh-CN" b="1" dirty="0" err="1">
                <a:latin typeface="Times New Roman" panose="02020603050405020304" pitchFamily="18" charset="0"/>
              </a:rPr>
              <a:t>W+2</a:t>
            </a:r>
            <a:r>
              <a:rPr lang="zh-CN" altLang="en-US" b="1" dirty="0">
                <a:latin typeface="Times New Roman" panose="02020603050405020304" pitchFamily="18" charset="0"/>
              </a:rPr>
              <a:t>单元中</a:t>
            </a:r>
            <a:endParaRPr lang="zh-CN" altLang="en-US" dirty="0"/>
          </a:p>
          <a:p>
            <a:pPr indent="0">
              <a:spcBef>
                <a:spcPct val="0"/>
              </a:spcBef>
              <a:buNone/>
            </a:pPr>
            <a:endParaRPr lang="zh-CN" altLang="en-US" b="1" dirty="0"/>
          </a:p>
          <a:p>
            <a:pPr indent="0" eaLnBrk="1" hangingPunct="1">
              <a:lnSpc>
                <a:spcPct val="100000"/>
              </a:lnSpc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indent="0" eaLnBrk="1" hangingPunct="1">
              <a:lnSpc>
                <a:spcPct val="100000"/>
              </a:lnSpc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504" y="764704"/>
            <a:ext cx="9036496" cy="62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MOV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AX, X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800" b="1" dirty="0">
                <a:latin typeface="Times New Roman" panose="02020603050405020304" pitchFamily="18" charset="0"/>
              </a:rPr>
              <a:t>  DX,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X+2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ADD  AX, Y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ADC  DX,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Y+2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;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x+y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ADD  AX, 24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ADC  DX, 0            ;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x+y+24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SUB  AX, Z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SBB</a:t>
            </a:r>
            <a:r>
              <a:rPr lang="en-US" altLang="zh-CN" sz="2800" b="1" dirty="0">
                <a:latin typeface="Times New Roman" panose="02020603050405020304" pitchFamily="18" charset="0"/>
              </a:rPr>
              <a:t>  DX,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Z+2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;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x+y+24-z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800" b="1" dirty="0">
                <a:latin typeface="Times New Roman" panose="02020603050405020304" pitchFamily="18" charset="0"/>
              </a:rPr>
              <a:t>  W, AX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W+2</a:t>
            </a:r>
            <a:r>
              <a:rPr lang="en-US" altLang="zh-CN" sz="2800" b="1" dirty="0">
                <a:latin typeface="Times New Roman" panose="02020603050405020304" pitchFamily="18" charset="0"/>
              </a:rPr>
              <a:t>, DX     ; </a:t>
            </a:r>
            <a:r>
              <a:rPr lang="zh-CN" altLang="en-US" sz="2800" b="1" dirty="0">
                <a:latin typeface="Times New Roman" panose="02020603050405020304" pitchFamily="18" charset="0"/>
              </a:rPr>
              <a:t>结果存入</a:t>
            </a:r>
            <a:r>
              <a:rPr lang="en-US" altLang="zh-CN" sz="2800" b="1" dirty="0">
                <a:latin typeface="Times New Roman" panose="02020603050405020304" pitchFamily="18" charset="0"/>
              </a:rPr>
              <a:t>W,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W+2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单元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E0000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：低</a:t>
            </a:r>
            <a:r>
              <a:rPr lang="en-US" altLang="zh-CN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位加减用不带进位的指令；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 smtClean="0">
                <a:solidFill>
                  <a:srgbClr val="FE0000"/>
                </a:solidFill>
                <a:latin typeface="Times New Roman" panose="02020603050405020304" pitchFamily="18" charset="0"/>
              </a:rPr>
              <a:t> 高</a:t>
            </a:r>
            <a:r>
              <a:rPr lang="en-US" altLang="zh-CN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solidFill>
                  <a:srgbClr val="FE0000"/>
                </a:solidFill>
                <a:latin typeface="Times New Roman" panose="02020603050405020304" pitchFamily="18" charset="0"/>
              </a:rPr>
              <a:t>位的加减用带进位的指令</a:t>
            </a:r>
            <a:endParaRPr lang="zh-CN" altLang="en-US" sz="2800" b="1" i="1" dirty="0">
              <a:solidFill>
                <a:srgbClr val="F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多字节数的加减综合举例</a:t>
            </a:r>
          </a:p>
        </p:txBody>
      </p:sp>
    </p:spTree>
    <p:extLst>
      <p:ext uri="{BB962C8B-B14F-4D97-AF65-F5344CB8AC3E}">
        <p14:creationId xmlns:p14="http://schemas.microsoft.com/office/powerpoint/2010/main" val="41783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smtClean="0"/>
              <a:t>DEC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/>
              <a:t>DEC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b="1" dirty="0"/>
              <a:t>－ </a:t>
            </a:r>
            <a:r>
              <a:rPr lang="en-US" altLang="zh-CN" dirty="0" smtClean="0"/>
              <a:t>1             </a:t>
            </a:r>
            <a:r>
              <a:rPr lang="en-US" altLang="zh-CN" dirty="0" err="1" smtClean="0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771800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4581525"/>
            <a:ext cx="5486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指令对操作数的要求与</a:t>
            </a:r>
            <a:r>
              <a:rPr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INC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指令常用于在程序中修改计数值</a:t>
            </a:r>
          </a:p>
        </p:txBody>
      </p:sp>
    </p:spTree>
    <p:extLst>
      <p:ext uri="{BB962C8B-B14F-4D97-AF65-F5344CB8AC3E}">
        <p14:creationId xmlns:p14="http://schemas.microsoft.com/office/powerpoint/2010/main" val="19249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NEG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NEG</a:t>
            </a:r>
            <a:r>
              <a:rPr lang="en-US" altLang="zh-CN" dirty="0"/>
              <a:t>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</a:t>
            </a:r>
            <a:r>
              <a:rPr lang="zh-CN" altLang="en-US" dirty="0" smtClean="0"/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把操作数按位求反后末位</a:t>
            </a:r>
            <a:r>
              <a:rPr lang="en-US" altLang="zh-CN" b="1" dirty="0">
                <a:latin typeface="Times New Roman" panose="02020603050405020304" pitchFamily="18" charset="0"/>
              </a:rPr>
              <a:t>+1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lvl="1" eaLnBrk="1" hangingPunct="1"/>
            <a:r>
              <a:rPr lang="en-US" altLang="zh-CN" b="1" dirty="0" err="1">
                <a:latin typeface="Times New Roman" panose="02020603050405020304" pitchFamily="18" charset="0"/>
              </a:rPr>
              <a:t>0FFFFH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</a:t>
            </a:r>
            <a:r>
              <a:rPr lang="en-US" altLang="zh-CN" dirty="0" smtClean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+1</a:t>
            </a:r>
            <a:r>
              <a:rPr lang="en-US" altLang="zh-CN" dirty="0" smtClean="0"/>
              <a:t>              </a:t>
            </a:r>
            <a:r>
              <a:rPr lang="en-US" altLang="zh-CN" dirty="0" err="1"/>
              <a:t>OPRD</a:t>
            </a:r>
            <a:endParaRPr lang="zh-CN" altLang="en-US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982517" y="4293096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39952" y="2564904"/>
            <a:ext cx="1981200" cy="762000"/>
          </a:xfrm>
          <a:prstGeom prst="wedgeRectCallout">
            <a:avLst>
              <a:gd name="adj1" fmla="val -99570"/>
              <a:gd name="adj2" fmla="val 259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8/16位寄存器或存储器操作数</a:t>
            </a:r>
          </a:p>
        </p:txBody>
      </p:sp>
    </p:spTree>
    <p:extLst>
      <p:ext uri="{BB962C8B-B14F-4D97-AF65-F5344CB8AC3E}">
        <p14:creationId xmlns:p14="http://schemas.microsoft.com/office/powerpoint/2010/main" val="29356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3048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应用举例：求绝对值</a:t>
            </a:r>
          </a:p>
          <a:p>
            <a:pPr eaLnBrk="1" hangingPunct="1"/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在内存中，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从</a:t>
            </a:r>
            <a:r>
              <a:rPr lang="en-US" altLang="zh-CN" sz="2400" b="1">
                <a:latin typeface="Times New Roman" panose="02020603050405020304" pitchFamily="18" charset="0"/>
              </a:rPr>
              <a:t>AREA1</a:t>
            </a:r>
            <a:r>
              <a:rPr lang="zh-CN" altLang="en-US" sz="2400" b="1">
                <a:latin typeface="Times New Roman" panose="02020603050405020304" pitchFamily="18" charset="0"/>
              </a:rPr>
              <a:t>开始存放</a:t>
            </a:r>
            <a:r>
              <a:rPr lang="en-US" altLang="zh-CN" sz="2400" b="1">
                <a:latin typeface="Times New Roman" panose="02020603050405020304" pitchFamily="18" charset="0"/>
              </a:rPr>
              <a:t>100</a:t>
            </a:r>
            <a:r>
              <a:rPr lang="zh-CN" altLang="en-US" sz="2400" b="1">
                <a:latin typeface="Times New Roman" panose="02020603050405020304" pitchFamily="18" charset="0"/>
              </a:rPr>
              <a:t>个带符号数。</a:t>
            </a:r>
          </a:p>
          <a:p>
            <a:pPr eaLnBrk="1" hangingPunct="1"/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求各数的绝对值，并存于</a:t>
            </a:r>
            <a:r>
              <a:rPr lang="en-US" altLang="zh-CN" sz="2400" b="1">
                <a:latin typeface="Times New Roman" panose="02020603050405020304" pitchFamily="18" charset="0"/>
              </a:rPr>
              <a:t>AREA2</a:t>
            </a:r>
            <a:r>
              <a:rPr lang="zh-CN" altLang="en-US" sz="2400" b="1">
                <a:latin typeface="Times New Roman" panose="02020603050405020304" pitchFamily="18" charset="0"/>
              </a:rPr>
              <a:t>开始的单元。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352800" y="6096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流程图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48200" y="304800"/>
          <a:ext cx="3886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r:id="rId3" imgW="3390900" imgH="6941820" progId="Visio.Drawing.6">
                  <p:embed/>
                </p:oleObj>
              </mc:Choice>
              <mc:Fallback>
                <p:oleObj r:id="rId3" imgW="3390900" imgH="6941820" progId="Visio.Drawing.6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"/>
                        <a:ext cx="3886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7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077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程序：</a:t>
            </a:r>
          </a:p>
          <a:p>
            <a:pPr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START:</a:t>
            </a: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LEA   </a:t>
            </a:r>
            <a:r>
              <a:rPr lang="en-US" altLang="zh-CN" sz="2400" b="1" dirty="0">
                <a:latin typeface="Times New Roman" panose="02020603050405020304" pitchFamily="18" charset="0"/>
              </a:rPr>
              <a:t>SI,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AREA1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LEA   DI,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AREA2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>
                <a:latin typeface="Times New Roman" panose="02020603050405020304" pitchFamily="18" charset="0"/>
              </a:rPr>
              <a:t>  CX,  100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CHECK:    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>
                <a:latin typeface="Times New Roman" panose="02020603050405020304" pitchFamily="18" charset="0"/>
              </a:rPr>
              <a:t>   AL,  [SI]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OR      AL,  AL         ;(AL)</a:t>
            </a:r>
            <a:r>
              <a:rPr lang="zh-CN" altLang="en-US" sz="2400" b="1" dirty="0">
                <a:latin typeface="Times New Roman" panose="02020603050405020304" pitchFamily="18" charset="0"/>
              </a:rPr>
              <a:t>内容不变，置标志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JNS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NEXT	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</a:rPr>
              <a:t>SF=0</a:t>
            </a:r>
            <a:r>
              <a:rPr lang="zh-CN" altLang="en-US" sz="2400" b="1" dirty="0">
                <a:latin typeface="Times New Roman" panose="02020603050405020304" pitchFamily="18" charset="0"/>
              </a:rPr>
              <a:t>转</a:t>
            </a:r>
            <a:r>
              <a:rPr lang="en-US" altLang="zh-CN" sz="2400" b="1" dirty="0">
                <a:latin typeface="Times New Roman" panose="02020603050405020304" pitchFamily="18" charset="0"/>
              </a:rPr>
              <a:t>NEXT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AL</a:t>
            </a:r>
            <a:r>
              <a:rPr lang="en-US" altLang="zh-CN" sz="2400" b="1" dirty="0">
                <a:latin typeface="Times New Roman" panose="02020603050405020304" pitchFamily="18" charset="0"/>
              </a:rPr>
              <a:t>	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负数，求其正数的补码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smtClean="0">
                <a:latin typeface="Times New Roman" panose="02020603050405020304" pitchFamily="18" charset="0"/>
              </a:rPr>
              <a:t>NEXT</a:t>
            </a:r>
            <a:r>
              <a:rPr lang="en-US" altLang="zh-CN" sz="2400" b="1" dirty="0">
                <a:latin typeface="Times New Roman" panose="02020603050405020304" pitchFamily="18" charset="0"/>
              </a:rPr>
              <a:t>:       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b="1" dirty="0">
                <a:latin typeface="Times New Roman" panose="02020603050405020304" pitchFamily="18" charset="0"/>
              </a:rPr>
              <a:t>   [DI],  AL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；送目标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INC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SI</a:t>
            </a:r>
          </a:p>
          <a:p>
            <a:pPr eaLnBrk="1" hangingPunct="1"/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INC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DI</a:t>
            </a:r>
          </a:p>
          <a:p>
            <a:pPr eaLnBrk="1" hangingPunct="1"/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		DEC   CX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JNZ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CHECK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HLT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格式：</a:t>
            </a:r>
          </a:p>
          <a:p>
            <a:pPr lvl="1" eaLnBrk="1" hangingPunct="1"/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OPRD1，OPRD2</a:t>
            </a:r>
            <a:endParaRPr lang="en-US" altLang="zh-CN" dirty="0"/>
          </a:p>
          <a:p>
            <a:pPr eaLnBrk="1" hangingPunct="1"/>
            <a:r>
              <a:rPr lang="zh-CN" altLang="en-US" dirty="0"/>
              <a:t>操作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OPRD1</a:t>
            </a:r>
            <a:r>
              <a:rPr lang="en-US" altLang="zh-CN" b="1" dirty="0" smtClean="0"/>
              <a:t> </a:t>
            </a:r>
            <a:r>
              <a:rPr lang="zh-CN" altLang="en-US" sz="2800" b="1" dirty="0" smtClean="0"/>
              <a:t>－</a:t>
            </a:r>
            <a:r>
              <a:rPr lang="en-US" altLang="zh-CN" dirty="0" err="1" smtClean="0"/>
              <a:t>OPRD2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（相减）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r>
              <a:rPr lang="zh-CN" altLang="en-US" dirty="0">
                <a:solidFill>
                  <a:srgbClr val="FF0000"/>
                </a:solidFill>
              </a:rPr>
              <a:t>执行的结果不影响目标操作数，仅影响标志位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4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例</a:t>
            </a:r>
            <a:r>
              <a:rPr kumimoji="1" lang="zh-CN" altLang="en-US" b="1" dirty="0">
                <a:latin typeface="Times New Roman" pitchFamily="18" charset="0"/>
              </a:rPr>
              <a:t>： </a:t>
            </a:r>
            <a:endParaRPr kumimoji="1" lang="en-US" altLang="zh-CN" b="1" dirty="0">
              <a:latin typeface="Times New Roman" pitchFamily="18" charset="0"/>
            </a:endParaRPr>
          </a:p>
          <a:p>
            <a:pPr lvl="1" indent="-342900">
              <a:lnSpc>
                <a:spcPct val="125000"/>
              </a:lnSpc>
              <a:spcBef>
                <a:spcPct val="0"/>
              </a:spcBef>
            </a:pPr>
            <a:r>
              <a:rPr kumimoji="1" lang="en-US" altLang="zh-CN" b="1" dirty="0" err="1" smtClean="0">
                <a:latin typeface="Times New Roman" pitchFamily="18" charset="0"/>
              </a:rPr>
              <a:t>CMP</a:t>
            </a:r>
            <a:r>
              <a:rPr kumimoji="1" lang="en-US" altLang="zh-CN" b="1" dirty="0" smtClean="0">
                <a:latin typeface="Times New Roman" pitchFamily="18" charset="0"/>
              </a:rPr>
              <a:t>  </a:t>
            </a:r>
            <a:r>
              <a:rPr kumimoji="1" lang="en-US" altLang="zh-CN" b="1" dirty="0" err="1" smtClean="0">
                <a:latin typeface="Times New Roman" pitchFamily="18" charset="0"/>
              </a:rPr>
              <a:t>AL,0AH</a:t>
            </a:r>
            <a:r>
              <a:rPr kumimoji="1" lang="en-US" altLang="zh-CN" b="1" dirty="0" smtClean="0">
                <a:latin typeface="Times New Roman" pitchFamily="18" charset="0"/>
              </a:rPr>
              <a:t>	   ;</a:t>
            </a:r>
            <a:r>
              <a:rPr kumimoji="1" lang="zh-CN" altLang="en-US" b="1" dirty="0">
                <a:latin typeface="Times New Roman" pitchFamily="18" charset="0"/>
              </a:rPr>
              <a:t>寄存器与立即数比较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 err="1" smtClean="0">
                <a:latin typeface="Times New Roman" pitchFamily="18" charset="0"/>
              </a:rPr>
              <a:t>CMP</a:t>
            </a:r>
            <a:r>
              <a:rPr kumimoji="1" lang="en-US" altLang="zh-CN" b="1" dirty="0" smtClean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ECX</a:t>
            </a:r>
            <a:r>
              <a:rPr kumimoji="1" lang="en-US" altLang="zh-CN" b="1" dirty="0">
                <a:latin typeface="Times New Roman" pitchFamily="18" charset="0"/>
              </a:rPr>
              <a:t>, EDI	</a:t>
            </a:r>
            <a:r>
              <a:rPr kumimoji="1" lang="en-US" altLang="zh-CN" b="1" dirty="0" smtClean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寄存器与寄存器比较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 err="1" smtClean="0">
                <a:latin typeface="Times New Roman" pitchFamily="18" charset="0"/>
              </a:rPr>
              <a:t>CMP</a:t>
            </a:r>
            <a:r>
              <a:rPr kumimoji="1" lang="en-US" altLang="zh-CN" b="1" dirty="0" smtClean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AX, </a:t>
            </a:r>
            <a:r>
              <a:rPr kumimoji="1" lang="en-US" altLang="zh-CN" b="1" dirty="0" err="1">
                <a:latin typeface="Times New Roman" pitchFamily="18" charset="0"/>
              </a:rPr>
              <a:t>AREA1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dirty="0" smtClean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寄存器与存储器比较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 err="1" smtClean="0">
                <a:latin typeface="Times New Roman" pitchFamily="18" charset="0"/>
              </a:rPr>
              <a:t>CMP</a:t>
            </a:r>
            <a:r>
              <a:rPr kumimoji="1" lang="en-US" altLang="zh-CN" b="1" dirty="0" smtClean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[</a:t>
            </a:r>
            <a:r>
              <a:rPr kumimoji="1" lang="en-US" altLang="zh-CN" b="1" dirty="0" err="1">
                <a:latin typeface="Times New Roman" pitchFamily="18" charset="0"/>
              </a:rPr>
              <a:t>BX+5</a:t>
            </a:r>
            <a:r>
              <a:rPr kumimoji="1" lang="en-US" altLang="zh-CN" b="1" dirty="0">
                <a:latin typeface="Times New Roman" pitchFamily="18" charset="0"/>
              </a:rPr>
              <a:t>], </a:t>
            </a:r>
            <a:r>
              <a:rPr kumimoji="1" lang="en-US" altLang="zh-CN" b="1" dirty="0" err="1">
                <a:latin typeface="Times New Roman" pitchFamily="18" charset="0"/>
              </a:rPr>
              <a:t>ESI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dirty="0" smtClean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存储器与寄存器比较</a:t>
            </a: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en-US" altLang="zh-CN" b="1" dirty="0" err="1">
                <a:latin typeface="Times New Roman" pitchFamily="18" charset="0"/>
              </a:rPr>
              <a:t>CMP</a:t>
            </a:r>
            <a:r>
              <a:rPr kumimoji="1" lang="en-US" altLang="zh-CN" b="1" dirty="0">
                <a:latin typeface="Times New Roman" pitchFamily="18" charset="0"/>
              </a:rPr>
              <a:t>  WORD  PTR [GAMMA],</a:t>
            </a:r>
            <a:r>
              <a:rPr kumimoji="1" lang="en-US" altLang="zh-CN" b="1" dirty="0" err="1">
                <a:latin typeface="Times New Roman" pitchFamily="18" charset="0"/>
              </a:rPr>
              <a:t>100H</a:t>
            </a:r>
            <a:r>
              <a:rPr kumimoji="1" lang="en-US" altLang="zh-CN" b="1" dirty="0">
                <a:latin typeface="Times New Roman" pitchFamily="18" charset="0"/>
              </a:rPr>
              <a:t>;</a:t>
            </a:r>
            <a:r>
              <a:rPr kumimoji="1" lang="zh-CN" altLang="en-US" b="1" dirty="0">
                <a:latin typeface="Times New Roman" pitchFamily="18" charset="0"/>
              </a:rPr>
              <a:t>存储器与立即数比较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50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dirty="0"/>
              <a:t>用途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用比较指令来比较两个数之间的关系：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    两者</a:t>
            </a:r>
            <a:r>
              <a:rPr lang="zh-CN" altLang="en-US" b="1" dirty="0">
                <a:latin typeface="Times New Roman" panose="02020603050405020304" pitchFamily="18" charset="0"/>
              </a:rPr>
              <a:t>是否相等，两个数中哪个大。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  根据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标志，判断两者是否相等；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	根据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标志， 判断两个无符号数的大小；</a:t>
            </a:r>
          </a:p>
          <a:p>
            <a:pPr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	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标志，判断二个带符号数的大小。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0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程序示例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AGAIN：MOV</a:t>
            </a:r>
            <a:r>
              <a:rPr lang="en-US" altLang="zh-CN" dirty="0">
                <a:latin typeface="宋体" panose="02010600030101010101" pitchFamily="2" charset="-122"/>
              </a:rPr>
              <a:t>  [DI]，AL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 DI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DI+1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宋体" panose="02010600030101010101" pitchFamily="2" charset="-122"/>
              </a:rPr>
              <a:t>DEC  CX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 AGAIN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CX≠0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r>
              <a:rPr lang="en-US" altLang="zh-CN" dirty="0">
                <a:latin typeface="宋体" panose="02010600030101010101" pitchFamily="2" charset="-122"/>
              </a:rPr>
              <a:t>           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228600"/>
            <a:ext cx="8153400" cy="65556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 根据</a:t>
            </a:r>
            <a:r>
              <a:rPr lang="en-US" altLang="zh-CN" sz="24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ZF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标志，可判断两者是否相等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CMP</a:t>
            </a:r>
            <a:r>
              <a:rPr lang="en-US" altLang="zh-CN" sz="2400" b="1" dirty="0">
                <a:latin typeface="Times New Roman" panose="02020603050405020304" pitchFamily="18" charset="0"/>
              </a:rPr>
              <a:t>   AX,   BX	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结果为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，两者相等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=0,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结果不为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，两者不相等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	根据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CF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标志， 判断两个无符号数的大小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    比较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AX , BX</a:t>
            </a:r>
            <a:r>
              <a:rPr lang="zh-CN" altLang="en-US" sz="2400" b="1" dirty="0">
                <a:latin typeface="Times New Roman" panose="02020603050405020304" pitchFamily="18" charset="0"/>
              </a:rPr>
              <a:t>寄存器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将大数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latin typeface="Times New Roman" panose="02020603050405020304" pitchFamily="18" charset="0"/>
              </a:rPr>
              <a:t> 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AX</a:t>
            </a:r>
            <a:r>
              <a:rPr lang="zh-CN" altLang="en-US" sz="2400" b="1" dirty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	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	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CMP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AX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	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JNC</a:t>
            </a:r>
            <a:r>
              <a:rPr lang="en-US" altLang="zh-CN" sz="2400" b="1" dirty="0">
                <a:latin typeface="Times New Roman" panose="02020603050405020304" pitchFamily="18" charset="0"/>
              </a:rPr>
              <a:t>  NEXT                     ; CF=0</a:t>
            </a:r>
            <a:r>
              <a:rPr lang="zh-CN" altLang="en-US" sz="2400" b="1" dirty="0">
                <a:latin typeface="Times New Roman" panose="02020603050405020304" pitchFamily="18" charset="0"/>
              </a:rPr>
              <a:t>转</a:t>
            </a:r>
            <a:r>
              <a:rPr lang="en-US" altLang="zh-CN" sz="2400" b="1" dirty="0">
                <a:latin typeface="Times New Roman" panose="02020603050405020304" pitchFamily="18" charset="0"/>
              </a:rPr>
              <a:t>NEXT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	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XCHG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AX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BX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NEXT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CF=0 ,(AX)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(BX);      CF=1,  (AX) &lt; (BX)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3568" y="1196752"/>
            <a:ext cx="8001000" cy="374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设：被比较二个带符号数分别为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   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分四种情况讨论：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 	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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A&gt;0,     B&gt;0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	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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A&lt;0,     B&lt;0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	 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A&gt;0,      B&lt;0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    	 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A&lt;0,      B&gt;0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77771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	用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SF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标志，判断二个带符号数的大小</a:t>
            </a:r>
          </a:p>
        </p:txBody>
      </p:sp>
    </p:spTree>
    <p:extLst>
      <p:ext uri="{BB962C8B-B14F-4D97-AF65-F5344CB8AC3E}">
        <p14:creationId xmlns:p14="http://schemas.microsoft.com/office/powerpoint/2010/main" val="32016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46125" y="117475"/>
            <a:ext cx="482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四种情况讨论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操作数以</a:t>
            </a:r>
            <a:r>
              <a:rPr lang="en-US" altLang="zh-CN" sz="2400" b="1">
                <a:latin typeface="Times New Roman" panose="02020603050405020304" pitchFamily="18" charset="0"/>
              </a:rPr>
              <a:t>8</a:t>
            </a:r>
            <a:r>
              <a:rPr lang="zh-CN" altLang="en-US" sz="2400" b="1">
                <a:latin typeface="Times New Roman" panose="02020603050405020304" pitchFamily="18" charset="0"/>
              </a:rPr>
              <a:t>位为例）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576263" y="650875"/>
            <a:ext cx="8110537" cy="5942013"/>
            <a:chOff x="363" y="410"/>
            <a:chExt cx="4648" cy="3743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689" y="410"/>
              <a:ext cx="652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973" y="474"/>
              <a:ext cx="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341" y="410"/>
              <a:ext cx="652" cy="30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625" y="482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993" y="410"/>
              <a:ext cx="981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221" y="491"/>
              <a:ext cx="4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800080"/>
                  </a:solidFill>
                  <a:latin typeface="宋体" panose="02010600030101010101" pitchFamily="2" charset="-122"/>
                </a:rPr>
                <a:t>CMP A, 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974" y="410"/>
              <a:ext cx="2037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3827" y="474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宋体" panose="02010600030101010101" pitchFamily="2" charset="-122"/>
                </a:rPr>
                <a:t>结论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689" y="698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975" y="906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341" y="698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625" y="906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974" y="698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3617" y="733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A&gt;0,B&gt;0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3079" y="906"/>
              <a:ext cx="1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宋体" panose="02010600030101010101" pitchFamily="2" charset="-122"/>
                </a:rPr>
                <a:t>SF=0</a:t>
              </a:r>
              <a:r>
                <a:rPr lang="zh-CN" altLang="en-US" b="1" dirty="0">
                  <a:latin typeface="宋体" panose="02010600030101010101" pitchFamily="2" charset="-122"/>
                </a:rPr>
                <a:t>，</a:t>
              </a:r>
              <a:r>
                <a:rPr lang="en-US" altLang="zh-CN" b="1" dirty="0">
                  <a:latin typeface="宋体" panose="02010600030101010101" pitchFamily="2" charset="-122"/>
                </a:rPr>
                <a:t>OF=0     </a:t>
              </a:r>
              <a:r>
                <a:rPr lang="zh-CN" altLang="en-US" b="1" dirty="0">
                  <a:latin typeface="宋体" panose="02010600030101010101" pitchFamily="2" charset="-122"/>
                </a:rPr>
                <a:t>则：</a:t>
              </a:r>
              <a:r>
                <a:rPr lang="en-US" altLang="zh-CN" b="1" dirty="0">
                  <a:latin typeface="宋体" panose="02010600030101010101" pitchFamily="2" charset="-122"/>
                </a:rPr>
                <a:t>A&gt;B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689" y="1274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973" y="1482"/>
              <a:ext cx="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1341" y="1274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1625" y="1482"/>
              <a:ext cx="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993" y="1274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0" name="Freeform 24"/>
            <p:cNvSpPr>
              <a:spLocks noChangeArrowheads="1"/>
            </p:cNvSpPr>
            <p:nvPr/>
          </p:nvSpPr>
          <p:spPr bwMode="auto">
            <a:xfrm>
              <a:off x="2974" y="1274"/>
              <a:ext cx="2037" cy="1"/>
            </a:xfrm>
            <a:custGeom>
              <a:avLst/>
              <a:gdLst>
                <a:gd name="T0" fmla="*/ 0 w 2037"/>
                <a:gd name="T1" fmla="*/ 0 h 1"/>
                <a:gd name="T2" fmla="*/ 2037 w 2037"/>
                <a:gd name="T3" fmla="*/ 0 h 1"/>
                <a:gd name="T4" fmla="*/ 0 w 2037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7" h="1">
                  <a:moveTo>
                    <a:pt x="0" y="0"/>
                  </a:moveTo>
                  <a:lnTo>
                    <a:pt x="2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363" y="698"/>
              <a:ext cx="326" cy="1152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363" y="410"/>
              <a:ext cx="326" cy="288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463" y="424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情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463" y="558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况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363" y="1850"/>
              <a:ext cx="326" cy="1151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2974" y="1274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3617" y="1309"/>
              <a:ext cx="5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A&gt;0,  B&gt;0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3079" y="1482"/>
              <a:ext cx="15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宋体" panose="02010600030101010101" pitchFamily="2" charset="-122"/>
                </a:rPr>
                <a:t>SF=1</a:t>
              </a:r>
              <a:r>
                <a:rPr lang="zh-CN" altLang="en-US" b="1" dirty="0">
                  <a:latin typeface="宋体" panose="02010600030101010101" pitchFamily="2" charset="-122"/>
                </a:rPr>
                <a:t>，</a:t>
              </a:r>
              <a:r>
                <a:rPr lang="en-US" altLang="zh-CN" b="1" dirty="0">
                  <a:latin typeface="宋体" panose="02010600030101010101" pitchFamily="2" charset="-122"/>
                </a:rPr>
                <a:t>OF=0  </a:t>
              </a:r>
              <a:r>
                <a:rPr lang="zh-CN" altLang="en-US" b="1" dirty="0">
                  <a:latin typeface="宋体" panose="02010600030101010101" pitchFamily="2" charset="-122"/>
                </a:rPr>
                <a:t>则：</a:t>
              </a:r>
              <a:r>
                <a:rPr lang="en-US" altLang="zh-CN" b="1" dirty="0">
                  <a:latin typeface="宋体" panose="02010600030101010101" pitchFamily="2" charset="-122"/>
                </a:rPr>
                <a:t>A&lt;B   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4548" y="19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0" name="Line 34"/>
            <p:cNvSpPr>
              <a:spLocks noChangeShapeType="1"/>
            </p:cNvSpPr>
            <p:nvPr/>
          </p:nvSpPr>
          <p:spPr bwMode="auto">
            <a:xfrm>
              <a:off x="2319" y="1058"/>
              <a:ext cx="2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492" y="2346"/>
              <a:ext cx="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2449" y="1338"/>
              <a:ext cx="5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2324" y="1482"/>
              <a:ext cx="1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2319" y="1634"/>
              <a:ext cx="32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2324" y="1661"/>
              <a:ext cx="1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－</a:t>
              </a:r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689" y="1850"/>
              <a:ext cx="652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932" y="2058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-5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1341" y="1850"/>
              <a:ext cx="652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1584" y="2058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-7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492" y="1194"/>
              <a:ext cx="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689" y="2425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932" y="2634"/>
              <a:ext cx="1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-7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3" name="Rectangle 47"/>
            <p:cNvSpPr>
              <a:spLocks noChangeArrowheads="1"/>
            </p:cNvSpPr>
            <p:nvPr/>
          </p:nvSpPr>
          <p:spPr bwMode="auto">
            <a:xfrm>
              <a:off x="1341" y="2425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1584" y="2634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-5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1993" y="1850"/>
              <a:ext cx="981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2396" y="1894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7" name="Rectangle 51"/>
            <p:cNvSpPr>
              <a:spLocks noChangeArrowheads="1"/>
            </p:cNvSpPr>
            <p:nvPr/>
          </p:nvSpPr>
          <p:spPr bwMode="auto">
            <a:xfrm>
              <a:off x="2237" y="2075"/>
              <a:ext cx="2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-(-7)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08" name="Line 52"/>
            <p:cNvSpPr>
              <a:spLocks noChangeShapeType="1"/>
            </p:cNvSpPr>
            <p:nvPr/>
          </p:nvSpPr>
          <p:spPr bwMode="auto">
            <a:xfrm>
              <a:off x="2156" y="2210"/>
              <a:ext cx="5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2377" y="2256"/>
              <a:ext cx="1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+2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1993" y="2425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2974" y="2425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3700" y="2461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A&lt;0,B&lt;0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3" name="Rectangle 57"/>
            <p:cNvSpPr>
              <a:spLocks noChangeArrowheads="1"/>
            </p:cNvSpPr>
            <p:nvPr/>
          </p:nvSpPr>
          <p:spPr bwMode="auto">
            <a:xfrm>
              <a:off x="3121" y="2634"/>
              <a:ext cx="13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SF=1</a:t>
              </a:r>
              <a:r>
                <a:rPr lang="zh-CN" altLang="en-US" b="1">
                  <a:latin typeface="宋体" panose="02010600030101010101" pitchFamily="2" charset="-122"/>
                </a:rPr>
                <a:t>，</a:t>
              </a:r>
              <a:r>
                <a:rPr lang="en-US" altLang="zh-CN" b="1">
                  <a:latin typeface="宋体" panose="02010600030101010101" pitchFamily="2" charset="-122"/>
                </a:rPr>
                <a:t>OF=0   </a:t>
              </a:r>
              <a:r>
                <a:rPr lang="zh-CN" altLang="en-US" b="1">
                  <a:latin typeface="宋体" panose="02010600030101010101" pitchFamily="2" charset="-122"/>
                </a:rPr>
                <a:t>则：</a:t>
              </a:r>
              <a:r>
                <a:rPr lang="en-US" altLang="zh-CN" b="1">
                  <a:latin typeface="宋体" panose="02010600030101010101" pitchFamily="2" charset="-122"/>
                </a:rPr>
                <a:t>A&lt;B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4" name="Rectangle 58"/>
            <p:cNvSpPr>
              <a:spLocks noChangeArrowheads="1"/>
            </p:cNvSpPr>
            <p:nvPr/>
          </p:nvSpPr>
          <p:spPr bwMode="auto">
            <a:xfrm>
              <a:off x="2974" y="1850"/>
              <a:ext cx="2037" cy="575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15" name="Rectangle 59"/>
            <p:cNvSpPr>
              <a:spLocks noChangeArrowheads="1"/>
            </p:cNvSpPr>
            <p:nvPr/>
          </p:nvSpPr>
          <p:spPr bwMode="auto">
            <a:xfrm>
              <a:off x="3700" y="1971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A&lt;0,B&lt;0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3121" y="2144"/>
              <a:ext cx="1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宋体" panose="02010600030101010101" pitchFamily="2" charset="-122"/>
                </a:rPr>
                <a:t>SF=0</a:t>
              </a:r>
              <a:r>
                <a:rPr lang="zh-CN" altLang="en-US" b="1" dirty="0">
                  <a:latin typeface="宋体" panose="02010600030101010101" pitchFamily="2" charset="-122"/>
                </a:rPr>
                <a:t>，</a:t>
              </a:r>
              <a:r>
                <a:rPr lang="en-US" altLang="zh-CN" b="1" dirty="0">
                  <a:latin typeface="宋体" panose="02010600030101010101" pitchFamily="2" charset="-122"/>
                </a:rPr>
                <a:t>OF=0    </a:t>
              </a:r>
              <a:r>
                <a:rPr lang="zh-CN" altLang="en-US" b="1" dirty="0">
                  <a:latin typeface="宋体" panose="02010600030101010101" pitchFamily="2" charset="-122"/>
                </a:rPr>
                <a:t>则：</a:t>
              </a:r>
              <a:r>
                <a:rPr lang="en-US" altLang="zh-CN" b="1" dirty="0">
                  <a:latin typeface="宋体" panose="02010600030101010101" pitchFamily="2" charset="-122"/>
                </a:rPr>
                <a:t>A&gt;B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2377" y="2472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8" name="Rectangle 62"/>
            <p:cNvSpPr>
              <a:spLocks noChangeArrowheads="1"/>
            </p:cNvSpPr>
            <p:nvPr/>
          </p:nvSpPr>
          <p:spPr bwMode="auto">
            <a:xfrm>
              <a:off x="2237" y="2651"/>
              <a:ext cx="2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-(-5)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19" name="Line 63"/>
            <p:cNvSpPr>
              <a:spLocks noChangeShapeType="1"/>
            </p:cNvSpPr>
            <p:nvPr/>
          </p:nvSpPr>
          <p:spPr bwMode="auto">
            <a:xfrm>
              <a:off x="2156" y="2822"/>
              <a:ext cx="5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Rectangle 64"/>
            <p:cNvSpPr>
              <a:spLocks noChangeArrowheads="1"/>
            </p:cNvSpPr>
            <p:nvPr/>
          </p:nvSpPr>
          <p:spPr bwMode="auto">
            <a:xfrm>
              <a:off x="2377" y="2832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21" name="Rectangle 65"/>
            <p:cNvSpPr>
              <a:spLocks noChangeArrowheads="1"/>
            </p:cNvSpPr>
            <p:nvPr/>
          </p:nvSpPr>
          <p:spPr bwMode="auto">
            <a:xfrm>
              <a:off x="363" y="3001"/>
              <a:ext cx="326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689" y="3001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885" y="3227"/>
              <a:ext cx="2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+127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24" name="Rectangle 68"/>
            <p:cNvSpPr>
              <a:spLocks noChangeArrowheads="1"/>
            </p:cNvSpPr>
            <p:nvPr/>
          </p:nvSpPr>
          <p:spPr bwMode="auto">
            <a:xfrm>
              <a:off x="1341" y="3001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25" name="Rectangle 69"/>
            <p:cNvSpPr>
              <a:spLocks noChangeArrowheads="1"/>
            </p:cNvSpPr>
            <p:nvPr/>
          </p:nvSpPr>
          <p:spPr bwMode="auto">
            <a:xfrm>
              <a:off x="1569" y="32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-63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26" name="Rectangle 70"/>
            <p:cNvSpPr>
              <a:spLocks noChangeArrowheads="1"/>
            </p:cNvSpPr>
            <p:nvPr/>
          </p:nvSpPr>
          <p:spPr bwMode="auto">
            <a:xfrm>
              <a:off x="1993" y="3001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2974" y="3001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28" name="Rectangle 72"/>
            <p:cNvSpPr>
              <a:spLocks noChangeArrowheads="1"/>
            </p:cNvSpPr>
            <p:nvPr/>
          </p:nvSpPr>
          <p:spPr bwMode="auto">
            <a:xfrm>
              <a:off x="3700" y="3037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A&gt;0,B&lt;0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29" name="Rectangle 73"/>
            <p:cNvSpPr>
              <a:spLocks noChangeArrowheads="1"/>
            </p:cNvSpPr>
            <p:nvPr/>
          </p:nvSpPr>
          <p:spPr bwMode="auto">
            <a:xfrm>
              <a:off x="3077" y="3210"/>
              <a:ext cx="13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OF=1,SF=1     </a:t>
              </a:r>
              <a:r>
                <a:rPr lang="zh-CN" altLang="en-US" b="1">
                  <a:latin typeface="宋体" panose="02010600030101010101" pitchFamily="2" charset="-122"/>
                </a:rPr>
                <a:t>则：</a:t>
              </a:r>
              <a:r>
                <a:rPr lang="en-US" altLang="zh-CN" b="1">
                  <a:latin typeface="宋体" panose="02010600030101010101" pitchFamily="2" charset="-122"/>
                </a:rPr>
                <a:t>A&gt;B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0" name="Rectangle 74"/>
            <p:cNvSpPr>
              <a:spLocks noChangeArrowheads="1"/>
            </p:cNvSpPr>
            <p:nvPr/>
          </p:nvSpPr>
          <p:spPr bwMode="auto">
            <a:xfrm>
              <a:off x="2250" y="3048"/>
              <a:ext cx="2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+127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1" name="Rectangle 75"/>
            <p:cNvSpPr>
              <a:spLocks noChangeArrowheads="1"/>
            </p:cNvSpPr>
            <p:nvPr/>
          </p:nvSpPr>
          <p:spPr bwMode="auto">
            <a:xfrm>
              <a:off x="2165" y="3192"/>
              <a:ext cx="3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-(-63)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2" name="Line 76"/>
            <p:cNvSpPr>
              <a:spLocks noChangeShapeType="1"/>
            </p:cNvSpPr>
            <p:nvPr/>
          </p:nvSpPr>
          <p:spPr bwMode="auto">
            <a:xfrm>
              <a:off x="2074" y="3361"/>
              <a:ext cx="57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Rectangle 77"/>
            <p:cNvSpPr>
              <a:spLocks noChangeArrowheads="1"/>
            </p:cNvSpPr>
            <p:nvPr/>
          </p:nvSpPr>
          <p:spPr bwMode="auto">
            <a:xfrm>
              <a:off x="2250" y="3408"/>
              <a:ext cx="2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+190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4" name="Rectangle 78"/>
            <p:cNvSpPr>
              <a:spLocks noChangeArrowheads="1"/>
            </p:cNvSpPr>
            <p:nvPr/>
          </p:nvSpPr>
          <p:spPr bwMode="auto">
            <a:xfrm>
              <a:off x="363" y="3577"/>
              <a:ext cx="326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135" name="Rectangle 79"/>
            <p:cNvSpPr>
              <a:spLocks noChangeArrowheads="1"/>
            </p:cNvSpPr>
            <p:nvPr/>
          </p:nvSpPr>
          <p:spPr bwMode="auto">
            <a:xfrm>
              <a:off x="689" y="3577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36" name="Rectangle 80"/>
            <p:cNvSpPr>
              <a:spLocks noChangeArrowheads="1"/>
            </p:cNvSpPr>
            <p:nvPr/>
          </p:nvSpPr>
          <p:spPr bwMode="auto">
            <a:xfrm>
              <a:off x="917" y="380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-63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7" name="Rectangle 81"/>
            <p:cNvSpPr>
              <a:spLocks noChangeArrowheads="1"/>
            </p:cNvSpPr>
            <p:nvPr/>
          </p:nvSpPr>
          <p:spPr bwMode="auto">
            <a:xfrm>
              <a:off x="1341" y="3577"/>
              <a:ext cx="652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1536" y="3803"/>
              <a:ext cx="2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+127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39" name="Rectangle 83"/>
            <p:cNvSpPr>
              <a:spLocks noChangeArrowheads="1"/>
            </p:cNvSpPr>
            <p:nvPr/>
          </p:nvSpPr>
          <p:spPr bwMode="auto">
            <a:xfrm>
              <a:off x="1993" y="3577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40" name="Rectangle 84"/>
            <p:cNvSpPr>
              <a:spLocks noChangeArrowheads="1"/>
            </p:cNvSpPr>
            <p:nvPr/>
          </p:nvSpPr>
          <p:spPr bwMode="auto">
            <a:xfrm>
              <a:off x="2974" y="3577"/>
              <a:ext cx="2037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41" name="Rectangle 85"/>
            <p:cNvSpPr>
              <a:spLocks noChangeArrowheads="1"/>
            </p:cNvSpPr>
            <p:nvPr/>
          </p:nvSpPr>
          <p:spPr bwMode="auto">
            <a:xfrm>
              <a:off x="3700" y="3613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宋体" panose="02010600030101010101" pitchFamily="2" charset="-122"/>
                </a:rPr>
                <a:t>A&lt;0,B&gt;0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2" name="Rectangle 86"/>
            <p:cNvSpPr>
              <a:spLocks noChangeArrowheads="1"/>
            </p:cNvSpPr>
            <p:nvPr/>
          </p:nvSpPr>
          <p:spPr bwMode="auto">
            <a:xfrm>
              <a:off x="3037" y="3786"/>
              <a:ext cx="1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SF=0</a:t>
              </a:r>
              <a:r>
                <a:rPr lang="zh-CN" altLang="en-US" b="1">
                  <a:latin typeface="宋体" panose="02010600030101010101" pitchFamily="2" charset="-122"/>
                </a:rPr>
                <a:t>，</a:t>
              </a:r>
              <a:r>
                <a:rPr lang="en-US" altLang="zh-CN" b="1">
                  <a:latin typeface="宋体" panose="02010600030101010101" pitchFamily="2" charset="-122"/>
                </a:rPr>
                <a:t>OF=1    </a:t>
              </a:r>
              <a:r>
                <a:rPr lang="zh-CN" altLang="en-US" b="1">
                  <a:latin typeface="宋体" panose="02010600030101010101" pitchFamily="2" charset="-122"/>
                </a:rPr>
                <a:t>则：</a:t>
              </a:r>
              <a:r>
                <a:rPr lang="en-US" altLang="zh-CN" b="1">
                  <a:latin typeface="宋体" panose="02010600030101010101" pitchFamily="2" charset="-122"/>
                </a:rPr>
                <a:t>A&lt;B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3" name="Rectangle 87"/>
            <p:cNvSpPr>
              <a:spLocks noChangeArrowheads="1"/>
            </p:cNvSpPr>
            <p:nvPr/>
          </p:nvSpPr>
          <p:spPr bwMode="auto">
            <a:xfrm>
              <a:off x="2344" y="3624"/>
              <a:ext cx="1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-63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4" name="Rectangle 88"/>
            <p:cNvSpPr>
              <a:spLocks noChangeArrowheads="1"/>
            </p:cNvSpPr>
            <p:nvPr/>
          </p:nvSpPr>
          <p:spPr bwMode="auto">
            <a:xfrm>
              <a:off x="2132" y="3768"/>
              <a:ext cx="3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-(+127)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5" name="Line 89"/>
            <p:cNvSpPr>
              <a:spLocks noChangeShapeType="1"/>
            </p:cNvSpPr>
            <p:nvPr/>
          </p:nvSpPr>
          <p:spPr bwMode="auto">
            <a:xfrm>
              <a:off x="2074" y="3937"/>
              <a:ext cx="65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6" name="Rectangle 90"/>
            <p:cNvSpPr>
              <a:spLocks noChangeArrowheads="1"/>
            </p:cNvSpPr>
            <p:nvPr/>
          </p:nvSpPr>
          <p:spPr bwMode="auto">
            <a:xfrm>
              <a:off x="2270" y="3984"/>
              <a:ext cx="2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-190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7" name="Rectangle 91"/>
            <p:cNvSpPr>
              <a:spLocks noChangeArrowheads="1"/>
            </p:cNvSpPr>
            <p:nvPr/>
          </p:nvSpPr>
          <p:spPr bwMode="auto">
            <a:xfrm>
              <a:off x="1993" y="698"/>
              <a:ext cx="981" cy="576"/>
            </a:xfrm>
            <a:prstGeom prst="rect">
              <a:avLst/>
            </a:prstGeom>
            <a:solidFill>
              <a:srgbClr val="E6E6E6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48" name="Rectangle 92"/>
            <p:cNvSpPr>
              <a:spLocks noChangeArrowheads="1"/>
            </p:cNvSpPr>
            <p:nvPr/>
          </p:nvSpPr>
          <p:spPr bwMode="auto">
            <a:xfrm>
              <a:off x="2409" y="707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49" name="Rectangle 93"/>
            <p:cNvSpPr>
              <a:spLocks noChangeArrowheads="1"/>
            </p:cNvSpPr>
            <p:nvPr/>
          </p:nvSpPr>
          <p:spPr bwMode="auto">
            <a:xfrm>
              <a:off x="2357" y="886"/>
              <a:ext cx="1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-5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150" name="Line 94"/>
            <p:cNvSpPr>
              <a:spLocks noChangeShapeType="1"/>
            </p:cNvSpPr>
            <p:nvPr/>
          </p:nvSpPr>
          <p:spPr bwMode="auto">
            <a:xfrm>
              <a:off x="2237" y="1021"/>
              <a:ext cx="408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1" name="Rectangle 95"/>
            <p:cNvSpPr>
              <a:spLocks noChangeArrowheads="1"/>
            </p:cNvSpPr>
            <p:nvPr/>
          </p:nvSpPr>
          <p:spPr bwMode="auto">
            <a:xfrm>
              <a:off x="2409" y="1085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286000" y="9191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533400"/>
            <a:ext cx="8458200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分析以上四种情况得出如下结论：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2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OF=0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时：   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SF=0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， 则：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A&gt;B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		 	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SF=1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 则：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A&lt;B     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OF=1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时：       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SF=1 ,  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则：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A&gt;B     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 </a:t>
            </a: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		 	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SF=0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，则：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A&lt;B      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结论：若  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A&gt;B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SF</a:t>
            </a:r>
            <a:r>
              <a:rPr lang="en-US" altLang="zh-CN" sz="2400" b="1" dirty="0" err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OF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A&lt;B 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09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dirty="0" smtClean="0">
                <a:latin typeface="宋体" panose="02010600030101010101" pitchFamily="2" charset="-122"/>
              </a:rPr>
              <a:t>根据</a:t>
            </a:r>
            <a:r>
              <a:rPr lang="en-US" altLang="zh-CN" b="1" dirty="0" err="1">
                <a:solidFill>
                  <a:srgbClr val="FE0000"/>
                </a:solidFill>
              </a:rPr>
              <a:t>ZF</a:t>
            </a:r>
            <a:r>
              <a:rPr lang="zh-CN" altLang="en-US" dirty="0">
                <a:latin typeface="宋体" panose="02010600030101010101" pitchFamily="2" charset="-122"/>
              </a:rPr>
              <a:t>判断两个数是否相等。若</a:t>
            </a:r>
            <a:r>
              <a:rPr lang="en-US" altLang="zh-CN" b="1" dirty="0" err="1">
                <a:solidFill>
                  <a:srgbClr val="FE0000"/>
                </a:solidFill>
              </a:rPr>
              <a:t>ZF</a:t>
            </a:r>
            <a:r>
              <a:rPr lang="en-US" altLang="zh-CN" dirty="0">
                <a:solidFill>
                  <a:srgbClr val="FE0000"/>
                </a:solidFill>
                <a:latin typeface="宋体" panose="02010600030101010101" pitchFamily="2" charset="-122"/>
              </a:rPr>
              <a:t>=1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则两数相等。</a:t>
            </a:r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endParaRPr lang="en-US" altLang="zh-CN" dirty="0" smtClean="0"/>
          </a:p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dirty="0" smtClean="0"/>
              <a:t>两</a:t>
            </a:r>
            <a:r>
              <a:rPr lang="zh-CN" altLang="en-US" dirty="0"/>
              <a:t>个无符号数的比较：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  若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80243" y="4264923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CF=0</a:t>
            </a:r>
            <a:endParaRPr lang="zh-CN" altLang="en-US" sz="28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14769" y="4797152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CF=1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）减法指令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lang="en-US" altLang="zh-CN" b="1" dirty="0" err="1" smtClean="0"/>
              <a:t>CMP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dirty="0"/>
              <a:t>两个带符号数的比较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CMP</a:t>
            </a:r>
            <a:r>
              <a:rPr lang="en-US" altLang="zh-CN" dirty="0"/>
              <a:t>  </a:t>
            </a:r>
            <a:r>
              <a:rPr lang="en-US" altLang="zh-CN" dirty="0" err="1"/>
              <a:t>AX，BX</a:t>
            </a:r>
            <a:endParaRPr lang="en-US" altLang="zh-CN" dirty="0"/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rgbClr val="FF0000"/>
                </a:solidFill>
              </a:rPr>
              <a:t>两个数的大小由</a:t>
            </a:r>
            <a:r>
              <a:rPr lang="en-US" altLang="zh-CN" u="sng" dirty="0">
                <a:solidFill>
                  <a:srgbClr val="FF0000"/>
                </a:solidFill>
              </a:rPr>
              <a:t>OF</a:t>
            </a:r>
            <a:r>
              <a:rPr lang="zh-CN" altLang="en-US" u="sng" dirty="0">
                <a:solidFill>
                  <a:srgbClr val="FF0000"/>
                </a:solidFill>
              </a:rPr>
              <a:t>和</a:t>
            </a:r>
            <a:r>
              <a:rPr lang="en-US" altLang="zh-CN" u="sng" dirty="0">
                <a:solidFill>
                  <a:srgbClr val="FF0000"/>
                </a:solidFill>
              </a:rPr>
              <a:t>SF</a:t>
            </a:r>
            <a:r>
              <a:rPr lang="zh-CN" altLang="en-US" u="sng" dirty="0">
                <a:solidFill>
                  <a:srgbClr val="FF0000"/>
                </a:solidFill>
              </a:rPr>
              <a:t>共同决定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状态相同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&gt; BX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15000"/>
              </a:lnSpc>
              <a:buNone/>
            </a:pPr>
            <a:r>
              <a:rPr lang="en-US" altLang="zh-CN" dirty="0"/>
              <a:t>        OF</a:t>
            </a:r>
            <a:r>
              <a:rPr lang="zh-CN" altLang="en-US" dirty="0"/>
              <a:t>和</a:t>
            </a:r>
            <a:r>
              <a:rPr lang="en-US" altLang="zh-CN" dirty="0"/>
              <a:t>SF</a:t>
            </a:r>
            <a:r>
              <a:rPr lang="zh-CN" altLang="en-US" dirty="0"/>
              <a:t>状态不同        </a:t>
            </a:r>
            <a:r>
              <a:rPr lang="en-US" altLang="zh-CN" dirty="0"/>
              <a:t>AX </a:t>
            </a:r>
            <a:r>
              <a:rPr lang="en-US" altLang="zh-CN" dirty="0">
                <a:cs typeface="Arial" panose="020B0604020202020204" pitchFamily="34" charset="0"/>
              </a:rPr>
              <a:t>&lt; BX</a:t>
            </a:r>
            <a:endParaRPr lang="zh-CN" altLang="en-US" dirty="0"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/>
          </a:p>
          <a:p>
            <a:pPr indent="0" eaLnBrk="1" hangingPunct="1">
              <a:buNone/>
            </a:pP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0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5334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8313" y="1989138"/>
            <a:ext cx="8077200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带符号数找最大值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若自</a:t>
            </a:r>
            <a:r>
              <a:rPr kumimoji="1" lang="en-US" altLang="zh-CN" sz="2400" b="1" dirty="0">
                <a:latin typeface="Times New Roman" pitchFamily="18" charset="0"/>
              </a:rPr>
              <a:t>BLOCK</a:t>
            </a:r>
            <a:r>
              <a:rPr kumimoji="1" lang="zh-CN" altLang="en-US" sz="2400" b="1" dirty="0">
                <a:latin typeface="Times New Roman" pitchFamily="18" charset="0"/>
              </a:rPr>
              <a:t>开始的内存缓冲区中，有</a:t>
            </a:r>
            <a:r>
              <a:rPr kumimoji="1" lang="en-US" altLang="zh-CN" sz="2400" b="1" dirty="0">
                <a:latin typeface="Times New Roman" pitchFamily="18" charset="0"/>
              </a:rPr>
              <a:t>100</a:t>
            </a:r>
            <a:r>
              <a:rPr kumimoji="1" lang="zh-CN" altLang="en-US" sz="2400" b="1" dirty="0">
                <a:latin typeface="Times New Roman" pitchFamily="18" charset="0"/>
              </a:rPr>
              <a:t>个</a:t>
            </a:r>
            <a:r>
              <a:rPr kumimoji="1" lang="zh-CN" altLang="en-US" sz="2400" b="1" dirty="0" smtClean="0">
                <a:latin typeface="Times New Roman" pitchFamily="18" charset="0"/>
              </a:rPr>
              <a:t>带符号</a:t>
            </a:r>
            <a:r>
              <a:rPr kumimoji="1" lang="en-US" altLang="zh-CN" sz="2400" b="1" dirty="0" smtClean="0">
                <a:latin typeface="Times New Roman" pitchFamily="18" charset="0"/>
              </a:rPr>
              <a:t>16</a:t>
            </a:r>
            <a:r>
              <a:rPr kumimoji="1" lang="zh-CN" altLang="en-US" sz="2400" b="1" dirty="0" smtClean="0">
                <a:latin typeface="Times New Roman" pitchFamily="18" charset="0"/>
              </a:rPr>
              <a:t>位数</a:t>
            </a:r>
            <a:r>
              <a:rPr kumimoji="1" lang="zh-CN" altLang="en-US" sz="2400" b="1" dirty="0">
                <a:latin typeface="Times New Roman" pitchFamily="18" charset="0"/>
              </a:rPr>
              <a:t>。找出最大值。并存放到</a:t>
            </a:r>
            <a:r>
              <a:rPr kumimoji="1" lang="en-US" altLang="zh-CN" sz="2400" b="1" dirty="0">
                <a:latin typeface="Times New Roman" pitchFamily="18" charset="0"/>
              </a:rPr>
              <a:t>MAX</a:t>
            </a:r>
            <a:r>
              <a:rPr kumimoji="1" lang="zh-CN" altLang="en-US" sz="2400" b="1" dirty="0">
                <a:latin typeface="Times New Roman" pitchFamily="18" charset="0"/>
              </a:rPr>
              <a:t>单元中。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7993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CMP</a:t>
            </a:r>
            <a:r>
              <a:rPr lang="zh-CN" altLang="en-US" sz="2400" b="1"/>
              <a:t>指令应用举例：</a:t>
            </a:r>
          </a:p>
          <a:p>
            <a:pPr eaLnBrk="1" hangingPunct="1"/>
            <a:r>
              <a:rPr lang="zh-CN" altLang="en-US" sz="2400" b="1"/>
              <a:t>比较指令在使用时，一般在其后紧跟一条条件转移指令，根据比较结果决定转向。</a:t>
            </a:r>
            <a:endParaRPr lang="zh-CN" altLang="en-US" sz="24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95288" y="3357563"/>
            <a:ext cx="8424862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思路：</a:t>
            </a:r>
          </a:p>
          <a:p>
            <a:pPr lvl="1" eaLnBrk="1" hangingPunct="1">
              <a:defRPr/>
            </a:pPr>
            <a:r>
              <a:rPr kumimoji="1" lang="zh-CN" altLang="en-US" sz="2400" b="1" dirty="0">
                <a:latin typeface="Arial" charset="0"/>
              </a:rPr>
              <a:t>     第一个数取出</a:t>
            </a:r>
            <a:r>
              <a:rPr kumimoji="1" lang="zh-CN" altLang="en-US" sz="2400" b="1" dirty="0">
                <a:latin typeface="Arial" charset="0"/>
                <a:sym typeface="Symbol" pitchFamily="18" charset="2"/>
              </a:rPr>
              <a:t></a:t>
            </a:r>
            <a:r>
              <a:rPr kumimoji="1" lang="zh-CN" altLang="en-US" sz="2400" b="1" dirty="0">
                <a:latin typeface="Arial" charset="0"/>
              </a:rPr>
              <a:t> </a:t>
            </a:r>
            <a:r>
              <a:rPr kumimoji="1" lang="en-US" altLang="zh-CN" sz="2400" b="1" dirty="0">
                <a:latin typeface="Arial" charset="0"/>
              </a:rPr>
              <a:t>( AX)</a:t>
            </a:r>
            <a:r>
              <a:rPr kumimoji="1" lang="zh-CN" altLang="en-US" sz="2400" b="1" dirty="0">
                <a:latin typeface="Arial" charset="0"/>
              </a:rPr>
              <a:t>，                                                    </a:t>
            </a:r>
          </a:p>
          <a:p>
            <a:pPr lvl="1" eaLnBrk="1" hangingPunct="1">
              <a:defRPr/>
            </a:pPr>
            <a:r>
              <a:rPr kumimoji="1" lang="zh-CN" altLang="en-US" sz="2400" b="1" dirty="0">
                <a:latin typeface="Arial" charset="0"/>
              </a:rPr>
              <a:t>      取出第二个数（第二个字单元内容）与</a:t>
            </a:r>
            <a:r>
              <a:rPr kumimoji="1" lang="en-US" altLang="zh-CN" sz="2400" b="1" dirty="0">
                <a:latin typeface="Arial" charset="0"/>
              </a:rPr>
              <a:t>(AX)</a:t>
            </a:r>
            <a:r>
              <a:rPr kumimoji="1" lang="zh-CN" altLang="en-US" sz="2400" b="1" dirty="0">
                <a:latin typeface="Arial" charset="0"/>
              </a:rPr>
              <a:t>比较 ：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Arial" charset="0"/>
              </a:rPr>
              <a:t>           		（</a:t>
            </a:r>
            <a:r>
              <a:rPr kumimoji="1" lang="en-US" altLang="zh-CN" sz="2400" b="1" dirty="0">
                <a:latin typeface="Arial" charset="0"/>
              </a:rPr>
              <a:t>AX</a:t>
            </a:r>
            <a:r>
              <a:rPr kumimoji="1" lang="zh-CN" altLang="en-US" sz="2400" b="1" dirty="0">
                <a:latin typeface="Arial" charset="0"/>
              </a:rPr>
              <a:t>）</a:t>
            </a:r>
            <a:r>
              <a:rPr kumimoji="1" lang="en-US" altLang="zh-CN" sz="2400" b="1" dirty="0">
                <a:latin typeface="Arial" charset="0"/>
              </a:rPr>
              <a:t>&gt;</a:t>
            </a:r>
            <a:r>
              <a:rPr kumimoji="1" lang="zh-CN" altLang="en-US" sz="2400" b="1" dirty="0">
                <a:latin typeface="Arial" charset="0"/>
              </a:rPr>
              <a:t>第二个数，不做交换，</a:t>
            </a:r>
          </a:p>
          <a:p>
            <a:pPr eaLnBrk="1" hangingPunct="1">
              <a:defRPr/>
            </a:pPr>
            <a:r>
              <a:rPr kumimoji="1" lang="zh-CN" altLang="en-US" sz="2400" b="1" dirty="0">
                <a:latin typeface="Arial" charset="0"/>
              </a:rPr>
              <a:t>              否则，（第二个字单元内容） </a:t>
            </a:r>
            <a:r>
              <a:rPr kumimoji="1" lang="zh-CN" altLang="en-US" sz="2400" b="1" dirty="0">
                <a:latin typeface="Arial" charset="0"/>
                <a:sym typeface="Symbol" pitchFamily="18" charset="2"/>
              </a:rPr>
              <a:t></a:t>
            </a:r>
            <a:r>
              <a:rPr kumimoji="1" lang="zh-CN" altLang="en-US" sz="2400" b="1" dirty="0">
                <a:latin typeface="Arial" charset="0"/>
              </a:rPr>
              <a:t> （</a:t>
            </a:r>
            <a:r>
              <a:rPr kumimoji="1" lang="en-US" altLang="zh-CN" sz="2400" b="1" dirty="0">
                <a:latin typeface="Arial" charset="0"/>
              </a:rPr>
              <a:t>AX</a:t>
            </a:r>
            <a:r>
              <a:rPr kumimoji="1" lang="zh-CN" altLang="en-US" sz="2400" b="1" dirty="0">
                <a:latin typeface="Arial" charset="0"/>
              </a:rPr>
              <a:t>）。</a:t>
            </a:r>
          </a:p>
          <a:p>
            <a:pPr lvl="1" eaLnBrk="1" hangingPunct="1">
              <a:defRPr/>
            </a:pPr>
            <a:r>
              <a:rPr kumimoji="1" lang="zh-CN" altLang="en-US" sz="2400" b="1" dirty="0">
                <a:latin typeface="Arial" charset="0"/>
              </a:rPr>
              <a:t>     再取第三个数，</a:t>
            </a:r>
          </a:p>
          <a:p>
            <a:pPr eaLnBrk="1" hangingPunct="1">
              <a:defRPr/>
            </a:pPr>
            <a:r>
              <a:rPr kumimoji="1" lang="zh-CN" altLang="en-US" sz="2400" dirty="0">
                <a:latin typeface="Arial" charset="0"/>
              </a:rPr>
              <a:t>              </a:t>
            </a:r>
            <a:r>
              <a:rPr kumimoji="1" lang="en-US" altLang="zh-CN" sz="2400" b="1" dirty="0">
                <a:latin typeface="Arial" charset="0"/>
              </a:rPr>
              <a:t>…</a:t>
            </a:r>
          </a:p>
          <a:p>
            <a:pPr lvl="1" eaLnBrk="1" hangingPunct="1">
              <a:defRPr/>
            </a:pPr>
            <a:r>
              <a:rPr kumimoji="1" lang="en-US" altLang="zh-CN" sz="2400" b="1" dirty="0">
                <a:latin typeface="Arial" charset="0"/>
              </a:rPr>
              <a:t>     </a:t>
            </a:r>
            <a:r>
              <a:rPr kumimoji="1" lang="zh-CN" altLang="en-US" sz="2400" b="1" dirty="0">
                <a:latin typeface="Arial" charset="0"/>
              </a:rPr>
              <a:t>经过</a:t>
            </a:r>
            <a:r>
              <a:rPr kumimoji="1" lang="en-US" altLang="zh-CN" sz="2400" b="1" dirty="0">
                <a:latin typeface="Arial" charset="0"/>
              </a:rPr>
              <a:t>99</a:t>
            </a:r>
            <a:r>
              <a:rPr kumimoji="1" lang="zh-CN" altLang="en-US" sz="2400" b="1" dirty="0">
                <a:latin typeface="Arial" charset="0"/>
              </a:rPr>
              <a:t>次比较，在（</a:t>
            </a:r>
            <a:r>
              <a:rPr kumimoji="1" lang="en-US" altLang="zh-CN" sz="2400" b="1" dirty="0">
                <a:latin typeface="Arial" charset="0"/>
              </a:rPr>
              <a:t>AX</a:t>
            </a:r>
            <a:r>
              <a:rPr kumimoji="1" lang="zh-CN" altLang="en-US" sz="2400" b="1" dirty="0">
                <a:latin typeface="Arial" charset="0"/>
              </a:rPr>
              <a:t>）中得到最大数。</a:t>
            </a:r>
          </a:p>
          <a:p>
            <a:pPr eaLnBrk="1" hangingPunct="1">
              <a:defRPr/>
            </a:pPr>
            <a:r>
              <a:rPr kumimoji="1" lang="zh-CN" altLang="en-US" sz="2400" dirty="0">
                <a:latin typeface="Arial" charset="0"/>
              </a:rPr>
              <a:t>				</a:t>
            </a:r>
            <a:r>
              <a:rPr kumimoji="1" lang="en-US" altLang="zh-CN" sz="2400" dirty="0">
                <a:latin typeface="Arial" charset="0"/>
              </a:rPr>
              <a:t>…</a:t>
            </a:r>
            <a:endParaRPr lang="en-US" altLang="zh-CN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1000" y="3175"/>
            <a:ext cx="8534400" cy="685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编程：	</a:t>
            </a:r>
            <a:r>
              <a:rPr kumimoji="1" lang="en-US" altLang="zh-CN" sz="2400" b="1" dirty="0"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	  </a:t>
            </a:r>
            <a:r>
              <a:rPr kumimoji="1" lang="en-US" altLang="zh-CN" sz="2000" b="1" dirty="0" err="1">
                <a:latin typeface="Times New Roman" pitchFamily="18" charset="0"/>
              </a:rPr>
              <a:t>MOV</a:t>
            </a:r>
            <a:r>
              <a:rPr kumimoji="1" lang="en-US" altLang="zh-CN" sz="2000" b="1" dirty="0">
                <a:latin typeface="Times New Roman" pitchFamily="18" charset="0"/>
              </a:rPr>
              <a:t>  BX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OFFSET  BLOCK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   	  </a:t>
            </a:r>
            <a:r>
              <a:rPr kumimoji="1" lang="en-US" altLang="zh-CN" sz="2000" b="1" dirty="0" err="1">
                <a:latin typeface="Times New Roman" pitchFamily="18" charset="0"/>
              </a:rPr>
              <a:t>MOV</a:t>
            </a:r>
            <a:r>
              <a:rPr kumimoji="1" lang="en-US" altLang="zh-CN" sz="2000" b="1" dirty="0">
                <a:latin typeface="Times New Roman" pitchFamily="18" charset="0"/>
              </a:rPr>
              <a:t>  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[BX]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	  </a:t>
            </a:r>
            <a:r>
              <a:rPr kumimoji="1" lang="en-US" altLang="zh-CN" sz="2000" b="1" dirty="0" err="1">
                <a:latin typeface="Times New Roman" pitchFamily="18" charset="0"/>
              </a:rPr>
              <a:t>INC</a:t>
            </a:r>
            <a:r>
              <a:rPr kumimoji="1" lang="en-US" altLang="zh-CN" sz="2000" b="1" dirty="0">
                <a:latin typeface="Times New Roman" pitchFamily="18" charset="0"/>
              </a:rPr>
              <a:t>   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	  </a:t>
            </a:r>
            <a:r>
              <a:rPr kumimoji="1" lang="en-US" altLang="zh-CN" sz="2000" b="1" dirty="0" err="1">
                <a:latin typeface="Times New Roman" pitchFamily="18" charset="0"/>
              </a:rPr>
              <a:t>INC</a:t>
            </a:r>
            <a:r>
              <a:rPr kumimoji="1" lang="en-US" altLang="zh-CN" sz="2000" b="1" dirty="0">
                <a:latin typeface="Times New Roman" pitchFamily="18" charset="0"/>
              </a:rPr>
              <a:t>   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	  </a:t>
            </a:r>
            <a:r>
              <a:rPr kumimoji="1" lang="en-US" altLang="zh-CN" sz="2000" b="1" dirty="0" err="1">
                <a:latin typeface="Times New Roman" pitchFamily="18" charset="0"/>
              </a:rPr>
              <a:t>MOV</a:t>
            </a:r>
            <a:r>
              <a:rPr kumimoji="1" lang="en-US" altLang="zh-CN" sz="2000" b="1" dirty="0">
                <a:latin typeface="Times New Roman" pitchFamily="18" charset="0"/>
              </a:rPr>
              <a:t>  CX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99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AGAIN</a:t>
            </a:r>
            <a:r>
              <a:rPr kumimoji="1" lang="zh-CN" altLang="en-US" sz="2000" b="1" dirty="0">
                <a:latin typeface="Times New Roman" pitchFamily="18" charset="0"/>
              </a:rPr>
              <a:t>：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CMP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AX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[BX]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       	  </a:t>
            </a:r>
            <a:r>
              <a:rPr kumimoji="1"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JG   NEXT</a:t>
            </a:r>
            <a:r>
              <a:rPr kumimoji="1" lang="en-US" altLang="zh-CN" sz="2000" b="1" dirty="0">
                <a:latin typeface="Times New Roman" pitchFamily="18" charset="0"/>
              </a:rPr>
              <a:t>	              </a:t>
            </a:r>
            <a:r>
              <a:rPr kumimoji="1" lang="zh-CN" altLang="en-US" sz="2000" b="1" dirty="0">
                <a:latin typeface="Times New Roman" pitchFamily="18" charset="0"/>
              </a:rPr>
              <a:t>；如</a:t>
            </a:r>
            <a:r>
              <a:rPr kumimoji="1" lang="en-US" altLang="zh-CN" sz="2000" b="1" dirty="0">
                <a:latin typeface="Times New Roman" pitchFamily="18" charset="0"/>
              </a:rPr>
              <a:t>AX&gt;BX</a:t>
            </a:r>
            <a:r>
              <a:rPr kumimoji="1" lang="zh-CN" altLang="en-US" sz="2000" b="1" dirty="0">
                <a:latin typeface="Times New Roman" pitchFamily="18" charset="0"/>
              </a:rPr>
              <a:t>，则转</a:t>
            </a:r>
            <a:r>
              <a:rPr kumimoji="1" lang="en-US" altLang="zh-CN" sz="2400" b="1" dirty="0">
                <a:latin typeface="Times New Roman" pitchFamily="18" charset="0"/>
              </a:rPr>
              <a:t>NEXT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       	   </a:t>
            </a:r>
            <a:r>
              <a:rPr kumimoji="1" lang="en-US" altLang="zh-CN" sz="2000" b="1" dirty="0" err="1">
                <a:latin typeface="Times New Roman" pitchFamily="18" charset="0"/>
              </a:rPr>
              <a:t>MOV</a:t>
            </a:r>
            <a:r>
              <a:rPr kumimoji="1" lang="en-US" altLang="zh-CN" sz="2000" b="1" dirty="0">
                <a:latin typeface="Times New Roman" pitchFamily="18" charset="0"/>
              </a:rPr>
              <a:t>  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[BX]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NEXT:	  </a:t>
            </a:r>
            <a:r>
              <a:rPr kumimoji="1" lang="en-US" altLang="zh-CN" sz="2000" b="1" dirty="0" err="1">
                <a:latin typeface="Times New Roman" pitchFamily="18" charset="0"/>
              </a:rPr>
              <a:t>INC</a:t>
            </a:r>
            <a:r>
              <a:rPr kumimoji="1" lang="en-US" altLang="zh-CN" sz="2000" b="1" dirty="0">
                <a:latin typeface="Times New Roman" pitchFamily="18" charset="0"/>
              </a:rPr>
              <a:t>  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  </a:t>
            </a:r>
            <a:r>
              <a:rPr kumimoji="1" lang="en-US" altLang="zh-CN" sz="2000" b="1" dirty="0" err="1">
                <a:latin typeface="Times New Roman" pitchFamily="18" charset="0"/>
              </a:rPr>
              <a:t>INC</a:t>
            </a:r>
            <a:r>
              <a:rPr kumimoji="1" lang="en-US" altLang="zh-CN" sz="2000" b="1" dirty="0">
                <a:latin typeface="Times New Roman" pitchFamily="18" charset="0"/>
              </a:rPr>
              <a:t>  BX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  DEC  CX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itchFamily="18" charset="0"/>
              </a:rPr>
              <a:t>	  </a:t>
            </a:r>
            <a:r>
              <a:rPr kumimoji="1" lang="en-US" altLang="zh-CN" sz="2000" b="1" dirty="0" err="1">
                <a:latin typeface="Times New Roman" pitchFamily="18" charset="0"/>
              </a:rPr>
              <a:t>JNE</a:t>
            </a:r>
            <a:r>
              <a:rPr kumimoji="1" lang="en-US" altLang="zh-CN" sz="2000" b="1" dirty="0">
                <a:latin typeface="Times New Roman" pitchFamily="18" charset="0"/>
              </a:rPr>
              <a:t>  AGAIN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latin typeface="Times New Roman" pitchFamily="18" charset="0"/>
              </a:rPr>
              <a:t>	  </a:t>
            </a:r>
            <a:r>
              <a:rPr kumimoji="1" lang="en-US" altLang="zh-CN" sz="2000" b="1" dirty="0" err="1">
                <a:latin typeface="Times New Roman" pitchFamily="18" charset="0"/>
              </a:rPr>
              <a:t>MOV</a:t>
            </a:r>
            <a:r>
              <a:rPr kumimoji="1" lang="en-US" altLang="zh-CN" sz="2000" b="1" dirty="0">
                <a:latin typeface="Times New Roman" pitchFamily="18" charset="0"/>
              </a:rPr>
              <a:t>  MAX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AX	</a:t>
            </a:r>
            <a:r>
              <a:rPr kumimoji="1" lang="zh-CN" altLang="en-US" sz="2000" b="1" dirty="0">
                <a:latin typeface="Times New Roman" pitchFamily="18" charset="0"/>
              </a:rPr>
              <a:t>；</a:t>
            </a:r>
            <a:r>
              <a:rPr kumimoji="1" lang="en-US" altLang="zh-CN" sz="2000" b="1" dirty="0">
                <a:latin typeface="Times New Roman" pitchFamily="18" charset="0"/>
              </a:rPr>
              <a:t>MAX</a:t>
            </a:r>
            <a:r>
              <a:rPr kumimoji="1" lang="zh-CN" altLang="en-US" sz="2000" b="1" dirty="0">
                <a:latin typeface="Times New Roman" pitchFamily="18" charset="0"/>
              </a:rPr>
              <a:t>单元存放</a:t>
            </a:r>
            <a:r>
              <a:rPr kumimoji="1" lang="zh-CN" altLang="en-US" sz="2400" b="1" dirty="0">
                <a:latin typeface="Times New Roman" pitchFamily="18" charset="0"/>
              </a:rPr>
              <a:t>最大值</a:t>
            </a: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		</a:t>
            </a:r>
            <a:r>
              <a:rPr kumimoji="1" lang="en-US" altLang="zh-CN" sz="2400" b="1" dirty="0"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47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2875" y="2420168"/>
            <a:ext cx="51054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kern="0" smtClean="0"/>
              <a:t>无符号的乘法指令</a:t>
            </a:r>
            <a:r>
              <a:rPr lang="en-US" altLang="zh-CN" kern="0" smtClean="0"/>
              <a:t>MUL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*</a:t>
            </a:r>
            <a:r>
              <a:rPr lang="zh-CN" altLang="en-US" kern="0" smtClean="0"/>
              <a:t>带符号的乘法指令</a:t>
            </a:r>
            <a:r>
              <a:rPr lang="en-US" altLang="zh-CN" kern="0" smtClean="0"/>
              <a:t>IMUL</a:t>
            </a:r>
            <a:endParaRPr lang="zh-CN" altLang="en-US" kern="0" dirty="0" smtClean="0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1595387" y="2594793"/>
            <a:ext cx="228600" cy="11938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0350" y="3933056"/>
            <a:ext cx="79200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61938" indent="-2619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963" indent="-274638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01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2"/>
                </a:solidFill>
              </a:rPr>
              <a:t>注意点：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乘法指令采用隐含寻址，隐含的是存放被乘数的累加器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及存放结果的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AX，DX.</a:t>
            </a:r>
          </a:p>
        </p:txBody>
      </p:sp>
    </p:spTree>
    <p:extLst>
      <p:ext uri="{BB962C8B-B14F-4D97-AF65-F5344CB8AC3E}">
        <p14:creationId xmlns:p14="http://schemas.microsoft.com/office/powerpoint/2010/main" val="34366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3.2  8086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算术运算指令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</a:t>
            </a:r>
            <a:r>
              <a:rPr kumimoji="1" lang="zh-CN" alt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法指令</a:t>
            </a:r>
            <a:endParaRPr kumimoji="1" lang="en-US" altLang="zh-CN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符号乘法指令</a:t>
            </a:r>
            <a:r>
              <a:rPr kumimoji="1"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kumimoji="1"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562618" y="1921111"/>
            <a:ext cx="37099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smtClean="0"/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en-US" altLang="zh-CN" kern="0" smtClean="0"/>
              <a:t>MUL  OPRD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kern="0" smtClean="0"/>
              <a:t>        </a:t>
            </a:r>
            <a:r>
              <a:rPr lang="zh-CN" altLang="en-US" u="sng" kern="0" smtClean="0"/>
              <a:t>不能是立即数</a:t>
            </a: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</a:pPr>
            <a:r>
              <a:rPr lang="zh-CN" altLang="en-US" kern="0" smtClean="0"/>
              <a:t>操作：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kern="0" smtClean="0"/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为字节数 </a:t>
            </a:r>
            <a:endParaRPr lang="en-US" altLang="zh-CN" kern="0" smtClean="0">
              <a:cs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kern="0" smtClean="0">
                <a:cs typeface="Arial" panose="020B0604020202020204" pitchFamily="34" charset="0"/>
              </a:rPr>
              <a:t>    </a:t>
            </a:r>
            <a:r>
              <a:rPr lang="en-US" altLang="zh-CN" kern="0" smtClean="0"/>
              <a:t>OPRD</a:t>
            </a:r>
            <a:r>
              <a:rPr lang="zh-CN" altLang="en-US" kern="0" smtClean="0"/>
              <a:t>为16位数 </a:t>
            </a:r>
            <a:endParaRPr lang="en-US" altLang="zh-CN" kern="0" dirty="0" smtClean="0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 flipH="1">
            <a:off x="2400720" y="3075224"/>
            <a:ext cx="0" cy="3587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3" name="Line 1031"/>
          <p:cNvSpPr>
            <a:spLocks noChangeShapeType="1"/>
          </p:cNvSpPr>
          <p:nvPr/>
        </p:nvSpPr>
        <p:spPr bwMode="auto">
          <a:xfrm>
            <a:off x="6189861" y="481345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033"/>
          <p:cNvSpPr>
            <a:spLocks noChangeArrowheads="1"/>
          </p:cNvSpPr>
          <p:nvPr/>
        </p:nvSpPr>
        <p:spPr bwMode="auto">
          <a:xfrm>
            <a:off x="3152972" y="4697567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034"/>
          <p:cNvSpPr>
            <a:spLocks noChangeArrowheads="1"/>
          </p:cNvSpPr>
          <p:nvPr/>
        </p:nvSpPr>
        <p:spPr bwMode="auto">
          <a:xfrm>
            <a:off x="3152973" y="5289704"/>
            <a:ext cx="957263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Line 1035"/>
          <p:cNvSpPr>
            <a:spLocks noChangeShapeType="1"/>
          </p:cNvSpPr>
          <p:nvPr/>
        </p:nvSpPr>
        <p:spPr bwMode="auto">
          <a:xfrm>
            <a:off x="6189861" y="5418292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3995936" y="4524529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en-US" altLang="zh-CN" sz="2800" b="1" dirty="0" err="1">
                <a:solidFill>
                  <a:schemeClr val="tx2"/>
                </a:solidFill>
              </a:rPr>
              <a:t>AL×OPRD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4110236" y="5129367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chemeClr val="tx2"/>
                </a:solidFill>
              </a:rPr>
              <a:t>AX×OPRD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875661" y="5129367"/>
            <a:ext cx="136842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</a:rPr>
              <a:t>DX AX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875661" y="4554692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AX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59142</TotalTime>
  <Words>10411</Words>
  <Application>Microsoft Office PowerPoint</Application>
  <PresentationFormat>全屏显示(4:3)</PresentationFormat>
  <Paragraphs>2806</Paragraphs>
  <Slides>215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215</vt:i4>
      </vt:variant>
    </vt:vector>
  </HeadingPairs>
  <TitlesOfParts>
    <vt:vector size="229" baseType="lpstr">
      <vt:lpstr>Batang</vt:lpstr>
      <vt:lpstr>华文行楷</vt:lpstr>
      <vt:lpstr>华文楷体</vt:lpstr>
      <vt:lpstr>楷体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Profile</vt:lpstr>
      <vt:lpstr>Microsoft Visio 2000/2002 Drawing</vt:lpstr>
      <vt:lpstr>第3章   8086的指令系统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PowerPoint 演示文稿</vt:lpstr>
      <vt:lpstr>PowerPoint 演示文稿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多字节数的加减综合举例</vt:lpstr>
      <vt:lpstr>3.2  8086的指令集</vt:lpstr>
      <vt:lpstr>3.2  8086的指令集</vt:lpstr>
      <vt:lpstr>PowerPoint 演示文稿</vt:lpstr>
      <vt:lpstr>PowerPoint 演示文稿</vt:lpstr>
      <vt:lpstr>3.2  8086的指令集</vt:lpstr>
      <vt:lpstr>3.2  8086的指令集</vt:lpstr>
      <vt:lpstr>3.2  8086的指令集</vt:lpstr>
      <vt:lpstr>PowerPoint 演示文稿</vt:lpstr>
      <vt:lpstr>PowerPoint 演示文稿</vt:lpstr>
      <vt:lpstr>PowerPoint 演示文稿</vt:lpstr>
      <vt:lpstr>PowerPoint 演示文稿</vt:lpstr>
      <vt:lpstr>3.2  8086的指令集</vt:lpstr>
      <vt:lpstr>3.2  8086的指令集</vt:lpstr>
      <vt:lpstr>PowerPoint 演示文稿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第3章   8086的指令系统</vt:lpstr>
      <vt:lpstr>3.2  8086的指令集</vt:lpstr>
      <vt:lpstr>3.2  8086的指令集</vt:lpstr>
      <vt:lpstr>3.2  8086的指令集</vt:lpstr>
      <vt:lpstr>串操作指令流程(以传送操作为例)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串存储指令例:内存某个区域清零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例：代码段内有一条无条件转移指令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条件转移指令例（流程图）</vt:lpstr>
      <vt:lpstr>程序示例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PowerPoint 演示文稿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中断指令例</vt:lpstr>
      <vt:lpstr>中断指令例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1312</cp:revision>
  <dcterms:created xsi:type="dcterms:W3CDTF">2005-09-14T13:58:57Z</dcterms:created>
  <dcterms:modified xsi:type="dcterms:W3CDTF">2019-04-03T01:59:28Z</dcterms:modified>
</cp:coreProperties>
</file>