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38"/>
  </p:notesMasterIdLst>
  <p:handoutMasterIdLst>
    <p:handoutMasterId r:id="rId39"/>
  </p:handoutMasterIdLst>
  <p:sldIdLst>
    <p:sldId id="256" r:id="rId5"/>
    <p:sldId id="409" r:id="rId6"/>
    <p:sldId id="387" r:id="rId7"/>
    <p:sldId id="369" r:id="rId8"/>
    <p:sldId id="360" r:id="rId9"/>
    <p:sldId id="379" r:id="rId10"/>
    <p:sldId id="405" r:id="rId11"/>
    <p:sldId id="386" r:id="rId12"/>
    <p:sldId id="385" r:id="rId13"/>
    <p:sldId id="408" r:id="rId14"/>
    <p:sldId id="391" r:id="rId15"/>
    <p:sldId id="400" r:id="rId16"/>
    <p:sldId id="402" r:id="rId17"/>
    <p:sldId id="410" r:id="rId18"/>
    <p:sldId id="392" r:id="rId19"/>
    <p:sldId id="394" r:id="rId20"/>
    <p:sldId id="395" r:id="rId21"/>
    <p:sldId id="399" r:id="rId22"/>
    <p:sldId id="407" r:id="rId23"/>
    <p:sldId id="401" r:id="rId24"/>
    <p:sldId id="393" r:id="rId25"/>
    <p:sldId id="412" r:id="rId26"/>
    <p:sldId id="403" r:id="rId27"/>
    <p:sldId id="371" r:id="rId28"/>
    <p:sldId id="413" r:id="rId29"/>
    <p:sldId id="414" r:id="rId30"/>
    <p:sldId id="415" r:id="rId31"/>
    <p:sldId id="416" r:id="rId32"/>
    <p:sldId id="376" r:id="rId33"/>
    <p:sldId id="372" r:id="rId34"/>
    <p:sldId id="373" r:id="rId35"/>
    <p:sldId id="378" r:id="rId36"/>
    <p:sldId id="404" r:id="rId3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AD"/>
    <a:srgbClr val="FFBABA"/>
    <a:srgbClr val="FF6666"/>
    <a:srgbClr val="B6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3" autoAdjust="0"/>
    <p:restoredTop sz="93036" autoAdjust="0"/>
  </p:normalViewPr>
  <p:slideViewPr>
    <p:cSldViewPr snapToGrid="0">
      <p:cViewPr varScale="1">
        <p:scale>
          <a:sx n="139" d="100"/>
          <a:sy n="139" d="100"/>
        </p:scale>
        <p:origin x="-1592" y="-11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74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fld id="{FEA2C0C7-6E20-4D11-829A-FB0064360B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6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fld id="{575D93EA-E77E-4ECF-AC89-CC6B81F2E6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806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2FE1C3-FF7E-4A3C-9DEA-E6B5525D8182}" type="slidenum">
              <a:rPr lang="en-US"/>
              <a:pPr/>
              <a:t>1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1E58A3-2B54-504B-931F-FFD8970392C9}" type="slidenum">
              <a:rPr lang="en-US"/>
              <a:pPr/>
              <a:t>18</a:t>
            </a:fld>
            <a:endParaRPr lang="en-US"/>
          </a:p>
        </p:txBody>
      </p:sp>
      <p:sp>
        <p:nvSpPr>
          <p:cNvPr id="122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706438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14838"/>
            <a:ext cx="5607050" cy="41830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1800"/>
              </a:spcAft>
              <a:buClr>
                <a:srgbClr val="B6BF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“The Value of Ambulatory Care Measures:  A Review of Clinical and Financial Impact from an Employer/Payer Perspective”  (June, 2008)  www.ajmc.com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93EA-E77E-4ECF-AC89-CC6B81F2E61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5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r>
              <a:rPr lang="en-US" dirty="0" err="1" smtClean="0">
                <a:effectLst/>
              </a:rPr>
              <a:t>Maciosek</a:t>
            </a:r>
            <a:r>
              <a:rPr lang="en-US" dirty="0" smtClean="0">
                <a:effectLst/>
              </a:rPr>
              <a:t>, Michael, Leif Solberg, Ashley </a:t>
            </a:r>
            <a:r>
              <a:rPr lang="en-US" dirty="0" err="1" smtClean="0">
                <a:effectLst/>
              </a:rPr>
              <a:t>Coffield</a:t>
            </a:r>
            <a:r>
              <a:rPr lang="en-US" dirty="0" smtClean="0">
                <a:effectLst/>
              </a:rPr>
              <a:t>, Nichol Edwards, and Michael Goodman. “Influenza Vaccination: Health Impact and Cost Effectiveness Among Adults Aged 50 to 64 and 65 and Older.” </a:t>
            </a:r>
            <a:r>
              <a:rPr lang="en-US" i="1" dirty="0" smtClean="0">
                <a:effectLst/>
              </a:rPr>
              <a:t>American Journal of Preventive Medicine</a:t>
            </a:r>
            <a:r>
              <a:rPr lang="en-US" dirty="0" smtClean="0">
                <a:effectLst/>
              </a:rPr>
              <a:t> 31, no. 1 (2006): 72–79.</a:t>
            </a:r>
          </a:p>
          <a:p>
            <a:r>
              <a:rPr lang="en-US" dirty="0" smtClean="0">
                <a:effectLst/>
              </a:rPr>
              <a:t>“National Vital Statistics Report” 60, no. 4. Deaths: Preliminary Data for 2010 (January 11, 2012). http://www.cdc.gov/nchs/data/nvsr/nvsr60/nvsr60_04.pdf.</a:t>
            </a:r>
          </a:p>
          <a:p>
            <a:r>
              <a:rPr lang="en-US" dirty="0" smtClean="0">
                <a:effectLst/>
              </a:rPr>
              <a:t>“The State of Health Care Quality”. National Committee for Quality Assurance, 2010. http://www.ncqa.org/portals/0/state%20of%20health%20care/2010/sohc%202010%20-%20full2.pdf.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93EA-E77E-4ECF-AC89-CC6B81F2E61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01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1800"/>
              </a:spcAft>
              <a:buClr>
                <a:srgbClr val="B6BF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“The Value of Ambulatory Care Measures:  A Review of Clinical and Financial Impact from an Employer/Payer Perspective”  (June, 2008)  www.ajmc.com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93EA-E77E-4ECF-AC89-CC6B81F2E6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1800"/>
              </a:spcAft>
              <a:buClr>
                <a:srgbClr val="B6BF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“The Value of Ambulatory Care Measures:  A Review of Clinical and Financial Impact from an Employer/Payer Perspective”  (June, 2008)  www.ajmc.com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93EA-E77E-4ECF-AC89-CC6B81F2E6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5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1800"/>
              </a:spcAft>
              <a:buClr>
                <a:srgbClr val="B6BF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“The Value of Ambulatory Care Measures:  A Review of Clinical and Financial Impact from an Employer/Payer Perspective”  (June, 2008)  www.ajmc.com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93EA-E77E-4ECF-AC89-CC6B81F2E6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5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1800"/>
              </a:spcAft>
              <a:buClr>
                <a:srgbClr val="B6BF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“The Value of Ambulatory Care Measures:  A Review of Clinical and Financial Impact from an Employer/Payer Perspective”  (June, 2008)  www.ajmc.com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93EA-E77E-4ECF-AC89-CC6B81F2E6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5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1800"/>
              </a:spcAft>
              <a:buClr>
                <a:srgbClr val="B6BF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“The Value of Ambulatory Care Measures:  A Review of Clinical and Financial Impact from an Employer/Payer Perspective”  (June, 2008)  www.ajmc.com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93EA-E77E-4ECF-AC89-CC6B81F2E6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5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1800"/>
              </a:spcAft>
              <a:buClr>
                <a:srgbClr val="B6BF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“The Value of Ambulatory Care Measures:  A Review of Clinical and Financial Impact from an Employer/Payer Perspective”  (June, 2008)  www.ajmc.com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93EA-E77E-4ECF-AC89-CC6B81F2E6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5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1800"/>
              </a:spcAft>
              <a:buClr>
                <a:srgbClr val="B6BF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“The Value of Ambulatory Care Measures:  A Review of Clinical and Financial Impact from an Employer/Payer Perspective”  (June, 2008)  www.ajmc.com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93EA-E77E-4ECF-AC89-CC6B81F2E6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5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1E58A3-2B54-504B-931F-FFD8970392C9}" type="slidenum">
              <a:rPr lang="en-US"/>
              <a:pPr/>
              <a:t>17</a:t>
            </a:fld>
            <a:endParaRPr lang="en-US"/>
          </a:p>
        </p:txBody>
      </p:sp>
      <p:sp>
        <p:nvSpPr>
          <p:cNvPr id="122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706438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14838"/>
            <a:ext cx="5607050" cy="41830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6411925" y="6541093"/>
            <a:ext cx="259237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dirty="0" smtClean="0"/>
              <a:t>© 2012</a:t>
            </a:r>
            <a:r>
              <a:rPr lang="en-US" altLang="en-US" sz="800" b="0" baseline="0" dirty="0" smtClean="0"/>
              <a:t> </a:t>
            </a:r>
            <a:r>
              <a:rPr lang="en-US" altLang="en-US" sz="800" b="0" dirty="0" smtClean="0"/>
              <a:t>The MITRE Corporation. All rights Reserved.</a:t>
            </a:r>
            <a:endParaRPr lang="en-US" altLang="en-US" sz="800" b="0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020888" y="0"/>
            <a:ext cx="341312" cy="685800"/>
          </a:xfrm>
          <a:prstGeom prst="rect">
            <a:avLst/>
          </a:prstGeom>
          <a:solidFill>
            <a:srgbClr val="B6B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362200" y="0"/>
            <a:ext cx="6781800" cy="990600"/>
          </a:xfrm>
          <a:prstGeom prst="rect">
            <a:avLst/>
          </a:prstGeom>
          <a:solidFill>
            <a:srgbClr val="0046A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89413"/>
            <a:ext cx="4602163" cy="763587"/>
          </a:xfrm>
        </p:spPr>
        <p:txBody>
          <a:bodyPr/>
          <a:lstStyle>
            <a:lvl1pPr marL="0" indent="0">
              <a:buFont typeface="Wingdings" pitchFamily="2" charset="2"/>
              <a:buNone/>
              <a:defRPr b="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2133600" y="2286000"/>
            <a:ext cx="6477000" cy="1143000"/>
          </a:xfrm>
        </p:spPr>
        <p:txBody>
          <a:bodyPr anchor="ctr"/>
          <a:lstStyle>
            <a:lvl1pPr>
              <a:lnSpc>
                <a:spcPts val="44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2286000" y="6541093"/>
            <a:ext cx="1981200" cy="240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 dirty="0"/>
              <a:t>For Internal MITRE </a:t>
            </a:r>
            <a:r>
              <a:rPr lang="en-US" sz="800" b="0" dirty="0" smtClean="0"/>
              <a:t>Use.</a:t>
            </a:r>
            <a:endParaRPr lang="en-US" sz="800" b="0" dirty="0"/>
          </a:p>
        </p:txBody>
      </p:sp>
      <p:pic>
        <p:nvPicPr>
          <p:cNvPr id="5148" name="Picture 2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6400800"/>
            <a:ext cx="804862" cy="2524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■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538793-F95B-4CFC-9A87-DBAD57B24C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86715"/>
            <a:ext cx="7772400" cy="1362075"/>
          </a:xfrm>
        </p:spPr>
        <p:txBody>
          <a:bodyPr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8865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127CB1-B9F0-4851-9763-EA453DC0ED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295400"/>
            <a:ext cx="3771900" cy="4808538"/>
          </a:xfrm>
        </p:spPr>
        <p:txBody>
          <a:bodyPr/>
          <a:lstStyle>
            <a:lvl1pPr>
              <a:buFont typeface="Arial" pitchFamily="34" charset="0"/>
              <a:buChar char="■"/>
              <a:defRPr sz="2000">
                <a:latin typeface="Arial" pitchFamily="34" charset="0"/>
              </a:defRPr>
            </a:lvl1pPr>
            <a:lvl2pPr>
              <a:defRPr sz="1800">
                <a:latin typeface="Arial" pitchFamily="34" charset="0"/>
              </a:defRPr>
            </a:lvl2pPr>
            <a:lvl3pPr>
              <a:buFont typeface="Arial" pitchFamily="34" charset="0"/>
              <a:buChar char="■"/>
              <a:defRPr sz="1600">
                <a:latin typeface="Arial" pitchFamily="34" charset="0"/>
              </a:defRPr>
            </a:lvl3pPr>
            <a:lvl4pPr>
              <a:defRPr sz="1400">
                <a:latin typeface="Arial" pitchFamily="34" charset="0"/>
              </a:defRPr>
            </a:lvl4pPr>
            <a:lvl5pPr>
              <a:defRPr sz="14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4700" y="1295400"/>
            <a:ext cx="3771900" cy="4808538"/>
          </a:xfrm>
        </p:spPr>
        <p:txBody>
          <a:bodyPr/>
          <a:lstStyle>
            <a:lvl1pPr>
              <a:defRPr sz="2000">
                <a:latin typeface="Arial" pitchFamily="34" charset="0"/>
              </a:defRPr>
            </a:lvl1pPr>
            <a:lvl2pPr>
              <a:defRPr sz="1800">
                <a:latin typeface="Arial" pitchFamily="34" charset="0"/>
              </a:defRPr>
            </a:lvl2pPr>
            <a:lvl3pPr>
              <a:defRPr sz="1600">
                <a:latin typeface="Arial" pitchFamily="34" charset="0"/>
              </a:defRPr>
            </a:lvl3pPr>
            <a:lvl4pPr>
              <a:defRPr sz="1400">
                <a:latin typeface="Arial" pitchFamily="34" charset="0"/>
              </a:defRPr>
            </a:lvl4pPr>
            <a:lvl5pPr>
              <a:defRPr sz="14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337DF1-FFD0-467C-AEC8-891FB64B6D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85EAEB-546A-4E88-B145-1FAD9C4081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C1F5EB-BA1D-4F22-94ED-B2480B2BF3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spcAft>
                <a:spcPct val="0"/>
              </a:spcAft>
              <a:buClrTx/>
              <a:defRPr sz="800">
                <a:solidFill>
                  <a:schemeClr val="tx2"/>
                </a:solidFill>
              </a:defRPr>
            </a:lvl1pPr>
          </a:lstStyle>
          <a:p>
            <a:fld id="{2C333527-BB03-47C3-B68C-229951B94A0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16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696200" cy="480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7740650" y="0"/>
            <a:ext cx="1403350" cy="127000"/>
          </a:xfrm>
          <a:prstGeom prst="rect">
            <a:avLst/>
          </a:prstGeom>
          <a:solidFill>
            <a:srgbClr val="B6B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7886700" y="0"/>
            <a:ext cx="1257300" cy="220663"/>
          </a:xfrm>
          <a:prstGeom prst="rect">
            <a:avLst/>
          </a:prstGeom>
          <a:solidFill>
            <a:srgbClr val="0046A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6350">
            <a:solidFill>
              <a:srgbClr val="B6B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127" name="Picture 3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8" y="6489700"/>
            <a:ext cx="804862" cy="252413"/>
          </a:xfrm>
          <a:prstGeom prst="rect">
            <a:avLst/>
          </a:prstGeom>
          <a:noFill/>
        </p:spPr>
      </p:pic>
      <p:sp>
        <p:nvSpPr>
          <p:cNvPr id="11" name="Text Box 34"/>
          <p:cNvSpPr txBox="1">
            <a:spLocks noChangeArrowheads="1"/>
          </p:cNvSpPr>
          <p:nvPr/>
        </p:nvSpPr>
        <p:spPr bwMode="auto">
          <a:xfrm>
            <a:off x="6411926" y="6541093"/>
            <a:ext cx="259237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dirty="0" smtClean="0"/>
              <a:t>© 2012</a:t>
            </a:r>
            <a:r>
              <a:rPr lang="en-US" altLang="en-US" sz="800" b="0" baseline="0" dirty="0" smtClean="0"/>
              <a:t> </a:t>
            </a:r>
            <a:r>
              <a:rPr lang="en-US" altLang="en-US" sz="800" b="0" dirty="0" smtClean="0"/>
              <a:t>The MITRE Corporation. All rights Reserved.</a:t>
            </a:r>
            <a:endParaRPr lang="en-US" altLang="en-US" sz="800" b="0" dirty="0"/>
          </a:p>
        </p:txBody>
      </p:sp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286000" y="6541093"/>
            <a:ext cx="1981200" cy="240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 dirty="0"/>
              <a:t>For Internal MITRE </a:t>
            </a:r>
            <a:r>
              <a:rPr lang="en-US" sz="800" b="0" dirty="0" smtClean="0"/>
              <a:t>Use.</a:t>
            </a:r>
            <a:endParaRPr lang="en-US" sz="800" b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968" y="190144"/>
            <a:ext cx="1422031" cy="4548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</p:sldLayoutIdLst>
  <p:hf hdr="0" ft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9pPr>
    </p:titleStyle>
    <p:bodyStyle>
      <a:lvl1pPr marL="227013" indent="-227013" algn="l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B6BF00"/>
        </a:buClr>
        <a:buSzPct val="100000"/>
        <a:buFont typeface="Arial" pitchFamily="34" charset="0"/>
        <a:buChar char="■"/>
        <a:defRPr sz="2000" b="1" baseline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568325" indent="-227013" algn="l" rtl="0" eaLnBrk="1" fontAlgn="base" hangingPunct="1">
        <a:lnSpc>
          <a:spcPts val="1800"/>
        </a:lnSpc>
        <a:spcBef>
          <a:spcPct val="0"/>
        </a:spcBef>
        <a:spcAft>
          <a:spcPts val="800"/>
        </a:spcAft>
        <a:buClr>
          <a:srgbClr val="B6BF00"/>
        </a:buClr>
        <a:buFont typeface="Arial" pitchFamily="34" charset="0"/>
        <a:buChar char="–"/>
        <a:defRPr b="1">
          <a:solidFill>
            <a:schemeClr val="tx1"/>
          </a:solidFill>
          <a:latin typeface="+mn-lt"/>
        </a:defRPr>
      </a:lvl2pPr>
      <a:lvl3pPr marL="909638" indent="-168275" algn="l" rtl="0" eaLnBrk="1" fontAlgn="base" hangingPunct="1">
        <a:lnSpc>
          <a:spcPts val="1600"/>
        </a:lnSpc>
        <a:spcBef>
          <a:spcPct val="0"/>
        </a:spcBef>
        <a:spcAft>
          <a:spcPts val="800"/>
        </a:spcAft>
        <a:buClr>
          <a:srgbClr val="B6BF00"/>
        </a:buClr>
        <a:buSzPct val="100000"/>
        <a:buFont typeface="Arial" pitchFamily="34" charset="0"/>
        <a:buChar char="■"/>
        <a:defRPr sz="1600" b="1">
          <a:solidFill>
            <a:schemeClr val="tx1"/>
          </a:solidFill>
          <a:latin typeface="+mn-lt"/>
        </a:defRPr>
      </a:lvl3pPr>
      <a:lvl4pPr marL="1143000" indent="-114300" algn="l" rtl="0" eaLnBrk="1" fontAlgn="base" hangingPunct="1">
        <a:lnSpc>
          <a:spcPts val="1400"/>
        </a:lnSpc>
        <a:spcBef>
          <a:spcPct val="0"/>
        </a:spcBef>
        <a:spcAft>
          <a:spcPts val="800"/>
        </a:spcAft>
        <a:buClr>
          <a:srgbClr val="B6BF00"/>
        </a:buClr>
        <a:buFont typeface="Arial" pitchFamily="34" charset="0"/>
        <a:buChar char="­"/>
        <a:defRPr sz="1400" b="1">
          <a:solidFill>
            <a:schemeClr val="tx1"/>
          </a:solidFill>
          <a:latin typeface="+mn-lt"/>
        </a:defRPr>
      </a:lvl4pPr>
      <a:lvl5pPr marL="1371600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70000"/>
        <a:buFont typeface="Arial" pitchFamily="34" charset="0"/>
        <a:buChar char="■"/>
        <a:defRPr sz="1200" b="1">
          <a:solidFill>
            <a:schemeClr val="tx1"/>
          </a:solidFill>
          <a:latin typeface="+mn-lt"/>
        </a:defRPr>
      </a:lvl5pPr>
      <a:lvl6pPr marL="1828800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Wingdings" pitchFamily="2" charset="2"/>
        <a:buChar char="n"/>
        <a:defRPr sz="1200" b="1">
          <a:solidFill>
            <a:schemeClr val="tx1"/>
          </a:solidFill>
          <a:latin typeface="+mn-lt"/>
        </a:defRPr>
      </a:lvl6pPr>
      <a:lvl7pPr marL="2286000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Wingdings" pitchFamily="2" charset="2"/>
        <a:buChar char="n"/>
        <a:defRPr sz="1200" b="1">
          <a:solidFill>
            <a:schemeClr val="tx1"/>
          </a:solidFill>
          <a:latin typeface="+mn-lt"/>
        </a:defRPr>
      </a:lvl7pPr>
      <a:lvl8pPr marL="2743200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Wingdings" pitchFamily="2" charset="2"/>
        <a:buChar char="n"/>
        <a:defRPr sz="1200" b="1">
          <a:solidFill>
            <a:schemeClr val="tx1"/>
          </a:solidFill>
          <a:latin typeface="+mn-lt"/>
        </a:defRPr>
      </a:lvl8pPr>
      <a:lvl9pPr marL="3200400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Wingdings" pitchFamily="2" charset="2"/>
        <a:buChar char="n"/>
        <a:defRPr sz="1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.org/licenses/LICENSE-2.0.html" TargetMode="External"/><Relationship Id="rId4" Type="http://schemas.openxmlformats.org/officeDocument/2006/relationships/hyperlink" Target="http://projectkamira.org/" TargetMode="External"/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jschleit\Desktop\CTH_Briefing\advisory-board-read-ahead-fin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2284415" y="2370642"/>
            <a:ext cx="6477000" cy="1749747"/>
          </a:xfrm>
        </p:spPr>
        <p:txBody>
          <a:bodyPr/>
          <a:lstStyle/>
          <a:p>
            <a:r>
              <a:rPr lang="en-US" sz="3200" dirty="0" smtClean="0"/>
              <a:t>An Open Source Clinical Quality Modeling </a:t>
            </a:r>
            <a:r>
              <a:rPr lang="en-US" sz="3200" dirty="0" smtClean="0"/>
              <a:t>Framework</a:t>
            </a:r>
            <a:br>
              <a:rPr lang="en-US" sz="3200" dirty="0" smtClean="0"/>
            </a:b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021" y="563659"/>
            <a:ext cx="4947696" cy="1582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295400"/>
            <a:ext cx="8053251" cy="4808538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Develop 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Kamira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software framework to assess the quality of Clinical Quality Measures, considering 3 dimensions:</a:t>
            </a:r>
          </a:p>
          <a:p>
            <a:pPr marL="684212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/>
              <a:t>Availability of Clinical Patient Data required to drive Clinical Quality Measures</a:t>
            </a:r>
          </a:p>
          <a:p>
            <a:pPr marL="684212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Complexity of Clinical Quality Measures</a:t>
            </a:r>
          </a:p>
          <a:p>
            <a:pPr marL="684212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short-term costs and predict long-term savings associated with each Clinical Quality Measures </a:t>
            </a:r>
          </a:p>
          <a:p>
            <a:pPr>
              <a:spcAft>
                <a:spcPts val="1800"/>
              </a:spcAft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Enhance 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Kamira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software with external feedback on all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dimensions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open source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grow collaborators, and transition from a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MIP-supported activity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 a customer-championed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38793-F95B-4CFC-9A87-DBAD57B24C1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56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162800" cy="533400"/>
          </a:xfrm>
        </p:spPr>
        <p:txBody>
          <a:bodyPr/>
          <a:lstStyle/>
          <a:p>
            <a:r>
              <a:rPr lang="en-US" dirty="0" smtClean="0"/>
              <a:t>Availability of Clinical Patient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41190" y="1481754"/>
            <a:ext cx="7696200" cy="480853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Current requirements for clinical attributes in Electronic Health Records for certification do not match required attributes for Clinical Quality Measures 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Clinical Quality Measures are a super-set of the clinical attributes required for EHR certification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Standards currently available for expressing patient clinical data is currently limited to the C32</a:t>
            </a:r>
            <a:r>
              <a:rPr lang="en-US" dirty="0"/>
              <a:t> </a:t>
            </a:r>
            <a:r>
              <a:rPr lang="en-US" dirty="0" smtClean="0"/>
              <a:t>and CCDA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Current shortcomings of clinical data that are not required for certification are nearly all </a:t>
            </a:r>
            <a:r>
              <a:rPr lang="en-US" u="sng" dirty="0" smtClean="0">
                <a:solidFill>
                  <a:srgbClr val="0046AD"/>
                </a:solidFill>
              </a:rPr>
              <a:t>optional</a:t>
            </a:r>
            <a:r>
              <a:rPr lang="en-US" dirty="0" smtClean="0"/>
              <a:t> attributes which </a:t>
            </a:r>
            <a:r>
              <a:rPr lang="en-US" u="sng" dirty="0" smtClean="0">
                <a:solidFill>
                  <a:srgbClr val="0046AD"/>
                </a:solidFill>
              </a:rPr>
              <a:t>could</a:t>
            </a:r>
            <a:r>
              <a:rPr lang="en-US" dirty="0" smtClean="0"/>
              <a:t> be provided by EHR systems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Medications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Immunizations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Allergies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Tobacco Use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02935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idmc-l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519" y="3082153"/>
            <a:ext cx="2168960" cy="929554"/>
          </a:xfrm>
          <a:prstGeom prst="rect">
            <a:avLst/>
          </a:prstGeom>
        </p:spPr>
      </p:pic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094" y="5094935"/>
            <a:ext cx="1755722" cy="110041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162800" cy="533400"/>
          </a:xfrm>
        </p:spPr>
        <p:txBody>
          <a:bodyPr/>
          <a:lstStyle/>
          <a:p>
            <a:r>
              <a:rPr lang="en-US" dirty="0" smtClean="0"/>
              <a:t>Availability of Clinical Patient Data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941190" y="1481754"/>
            <a:ext cx="7696200" cy="480853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 smtClean="0"/>
              <a:t>Rigorous analysis on the use of optional clinical attributes, from real-world operational clinical facilities, is not readily available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 err="1"/>
              <a:t>Kamira</a:t>
            </a:r>
            <a:r>
              <a:rPr lang="en-US" dirty="0"/>
              <a:t> can address this analysis in collaboration with several partners working with live clinical data </a:t>
            </a:r>
          </a:p>
          <a:p>
            <a:pPr marL="341312" lvl="1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 smtClean="0"/>
              <a:t>      </a:t>
            </a:r>
            <a:endParaRPr lang="en-US" dirty="0"/>
          </a:p>
          <a:p>
            <a:pPr marL="341312" lvl="1" indent="0">
              <a:spcBef>
                <a:spcPts val="600"/>
              </a:spcBef>
              <a:spcAft>
                <a:spcPts val="1200"/>
              </a:spcAft>
              <a:buNone/>
            </a:pPr>
            <a:endParaRPr lang="en-US" dirty="0" smtClean="0"/>
          </a:p>
        </p:txBody>
      </p:sp>
      <p:pic>
        <p:nvPicPr>
          <p:cNvPr id="4" name="Picture 3" descr="image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097" y="4041589"/>
            <a:ext cx="1939684" cy="478490"/>
          </a:xfrm>
          <a:prstGeom prst="rect">
            <a:avLst/>
          </a:prstGeom>
        </p:spPr>
      </p:pic>
      <p:pic>
        <p:nvPicPr>
          <p:cNvPr id="7" name="Picture 6" descr="healthinfonet-logo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29" y="4746824"/>
            <a:ext cx="2131885" cy="42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7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162800" cy="533400"/>
          </a:xfrm>
        </p:spPr>
        <p:txBody>
          <a:bodyPr/>
          <a:lstStyle/>
          <a:p>
            <a:r>
              <a:rPr lang="en-US" dirty="0" smtClean="0"/>
              <a:t>Availability of Clinical Patient Data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941190" y="1481754"/>
            <a:ext cx="7696200" cy="480853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Encode automated analysis in the </a:t>
            </a:r>
            <a:r>
              <a:rPr lang="en-US" dirty="0" err="1" smtClean="0"/>
              <a:t>Kamira</a:t>
            </a:r>
            <a:r>
              <a:rPr lang="en-US" dirty="0" smtClean="0"/>
              <a:t> software to assess required/optional clinical attributes 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Consider current and forecasted certification requirements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 smtClean="0"/>
              <a:t>Stratify reporting on current and forecasted requirements for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Meaningful Use Stage 1</a:t>
            </a:r>
            <a:endParaRPr lang="en-US" dirty="0"/>
          </a:p>
          <a:p>
            <a:pPr lvl="2">
              <a:spcAft>
                <a:spcPts val="600"/>
              </a:spcAft>
            </a:pPr>
            <a:r>
              <a:rPr lang="en-US" dirty="0" smtClean="0"/>
              <a:t>Meaningful Use Stage 2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Meaningful Use Stage 3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PQRS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Pioneer ACO Program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… etc.</a:t>
            </a:r>
          </a:p>
        </p:txBody>
      </p:sp>
    </p:spTree>
    <p:extLst>
      <p:ext uri="{BB962C8B-B14F-4D97-AF65-F5344CB8AC3E}">
        <p14:creationId xmlns:p14="http://schemas.microsoft.com/office/powerpoint/2010/main" val="311593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295400"/>
            <a:ext cx="8053251" cy="4808538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Develop 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Kamira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software framework to assess the quality of Clinical Quality Measures, considering 3 dimensions:</a:t>
            </a:r>
          </a:p>
          <a:p>
            <a:pPr marL="684212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Availability of Clinical Patient Data required to drive Clinical Quality Measures</a:t>
            </a:r>
          </a:p>
          <a:p>
            <a:pPr marL="684212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/>
              <a:t>Complexity of Clinical Quality Measures</a:t>
            </a:r>
          </a:p>
          <a:p>
            <a:pPr marL="684212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short-term costs and predict long-term savings associated with each Clinical Quality Measures </a:t>
            </a:r>
          </a:p>
          <a:p>
            <a:pPr>
              <a:spcAft>
                <a:spcPts val="1800"/>
              </a:spcAft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Enhance 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Kamira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software with external feedback on all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dimensions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open source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grow collaborators, and transition from a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MIP-supported activity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 a customer-championed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38793-F95B-4CFC-9A87-DBAD57B24C1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17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162800" cy="533400"/>
          </a:xfrm>
        </p:spPr>
        <p:txBody>
          <a:bodyPr/>
          <a:lstStyle/>
          <a:p>
            <a:r>
              <a:rPr lang="en-US" dirty="0" smtClean="0"/>
              <a:t>Complexity of Clinical Quality Measures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41190" y="1481754"/>
            <a:ext cx="7696200" cy="480853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err="1" smtClean="0"/>
              <a:t>Cyclomatic</a:t>
            </a:r>
            <a:r>
              <a:rPr lang="en-US" dirty="0" smtClean="0"/>
              <a:t> Complexity is a software metric used to gauge the complexity of source code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Measures the number of linearly independent paths through the source code of a function</a:t>
            </a:r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  <p:pic>
        <p:nvPicPr>
          <p:cNvPr id="5" name="Picture 4" descr="cc_cgf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77" y="2993407"/>
            <a:ext cx="4181231" cy="2810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25310" y="4463844"/>
            <a:ext cx="1544012" cy="1036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sz="1400" dirty="0" smtClean="0"/>
              <a:t>Simple example</a:t>
            </a:r>
            <a:br>
              <a:rPr lang="en-US" sz="1400" dirty="0" smtClean="0"/>
            </a:br>
            <a:r>
              <a:rPr lang="en-US" sz="1400" dirty="0" smtClean="0"/>
              <a:t>function</a:t>
            </a:r>
            <a:r>
              <a:rPr lang="en-US" sz="1400" dirty="0"/>
              <a:t> </a:t>
            </a:r>
            <a:r>
              <a:rPr lang="en-US" sz="1400" dirty="0" smtClean="0"/>
              <a:t>where </a:t>
            </a:r>
            <a:br>
              <a:rPr lang="en-US" sz="1400" dirty="0" smtClean="0"/>
            </a:br>
            <a:r>
              <a:rPr lang="en-US" sz="1400" dirty="0" smtClean="0"/>
              <a:t>“CC” =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6101" y="5673776"/>
            <a:ext cx="2941831" cy="380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u="sng" dirty="0">
                <a:solidFill>
                  <a:srgbClr val="0000FF"/>
                </a:solidFill>
              </a:rPr>
              <a:t>http://</a:t>
            </a:r>
            <a:r>
              <a:rPr lang="en-US" sz="800" u="sng" dirty="0" err="1">
                <a:solidFill>
                  <a:srgbClr val="0000FF"/>
                </a:solidFill>
              </a:rPr>
              <a:t>www.whiteboxtest.com</a:t>
            </a:r>
            <a:r>
              <a:rPr lang="en-US" sz="800" u="sng" dirty="0">
                <a:solidFill>
                  <a:srgbClr val="0000FF"/>
                </a:solidFill>
              </a:rPr>
              <a:t>/</a:t>
            </a:r>
            <a:r>
              <a:rPr lang="en-US" sz="800" u="sng" dirty="0" err="1">
                <a:solidFill>
                  <a:srgbClr val="0000FF"/>
                </a:solidFill>
              </a:rPr>
              <a:t>cyclomatic-complexity.php</a:t>
            </a:r>
            <a:endParaRPr lang="en-US" sz="800" u="sng" dirty="0">
              <a:solidFill>
                <a:srgbClr val="0000FF"/>
              </a:solidFill>
            </a:endParaRPr>
          </a:p>
        </p:txBody>
      </p:sp>
      <p:sp>
        <p:nvSpPr>
          <p:cNvPr id="9" name="Left Brace 8"/>
          <p:cNvSpPr/>
          <p:nvPr/>
        </p:nvSpPr>
        <p:spPr bwMode="auto">
          <a:xfrm>
            <a:off x="2985950" y="3057090"/>
            <a:ext cx="336062" cy="2625040"/>
          </a:xfrm>
          <a:prstGeom prst="leftBrace">
            <a:avLst>
              <a:gd name="adj1" fmla="val 8333"/>
              <a:gd name="adj2" fmla="val 6266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25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41190" y="1481754"/>
            <a:ext cx="7696200" cy="480853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err="1" smtClean="0"/>
              <a:t>Cyclomatic</a:t>
            </a:r>
            <a:r>
              <a:rPr lang="en-US" dirty="0" smtClean="0"/>
              <a:t> Complexity metrics for Meaningful Use Clinical Quality Measures can be automated through work being led on the open source </a:t>
            </a:r>
            <a:r>
              <a:rPr lang="en-US" dirty="0" err="1" smtClean="0"/>
              <a:t>popHealth</a:t>
            </a:r>
            <a:r>
              <a:rPr lang="en-US" dirty="0" smtClean="0"/>
              <a:t> project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 err="1" smtClean="0"/>
              <a:t>Cyclomatic</a:t>
            </a:r>
            <a:r>
              <a:rPr lang="en-US" dirty="0" smtClean="0"/>
              <a:t> Complexity is a good low-hanging metric, but isn’t a desirable as single grade for a Clinical Quality Measure complexity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Cyclomatic</a:t>
            </a:r>
            <a:r>
              <a:rPr lang="en-US" dirty="0" smtClean="0"/>
              <a:t> Complexity measures the </a:t>
            </a:r>
            <a:r>
              <a:rPr lang="en-US" dirty="0" err="1" smtClean="0">
                <a:solidFill>
                  <a:srgbClr val="0046AD"/>
                </a:solidFill>
              </a:rPr>
              <a:t>popHealth</a:t>
            </a:r>
            <a:r>
              <a:rPr lang="en-US" dirty="0" smtClean="0">
                <a:solidFill>
                  <a:srgbClr val="0046AD"/>
                </a:solidFill>
              </a:rPr>
              <a:t> implementation</a:t>
            </a:r>
            <a:r>
              <a:rPr lang="en-US" dirty="0" smtClean="0"/>
              <a:t> of the Clinical Quality Measures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Cyclomatic</a:t>
            </a:r>
            <a:r>
              <a:rPr lang="en-US" dirty="0" smtClean="0"/>
              <a:t> Complexity does not assess complexity of logic with 1 single execution path</a:t>
            </a:r>
          </a:p>
          <a:p>
            <a:pPr lvl="2">
              <a:spcAft>
                <a:spcPts val="600"/>
              </a:spcAft>
            </a:pPr>
            <a:r>
              <a:rPr lang="en-US" i="1" dirty="0" smtClean="0"/>
              <a:t>Total </a:t>
            </a:r>
            <a:r>
              <a:rPr lang="en-US" i="1" dirty="0"/>
              <a:t>Cholesterol </a:t>
            </a:r>
            <a:r>
              <a:rPr lang="en-US" i="1" dirty="0" smtClean="0"/>
              <a:t>- </a:t>
            </a:r>
            <a:r>
              <a:rPr lang="en-US" i="1" dirty="0"/>
              <a:t>HDL </a:t>
            </a:r>
            <a:r>
              <a:rPr lang="en-US" i="1" dirty="0" smtClean="0"/>
              <a:t>- (triglycerides / 5) </a:t>
            </a:r>
            <a:r>
              <a:rPr lang="en-US" i="1" dirty="0"/>
              <a:t>&lt; 100 mg/</a:t>
            </a:r>
            <a:r>
              <a:rPr lang="en-US" i="1" dirty="0" err="1"/>
              <a:t>dL</a:t>
            </a:r>
            <a:r>
              <a:rPr lang="en-US" i="1" dirty="0"/>
              <a:t> </a:t>
            </a:r>
            <a:endParaRPr lang="en-US" i="1" dirty="0" smtClean="0"/>
          </a:p>
          <a:p>
            <a:pPr lvl="2">
              <a:spcAft>
                <a:spcPts val="600"/>
              </a:spcAft>
            </a:pPr>
            <a:r>
              <a:rPr lang="en-US" dirty="0" err="1" smtClean="0">
                <a:solidFill>
                  <a:srgbClr val="0046AD"/>
                </a:solidFill>
              </a:rPr>
              <a:t>Cyclomatic</a:t>
            </a:r>
            <a:r>
              <a:rPr lang="en-US" dirty="0" smtClean="0">
                <a:solidFill>
                  <a:srgbClr val="0046AD"/>
                </a:solidFill>
              </a:rPr>
              <a:t> Complexity = 1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162800" cy="533400"/>
          </a:xfrm>
        </p:spPr>
        <p:txBody>
          <a:bodyPr/>
          <a:lstStyle/>
          <a:p>
            <a:r>
              <a:rPr lang="en-US" dirty="0" smtClean="0"/>
              <a:t>Complexity of Clinical Quality 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3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27" y="1361468"/>
            <a:ext cx="2439987" cy="225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99018" y="1434153"/>
            <a:ext cx="3032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230" rIns="90000" bIns="45000"/>
          <a:lstStyle/>
          <a:p>
            <a:r>
              <a:rPr lang="en-US" sz="15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99018" y="2651765"/>
            <a:ext cx="3032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230" rIns="90000" bIns="45000"/>
          <a:lstStyle/>
          <a:p>
            <a:r>
              <a:rPr lang="en-US" sz="1500" dirty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99018" y="2213239"/>
            <a:ext cx="3032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230" rIns="90000" bIns="45000"/>
          <a:lstStyle/>
          <a:p>
            <a:r>
              <a:rPr lang="en-US" sz="1500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99018" y="1831585"/>
            <a:ext cx="3032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230" rIns="90000" bIns="45000"/>
          <a:lstStyle/>
          <a:p>
            <a:r>
              <a:rPr lang="en-US" sz="150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99018" y="3001948"/>
            <a:ext cx="3032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230" rIns="90000" bIns="45000"/>
          <a:lstStyle/>
          <a:p>
            <a:r>
              <a:rPr lang="en-US" sz="1500" dirty="0">
                <a:solidFill>
                  <a:srgbClr val="000000"/>
                </a:solidFill>
              </a:rPr>
              <a:t>e</a:t>
            </a:r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06" y="3636220"/>
            <a:ext cx="2435225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" name="Content Placeholder 3"/>
          <p:cNvSpPr txBox="1">
            <a:spLocks/>
          </p:cNvSpPr>
          <p:nvPr/>
        </p:nvSpPr>
        <p:spPr>
          <a:xfrm>
            <a:off x="2810367" y="1232866"/>
            <a:ext cx="6129101" cy="4808538"/>
          </a:xfrm>
          <a:prstGeom prst="rect">
            <a:avLst/>
          </a:prstGeom>
        </p:spPr>
        <p:txBody>
          <a:bodyPr/>
          <a:lstStyle>
            <a:lvl1pPr marL="227013" indent="-227013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B6BF00"/>
              </a:buClr>
              <a:buSzPct val="100000"/>
              <a:buFont typeface="Arial" pitchFamily="34" charset="0"/>
              <a:buChar char="■"/>
              <a:defRPr sz="2000" b="1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68325" indent="-227013" algn="l" rtl="0" eaLnBrk="1" fontAlgn="base" hangingPunct="1">
              <a:lnSpc>
                <a:spcPts val="1800"/>
              </a:lnSpc>
              <a:spcBef>
                <a:spcPct val="0"/>
              </a:spcBef>
              <a:spcAft>
                <a:spcPts val="800"/>
              </a:spcAft>
              <a:buClr>
                <a:srgbClr val="B6BF00"/>
              </a:buClr>
              <a:buFont typeface="Arial" pitchFamily="34" charset="0"/>
              <a:buChar char="–"/>
              <a:defRPr b="1">
                <a:solidFill>
                  <a:schemeClr val="tx1"/>
                </a:solidFill>
                <a:latin typeface="+mn-lt"/>
              </a:defRPr>
            </a:lvl2pPr>
            <a:lvl3pPr marL="909638" indent="-168275" algn="l" rtl="0" eaLnBrk="1" fontAlgn="base" hangingPunct="1">
              <a:lnSpc>
                <a:spcPts val="1600"/>
              </a:lnSpc>
              <a:spcBef>
                <a:spcPct val="0"/>
              </a:spcBef>
              <a:spcAft>
                <a:spcPts val="800"/>
              </a:spcAft>
              <a:buClr>
                <a:srgbClr val="B6BF00"/>
              </a:buClr>
              <a:buSzPct val="100000"/>
              <a:buFont typeface="Arial" pitchFamily="34" charset="0"/>
              <a:buChar char="■"/>
              <a:defRPr sz="1600" b="1">
                <a:solidFill>
                  <a:schemeClr val="tx1"/>
                </a:solidFill>
                <a:latin typeface="+mn-lt"/>
              </a:defRPr>
            </a:lvl3pPr>
            <a:lvl4pPr marL="1143000" indent="-114300" algn="l" rtl="0" eaLnBrk="1" fontAlgn="base" hangingPunct="1">
              <a:lnSpc>
                <a:spcPts val="1400"/>
              </a:lnSpc>
              <a:spcBef>
                <a:spcPct val="0"/>
              </a:spcBef>
              <a:spcAft>
                <a:spcPts val="800"/>
              </a:spcAft>
              <a:buClr>
                <a:srgbClr val="B6BF00"/>
              </a:buClr>
              <a:buFont typeface="Arial" pitchFamily="34" charset="0"/>
              <a:buChar char="­"/>
              <a:defRPr sz="1400" b="1">
                <a:solidFill>
                  <a:schemeClr val="tx1"/>
                </a:solidFill>
                <a:latin typeface="+mn-lt"/>
              </a:defRPr>
            </a:lvl4pPr>
            <a:lvl5pPr marL="1371600" indent="-114300" algn="l" rtl="0" eaLnBrk="1" fontAlgn="base" hangingPunct="1">
              <a:lnSpc>
                <a:spcPts val="12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70000"/>
              <a:buFont typeface="Arial" pitchFamily="34" charset="0"/>
              <a:buChar char="■"/>
              <a:defRPr sz="1200" b="1">
                <a:solidFill>
                  <a:schemeClr val="tx1"/>
                </a:solidFill>
                <a:latin typeface="+mn-lt"/>
              </a:defRPr>
            </a:lvl5pPr>
            <a:lvl6pPr marL="1828800" indent="-114300" algn="l" rtl="0" eaLnBrk="1" fontAlgn="base" hangingPunct="1">
              <a:lnSpc>
                <a:spcPts val="12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50000"/>
              <a:buFont typeface="Wingdings" pitchFamily="2" charset="2"/>
              <a:buChar char="n"/>
              <a:defRPr sz="1200" b="1">
                <a:solidFill>
                  <a:schemeClr val="tx1"/>
                </a:solidFill>
                <a:latin typeface="+mn-lt"/>
              </a:defRPr>
            </a:lvl6pPr>
            <a:lvl7pPr marL="2286000" indent="-114300" algn="l" rtl="0" eaLnBrk="1" fontAlgn="base" hangingPunct="1">
              <a:lnSpc>
                <a:spcPts val="12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50000"/>
              <a:buFont typeface="Wingdings" pitchFamily="2" charset="2"/>
              <a:buChar char="n"/>
              <a:defRPr sz="1200" b="1">
                <a:solidFill>
                  <a:schemeClr val="tx1"/>
                </a:solidFill>
                <a:latin typeface="+mn-lt"/>
              </a:defRPr>
            </a:lvl7pPr>
            <a:lvl8pPr marL="2743200" indent="-114300" algn="l" rtl="0" eaLnBrk="1" fontAlgn="base" hangingPunct="1">
              <a:lnSpc>
                <a:spcPts val="12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50000"/>
              <a:buFont typeface="Wingdings" pitchFamily="2" charset="2"/>
              <a:buChar char="n"/>
              <a:defRPr sz="1200" b="1">
                <a:solidFill>
                  <a:schemeClr val="tx1"/>
                </a:solidFill>
                <a:latin typeface="+mn-lt"/>
              </a:defRPr>
            </a:lvl8pPr>
            <a:lvl9pPr marL="3200400" indent="-114300" algn="l" rtl="0" eaLnBrk="1" fontAlgn="base" hangingPunct="1">
              <a:lnSpc>
                <a:spcPts val="12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50000"/>
              <a:buFont typeface="Wingdings" pitchFamily="2" charset="2"/>
              <a:buChar char="n"/>
              <a:defRPr sz="12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/>
              <a:t>Figure shows a representation of the denominator</a:t>
            </a:r>
            <a:br>
              <a:rPr lang="en-US" dirty="0"/>
            </a:br>
            <a:r>
              <a:rPr lang="en-US" dirty="0"/>
              <a:t>criteria for this measure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Label each unique term with a letter: a-</a:t>
            </a:r>
            <a:r>
              <a:rPr lang="en-US" dirty="0" smtClean="0"/>
              <a:t>e with each </a:t>
            </a:r>
            <a:r>
              <a:rPr lang="en-US" dirty="0"/>
              <a:t>term is either true (1) or false (0)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Express denominator as a logical equation:</a:t>
            </a:r>
            <a:br>
              <a:rPr lang="en-US" dirty="0"/>
            </a:br>
            <a:r>
              <a:rPr lang="en-US" dirty="0"/>
              <a:t>f(d)= a (b + (c (d + e)))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An expression in 5 variables has 25 = 32 possible</a:t>
            </a:r>
            <a:br>
              <a:rPr lang="en-US" dirty="0"/>
            </a:br>
            <a:r>
              <a:rPr lang="en-US" dirty="0"/>
              <a:t>outcomes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solidFill>
                  <a:srgbClr val="0046AD"/>
                </a:solidFill>
              </a:rPr>
              <a:t>32 patient records would be required to fully test this logic block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Current Truth Table analysis work is manually-intensive and time consuming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Leveraging </a:t>
            </a:r>
            <a:r>
              <a:rPr lang="en-US" dirty="0" err="1" smtClean="0"/>
              <a:t>popHealth’s</a:t>
            </a:r>
            <a:r>
              <a:rPr lang="en-US" dirty="0" smtClean="0"/>
              <a:t> Quality Measure Engine for Meaningful Use, this process could be automated via the </a:t>
            </a:r>
            <a:r>
              <a:rPr lang="en-US" dirty="0" err="1" smtClean="0"/>
              <a:t>Kamira</a:t>
            </a:r>
            <a:r>
              <a:rPr lang="en-US" dirty="0" smtClean="0"/>
              <a:t> software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5644681"/>
            <a:ext cx="3240966" cy="70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Tim Taylor’s work for the ONC/Cypress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populating a truth table for denominator logic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162800" cy="533400"/>
          </a:xfrm>
        </p:spPr>
        <p:txBody>
          <a:bodyPr/>
          <a:lstStyle/>
          <a:p>
            <a:r>
              <a:rPr lang="en-US" dirty="0" smtClean="0"/>
              <a:t>Complexity of Clinical Quality 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273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 txBox="1">
            <a:spLocks/>
          </p:cNvSpPr>
          <p:nvPr/>
        </p:nvSpPr>
        <p:spPr>
          <a:xfrm>
            <a:off x="941190" y="1309921"/>
            <a:ext cx="7696200" cy="4808538"/>
          </a:xfrm>
          <a:prstGeom prst="rect">
            <a:avLst/>
          </a:prstGeom>
        </p:spPr>
        <p:txBody>
          <a:bodyPr/>
          <a:lstStyle>
            <a:lvl1pPr marL="227013" indent="-227013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B6BF00"/>
              </a:buClr>
              <a:buSzPct val="100000"/>
              <a:buFont typeface="Arial" pitchFamily="34" charset="0"/>
              <a:buChar char="■"/>
              <a:defRPr sz="2000" b="1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68325" indent="-227013" algn="l" rtl="0" eaLnBrk="1" fontAlgn="base" hangingPunct="1">
              <a:lnSpc>
                <a:spcPts val="1800"/>
              </a:lnSpc>
              <a:spcBef>
                <a:spcPct val="0"/>
              </a:spcBef>
              <a:spcAft>
                <a:spcPts val="800"/>
              </a:spcAft>
              <a:buClr>
                <a:srgbClr val="B6BF00"/>
              </a:buClr>
              <a:buFont typeface="Arial" pitchFamily="34" charset="0"/>
              <a:buChar char="–"/>
              <a:defRPr b="1">
                <a:solidFill>
                  <a:schemeClr val="tx1"/>
                </a:solidFill>
                <a:latin typeface="+mn-lt"/>
              </a:defRPr>
            </a:lvl2pPr>
            <a:lvl3pPr marL="909638" indent="-168275" algn="l" rtl="0" eaLnBrk="1" fontAlgn="base" hangingPunct="1">
              <a:lnSpc>
                <a:spcPts val="1600"/>
              </a:lnSpc>
              <a:spcBef>
                <a:spcPct val="0"/>
              </a:spcBef>
              <a:spcAft>
                <a:spcPts val="800"/>
              </a:spcAft>
              <a:buClr>
                <a:srgbClr val="B6BF00"/>
              </a:buClr>
              <a:buSzPct val="100000"/>
              <a:buFont typeface="Arial" pitchFamily="34" charset="0"/>
              <a:buChar char="■"/>
              <a:defRPr sz="1600" b="1">
                <a:solidFill>
                  <a:schemeClr val="tx1"/>
                </a:solidFill>
                <a:latin typeface="+mn-lt"/>
              </a:defRPr>
            </a:lvl3pPr>
            <a:lvl4pPr marL="1143000" indent="-114300" algn="l" rtl="0" eaLnBrk="1" fontAlgn="base" hangingPunct="1">
              <a:lnSpc>
                <a:spcPts val="1400"/>
              </a:lnSpc>
              <a:spcBef>
                <a:spcPct val="0"/>
              </a:spcBef>
              <a:spcAft>
                <a:spcPts val="800"/>
              </a:spcAft>
              <a:buClr>
                <a:srgbClr val="B6BF00"/>
              </a:buClr>
              <a:buFont typeface="Arial" pitchFamily="34" charset="0"/>
              <a:buChar char="­"/>
              <a:defRPr sz="1400" b="1">
                <a:solidFill>
                  <a:schemeClr val="tx1"/>
                </a:solidFill>
                <a:latin typeface="+mn-lt"/>
              </a:defRPr>
            </a:lvl4pPr>
            <a:lvl5pPr marL="1371600" indent="-114300" algn="l" rtl="0" eaLnBrk="1" fontAlgn="base" hangingPunct="1">
              <a:lnSpc>
                <a:spcPts val="12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70000"/>
              <a:buFont typeface="Arial" pitchFamily="34" charset="0"/>
              <a:buChar char="■"/>
              <a:defRPr sz="1200" b="1">
                <a:solidFill>
                  <a:schemeClr val="tx1"/>
                </a:solidFill>
                <a:latin typeface="+mn-lt"/>
              </a:defRPr>
            </a:lvl5pPr>
            <a:lvl6pPr marL="1828800" indent="-114300" algn="l" rtl="0" eaLnBrk="1" fontAlgn="base" hangingPunct="1">
              <a:lnSpc>
                <a:spcPts val="12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50000"/>
              <a:buFont typeface="Wingdings" pitchFamily="2" charset="2"/>
              <a:buChar char="n"/>
              <a:defRPr sz="1200" b="1">
                <a:solidFill>
                  <a:schemeClr val="tx1"/>
                </a:solidFill>
                <a:latin typeface="+mn-lt"/>
              </a:defRPr>
            </a:lvl6pPr>
            <a:lvl7pPr marL="2286000" indent="-114300" algn="l" rtl="0" eaLnBrk="1" fontAlgn="base" hangingPunct="1">
              <a:lnSpc>
                <a:spcPts val="12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50000"/>
              <a:buFont typeface="Wingdings" pitchFamily="2" charset="2"/>
              <a:buChar char="n"/>
              <a:defRPr sz="1200" b="1">
                <a:solidFill>
                  <a:schemeClr val="tx1"/>
                </a:solidFill>
                <a:latin typeface="+mn-lt"/>
              </a:defRPr>
            </a:lvl7pPr>
            <a:lvl8pPr marL="2743200" indent="-114300" algn="l" rtl="0" eaLnBrk="1" fontAlgn="base" hangingPunct="1">
              <a:lnSpc>
                <a:spcPts val="12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50000"/>
              <a:buFont typeface="Wingdings" pitchFamily="2" charset="2"/>
              <a:buChar char="n"/>
              <a:defRPr sz="1200" b="1">
                <a:solidFill>
                  <a:schemeClr val="tx1"/>
                </a:solidFill>
                <a:latin typeface="+mn-lt"/>
              </a:defRPr>
            </a:lvl8pPr>
            <a:lvl9pPr marL="3200400" indent="-114300" algn="l" rtl="0" eaLnBrk="1" fontAlgn="base" hangingPunct="1">
              <a:lnSpc>
                <a:spcPts val="12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50000"/>
              <a:buFont typeface="Wingdings" pitchFamily="2" charset="2"/>
              <a:buChar char="n"/>
              <a:defRPr sz="12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 smtClean="0"/>
              <a:t>Develop various automated approaches to measuring Clinical Quality Measure Complexity including: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Cyclomatic</a:t>
            </a:r>
            <a:r>
              <a:rPr lang="en-US" dirty="0" smtClean="0"/>
              <a:t> Complexity 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Automated Truth Table Analysis supported via the </a:t>
            </a:r>
            <a:r>
              <a:rPr lang="en-US" dirty="0" err="1" smtClean="0"/>
              <a:t>popHealth</a:t>
            </a:r>
            <a:r>
              <a:rPr lang="en-US" dirty="0" smtClean="0"/>
              <a:t> Clinical Quality Measure Engine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Other complexity considerations, including Halstead Volume of the Clinical Quality Measure logic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 smtClean="0"/>
              <a:t>Collect feedback from Vendors and Government on the approach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dirty="0" smtClean="0"/>
              <a:t>Conduct outreach with EHR vendors to vet the findings on </a:t>
            </a:r>
            <a:r>
              <a:rPr lang="en-US" dirty="0" err="1" smtClean="0"/>
              <a:t>Kamira’s</a:t>
            </a:r>
            <a:r>
              <a:rPr lang="en-US" dirty="0" smtClean="0"/>
              <a:t> Clinical Quality Measures complexity model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dirty="0" smtClean="0"/>
              <a:t>Conduct outreach with HHS sponsors to collect input on the importance and prioritization of complete rigorous testing of the Clinical Quality Measures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162800" cy="533400"/>
          </a:xfrm>
        </p:spPr>
        <p:txBody>
          <a:bodyPr/>
          <a:lstStyle/>
          <a:p>
            <a:r>
              <a:rPr lang="en-US" dirty="0" smtClean="0"/>
              <a:t>Complexity of Clinical Quality 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798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295400"/>
            <a:ext cx="8053251" cy="4808538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Develop 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Kamira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software framework to assess the quality of Clinical Quality Measures, considering 3 dimensions:</a:t>
            </a:r>
          </a:p>
          <a:p>
            <a:pPr marL="684212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Availability of Clinical Patient Data required to drive Clinical Quality Measures</a:t>
            </a:r>
          </a:p>
          <a:p>
            <a:pPr marL="684212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Complexity of Clinical Quality Measures</a:t>
            </a:r>
          </a:p>
          <a:p>
            <a:pPr marL="684212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/>
              <a:t>Model short-term costs and predict long-term savings associated with each Clinical Quality Measures </a:t>
            </a:r>
          </a:p>
          <a:p>
            <a:pPr>
              <a:spcAft>
                <a:spcPts val="1800"/>
              </a:spcAft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Enhance 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Kamira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software with external feedback on all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dimensions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open source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grow collaborators, and transition from a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MIP-supported activity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 a customer-championed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38793-F95B-4CFC-9A87-DBAD57B24C1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08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157" y="2826874"/>
            <a:ext cx="7539319" cy="617095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200" dirty="0" smtClean="0"/>
              <a:t>“</a:t>
            </a:r>
            <a:r>
              <a:rPr lang="en-US" sz="3200" i="1" dirty="0" smtClean="0"/>
              <a:t>Quality </a:t>
            </a:r>
            <a:r>
              <a:rPr lang="en-US" sz="3200" i="1" dirty="0"/>
              <a:t>is everyone's responsibility</a:t>
            </a:r>
            <a:r>
              <a:rPr lang="en-US" sz="3200" i="1" dirty="0" smtClean="0"/>
              <a:t>.</a:t>
            </a:r>
            <a:r>
              <a:rPr lang="en-US" sz="3200" dirty="0" smtClean="0"/>
              <a:t>”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38793-F95B-4CFC-9A87-DBAD57B24C1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DemingWE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439" y="3980077"/>
            <a:ext cx="1070267" cy="14555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47349" y="5102449"/>
            <a:ext cx="2531763" cy="405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W</a:t>
            </a:r>
            <a:r>
              <a:rPr lang="en-US" dirty="0"/>
              <a:t>. Edwards Deming   </a:t>
            </a:r>
          </a:p>
        </p:txBody>
      </p:sp>
    </p:spTree>
    <p:extLst>
      <p:ext uri="{BB962C8B-B14F-4D97-AF65-F5344CB8AC3E}">
        <p14:creationId xmlns:p14="http://schemas.microsoft.com/office/powerpoint/2010/main" val="2675528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162800" cy="533400"/>
          </a:xfrm>
        </p:spPr>
        <p:txBody>
          <a:bodyPr/>
          <a:lstStyle/>
          <a:p>
            <a:r>
              <a:rPr lang="en-US" dirty="0" smtClean="0"/>
              <a:t>Using Clinical Quality Measures to</a:t>
            </a:r>
            <a:br>
              <a:rPr lang="en-US" dirty="0" smtClean="0"/>
            </a:br>
            <a:r>
              <a:rPr lang="en-US" dirty="0" smtClean="0"/>
              <a:t>Bend the Cost Curve</a:t>
            </a:r>
            <a:endParaRPr lang="en-US" dirty="0"/>
          </a:p>
        </p:txBody>
      </p:sp>
      <p:pic>
        <p:nvPicPr>
          <p:cNvPr id="7" name="Picture 6" descr="kamira_grap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03" y="1589060"/>
            <a:ext cx="6494039" cy="467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272068" y="3428552"/>
            <a:ext cx="1787669" cy="421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BABA"/>
                </a:solidFill>
              </a:rPr>
              <a:t>NOTIONAL</a:t>
            </a:r>
            <a:endParaRPr lang="en-US" sz="2400" dirty="0">
              <a:solidFill>
                <a:srgbClr val="FFBABA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7713990" y="3331442"/>
            <a:ext cx="1787669" cy="421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BABA"/>
                </a:solidFill>
              </a:rPr>
              <a:t>NOTIONAL</a:t>
            </a:r>
            <a:endParaRPr lang="en-US" sz="2400" dirty="0">
              <a:solidFill>
                <a:srgbClr val="FFBA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79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162800" cy="533400"/>
          </a:xfrm>
        </p:spPr>
        <p:txBody>
          <a:bodyPr/>
          <a:lstStyle/>
          <a:p>
            <a:r>
              <a:rPr lang="en-US" dirty="0" smtClean="0"/>
              <a:t>Model Financial Costs and Savings 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979483" y="1220101"/>
            <a:ext cx="7696200" cy="4808538"/>
          </a:xfrm>
          <a:prstGeom prst="rect">
            <a:avLst/>
          </a:prstGeom>
        </p:spPr>
        <p:txBody>
          <a:bodyPr/>
          <a:lstStyle>
            <a:lvl1pPr marL="227013" indent="-227013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B6BF00"/>
              </a:buClr>
              <a:buSzPct val="100000"/>
              <a:buFont typeface="Arial" pitchFamily="34" charset="0"/>
              <a:buChar char="■"/>
              <a:defRPr sz="2000" b="1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68325" indent="-227013" algn="l" rtl="0" eaLnBrk="1" fontAlgn="base" hangingPunct="1">
              <a:lnSpc>
                <a:spcPts val="1800"/>
              </a:lnSpc>
              <a:spcBef>
                <a:spcPct val="0"/>
              </a:spcBef>
              <a:spcAft>
                <a:spcPts val="800"/>
              </a:spcAft>
              <a:buClr>
                <a:srgbClr val="B6BF00"/>
              </a:buClr>
              <a:buFont typeface="Arial" pitchFamily="34" charset="0"/>
              <a:buChar char="–"/>
              <a:defRPr b="1">
                <a:solidFill>
                  <a:schemeClr val="tx1"/>
                </a:solidFill>
                <a:latin typeface="+mn-lt"/>
              </a:defRPr>
            </a:lvl2pPr>
            <a:lvl3pPr marL="909638" indent="-168275" algn="l" rtl="0" eaLnBrk="1" fontAlgn="base" hangingPunct="1">
              <a:lnSpc>
                <a:spcPts val="1600"/>
              </a:lnSpc>
              <a:spcBef>
                <a:spcPct val="0"/>
              </a:spcBef>
              <a:spcAft>
                <a:spcPts val="800"/>
              </a:spcAft>
              <a:buClr>
                <a:srgbClr val="B6BF00"/>
              </a:buClr>
              <a:buSzPct val="100000"/>
              <a:buFont typeface="Arial" pitchFamily="34" charset="0"/>
              <a:buChar char="■"/>
              <a:defRPr sz="1600" b="1">
                <a:solidFill>
                  <a:schemeClr val="tx1"/>
                </a:solidFill>
                <a:latin typeface="+mn-lt"/>
              </a:defRPr>
            </a:lvl3pPr>
            <a:lvl4pPr marL="1143000" indent="-114300" algn="l" rtl="0" eaLnBrk="1" fontAlgn="base" hangingPunct="1">
              <a:lnSpc>
                <a:spcPts val="1400"/>
              </a:lnSpc>
              <a:spcBef>
                <a:spcPct val="0"/>
              </a:spcBef>
              <a:spcAft>
                <a:spcPts val="800"/>
              </a:spcAft>
              <a:buClr>
                <a:srgbClr val="B6BF00"/>
              </a:buClr>
              <a:buFont typeface="Arial" pitchFamily="34" charset="0"/>
              <a:buChar char="­"/>
              <a:defRPr sz="1400" b="1">
                <a:solidFill>
                  <a:schemeClr val="tx1"/>
                </a:solidFill>
                <a:latin typeface="+mn-lt"/>
              </a:defRPr>
            </a:lvl4pPr>
            <a:lvl5pPr marL="1371600" indent="-114300" algn="l" rtl="0" eaLnBrk="1" fontAlgn="base" hangingPunct="1">
              <a:lnSpc>
                <a:spcPts val="12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70000"/>
              <a:buFont typeface="Arial" pitchFamily="34" charset="0"/>
              <a:buChar char="■"/>
              <a:defRPr sz="1200" b="1">
                <a:solidFill>
                  <a:schemeClr val="tx1"/>
                </a:solidFill>
                <a:latin typeface="+mn-lt"/>
              </a:defRPr>
            </a:lvl5pPr>
            <a:lvl6pPr marL="1828800" indent="-114300" algn="l" rtl="0" eaLnBrk="1" fontAlgn="base" hangingPunct="1">
              <a:lnSpc>
                <a:spcPts val="12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50000"/>
              <a:buFont typeface="Wingdings" pitchFamily="2" charset="2"/>
              <a:buChar char="n"/>
              <a:defRPr sz="1200" b="1">
                <a:solidFill>
                  <a:schemeClr val="tx1"/>
                </a:solidFill>
                <a:latin typeface="+mn-lt"/>
              </a:defRPr>
            </a:lvl6pPr>
            <a:lvl7pPr marL="2286000" indent="-114300" algn="l" rtl="0" eaLnBrk="1" fontAlgn="base" hangingPunct="1">
              <a:lnSpc>
                <a:spcPts val="12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50000"/>
              <a:buFont typeface="Wingdings" pitchFamily="2" charset="2"/>
              <a:buChar char="n"/>
              <a:defRPr sz="1200" b="1">
                <a:solidFill>
                  <a:schemeClr val="tx1"/>
                </a:solidFill>
                <a:latin typeface="+mn-lt"/>
              </a:defRPr>
            </a:lvl7pPr>
            <a:lvl8pPr marL="2743200" indent="-114300" algn="l" rtl="0" eaLnBrk="1" fontAlgn="base" hangingPunct="1">
              <a:lnSpc>
                <a:spcPts val="12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50000"/>
              <a:buFont typeface="Wingdings" pitchFamily="2" charset="2"/>
              <a:buChar char="n"/>
              <a:defRPr sz="1200" b="1">
                <a:solidFill>
                  <a:schemeClr val="tx1"/>
                </a:solidFill>
                <a:latin typeface="+mn-lt"/>
              </a:defRPr>
            </a:lvl8pPr>
            <a:lvl9pPr marL="3200400" indent="-114300" algn="l" rtl="0" eaLnBrk="1" fontAlgn="base" hangingPunct="1">
              <a:lnSpc>
                <a:spcPts val="12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50000"/>
              <a:buFont typeface="Wingdings" pitchFamily="2" charset="2"/>
              <a:buChar char="n"/>
              <a:defRPr sz="12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Predicting short-term cost increases associated with improvements </a:t>
            </a:r>
            <a:r>
              <a:rPr lang="en-US" dirty="0"/>
              <a:t>in </a:t>
            </a:r>
            <a:r>
              <a:rPr lang="en-US" dirty="0" smtClean="0"/>
              <a:t>Clinical </a:t>
            </a:r>
            <a:r>
              <a:rPr lang="en-US" dirty="0"/>
              <a:t>Quality </a:t>
            </a:r>
            <a:r>
              <a:rPr lang="en-US" dirty="0" smtClean="0"/>
              <a:t>Measure performance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The majority of the Clinical Quality Measures provide opportunities for providers to take action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Laboratory Test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Procedures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Medications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Etc.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CMS claims data contains upper bounds on provider compensation to address CQMs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MITRE can identify a short-term cost associated with addressing gaps in care with the Clinical Quality </a:t>
            </a:r>
            <a:r>
              <a:rPr lang="en-US" dirty="0" smtClean="0"/>
              <a:t>Measures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Engage </a:t>
            </a:r>
            <a:r>
              <a:rPr lang="en-US" dirty="0" smtClean="0"/>
              <a:t>CMS </a:t>
            </a:r>
            <a:r>
              <a:rPr lang="en-US" dirty="0" smtClean="0"/>
              <a:t>FFRDC partner to lead financial </a:t>
            </a:r>
            <a:r>
              <a:rPr lang="en-US" dirty="0" smtClean="0"/>
              <a:t>analysis to forecast</a:t>
            </a:r>
            <a:r>
              <a:rPr lang="en-US" dirty="0" smtClean="0"/>
              <a:t> </a:t>
            </a:r>
            <a:r>
              <a:rPr lang="en-US" dirty="0"/>
              <a:t>cost savings by addressing improvements in the Clinical Quality Measures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209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Influenza Vaccination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975285"/>
              </p:ext>
            </p:extLst>
          </p:nvPr>
        </p:nvGraphicFramePr>
        <p:xfrm>
          <a:off x="662747" y="1066729"/>
          <a:ext cx="7822583" cy="2311183"/>
        </p:xfrm>
        <a:graphic>
          <a:graphicData uri="http://schemas.openxmlformats.org/drawingml/2006/table">
            <a:tbl>
              <a:tblPr/>
              <a:tblGrid>
                <a:gridCol w="1092841"/>
                <a:gridCol w="2177586"/>
                <a:gridCol w="1632339"/>
                <a:gridCol w="1513593"/>
                <a:gridCol w="1406224"/>
              </a:tblGrid>
              <a:tr h="692123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</a:rPr>
                        <a:t>Measure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23527" marR="23527" marT="23959" marB="23959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</a:rPr>
                        <a:t>Description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23527" marR="23527" marT="23959" marB="23959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 Term Cost (Influenza Vaccination) 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527" marR="23527" marT="23959" marB="23959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600" b="1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 per Hospitalized Case,</a:t>
                      </a:r>
                      <a:r>
                        <a:rPr lang="en-US" sz="1600" b="1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ages 50-64</a:t>
                      </a:r>
                      <a:endParaRPr lang="en-US" sz="1600" b="1" kern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527" marR="23527" marT="23959" marB="23959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600" b="1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 per</a:t>
                      </a:r>
                      <a:r>
                        <a:rPr lang="en-US" sz="1600" b="1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Hospitalized Case, ages ≥ 65</a:t>
                      </a:r>
                      <a:endParaRPr lang="en-US" sz="1600" b="1" kern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527" marR="23527" marT="23959" marB="23959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46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NQF 0041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23527" marR="23527" marT="23959" marB="23959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Influenza 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Immunization for Patients &gt; 50 Years Old</a:t>
                      </a:r>
                    </a:p>
                  </a:txBody>
                  <a:tcPr marL="23527" marR="23527" marT="23959" marB="2395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600" baseline="0" dirty="0" smtClean="0">
                          <a:effectLst/>
                          <a:latin typeface="+mn-lt"/>
                          <a:cs typeface="Arial"/>
                        </a:rPr>
                        <a:t>~</a:t>
                      </a:r>
                      <a:r>
                        <a:rPr lang="en-US" sz="1600" baseline="0" dirty="0" smtClean="0">
                          <a:effectLst/>
                          <a:latin typeface="+mn-lt"/>
                        </a:rPr>
                        <a:t>$15 per person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23527" marR="23527" marT="23959" marB="23959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$7,276 </a:t>
                      </a:r>
                      <a:r>
                        <a:rPr lang="en-US" sz="105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(± 25%)</a:t>
                      </a:r>
                      <a:endParaRPr lang="en-US" sz="16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3527" marR="23527" marT="23959" marB="23959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$8,278 </a:t>
                      </a:r>
                      <a:r>
                        <a:rPr lang="en-US" sz="105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(± 25%)</a:t>
                      </a:r>
                      <a:endParaRPr lang="en-US" sz="16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3527" marR="23527" marT="23959" marB="23959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467">
                <a:tc gridSpan="2"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23527" marR="23527" marT="23959" marB="23959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23527" marR="23527" marT="23959" marB="2395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0" fontAlgn="base" hangingPunct="0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FDAA03"/>
                        </a:buClr>
                        <a:buFont typeface="Arial"/>
                        <a:buNone/>
                      </a:pPr>
                      <a:r>
                        <a:rPr lang="en-US" sz="2400" b="1" kern="1200" dirty="0" smtClean="0">
                          <a:solidFill>
                            <a:srgbClr val="0046AD"/>
                          </a:solidFill>
                          <a:latin typeface="+mn-lt"/>
                          <a:ea typeface="+mn-ea"/>
                          <a:cs typeface="+mn-cs"/>
                        </a:rPr>
                        <a:t>In Scope</a:t>
                      </a:r>
                      <a:endParaRPr lang="en-US" sz="2400" b="1" kern="1200" dirty="0">
                        <a:solidFill>
                          <a:srgbClr val="0046A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527" marR="23527" marT="23959" marB="23959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FDAA0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Out of Scope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23527" marR="23527" marT="23959" marB="23959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lang="en-US" sz="16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3527" marR="23527" marT="23959" marB="23959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38793-F95B-4CFC-9A87-DBAD57B24C1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9862" y="3630560"/>
            <a:ext cx="8218450" cy="270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1600" dirty="0" smtClean="0">
                <a:latin typeface="+mn-lt"/>
                <a:cs typeface="Calibri" pitchFamily="34" charset="0"/>
              </a:rPr>
              <a:t>In 2010, Influenza/Pneumonia ranked as the 9</a:t>
            </a:r>
            <a:r>
              <a:rPr lang="en-US" sz="1600" baseline="30000" dirty="0" smtClean="0">
                <a:latin typeface="+mn-lt"/>
                <a:cs typeface="Calibri" pitchFamily="34" charset="0"/>
              </a:rPr>
              <a:t>th</a:t>
            </a:r>
            <a:r>
              <a:rPr lang="en-US" sz="1600" dirty="0" smtClean="0">
                <a:latin typeface="+mn-lt"/>
                <a:cs typeface="Calibri" pitchFamily="34" charset="0"/>
              </a:rPr>
              <a:t> cause of death (50,000 deaths)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 smtClean="0">
                <a:latin typeface="+mn-lt"/>
                <a:cs typeface="Calibri" pitchFamily="34" charset="0"/>
              </a:rPr>
              <a:t>One </a:t>
            </a:r>
            <a:r>
              <a:rPr lang="en-US" sz="1600" dirty="0">
                <a:latin typeface="+mn-lt"/>
                <a:cs typeface="Calibri" pitchFamily="34" charset="0"/>
              </a:rPr>
              <a:t>third of all Americans 50–64 </a:t>
            </a:r>
            <a:r>
              <a:rPr lang="en-US" sz="1600" dirty="0" smtClean="0">
                <a:latin typeface="+mn-lt"/>
                <a:cs typeface="Calibri" pitchFamily="34" charset="0"/>
              </a:rPr>
              <a:t>years of </a:t>
            </a:r>
            <a:r>
              <a:rPr lang="en-US" sz="1600" dirty="0">
                <a:latin typeface="+mn-lt"/>
                <a:cs typeface="Calibri" pitchFamily="34" charset="0"/>
              </a:rPr>
              <a:t>age have one or more chronic </a:t>
            </a:r>
            <a:r>
              <a:rPr lang="en-US" sz="1600" dirty="0" smtClean="0">
                <a:latin typeface="+mn-lt"/>
                <a:cs typeface="Calibri" pitchFamily="34" charset="0"/>
              </a:rPr>
              <a:t>medical condition </a:t>
            </a:r>
            <a:r>
              <a:rPr lang="en-US" sz="1600" dirty="0">
                <a:latin typeface="+mn-lt"/>
                <a:cs typeface="Calibri" pitchFamily="34" charset="0"/>
              </a:rPr>
              <a:t>that puts them at increased </a:t>
            </a:r>
            <a:r>
              <a:rPr lang="en-US" sz="1600" dirty="0" smtClean="0">
                <a:latin typeface="+mn-lt"/>
                <a:cs typeface="Calibri" pitchFamily="34" charset="0"/>
              </a:rPr>
              <a:t>risk for </a:t>
            </a:r>
            <a:r>
              <a:rPr lang="en-US" sz="1600" dirty="0">
                <a:latin typeface="+mn-lt"/>
                <a:cs typeface="Calibri" pitchFamily="34" charset="0"/>
              </a:rPr>
              <a:t>serious flu complications</a:t>
            </a:r>
            <a:r>
              <a:rPr lang="en-US" sz="1600" dirty="0" smtClean="0">
                <a:latin typeface="+mn-lt"/>
                <a:cs typeface="Calibri" pitchFamily="34" charset="0"/>
              </a:rPr>
              <a:t>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 smtClean="0">
                <a:latin typeface="+mn-lt"/>
                <a:cs typeface="Calibri" pitchFamily="34" charset="0"/>
              </a:rPr>
              <a:t>Among </a:t>
            </a:r>
            <a:r>
              <a:rPr lang="en-US" sz="1600" dirty="0">
                <a:latin typeface="+mn-lt"/>
                <a:cs typeface="Calibri" pitchFamily="34" charset="0"/>
              </a:rPr>
              <a:t>the elderly, influenza </a:t>
            </a:r>
            <a:r>
              <a:rPr lang="en-US" sz="1600" dirty="0" smtClean="0">
                <a:latin typeface="+mn-lt"/>
                <a:cs typeface="Calibri" pitchFamily="34" charset="0"/>
              </a:rPr>
              <a:t>vaccines can </a:t>
            </a:r>
            <a:r>
              <a:rPr lang="en-US" sz="1600" dirty="0">
                <a:latin typeface="+mn-lt"/>
                <a:cs typeface="Calibri" pitchFamily="34" charset="0"/>
              </a:rPr>
              <a:t>prevent 50 percent–60 percent </a:t>
            </a:r>
            <a:r>
              <a:rPr lang="en-US" sz="1600" dirty="0" smtClean="0">
                <a:latin typeface="+mn-lt"/>
                <a:cs typeface="Calibri" pitchFamily="34" charset="0"/>
              </a:rPr>
              <a:t>of hospitalizations </a:t>
            </a:r>
            <a:r>
              <a:rPr lang="en-US" sz="1600" dirty="0">
                <a:latin typeface="+mn-lt"/>
                <a:cs typeface="Calibri" pitchFamily="34" charset="0"/>
              </a:rPr>
              <a:t>and 68 percent of </a:t>
            </a:r>
            <a:r>
              <a:rPr lang="en-US" sz="1600" dirty="0" smtClean="0">
                <a:latin typeface="+mn-lt"/>
                <a:cs typeface="Calibri" pitchFamily="34" charset="0"/>
              </a:rPr>
              <a:t>deaths from </a:t>
            </a:r>
            <a:r>
              <a:rPr lang="en-US" sz="1600" dirty="0">
                <a:latin typeface="+mn-lt"/>
                <a:cs typeface="Calibri" pitchFamily="34" charset="0"/>
              </a:rPr>
              <a:t>flu-related complications</a:t>
            </a:r>
            <a:r>
              <a:rPr lang="en-US" sz="1600" dirty="0" smtClean="0">
                <a:latin typeface="+mn-lt"/>
                <a:cs typeface="Calibri" pitchFamily="34" charset="0"/>
              </a:rPr>
              <a:t>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>
                <a:latin typeface="+mn-lt"/>
                <a:cs typeface="Calibri" pitchFamily="34" charset="0"/>
              </a:rPr>
              <a:t>Achieving 90 percent vaccination </a:t>
            </a:r>
            <a:r>
              <a:rPr lang="en-US" sz="1600" dirty="0" smtClean="0">
                <a:latin typeface="+mn-lt"/>
                <a:cs typeface="Calibri" pitchFamily="34" charset="0"/>
              </a:rPr>
              <a:t>coverage would </a:t>
            </a:r>
            <a:r>
              <a:rPr lang="en-US" sz="1600" dirty="0">
                <a:latin typeface="+mn-lt"/>
                <a:cs typeface="Calibri" pitchFamily="34" charset="0"/>
              </a:rPr>
              <a:t>reduce deaths by over </a:t>
            </a:r>
            <a:r>
              <a:rPr lang="en-US" sz="1600" dirty="0" smtClean="0">
                <a:latin typeface="+mn-lt"/>
                <a:cs typeface="Calibri" pitchFamily="34" charset="0"/>
              </a:rPr>
              <a:t>15,000 annually </a:t>
            </a:r>
            <a:r>
              <a:rPr lang="en-US" sz="1600" dirty="0">
                <a:latin typeface="+mn-lt"/>
                <a:cs typeface="Calibri" pitchFamily="34" charset="0"/>
              </a:rPr>
              <a:t>in a year with an average </a:t>
            </a:r>
            <a:r>
              <a:rPr lang="en-US" sz="1600" dirty="0" smtClean="0">
                <a:latin typeface="+mn-lt"/>
                <a:cs typeface="Calibri" pitchFamily="34" charset="0"/>
              </a:rPr>
              <a:t>flu season </a:t>
            </a:r>
            <a:r>
              <a:rPr lang="en-US" sz="1600" dirty="0">
                <a:latin typeface="+mn-lt"/>
                <a:cs typeface="Calibri" pitchFamily="34" charset="0"/>
              </a:rPr>
              <a:t>(i.e., not a major epidemic</a:t>
            </a:r>
            <a:r>
              <a:rPr lang="en-US" sz="1600" dirty="0" smtClean="0">
                <a:latin typeface="+mn-lt"/>
                <a:cs typeface="Calibri" pitchFamily="34" charset="0"/>
              </a:rPr>
              <a:t>).</a:t>
            </a:r>
            <a:endParaRPr lang="en-US" sz="1600" dirty="0">
              <a:latin typeface="+mn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50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pic>
        <p:nvPicPr>
          <p:cNvPr id="4" name="Picture 3" descr="kamira_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72" y="809501"/>
            <a:ext cx="5796334" cy="52137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3225" y="1708531"/>
            <a:ext cx="1839378" cy="104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Availability of</a:t>
            </a:r>
            <a:br>
              <a:rPr lang="en-US" dirty="0" smtClean="0"/>
            </a:br>
            <a:r>
              <a:rPr lang="en-US" dirty="0" smtClean="0"/>
              <a:t>Clinical Patient </a:t>
            </a:r>
            <a:br>
              <a:rPr lang="en-US" dirty="0" smtClean="0"/>
            </a:br>
            <a:r>
              <a:rPr lang="en-US" dirty="0" smtClean="0"/>
              <a:t>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4963" y="4225764"/>
            <a:ext cx="2249872" cy="104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Financial</a:t>
            </a:r>
            <a:br>
              <a:rPr lang="en-US" dirty="0" smtClean="0"/>
            </a:br>
            <a:r>
              <a:rPr lang="en-US" dirty="0" smtClean="0"/>
              <a:t>Costs and Savings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with CQMs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5389" y="1699725"/>
            <a:ext cx="1249674" cy="104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Clinical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Quality</a:t>
            </a:r>
            <a:br>
              <a:rPr lang="en-US" dirty="0" smtClean="0"/>
            </a:br>
            <a:r>
              <a:rPr lang="en-US" dirty="0" smtClean="0"/>
              <a:t>Measures</a:t>
            </a:r>
          </a:p>
        </p:txBody>
      </p:sp>
    </p:spTree>
    <p:extLst>
      <p:ext uri="{BB962C8B-B14F-4D97-AF65-F5344CB8AC3E}">
        <p14:creationId xmlns:p14="http://schemas.microsoft.com/office/powerpoint/2010/main" val="2606689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1587" y="5778789"/>
            <a:ext cx="1787669" cy="421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BABA"/>
                </a:solidFill>
              </a:rPr>
              <a:t>NOTIONAL</a:t>
            </a:r>
            <a:endParaRPr lang="en-US" sz="2400" dirty="0">
              <a:solidFill>
                <a:srgbClr val="FFBAB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64" y="905354"/>
            <a:ext cx="6640973" cy="4647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72402" y="246081"/>
            <a:ext cx="1787669" cy="421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BABA"/>
                </a:solidFill>
              </a:rPr>
              <a:t>NOTIONAL</a:t>
            </a:r>
            <a:endParaRPr lang="en-US" sz="2400" dirty="0">
              <a:solidFill>
                <a:srgbClr val="FFBA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46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1587" y="5778789"/>
            <a:ext cx="1787669" cy="421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BABA"/>
                </a:solidFill>
              </a:rPr>
              <a:t>NOTIONAL</a:t>
            </a:r>
            <a:endParaRPr lang="en-US" sz="2400" dirty="0">
              <a:solidFill>
                <a:srgbClr val="FFBAB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929" y="905354"/>
            <a:ext cx="3970843" cy="4647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72402" y="246081"/>
            <a:ext cx="1787669" cy="421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BABA"/>
                </a:solidFill>
              </a:rPr>
              <a:t>NOTIONAL</a:t>
            </a:r>
            <a:endParaRPr lang="en-US" sz="2400" dirty="0">
              <a:solidFill>
                <a:srgbClr val="FFBA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991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1587" y="5778789"/>
            <a:ext cx="1787669" cy="421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BABA"/>
                </a:solidFill>
              </a:rPr>
              <a:t>NOTIONAL</a:t>
            </a:r>
            <a:endParaRPr lang="en-US" sz="2400" dirty="0">
              <a:solidFill>
                <a:srgbClr val="FFBAB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64" y="905354"/>
            <a:ext cx="6640973" cy="4647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72402" y="246081"/>
            <a:ext cx="1787669" cy="421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BABA"/>
                </a:solidFill>
              </a:rPr>
              <a:t>NOTIONAL</a:t>
            </a:r>
            <a:endParaRPr lang="en-US" sz="2400" dirty="0">
              <a:solidFill>
                <a:srgbClr val="FFBA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180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1587" y="5778789"/>
            <a:ext cx="1787669" cy="421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BABA"/>
                </a:solidFill>
              </a:rPr>
              <a:t>NOTIONAL</a:t>
            </a:r>
            <a:endParaRPr lang="en-US" sz="2400" dirty="0">
              <a:solidFill>
                <a:srgbClr val="FFBAB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08" y="905354"/>
            <a:ext cx="6633485" cy="4647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72402" y="246081"/>
            <a:ext cx="1787669" cy="421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BABA"/>
                </a:solidFill>
              </a:rPr>
              <a:t>NOTIONAL</a:t>
            </a:r>
            <a:endParaRPr lang="en-US" sz="2400" dirty="0">
              <a:solidFill>
                <a:srgbClr val="FFBA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699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1587" y="5778789"/>
            <a:ext cx="1787669" cy="421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BABA"/>
                </a:solidFill>
              </a:rPr>
              <a:t>NOTIONAL</a:t>
            </a:r>
            <a:endParaRPr lang="en-US" sz="2400" dirty="0">
              <a:solidFill>
                <a:srgbClr val="FFBAB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64" y="905354"/>
            <a:ext cx="6640973" cy="4647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72402" y="246081"/>
            <a:ext cx="1787669" cy="421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BABA"/>
                </a:solidFill>
              </a:rPr>
              <a:t>NOTIONAL</a:t>
            </a:r>
            <a:endParaRPr lang="en-US" sz="2400" dirty="0">
              <a:solidFill>
                <a:srgbClr val="FFBA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722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295400"/>
            <a:ext cx="8038575" cy="4808538"/>
          </a:xfrm>
        </p:spPr>
        <p:txBody>
          <a:bodyPr/>
          <a:lstStyle/>
          <a:p>
            <a:r>
              <a:rPr lang="en-US" dirty="0" smtClean="0"/>
              <a:t>Federal Policy Makers Considering Clinical Quality Measures</a:t>
            </a:r>
          </a:p>
          <a:p>
            <a:pPr lvl="1"/>
            <a:r>
              <a:rPr lang="en-US" dirty="0" smtClean="0"/>
              <a:t>Office of the National Coordinator for Health Information Technology (ONC)</a:t>
            </a:r>
          </a:p>
          <a:p>
            <a:pPr lvl="1"/>
            <a:r>
              <a:rPr lang="en-US" dirty="0" smtClean="0"/>
              <a:t>Center for Medicare and Medicaid Services (CMS)</a:t>
            </a:r>
          </a:p>
          <a:p>
            <a:pPr lvl="1"/>
            <a:r>
              <a:rPr lang="en-US" dirty="0" smtClean="0"/>
              <a:t>Veterans Administration (VA)</a:t>
            </a:r>
          </a:p>
          <a:p>
            <a:r>
              <a:rPr lang="en-US" dirty="0" smtClean="0"/>
              <a:t>Clinical Quality Measure Stakeholders and Experts</a:t>
            </a:r>
          </a:p>
          <a:p>
            <a:pPr lvl="1"/>
            <a:r>
              <a:rPr lang="en-US" dirty="0" smtClean="0"/>
              <a:t>National Quality Forum (NQF)</a:t>
            </a:r>
          </a:p>
          <a:p>
            <a:pPr lvl="1"/>
            <a:r>
              <a:rPr lang="en-US" u="sng" dirty="0" smtClean="0">
                <a:solidFill>
                  <a:srgbClr val="0046AD"/>
                </a:solidFill>
              </a:rPr>
              <a:t>MITRE</a:t>
            </a:r>
          </a:p>
          <a:p>
            <a:r>
              <a:rPr lang="en-US" dirty="0" smtClean="0"/>
              <a:t>Quality Measure Stewards</a:t>
            </a:r>
          </a:p>
          <a:p>
            <a:pPr lvl="1"/>
            <a:r>
              <a:rPr lang="en-US" dirty="0" smtClean="0"/>
              <a:t>American Medical Association (AMA)</a:t>
            </a:r>
          </a:p>
          <a:p>
            <a:pPr lvl="1"/>
            <a:r>
              <a:rPr lang="en-US" dirty="0" smtClean="0"/>
              <a:t>National Committee for Quality Assurance (NCQA)</a:t>
            </a:r>
          </a:p>
          <a:p>
            <a:r>
              <a:rPr lang="en-US" dirty="0" smtClean="0"/>
              <a:t>Healthcare Information Exchanges (HIEs)</a:t>
            </a:r>
          </a:p>
          <a:p>
            <a:r>
              <a:rPr lang="en-US" dirty="0" smtClean="0"/>
              <a:t>Accountable Care Organizations (ACOs)</a:t>
            </a:r>
          </a:p>
          <a:p>
            <a:r>
              <a:rPr lang="en-US" dirty="0" smtClean="0"/>
              <a:t>Electronic Health Record Vendors (EHRs)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82000" y="6400800"/>
            <a:ext cx="533400" cy="152400"/>
          </a:xfrm>
          <a:prstGeom prst="rect">
            <a:avLst/>
          </a:prstGeom>
        </p:spPr>
        <p:txBody>
          <a:bodyPr/>
          <a:lstStyle/>
          <a:p>
            <a:fld id="{CA538793-F95B-4CFC-9A87-DBAD57B24C1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19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- Clinical </a:t>
            </a:r>
            <a:r>
              <a:rPr lang="en-US" dirty="0"/>
              <a:t>Quality </a:t>
            </a:r>
            <a:r>
              <a:rPr lang="en-US" dirty="0" smtClean="0"/>
              <a:t>Measures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431" y="1164770"/>
            <a:ext cx="8053251" cy="522066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CMS defines </a:t>
            </a:r>
            <a:r>
              <a:rPr lang="en-US" dirty="0" smtClean="0"/>
              <a:t>Clinical Quality Measures as “tools </a:t>
            </a:r>
            <a:r>
              <a:rPr lang="en-US" dirty="0"/>
              <a:t>that help us measure or quantify healthcare processes, outcomes, patient perceptions, and organizational </a:t>
            </a:r>
            <a:r>
              <a:rPr lang="en-US" dirty="0" smtClean="0"/>
              <a:t>structures”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Each </a:t>
            </a:r>
            <a:r>
              <a:rPr lang="en-US" dirty="0" smtClean="0"/>
              <a:t>CQM </a:t>
            </a:r>
            <a:r>
              <a:rPr lang="en-US" dirty="0" smtClean="0"/>
              <a:t>has goals related to one or more of the Institute of Medicine domains of health care quality: </a:t>
            </a:r>
            <a:r>
              <a:rPr lang="en-US" dirty="0"/>
              <a:t>effective, safe, efficient, patient-centered, equitable, </a:t>
            </a:r>
            <a:r>
              <a:rPr lang="en-US" dirty="0" smtClean="0"/>
              <a:t>and timely </a:t>
            </a:r>
            <a:r>
              <a:rPr lang="en-US" dirty="0" smtClean="0"/>
              <a:t>care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Clinical Quality Measures are key critical components to the Meaningful Use program as part of the HITECH Act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It is assumed </a:t>
            </a:r>
            <a:r>
              <a:rPr lang="en-US" dirty="0" smtClean="0"/>
              <a:t>that, </a:t>
            </a:r>
            <a:r>
              <a:rPr lang="en-US" dirty="0" smtClean="0"/>
              <a:t>over time, addressing CQMs will result in:</a:t>
            </a:r>
          </a:p>
          <a:p>
            <a:pPr marL="798512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solidFill>
                  <a:srgbClr val="0046AD"/>
                </a:solidFill>
              </a:rPr>
              <a:t>Healthier outcomes for patients</a:t>
            </a:r>
          </a:p>
          <a:p>
            <a:pPr marL="798512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solidFill>
                  <a:srgbClr val="0046AD"/>
                </a:solidFill>
              </a:rPr>
              <a:t>Lower overall cost of care for the healthcare system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38793-F95B-4CFC-9A87-DBAD57B24C1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11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799" y="1295400"/>
            <a:ext cx="8196730" cy="480853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err="1" smtClean="0"/>
              <a:t>Kamira</a:t>
            </a:r>
            <a:r>
              <a:rPr lang="en-US" dirty="0" smtClean="0"/>
              <a:t> will be freely </a:t>
            </a:r>
            <a:r>
              <a:rPr lang="en-US" dirty="0"/>
              <a:t>available via an Apache 2.0 Open Source distribution license</a:t>
            </a:r>
          </a:p>
          <a:p>
            <a:pPr lvl="1">
              <a:spcAft>
                <a:spcPts val="1200"/>
              </a:spcAft>
            </a:pPr>
            <a:r>
              <a:rPr lang="en-US" u="sng" dirty="0">
                <a:solidFill>
                  <a:srgbClr val="0046AD"/>
                </a:solidFill>
                <a:hlinkClick r:id="rId3"/>
              </a:rPr>
              <a:t>http://www.apache.org/licenses/LICENSE-2.0.</a:t>
            </a:r>
            <a:r>
              <a:rPr lang="en-US" u="sng" dirty="0" smtClean="0">
                <a:solidFill>
                  <a:srgbClr val="0046AD"/>
                </a:solidFill>
                <a:hlinkClick r:id="rId3"/>
              </a:rPr>
              <a:t>html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Apache 2.0 is desired to leverage the existing MITRE-developed </a:t>
            </a:r>
            <a:r>
              <a:rPr lang="en-US" dirty="0" err="1" smtClean="0"/>
              <a:t>popHealth</a:t>
            </a:r>
            <a:r>
              <a:rPr lang="en-US" dirty="0" smtClean="0"/>
              <a:t> open source software, also using Apache 2.0</a:t>
            </a:r>
          </a:p>
          <a:p>
            <a:pPr>
              <a:spcAft>
                <a:spcPts val="1200"/>
              </a:spcAft>
            </a:pPr>
            <a:r>
              <a:rPr lang="en-US" dirty="0"/>
              <a:t>Apache 2.0 is very industry-friendly and permissive for integrators 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Public released content to be hosted </a:t>
            </a:r>
            <a:r>
              <a:rPr lang="en-US" dirty="0" smtClean="0">
                <a:hlinkClick r:id="rId4"/>
              </a:rPr>
              <a:t>http://projectkamira.org/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7997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6 Month Timeline</a:t>
            </a:r>
            <a:endParaRPr lang="en-US" dirty="0"/>
          </a:p>
        </p:txBody>
      </p:sp>
      <p:pic>
        <p:nvPicPr>
          <p:cNvPr id="4" name="Picture 3" descr="kamira_timeline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6" y="1277181"/>
            <a:ext cx="8075254" cy="437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21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86" y="3452895"/>
            <a:ext cx="3832412" cy="5334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38793-F95B-4CFC-9A87-DBAD57B24C1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0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38793-F95B-4CFC-9A87-DBAD57B24C1D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90" y="2120510"/>
            <a:ext cx="7329250" cy="234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4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Quality Measures</a:t>
            </a:r>
            <a:endParaRPr lang="en-US" dirty="0"/>
          </a:p>
        </p:txBody>
      </p:sp>
      <p:pic>
        <p:nvPicPr>
          <p:cNvPr id="5" name="Picture 4" descr="cqm_logic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2" y="768291"/>
            <a:ext cx="8517294" cy="49757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223684" y="981389"/>
            <a:ext cx="3521225" cy="119787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449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– Pay for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295400"/>
            <a:ext cx="8053251" cy="480853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900"/>
              </a:spcAft>
            </a:pPr>
            <a:r>
              <a:rPr lang="en-US" dirty="0" smtClean="0"/>
              <a:t>Pay For Performance (P4P) programs have been largely based on claims and administrative data.  </a:t>
            </a:r>
          </a:p>
          <a:p>
            <a:pPr>
              <a:spcBef>
                <a:spcPts val="600"/>
              </a:spcBef>
              <a:spcAft>
                <a:spcPts val="900"/>
              </a:spcAft>
            </a:pPr>
            <a:r>
              <a:rPr lang="en-US" dirty="0" smtClean="0"/>
              <a:t>CQMs are positioned to support P4P programs with a more complete </a:t>
            </a:r>
            <a:r>
              <a:rPr lang="en-US" u="sng" dirty="0" smtClean="0"/>
              <a:t>clinical</a:t>
            </a:r>
            <a:r>
              <a:rPr lang="en-US" dirty="0" smtClean="0"/>
              <a:t> consideration vs. a focus on only </a:t>
            </a:r>
            <a:r>
              <a:rPr lang="en-US" u="sng" dirty="0" smtClean="0"/>
              <a:t>claims</a:t>
            </a:r>
            <a:r>
              <a:rPr lang="en-US" dirty="0" smtClean="0"/>
              <a:t> data</a:t>
            </a:r>
          </a:p>
          <a:p>
            <a:pPr lvl="0">
              <a:spcBef>
                <a:spcPts val="600"/>
              </a:spcBef>
              <a:spcAft>
                <a:spcPts val="900"/>
              </a:spcAft>
            </a:pPr>
            <a:r>
              <a:rPr lang="en-US" dirty="0" smtClean="0">
                <a:solidFill>
                  <a:prstClr val="black"/>
                </a:solidFill>
              </a:rPr>
              <a:t>The Clinical </a:t>
            </a:r>
            <a:r>
              <a:rPr lang="en-US" dirty="0">
                <a:solidFill>
                  <a:prstClr val="black"/>
                </a:solidFill>
              </a:rPr>
              <a:t>Quality Measure space is </a:t>
            </a:r>
            <a:r>
              <a:rPr lang="en-US" dirty="0" smtClean="0">
                <a:solidFill>
                  <a:prstClr val="black"/>
                </a:solidFill>
              </a:rPr>
              <a:t>relatively new and complex </a:t>
            </a:r>
            <a:r>
              <a:rPr lang="en-US" dirty="0">
                <a:solidFill>
                  <a:prstClr val="black"/>
                </a:solidFill>
              </a:rPr>
              <a:t>environment spanning:</a:t>
            </a:r>
          </a:p>
          <a:p>
            <a:pPr lvl="1">
              <a:spcBef>
                <a:spcPts val="600"/>
              </a:spcBef>
              <a:spcAft>
                <a:spcPts val="900"/>
              </a:spcAft>
            </a:pPr>
            <a:r>
              <a:rPr lang="en-US" dirty="0">
                <a:solidFill>
                  <a:prstClr val="black"/>
                </a:solidFill>
              </a:rPr>
              <a:t>Government Policy Leaders</a:t>
            </a:r>
          </a:p>
          <a:p>
            <a:pPr lvl="1">
              <a:spcBef>
                <a:spcPts val="600"/>
              </a:spcBef>
              <a:spcAft>
                <a:spcPts val="900"/>
              </a:spcAft>
            </a:pPr>
            <a:r>
              <a:rPr lang="en-US" dirty="0">
                <a:solidFill>
                  <a:prstClr val="black"/>
                </a:solidFill>
              </a:rPr>
              <a:t>Standards Organizations</a:t>
            </a:r>
          </a:p>
          <a:p>
            <a:pPr lvl="1">
              <a:spcBef>
                <a:spcPts val="600"/>
              </a:spcBef>
              <a:spcAft>
                <a:spcPts val="900"/>
              </a:spcAft>
            </a:pPr>
            <a:r>
              <a:rPr lang="en-US" dirty="0">
                <a:solidFill>
                  <a:prstClr val="black"/>
                </a:solidFill>
              </a:rPr>
              <a:t>Technologists</a:t>
            </a:r>
          </a:p>
          <a:p>
            <a:pPr lvl="1">
              <a:spcBef>
                <a:spcPts val="600"/>
              </a:spcBef>
              <a:spcAft>
                <a:spcPts val="900"/>
              </a:spcAft>
            </a:pPr>
            <a:r>
              <a:rPr lang="en-US" dirty="0">
                <a:solidFill>
                  <a:prstClr val="black"/>
                </a:solidFill>
              </a:rPr>
              <a:t>Statisticians</a:t>
            </a:r>
          </a:p>
          <a:p>
            <a:pPr lvl="1">
              <a:spcBef>
                <a:spcPts val="600"/>
              </a:spcBef>
              <a:spcAft>
                <a:spcPts val="900"/>
              </a:spcAft>
            </a:pPr>
            <a:r>
              <a:rPr lang="en-US" dirty="0">
                <a:solidFill>
                  <a:prstClr val="black"/>
                </a:solidFill>
              </a:rPr>
              <a:t>Clinicians</a:t>
            </a:r>
          </a:p>
          <a:p>
            <a:pPr lvl="1">
              <a:spcBef>
                <a:spcPts val="600"/>
              </a:spcBef>
              <a:spcAft>
                <a:spcPts val="900"/>
              </a:spcAft>
            </a:pPr>
            <a:r>
              <a:rPr lang="en-US" dirty="0">
                <a:solidFill>
                  <a:srgbClr val="0046AD"/>
                </a:solidFill>
              </a:rPr>
              <a:t>Patients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38793-F95B-4CFC-9A87-DBAD57B24C1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5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38793-F95B-4CFC-9A87-DBAD57B24C1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DFridsm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63" y="1546411"/>
            <a:ext cx="2300937" cy="28761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863" y="4546400"/>
            <a:ext cx="2802758" cy="1054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900"/>
              </a:lnSpc>
              <a:spcAft>
                <a:spcPts val="400"/>
              </a:spcAft>
            </a:pPr>
            <a:r>
              <a:rPr lang="en-US" sz="1100" dirty="0" smtClean="0"/>
              <a:t>Dr. Doug </a:t>
            </a:r>
            <a:r>
              <a:rPr lang="en-US" sz="1100" dirty="0" err="1" smtClean="0"/>
              <a:t>Fridsma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Director Standards and Interoperability</a:t>
            </a:r>
            <a:br>
              <a:rPr lang="en-US" sz="1100" dirty="0" smtClean="0"/>
            </a:br>
            <a:r>
              <a:rPr lang="en-US" sz="1100" dirty="0" smtClean="0"/>
              <a:t>Office of the National Coordinator of </a:t>
            </a:r>
            <a:br>
              <a:rPr lang="en-US" sz="1100" dirty="0" smtClean="0"/>
            </a:br>
            <a:r>
              <a:rPr lang="en-US" sz="1100" dirty="0" smtClean="0"/>
              <a:t>Health Information Technology (ONC)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03089" y="1483178"/>
            <a:ext cx="5481147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If CQMs are used to gate Pay</a:t>
            </a:r>
          </a:p>
          <a:p>
            <a:pPr algn="l"/>
            <a:r>
              <a:rPr lang="en-US" sz="2800" dirty="0" smtClean="0"/>
              <a:t>for Performance… “</a:t>
            </a:r>
            <a:r>
              <a:rPr lang="en-US" sz="2800" i="1" dirty="0" smtClean="0"/>
              <a:t>What is </a:t>
            </a:r>
          </a:p>
          <a:p>
            <a:pPr algn="l"/>
            <a:r>
              <a:rPr lang="en-US" sz="2800" i="1" dirty="0"/>
              <a:t>t</a:t>
            </a:r>
            <a:r>
              <a:rPr lang="en-US" sz="2800" i="1" dirty="0" smtClean="0"/>
              <a:t>he quality of the</a:t>
            </a:r>
          </a:p>
          <a:p>
            <a:pPr algn="l"/>
            <a:r>
              <a:rPr lang="en-US" sz="2800" i="1" dirty="0" smtClean="0"/>
              <a:t>Meaningful Use Clinical </a:t>
            </a:r>
          </a:p>
          <a:p>
            <a:pPr algn="l"/>
            <a:r>
              <a:rPr lang="en-US" sz="2800" i="1" dirty="0" smtClean="0"/>
              <a:t>Quality Measures?</a:t>
            </a:r>
            <a:r>
              <a:rPr lang="en-US" sz="2800" dirty="0" smtClean="0"/>
              <a:t>”*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 smtClean="0"/>
              <a:t>10 April 2012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1400" dirty="0" smtClean="0"/>
          </a:p>
          <a:p>
            <a:pPr algn="l"/>
            <a:r>
              <a:rPr lang="en-US" sz="1400" dirty="0"/>
              <a:t>*</a:t>
            </a:r>
            <a:r>
              <a:rPr lang="en-US" sz="1400" dirty="0" smtClean="0"/>
              <a:t>Posed to MITRE during an ONC project review</a:t>
            </a:r>
          </a:p>
        </p:txBody>
      </p:sp>
    </p:spTree>
    <p:extLst>
      <p:ext uri="{BB962C8B-B14F-4D97-AF65-F5344CB8AC3E}">
        <p14:creationId xmlns:p14="http://schemas.microsoft.com/office/powerpoint/2010/main" val="2664046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295400"/>
            <a:ext cx="8053251" cy="4808538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What are the best methods to assess the overall value of a Clinical Quality Measure?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If the performance of a Clinical Quality Measure improves, how does it affect the overall health outcomes?  What about the total cost to the healthcare system?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What are the best Clinical Quality Measures that improve the performance of other sibling Clinical Quality Measures?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38793-F95B-4CFC-9A87-DBAD57B24C1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33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pic>
        <p:nvPicPr>
          <p:cNvPr id="4" name="Picture 3" descr="kamira_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315" y="879700"/>
            <a:ext cx="5796334" cy="52137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1368" y="1778730"/>
            <a:ext cx="1839378" cy="104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Availability of</a:t>
            </a:r>
            <a:br>
              <a:rPr lang="en-US" dirty="0" smtClean="0"/>
            </a:br>
            <a:r>
              <a:rPr lang="en-US" dirty="0" smtClean="0"/>
              <a:t>Clinical Patient </a:t>
            </a:r>
            <a:br>
              <a:rPr lang="en-US" dirty="0" smtClean="0"/>
            </a:br>
            <a:r>
              <a:rPr lang="en-US" dirty="0" smtClean="0"/>
              <a:t>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5789" y="4295963"/>
            <a:ext cx="2044512" cy="854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Healthcare</a:t>
            </a:r>
          </a:p>
          <a:p>
            <a:r>
              <a:rPr lang="en-US" dirty="0" smtClean="0"/>
              <a:t>Financial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23532" y="1769924"/>
            <a:ext cx="1249674" cy="104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Clinical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Quality</a:t>
            </a:r>
            <a:br>
              <a:rPr lang="en-US" dirty="0" smtClean="0"/>
            </a:br>
            <a:r>
              <a:rPr lang="en-US" dirty="0" smtClean="0"/>
              <a:t>Measures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620" y="4603414"/>
            <a:ext cx="2293817" cy="721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sz="1600" dirty="0" smtClean="0"/>
              <a:t>The most value to the </a:t>
            </a:r>
            <a:br>
              <a:rPr lang="en-US" sz="1600" dirty="0" smtClean="0"/>
            </a:br>
            <a:r>
              <a:rPr lang="en-US" sz="1600" dirty="0" smtClean="0"/>
              <a:t>healthcare system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3003176" y="3203644"/>
            <a:ext cx="2753507" cy="1428121"/>
          </a:xfrm>
          <a:prstGeom prst="straightConnector1">
            <a:avLst/>
          </a:prstGeom>
          <a:solidFill>
            <a:srgbClr val="FFCC99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986525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295400"/>
            <a:ext cx="8053251" cy="4808538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Develop the </a:t>
            </a:r>
            <a:r>
              <a:rPr lang="en-US" dirty="0" err="1" smtClean="0"/>
              <a:t>Kamira</a:t>
            </a:r>
            <a:r>
              <a:rPr lang="en-US" dirty="0" smtClean="0"/>
              <a:t> </a:t>
            </a:r>
            <a:r>
              <a:rPr lang="en-US" dirty="0" smtClean="0"/>
              <a:t>software framework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assess the quality of Clinical Quality Measures, considering 3 dimensions:</a:t>
            </a:r>
          </a:p>
          <a:p>
            <a:pPr marL="684212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/>
              <a:t>Availability of Clinical Patient Data required to drive Clinical Quality Measures</a:t>
            </a:r>
          </a:p>
          <a:p>
            <a:pPr marL="684212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/>
              <a:t>Complexity of Clinical Quality Measures</a:t>
            </a:r>
          </a:p>
          <a:p>
            <a:pPr marL="684212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/>
              <a:t>Model short-term costs and predict long-term savings associated with each Clinical Quality Measures 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Enhance the </a:t>
            </a:r>
            <a:r>
              <a:rPr lang="en-US" dirty="0" err="1" smtClean="0"/>
              <a:t>Kamira</a:t>
            </a:r>
            <a:r>
              <a:rPr lang="en-US" dirty="0" smtClean="0"/>
              <a:t> software </a:t>
            </a:r>
            <a:r>
              <a:rPr lang="en-US" dirty="0" smtClean="0"/>
              <a:t>with </a:t>
            </a:r>
            <a:r>
              <a:rPr lang="en-US" dirty="0" smtClean="0"/>
              <a:t>external feedback on all </a:t>
            </a:r>
            <a:r>
              <a:rPr lang="en-US" dirty="0"/>
              <a:t>3</a:t>
            </a:r>
            <a:r>
              <a:rPr lang="en-US" dirty="0" smtClean="0"/>
              <a:t> dimensions</a:t>
            </a:r>
          </a:p>
          <a:p>
            <a:pPr>
              <a:spcAft>
                <a:spcPts val="1800"/>
              </a:spcAft>
            </a:pPr>
            <a:r>
              <a:rPr lang="en-US" dirty="0"/>
              <a:t>Use open source </a:t>
            </a:r>
            <a:r>
              <a:rPr lang="en-US" dirty="0" smtClean="0"/>
              <a:t>to </a:t>
            </a:r>
            <a:r>
              <a:rPr lang="en-US" dirty="0"/>
              <a:t>grow collaborators, and transition from a </a:t>
            </a:r>
            <a:r>
              <a:rPr lang="en-US" dirty="0" smtClean="0"/>
              <a:t>MIP-supported activity </a:t>
            </a:r>
            <a:r>
              <a:rPr lang="en-US" dirty="0"/>
              <a:t>to a customer-championed </a:t>
            </a:r>
            <a:r>
              <a:rPr lang="en-US" dirty="0" smtClean="0"/>
              <a:t>project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38793-F95B-4CFC-9A87-DBAD57B24C1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27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1_CTH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trebrief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itrebrief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rebrief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Description0 xmlns="BD4C8B7C-C1E9-483E-883D-65652DAF6F67">Corporate briefing template (white, with blue &amp; gold accents) with MITRE logo. Contains a copyright notice on the cover page. This is an Office 2007 template. The spacing and layout is slightly different from the mitrebriefing_2009 template, below.</Description0>
    <Format xmlns="BD4C8B7C-C1E9-483E-883D-65652DAF6F67">PowerPoint</Format>
    <Dept_x002f_Type xmlns="BD4C8B7C-C1E9-483E-883D-65652DAF6F67">CCG</Dept_x002f_Type>
    <Updated xmlns="BD4C8B7C-C1E9-483E-883D-65652DAF6F67">2011-01-03T05:00:00+00:00</Updated>
    <Version0 xmlns="BD4C8B7C-C1E9-483E-883D-65652DAF6F67">v3</Version0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8B4CBDE9C13E48883D65652DAF6F67" ma:contentTypeVersion="0" ma:contentTypeDescription="Create a new document." ma:contentTypeScope="" ma:versionID="500b471f781d37868b5a7a8e58587149">
  <xsd:schema xmlns:xsd="http://www.w3.org/2001/XMLSchema" xmlns:p="http://schemas.microsoft.com/office/2006/metadata/properties" xmlns:ns2="BD4C8B7C-C1E9-483E-883D-65652DAF6F67" targetNamespace="http://schemas.microsoft.com/office/2006/metadata/properties" ma:root="true" ma:fieldsID="7bc23b5d49a0f1c1a2024d62cef0039c" ns2:_="">
    <xsd:import namespace="BD4C8B7C-C1E9-483E-883D-65652DAF6F67"/>
    <xsd:element name="properties">
      <xsd:complexType>
        <xsd:sequence>
          <xsd:element name="documentManagement">
            <xsd:complexType>
              <xsd:all>
                <xsd:element ref="ns2:Dept_x002f_Type"/>
                <xsd:element ref="ns2:Format"/>
                <xsd:element ref="ns2:Description0" minOccurs="0"/>
                <xsd:element ref="ns2:Updated" minOccurs="0"/>
                <xsd:element ref="ns2:Version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D4C8B7C-C1E9-483E-883D-65652DAF6F67" elementFormDefault="qualified">
    <xsd:import namespace="http://schemas.microsoft.com/office/2006/documentManagement/types"/>
    <xsd:element name="Dept_x002f_Type" ma:index="8" ma:displayName="TempType" ma:format="Dropdown" ma:internalName="Dept_x002f_Type">
      <xsd:simpleType>
        <xsd:restriction base="dms:Choice">
          <xsd:enumeration value="Tab"/>
          <xsd:enumeration value="CCG"/>
          <xsd:enumeration value="HS SEDI"/>
          <xsd:enumeration value="HLSC"/>
          <xsd:enumeration value="MITRE"/>
          <xsd:enumeration value="Miscellaneous"/>
        </xsd:restriction>
      </xsd:simpleType>
    </xsd:element>
    <xsd:element name="Format" ma:index="9" ma:displayName="Format" ma:default="Word Doc" ma:format="Dropdown" ma:internalName="Format">
      <xsd:simpleType>
        <xsd:restriction base="dms:Choice">
          <xsd:enumeration value="Word Doc"/>
          <xsd:enumeration value="PowerPoint"/>
          <xsd:enumeration value="Excel"/>
          <xsd:enumeration value="Access"/>
          <xsd:enumeration value="PDF"/>
          <xsd:enumeration value="Zip"/>
          <xsd:enumeration value="Other"/>
        </xsd:restriction>
      </xsd:simpleType>
    </xsd:element>
    <xsd:element name="Description0" ma:index="10" nillable="true" ma:displayName="Description" ma:internalName="Description0">
      <xsd:simpleType>
        <xsd:restriction base="dms:Note"/>
      </xsd:simpleType>
    </xsd:element>
    <xsd:element name="Updated" ma:index="11" nillable="true" ma:displayName="Updated" ma:format="DateOnly" ma:internalName="Updated">
      <xsd:simpleType>
        <xsd:restriction base="dms:DateTime"/>
      </xsd:simpleType>
    </xsd:element>
    <xsd:element name="Version0" ma:index="12" ma:displayName="Version" ma:format="Dropdown" ma:internalName="Version0">
      <xsd:simpleType>
        <xsd:restriction base="dms:Choice">
          <xsd:enumeration value="v1"/>
          <xsd:enumeration value="v2"/>
          <xsd:enumeration value="v3"/>
          <xsd:enumeration value="v4"/>
          <xsd:enumeration value="v5"/>
          <xsd:enumeration value="v6"/>
          <xsd:enumeration value="v7"/>
          <xsd:enumeration value="v8"/>
          <xsd:enumeration value="v9"/>
          <xsd:enumeration value="v10"/>
          <xsd:enumeration value="v11"/>
          <xsd:enumeration value="v12"/>
          <xsd:enumeration value="v13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06E5B1B-B998-4E41-9B1B-28665947B374}">
  <ds:schemaRefs>
    <ds:schemaRef ds:uri="http://www.w3.org/XML/1998/namespace"/>
    <ds:schemaRef ds:uri="http://schemas.microsoft.com/office/2006/metadata/properties"/>
    <ds:schemaRef ds:uri="BD4C8B7C-C1E9-483E-883D-65652DAF6F67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CFEAC9E-F510-49C7-97E8-9F5BFC2A42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6D1523-F26F-4D2F-8BC7-0B467846F5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4C8B7C-C1E9-483E-883D-65652DAF6F6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6053</TotalTime>
  <Words>1926</Words>
  <Application>Microsoft Macintosh PowerPoint</Application>
  <PresentationFormat>On-screen Show (4:3)</PresentationFormat>
  <Paragraphs>232</Paragraphs>
  <Slides>33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2011_CTH_PPT_Template</vt:lpstr>
      <vt:lpstr>An Open Source Clinical Quality Modeling Framework </vt:lpstr>
      <vt:lpstr>Background</vt:lpstr>
      <vt:lpstr>Background - Clinical Quality Measures </vt:lpstr>
      <vt:lpstr>Clinical Quality Measures</vt:lpstr>
      <vt:lpstr>Background – Pay for Performance</vt:lpstr>
      <vt:lpstr>Problem</vt:lpstr>
      <vt:lpstr>Research Questions</vt:lpstr>
      <vt:lpstr>Idea</vt:lpstr>
      <vt:lpstr>Plan</vt:lpstr>
      <vt:lpstr>Plan</vt:lpstr>
      <vt:lpstr>Availability of Clinical Patient Data</vt:lpstr>
      <vt:lpstr>Availability of Clinical Patient Data</vt:lpstr>
      <vt:lpstr>Availability of Clinical Patient Data</vt:lpstr>
      <vt:lpstr>Plan</vt:lpstr>
      <vt:lpstr>Complexity of Clinical Quality Measures</vt:lpstr>
      <vt:lpstr>Complexity of Clinical Quality Measures</vt:lpstr>
      <vt:lpstr>Complexity of Clinical Quality Measures</vt:lpstr>
      <vt:lpstr>Complexity of Clinical Quality Measures</vt:lpstr>
      <vt:lpstr>Plan</vt:lpstr>
      <vt:lpstr>Using Clinical Quality Measures to Bend the Cost Curve</vt:lpstr>
      <vt:lpstr>Model Financial Costs and Savings </vt:lpstr>
      <vt:lpstr>Example:  Influenza Vaccination</vt:lpstr>
      <vt:lpstr>Idea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Target Users</vt:lpstr>
      <vt:lpstr>Open Source</vt:lpstr>
      <vt:lpstr>Proposed 6 Month Timeline</vt:lpstr>
      <vt:lpstr>Questions?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jtafalla</dc:creator>
  <dc:description>Version 1.0 _x000d_
12/03/07</dc:description>
  <cp:lastModifiedBy>Peter K</cp:lastModifiedBy>
  <cp:revision>155</cp:revision>
  <cp:lastPrinted>2011-05-04T12:57:35Z</cp:lastPrinted>
  <dcterms:created xsi:type="dcterms:W3CDTF">2012-03-07T15:29:49Z</dcterms:created>
  <dcterms:modified xsi:type="dcterms:W3CDTF">2012-10-28T05:30:48Z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0x0101007C8B4CBDE9C13E48883D65652DAF6F67</vt:lpwstr>
  </property>
</Properties>
</file>