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88" r:id="rId3"/>
    <p:sldId id="384" r:id="rId5"/>
    <p:sldId id="386" r:id="rId6"/>
    <p:sldId id="264" r:id="rId7"/>
    <p:sldId id="354" r:id="rId8"/>
    <p:sldId id="362" r:id="rId9"/>
    <p:sldId id="389" r:id="rId10"/>
    <p:sldId id="336" r:id="rId11"/>
    <p:sldId id="358" r:id="rId12"/>
    <p:sldId id="363" r:id="rId13"/>
    <p:sldId id="424" r:id="rId14"/>
    <p:sldId id="420" r:id="rId15"/>
    <p:sldId id="421" r:id="rId16"/>
    <p:sldId id="422" r:id="rId17"/>
    <p:sldId id="423" r:id="rId18"/>
    <p:sldId id="425" r:id="rId19"/>
    <p:sldId id="426" r:id="rId20"/>
    <p:sldId id="427" r:id="rId21"/>
    <p:sldId id="428" r:id="rId22"/>
    <p:sldId id="343" r:id="rId23"/>
    <p:sldId id="411" r:id="rId24"/>
    <p:sldId id="412" r:id="rId25"/>
    <p:sldId id="413" r:id="rId26"/>
    <p:sldId id="414" r:id="rId27"/>
    <p:sldId id="364" r:id="rId28"/>
    <p:sldId id="415" r:id="rId29"/>
    <p:sldId id="346" r:id="rId30"/>
    <p:sldId id="419" r:id="rId31"/>
    <p:sldId id="313" r:id="rId32"/>
  </p:sldIdLst>
  <p:sldSz cx="12192000" cy="6858000"/>
  <p:notesSz cx="7103745" cy="10234295"/>
  <p:custDataLst>
    <p:tags r:id="rId36"/>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5" userDrawn="1">
          <p15:clr>
            <a:srgbClr val="A4A3A4"/>
          </p15:clr>
        </p15:guide>
        <p15:guide id="2" pos="38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6CDC3"/>
    <a:srgbClr val="3C4939"/>
    <a:srgbClr val="375031"/>
    <a:srgbClr val="58595B"/>
    <a:srgbClr val="305434"/>
    <a:srgbClr val="A1BE88"/>
    <a:srgbClr val="8B9D64"/>
    <a:srgbClr val="AFC799"/>
    <a:srgbClr val="DFAA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8" autoAdjust="0"/>
    <p:restoredTop sz="94660"/>
  </p:normalViewPr>
  <p:slideViewPr>
    <p:cSldViewPr snapToGrid="0" showGuides="1">
      <p:cViewPr varScale="1">
        <p:scale>
          <a:sx n="101" d="100"/>
          <a:sy n="101" d="100"/>
        </p:scale>
        <p:origin x="126" y="360"/>
      </p:cViewPr>
      <p:guideLst>
        <p:guide orient="horz" pos="2195"/>
        <p:guide pos="384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6.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94C81965-FEFE-4D4A-9685-9AB1536FF485}" type="datetimeFigureOut">
              <a:rPr lang="zh-CN" altLang="en-US"/>
            </a:fld>
            <a:endParaRPr lang="zh-CN" altLang="en-US"/>
          </a:p>
        </p:txBody>
      </p:sp>
      <p:sp>
        <p:nvSpPr>
          <p:cNvPr id="4" name="幻灯片图像占位符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4313" y="9720263"/>
            <a:ext cx="3078162" cy="51435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922D7852-A44B-40A5-9C1E-6CEB807C371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p:cNvSpPr>
          <p:nvPr>
            <p:ph type="sldImg"/>
          </p:nvPr>
        </p:nvSpPr>
        <p:spPr bwMode="auto">
          <a:noFill/>
          <a:ln>
            <a:solidFill>
              <a:srgbClr val="000000"/>
            </a:solidFill>
            <a:miter lim="800000"/>
          </a:ln>
        </p:spPr>
      </p:sp>
      <p:sp>
        <p:nvSpPr>
          <p:cNvPr id="5122"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123"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23BFBFDE-3303-4416-BC5F-B0FE27C7AEC9}" type="slidenum">
              <a:rPr lang="zh-CN" altLang="en-US"/>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p:cNvSpPr>
          <p:nvPr>
            <p:ph type="sldImg"/>
          </p:nvPr>
        </p:nvSpPr>
        <p:spPr bwMode="auto">
          <a:noFill/>
          <a:ln>
            <a:solidFill>
              <a:srgbClr val="000000"/>
            </a:solidFill>
            <a:miter lim="800000"/>
          </a:ln>
        </p:spPr>
      </p:sp>
      <p:sp>
        <p:nvSpPr>
          <p:cNvPr id="5122"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123"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23BFBFDE-3303-4416-BC5F-B0FE27C7AEC9}" type="slidenum">
              <a:rPr lang="zh-CN" altLang="en-US"/>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p:cNvSpPr>
          <p:nvPr>
            <p:ph type="sldImg"/>
          </p:nvPr>
        </p:nvSpPr>
        <p:spPr bwMode="auto">
          <a:noFill/>
          <a:ln>
            <a:solidFill>
              <a:srgbClr val="000000"/>
            </a:solidFill>
            <a:miter lim="800000"/>
          </a:ln>
        </p:spPr>
      </p:sp>
      <p:sp>
        <p:nvSpPr>
          <p:cNvPr id="5122"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123"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23BFBFDE-3303-4416-BC5F-B0FE27C7AEC9}" type="slidenum">
              <a:rPr lang="zh-CN" altLang="en-US"/>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p:cNvSpPr>
          <p:nvPr>
            <p:ph type="sldImg"/>
          </p:nvPr>
        </p:nvSpPr>
        <p:spPr bwMode="auto">
          <a:noFill/>
          <a:ln>
            <a:solidFill>
              <a:srgbClr val="000000"/>
            </a:solidFill>
            <a:miter lim="800000"/>
          </a:ln>
        </p:spPr>
      </p:sp>
      <p:sp>
        <p:nvSpPr>
          <p:cNvPr id="5122"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123"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23BFBFDE-3303-4416-BC5F-B0FE27C7AEC9}" type="slidenum">
              <a:rPr lang="zh-CN" altLang="en-US"/>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p:cNvSpPr>
          <p:nvPr>
            <p:ph type="sldImg"/>
          </p:nvPr>
        </p:nvSpPr>
        <p:spPr bwMode="auto">
          <a:noFill/>
          <a:ln>
            <a:solidFill>
              <a:srgbClr val="000000"/>
            </a:solidFill>
            <a:miter lim="800000"/>
          </a:ln>
        </p:spPr>
      </p:sp>
      <p:sp>
        <p:nvSpPr>
          <p:cNvPr id="5122"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123"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23BFBFDE-3303-4416-BC5F-B0FE27C7AEC9}" type="slidenum">
              <a:rPr lang="zh-CN" altLang="en-US"/>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p:cNvSpPr>
          <p:nvPr>
            <p:ph type="sldImg"/>
          </p:nvPr>
        </p:nvSpPr>
        <p:spPr bwMode="auto">
          <a:noFill/>
          <a:ln>
            <a:solidFill>
              <a:srgbClr val="000000"/>
            </a:solidFill>
            <a:miter lim="800000"/>
          </a:ln>
        </p:spPr>
      </p:sp>
      <p:sp>
        <p:nvSpPr>
          <p:cNvPr id="5122"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123"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23BFBFDE-3303-4416-BC5F-B0FE27C7AEC9}" type="slidenum">
              <a:rPr lang="zh-CN" altLang="en-US"/>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noFill/>
          <a:ln>
            <a:solidFill>
              <a:srgbClr val="000000"/>
            </a:solidFill>
            <a:miter lim="800000"/>
          </a:ln>
        </p:spPr>
      </p:sp>
      <p:sp>
        <p:nvSpPr>
          <p:cNvPr id="112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7597F72-7174-4E2F-BD46-2FE147B65B01}" type="slidenum">
              <a:rPr lang="zh-CN" altLang="en-US"/>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5" name="矩形 4"/>
          <p:cNvSpPr/>
          <p:nvPr userDrawn="1"/>
        </p:nvSpPr>
        <p:spPr>
          <a:xfrm>
            <a:off x="1" y="0"/>
            <a:ext cx="12191999" cy="6858000"/>
          </a:xfrm>
          <a:prstGeom prst="rect">
            <a:avLst/>
          </a:prstGeom>
          <a:solidFill>
            <a:srgbClr val="B6C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277861" y="285750"/>
            <a:ext cx="11636279" cy="6286501"/>
          </a:xfrm>
          <a:prstGeom prst="rect">
            <a:avLst/>
          </a:prstGeom>
          <a:solidFill>
            <a:schemeClr val="bg1"/>
          </a:solidFill>
          <a:ln>
            <a:noFill/>
          </a:ln>
          <a:effectLst>
            <a:outerShdw blurRad="127000" dist="38100" dir="5400000" algn="ctr" rotWithShape="0">
              <a:srgbClr val="375031">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4_标题幻灯片">
    <p:spTree>
      <p:nvGrpSpPr>
        <p:cNvPr id="1" name=""/>
        <p:cNvGrpSpPr/>
        <p:nvPr/>
      </p:nvGrpSpPr>
      <p:grpSpPr>
        <a:xfrm>
          <a:off x="0" y="0"/>
          <a:ext cx="0" cy="0"/>
          <a:chOff x="0" y="0"/>
          <a:chExt cx="0" cy="0"/>
        </a:xfrm>
      </p:grpSpPr>
      <p:sp>
        <p:nvSpPr>
          <p:cNvPr id="4" name="矩形 3"/>
          <p:cNvSpPr/>
          <p:nvPr userDrawn="1"/>
        </p:nvSpPr>
        <p:spPr>
          <a:xfrm>
            <a:off x="1" y="0"/>
            <a:ext cx="12191999" cy="6858000"/>
          </a:xfrm>
          <a:prstGeom prst="rect">
            <a:avLst/>
          </a:prstGeom>
          <a:solidFill>
            <a:srgbClr val="B6C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6_标题幻灯片">
    <p:spTree>
      <p:nvGrpSpPr>
        <p:cNvPr id="1" name=""/>
        <p:cNvGrpSpPr/>
        <p:nvPr/>
      </p:nvGrpSpPr>
      <p:grpSpPr>
        <a:xfrm>
          <a:off x="0" y="0"/>
          <a:ext cx="0" cy="0"/>
          <a:chOff x="0" y="0"/>
          <a:chExt cx="0" cy="0"/>
        </a:xfrm>
      </p:grpSpPr>
      <p:sp>
        <p:nvSpPr>
          <p:cNvPr id="4" name="矩形 3"/>
          <p:cNvSpPr/>
          <p:nvPr userDrawn="1"/>
        </p:nvSpPr>
        <p:spPr>
          <a:xfrm>
            <a:off x="1" y="0"/>
            <a:ext cx="12191999" cy="6858000"/>
          </a:xfrm>
          <a:prstGeom prst="rect">
            <a:avLst/>
          </a:prstGeom>
          <a:solidFill>
            <a:srgbClr val="B6C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94674" y="571500"/>
            <a:ext cx="10802652" cy="5715000"/>
          </a:xfrm>
          <a:prstGeom prst="rect">
            <a:avLst/>
          </a:prstGeom>
          <a:solidFill>
            <a:schemeClr val="bg1"/>
          </a:solidFill>
          <a:ln>
            <a:noFill/>
          </a:ln>
          <a:effectLst>
            <a:outerShdw blurRad="254000" dist="38100" dir="5400000" algn="ctr" rotWithShape="0">
              <a:srgbClr val="375031">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439" t="50175" r="20665"/>
          <a:stretch>
            <a:fillRect/>
          </a:stretch>
        </p:blipFill>
        <p:spPr>
          <a:xfrm rot="16200000">
            <a:off x="77124" y="1189049"/>
            <a:ext cx="5715001" cy="4479899"/>
          </a:xfrm>
          <a:prstGeom prst="rect">
            <a:avLst/>
          </a:prstGeom>
        </p:spPr>
      </p:pic>
    </p:spTree>
  </p:cSld>
  <p:clrMapOvr>
    <a:masterClrMapping/>
  </p:clrMapOvr>
  <p:transition spd="slow" advClick="0" advTm="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标题幻灯片">
    <p:spTree>
      <p:nvGrpSpPr>
        <p:cNvPr id="1" name=""/>
        <p:cNvGrpSpPr/>
        <p:nvPr/>
      </p:nvGrpSpPr>
      <p:grpSpPr>
        <a:xfrm>
          <a:off x="0" y="0"/>
          <a:ext cx="0" cy="0"/>
          <a:chOff x="0" y="0"/>
          <a:chExt cx="0" cy="0"/>
        </a:xfrm>
      </p:grpSpPr>
      <p:sp>
        <p:nvSpPr>
          <p:cNvPr id="3" name="矩形 2"/>
          <p:cNvSpPr/>
          <p:nvPr userDrawn="1"/>
        </p:nvSpPr>
        <p:spPr>
          <a:xfrm>
            <a:off x="1" y="0"/>
            <a:ext cx="12191999" cy="6858000"/>
          </a:xfrm>
          <a:prstGeom prst="rect">
            <a:avLst/>
          </a:prstGeom>
          <a:solidFill>
            <a:srgbClr val="B6C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694674" y="571500"/>
            <a:ext cx="10802652" cy="5715000"/>
          </a:xfrm>
          <a:prstGeom prst="rect">
            <a:avLst/>
          </a:prstGeom>
          <a:solidFill>
            <a:schemeClr val="bg1"/>
          </a:solidFill>
          <a:ln>
            <a:noFill/>
          </a:ln>
          <a:effectLst>
            <a:outerShdw blurRad="254000" dist="38100" dir="5400000" algn="ctr" rotWithShape="0">
              <a:srgbClr val="375031">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851" b="9041"/>
          <a:stretch>
            <a:fillRect/>
          </a:stretch>
        </p:blipFill>
        <p:spPr>
          <a:xfrm rot="16200000" flipV="1">
            <a:off x="1032272" y="3174235"/>
            <a:ext cx="2774667" cy="3449863"/>
          </a:xfrm>
          <a:prstGeom prst="rect">
            <a:avLst/>
          </a:prstGeom>
        </p:spPr>
      </p:pic>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19851" b="9041"/>
          <a:stretch>
            <a:fillRect/>
          </a:stretch>
        </p:blipFill>
        <p:spPr>
          <a:xfrm rot="16200000" flipH="1">
            <a:off x="8385061" y="233902"/>
            <a:ext cx="2774667" cy="3449863"/>
          </a:xfrm>
          <a:prstGeom prst="rect">
            <a:avLst/>
          </a:prstGeom>
        </p:spPr>
      </p:pic>
    </p:spTree>
  </p:cSld>
  <p:clrMapOvr>
    <a:masterClrMapping/>
  </p:clrMapOvr>
  <p:transition spd="slow" advClick="0"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spTree>
  </p:cSld>
  <p:clrMapOvr>
    <a:masterClrMapping/>
  </p:clrMapOvr>
  <p:transition spd="slow" advClick="0" advTm="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8" name="矩形 7"/>
          <p:cNvSpPr/>
          <p:nvPr userDrawn="1"/>
        </p:nvSpPr>
        <p:spPr>
          <a:xfrm>
            <a:off x="0" y="0"/>
            <a:ext cx="12192000" cy="6858000"/>
          </a:xfrm>
          <a:prstGeom prst="rect">
            <a:avLst/>
          </a:prstGeom>
          <a:solidFill>
            <a:srgbClr val="F8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slow" advClick="0" advTm="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38.png"/><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258310" y="2829560"/>
            <a:ext cx="5741670" cy="1198880"/>
          </a:xfrm>
          <a:prstGeom prst="rect">
            <a:avLst/>
          </a:prstGeom>
          <a:noFill/>
        </p:spPr>
        <p:txBody>
          <a:bodyPr wrap="square" rtlCol="0">
            <a:spAutoFit/>
          </a:bodyPr>
          <a:lstStyle/>
          <a:p>
            <a:pPr algn="ctr">
              <a:lnSpc>
                <a:spcPct val="90000"/>
              </a:lnSpc>
            </a:pPr>
            <a:r>
              <a:rPr lang="zh-CN" altLang="en-US" sz="4000" spc="600" dirty="0" smtClean="0">
                <a:solidFill>
                  <a:srgbClr val="3C4939"/>
                </a:solidFill>
                <a:latin typeface="站酷文艺体" panose="02000603000000000000" pitchFamily="2" charset="-122"/>
                <a:ea typeface="站酷文艺体" panose="02000603000000000000" pitchFamily="2" charset="-122"/>
              </a:rPr>
              <a:t>基于贝叶斯理论的垃圾邮件筛选</a:t>
            </a:r>
            <a:endParaRPr lang="zh-CN" altLang="en-US" sz="4000" spc="600" dirty="0" smtClean="0">
              <a:solidFill>
                <a:srgbClr val="3C4939"/>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7698740" y="5656580"/>
            <a:ext cx="3760470" cy="583565"/>
          </a:xfrm>
          <a:prstGeom prst="rect">
            <a:avLst/>
          </a:prstGeom>
          <a:noFill/>
        </p:spPr>
        <p:txBody>
          <a:bodyPr wrap="square" rtlCol="0">
            <a:spAutoFit/>
          </a:bodyPr>
          <a:p>
            <a:pPr algn="l"/>
            <a:r>
              <a:rPr lang="zh-CN" altLang="en-US" sz="1600">
                <a:solidFill>
                  <a:srgbClr val="496A66"/>
                </a:solidFill>
                <a:latin typeface="微软雅黑" panose="020B0503020204020204" charset="-122"/>
                <a:ea typeface="微软雅黑" panose="020B0503020204020204" charset="-122"/>
              </a:rPr>
              <a:t>汇报人：</a:t>
            </a:r>
            <a:endParaRPr lang="zh-CN" altLang="en-US" sz="1600">
              <a:solidFill>
                <a:srgbClr val="496A66"/>
              </a:solidFill>
              <a:latin typeface="微软雅黑" panose="020B0503020204020204" charset="-122"/>
              <a:ea typeface="微软雅黑" panose="020B0503020204020204" charset="-122"/>
            </a:endParaRPr>
          </a:p>
          <a:p>
            <a:pPr algn="l"/>
            <a:r>
              <a:rPr lang="zh-CN" altLang="en-US" sz="1600">
                <a:solidFill>
                  <a:srgbClr val="496A66"/>
                </a:solidFill>
                <a:latin typeface="微软雅黑" panose="020B0503020204020204" charset="-122"/>
                <a:ea typeface="微软雅黑" panose="020B0503020204020204" charset="-122"/>
              </a:rPr>
              <a:t>小组成员：</a:t>
            </a:r>
            <a:endParaRPr lang="zh-CN" altLang="en-US" sz="1600">
              <a:solidFill>
                <a:srgbClr val="496A66"/>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a:spLocks noChangeArrowheads="1"/>
          </p:cNvSpPr>
          <p:nvPr/>
        </p:nvSpPr>
        <p:spPr bwMode="auto">
          <a:xfrm>
            <a:off x="5535736" y="1829277"/>
            <a:ext cx="1114409" cy="1015663"/>
          </a:xfrm>
          <a:prstGeom prst="rect">
            <a:avLst/>
          </a:prstGeom>
          <a:noFill/>
        </p:spPr>
        <p:txBody>
          <a:bodyPr wrap="none" rtlCol="0">
            <a:spAutoFit/>
          </a:bodyPr>
          <a:lstStyle>
            <a:defPPr>
              <a:defRPr lang="zh-CN"/>
            </a:defPPr>
            <a:lvl1pPr algn="ctr">
              <a:defRPr sz="4000" spc="-600">
                <a:solidFill>
                  <a:schemeClr val="accent1"/>
                </a:solidFill>
                <a:latin typeface="方正俊黑简体" panose="02000000000000000000" pitchFamily="2" charset="-122"/>
                <a:ea typeface="方正俊黑简体" panose="02000000000000000000" pitchFamily="2" charset="-122"/>
              </a:defRPr>
            </a:lvl1pPr>
          </a:lstStyle>
          <a:p>
            <a:r>
              <a:rPr lang="en-US" altLang="zh-CN" sz="6000" i="1" spc="300" dirty="0" smtClean="0">
                <a:solidFill>
                  <a:srgbClr val="8B9D64"/>
                </a:solidFill>
                <a:latin typeface="Century Gothic" panose="020B0502020202020204" pitchFamily="34" charset="0"/>
                <a:ea typeface="微软雅黑 Light" panose="020B0502040204020203" pitchFamily="34" charset="-122"/>
              </a:rPr>
              <a:t>03</a:t>
            </a:r>
            <a:endParaRPr lang="en-US" altLang="zh-CN" sz="6000" i="1" spc="300" dirty="0">
              <a:solidFill>
                <a:srgbClr val="8B9D64"/>
              </a:solidFill>
              <a:latin typeface="Century Gothic" panose="020B0502020202020204" pitchFamily="34" charset="0"/>
              <a:ea typeface="微软雅黑 Light" panose="020B0502040204020203" pitchFamily="34" charset="-122"/>
            </a:endParaRPr>
          </a:p>
        </p:txBody>
      </p:sp>
      <p:sp>
        <p:nvSpPr>
          <p:cNvPr id="13" name="文本框 12"/>
          <p:cNvSpPr txBox="1"/>
          <p:nvPr/>
        </p:nvSpPr>
        <p:spPr>
          <a:xfrm>
            <a:off x="5149051" y="3026481"/>
            <a:ext cx="1910080" cy="521970"/>
          </a:xfrm>
          <a:prstGeom prst="rect">
            <a:avLst/>
          </a:prstGeom>
          <a:noFill/>
        </p:spPr>
        <p:txBody>
          <a:bodyPr wrap="none" rtlCol="0">
            <a:spAutoFit/>
          </a:bodyPr>
          <a:lstStyle/>
          <a:p>
            <a:pPr algn="ctr"/>
            <a:r>
              <a:rPr lang="zh-CN" altLang="en-US" sz="2800" spc="600" dirty="0">
                <a:solidFill>
                  <a:schemeClr val="accent1"/>
                </a:solidFill>
                <a:latin typeface="+mj-ea"/>
                <a:ea typeface="+mj-ea"/>
              </a:rPr>
              <a:t>内容</a:t>
            </a:r>
            <a:r>
              <a:rPr lang="zh-CN" altLang="en-US" sz="2800" spc="600" dirty="0">
                <a:solidFill>
                  <a:schemeClr val="accent1"/>
                </a:solidFill>
                <a:latin typeface="+mj-ea"/>
                <a:ea typeface="+mj-ea"/>
              </a:rPr>
              <a:t>展示</a:t>
            </a:r>
            <a:endParaRPr lang="zh-CN" altLang="en-US" sz="2800" spc="600" dirty="0">
              <a:solidFill>
                <a:schemeClr val="accent1"/>
              </a:solidFill>
              <a:latin typeface="+mj-ea"/>
              <a:ea typeface="+mj-ea"/>
            </a:endParaRPr>
          </a:p>
        </p:txBody>
      </p:sp>
      <p:cxnSp>
        <p:nvCxnSpPr>
          <p:cNvPr id="14" name="直接连接符 13"/>
          <p:cNvCxnSpPr/>
          <p:nvPr/>
        </p:nvCxnSpPr>
        <p:spPr>
          <a:xfrm>
            <a:off x="5876406" y="3852471"/>
            <a:ext cx="36616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文本框 109"/>
          <p:cNvSpPr txBox="1"/>
          <p:nvPr/>
        </p:nvSpPr>
        <p:spPr>
          <a:xfrm>
            <a:off x="697865" y="1318260"/>
            <a:ext cx="9536430" cy="922020"/>
          </a:xfrm>
          <a:prstGeom prst="rect">
            <a:avLst/>
          </a:prstGeom>
          <a:noFill/>
          <a:ln w="9525">
            <a:noFill/>
          </a:ln>
        </p:spPr>
        <p:txBody>
          <a:bodyPr wrap="square">
            <a:spAutoFit/>
          </a:bodyPr>
          <a:p>
            <a:pPr marL="0" indent="0"/>
            <a:r>
              <a:rPr sz="1800" b="0">
                <a:latin typeface="Times New Roman" panose="02020603050405020304" charset="0"/>
              </a:rPr>
              <a:t>（一）数据库获取</a:t>
            </a:r>
            <a:endParaRPr sz="1800" b="0">
              <a:latin typeface="Times New Roman" panose="02020603050405020304" charset="0"/>
            </a:endParaRPr>
          </a:p>
          <a:p>
            <a:pPr marL="0" indent="0"/>
            <a:r>
              <a:rPr lang="en-US" sz="1800" b="0">
                <a:latin typeface="Times New Roman" panose="02020603050405020304" charset="0"/>
              </a:rPr>
              <a:t>        </a:t>
            </a:r>
            <a:r>
              <a:rPr sz="1800" b="0">
                <a:latin typeface="Times New Roman" panose="02020603050405020304" charset="0"/>
              </a:rPr>
              <a:t>在数据库获取上，我们选取了英文邮件，其中包含正常邮件和垃圾邮件各四十封，分别命名为junk和normal。Junk为垃圾邮件，normal为正常邮件。</a:t>
            </a:r>
            <a:endParaRPr sz="1800" b="0">
              <a:latin typeface="Times New Roman" panose="02020603050405020304" charset="0"/>
            </a:endParaRPr>
          </a:p>
        </p:txBody>
      </p:sp>
      <p:sp>
        <p:nvSpPr>
          <p:cNvPr id="5" name="文本框 4"/>
          <p:cNvSpPr txBox="1"/>
          <p:nvPr/>
        </p:nvSpPr>
        <p:spPr>
          <a:xfrm>
            <a:off x="3365500" y="405130"/>
            <a:ext cx="511556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详细设计</a:t>
            </a:r>
            <a:endParaRPr lang="zh-CN" altLang="en-US" sz="3600">
              <a:solidFill>
                <a:srgbClr val="496A66"/>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452880" y="2473325"/>
            <a:ext cx="5367655" cy="955675"/>
          </a:xfrm>
          <a:prstGeom prst="rect">
            <a:avLst/>
          </a:prstGeom>
          <a:noFill/>
          <a:ln>
            <a:noFill/>
          </a:ln>
        </p:spPr>
      </p:pic>
      <p:sp>
        <p:nvSpPr>
          <p:cNvPr id="101" name="文本框 100"/>
          <p:cNvSpPr txBox="1"/>
          <p:nvPr/>
        </p:nvSpPr>
        <p:spPr>
          <a:xfrm>
            <a:off x="796925" y="3713480"/>
            <a:ext cx="9616440" cy="368300"/>
          </a:xfrm>
          <a:prstGeom prst="rect">
            <a:avLst/>
          </a:prstGeom>
          <a:noFill/>
          <a:ln w="9525">
            <a:noFill/>
          </a:ln>
        </p:spPr>
        <p:txBody>
          <a:bodyPr wrap="square">
            <a:spAutoFit/>
          </a:bodyPr>
          <a:p>
            <a:pPr marL="0" indent="0"/>
            <a:r>
              <a:rPr lang="en-US" altLang="zh-CN" sz="1800" b="0">
                <a:latin typeface="Times New Roman" panose="02020603050405020304" charset="0"/>
                <a:ea typeface="宋体" panose="02010600030101010101" pitchFamily="2" charset="-122"/>
              </a:rPr>
              <a:t>        </a:t>
            </a:r>
            <a:r>
              <a:rPr lang="zh-CN" sz="1800" b="0">
                <a:latin typeface="Times New Roman" panose="02020603050405020304" charset="0"/>
                <a:ea typeface="宋体" panose="02010600030101010101" pitchFamily="2" charset="-122"/>
              </a:rPr>
              <a:t>在热词数据选取上，我们选取了常出现在英文垃圾邮件中的关键词，共</a:t>
            </a:r>
            <a:r>
              <a:rPr lang="en-US" sz="1800" b="0">
                <a:latin typeface="Times New Roman" panose="02020603050405020304" charset="0"/>
                <a:ea typeface="宋体" panose="02010600030101010101" pitchFamily="2" charset="-122"/>
              </a:rPr>
              <a:t>126</a:t>
            </a:r>
            <a:r>
              <a:rPr lang="zh-CN" sz="1800" b="0">
                <a:latin typeface="Times New Roman" panose="02020603050405020304" charset="0"/>
                <a:ea typeface="宋体" panose="02010600030101010101" pitchFamily="2" charset="-122"/>
              </a:rPr>
              <a:t>个。</a:t>
            </a:r>
            <a:endParaRPr lang="zh-CN" altLang="en-US" sz="1800"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65500" y="405130"/>
            <a:ext cx="511556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详细设计</a:t>
            </a:r>
            <a:endParaRPr lang="zh-CN" altLang="en-US" sz="3600">
              <a:solidFill>
                <a:srgbClr val="496A66"/>
              </a:solidFill>
              <a:latin typeface="微软雅黑" panose="020B0503020204020204" charset="-122"/>
              <a:ea typeface="微软雅黑" panose="020B0503020204020204" charset="-122"/>
            </a:endParaRPr>
          </a:p>
        </p:txBody>
      </p:sp>
      <p:sp>
        <p:nvSpPr>
          <p:cNvPr id="2" name="文本框 1"/>
          <p:cNvSpPr txBox="1"/>
          <p:nvPr/>
        </p:nvSpPr>
        <p:spPr>
          <a:xfrm>
            <a:off x="876935" y="1217930"/>
            <a:ext cx="9536430" cy="922020"/>
          </a:xfrm>
          <a:prstGeom prst="rect">
            <a:avLst/>
          </a:prstGeom>
          <a:noFill/>
          <a:ln w="9525">
            <a:noFill/>
          </a:ln>
        </p:spPr>
        <p:txBody>
          <a:bodyPr wrap="square">
            <a:spAutoFit/>
          </a:bodyPr>
          <a:p>
            <a:pPr marL="0" indent="0"/>
            <a:r>
              <a:rPr sz="1800" b="0">
                <a:latin typeface="Times New Roman" panose="02020603050405020304" charset="0"/>
              </a:rPr>
              <a:t>（二）建立热词库字典类</a:t>
            </a:r>
            <a:endParaRPr sz="1800" b="0">
              <a:latin typeface="Times New Roman" panose="02020603050405020304" charset="0"/>
            </a:endParaRPr>
          </a:p>
          <a:p>
            <a:pPr marL="0" indent="0"/>
            <a:r>
              <a:rPr sz="1800" b="0">
                <a:latin typeface="Times New Roman" panose="02020603050405020304" charset="0"/>
              </a:rPr>
              <a:t>1、我们将选取的常出现在英文垃圾邮件中的126个关键词Word并且放入字典“Dictionary dic（shuju，126）”中。</a:t>
            </a:r>
            <a:endParaRPr sz="1800" b="0">
              <a:latin typeface="Times New Roman" panose="02020603050405020304" charset="0"/>
            </a:endParaRPr>
          </a:p>
        </p:txBody>
      </p:sp>
      <p:pic>
        <p:nvPicPr>
          <p:cNvPr id="4" name="图片 5"/>
          <p:cNvPicPr>
            <a:picLocks noChangeAspect="1"/>
          </p:cNvPicPr>
          <p:nvPr/>
        </p:nvPicPr>
        <p:blipFill>
          <a:blip r:embed="rId1"/>
          <a:stretch>
            <a:fillRect/>
          </a:stretch>
        </p:blipFill>
        <p:spPr>
          <a:xfrm>
            <a:off x="994410" y="2211070"/>
            <a:ext cx="6621780" cy="1292860"/>
          </a:xfrm>
          <a:prstGeom prst="rect">
            <a:avLst/>
          </a:prstGeom>
          <a:noFill/>
          <a:ln>
            <a:noFill/>
          </a:ln>
        </p:spPr>
      </p:pic>
      <p:sp>
        <p:nvSpPr>
          <p:cNvPr id="101" name="文本框 100"/>
          <p:cNvSpPr txBox="1"/>
          <p:nvPr/>
        </p:nvSpPr>
        <p:spPr>
          <a:xfrm>
            <a:off x="994410" y="3575050"/>
            <a:ext cx="9537065" cy="368300"/>
          </a:xfrm>
          <a:prstGeom prst="rect">
            <a:avLst/>
          </a:prstGeom>
          <a:noFill/>
          <a:ln w="9525">
            <a:noFill/>
          </a:ln>
        </p:spPr>
        <p:txBody>
          <a:bodyPr wrap="square">
            <a:spAutoFit/>
          </a:bodyPr>
          <a:p>
            <a:pPr marL="0" indent="266700"/>
            <a:r>
              <a:rPr lang="zh-CN" sz="1800" b="0">
                <a:latin typeface="Times New Roman" panose="02020603050405020304" charset="0"/>
                <a:ea typeface="宋体" panose="02010600030101010101" pitchFamily="2" charset="-122"/>
              </a:rPr>
              <a:t>2、</a:t>
            </a:r>
            <a:r>
              <a:rPr lang="en-US" sz="1800" b="0">
                <a:latin typeface="Times New Roman" panose="02020603050405020304" charset="0"/>
                <a:ea typeface="宋体" panose="02010600030101010101" pitchFamily="2" charset="-122"/>
              </a:rPr>
              <a:t>word</a:t>
            </a:r>
            <a:r>
              <a:rPr lang="zh-CN" sz="1800" b="0">
                <a:latin typeface="Times New Roman" panose="02020603050405020304" charset="0"/>
                <a:ea typeface="宋体" panose="02010600030101010101" pitchFamily="2" charset="-122"/>
              </a:rPr>
              <a:t>类的成员函数代码填充，包括（构造函数、</a:t>
            </a:r>
            <a:r>
              <a:rPr lang="en-US" sz="1800" b="0">
                <a:latin typeface="Times New Roman" panose="02020603050405020304" charset="0"/>
                <a:ea typeface="宋体" panose="02010600030101010101" pitchFamily="2" charset="-122"/>
              </a:rPr>
              <a:t>word</a:t>
            </a:r>
            <a:r>
              <a:rPr lang="zh-CN" sz="1800" b="0">
                <a:latin typeface="Times New Roman" panose="02020603050405020304" charset="0"/>
                <a:ea typeface="宋体" panose="02010600030101010101" pitchFamily="2" charset="-122"/>
              </a:rPr>
              <a:t>类复制、运算符重载、接口函数）</a:t>
            </a:r>
            <a:endParaRPr lang="zh-CN" altLang="en-US" sz="1800" b="0">
              <a:latin typeface="Times New Roman" panose="02020603050405020304" charset="0"/>
              <a:ea typeface="宋体" panose="02010600030101010101" pitchFamily="2" charset="-122"/>
            </a:endParaRPr>
          </a:p>
        </p:txBody>
      </p:sp>
      <p:pic>
        <p:nvPicPr>
          <p:cNvPr id="9" name="图片 6"/>
          <p:cNvPicPr>
            <a:picLocks noChangeAspect="1"/>
          </p:cNvPicPr>
          <p:nvPr/>
        </p:nvPicPr>
        <p:blipFill>
          <a:blip r:embed="rId2"/>
          <a:stretch>
            <a:fillRect/>
          </a:stretch>
        </p:blipFill>
        <p:spPr>
          <a:xfrm>
            <a:off x="1206500" y="3898900"/>
            <a:ext cx="4394200" cy="26111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文本框 109"/>
          <p:cNvSpPr txBox="1"/>
          <p:nvPr/>
        </p:nvSpPr>
        <p:spPr>
          <a:xfrm>
            <a:off x="697865" y="1318260"/>
            <a:ext cx="9536430" cy="368300"/>
          </a:xfrm>
          <a:prstGeom prst="rect">
            <a:avLst/>
          </a:prstGeom>
          <a:noFill/>
          <a:ln w="9525">
            <a:noFill/>
          </a:ln>
        </p:spPr>
        <p:txBody>
          <a:bodyPr wrap="square">
            <a:spAutoFit/>
          </a:bodyPr>
          <a:p>
            <a:pPr marL="0" indent="0"/>
            <a:r>
              <a:rPr lang="en-US" sz="1800" b="0">
                <a:latin typeface="Times New Roman" panose="02020603050405020304" charset="0"/>
              </a:rPr>
              <a:t>3</a:t>
            </a:r>
            <a:r>
              <a:rPr lang="zh-CN" altLang="en-US" sz="1800" b="0">
                <a:latin typeface="Times New Roman" panose="02020603050405020304" charset="0"/>
              </a:rPr>
              <a:t>、</a:t>
            </a:r>
            <a:r>
              <a:rPr sz="1800" b="0">
                <a:latin typeface="Times New Roman" panose="02020603050405020304" charset="0"/>
              </a:rPr>
              <a:t>字典类的成员函数代码填充（构造、复制、判断热词存在）</a:t>
            </a:r>
            <a:endParaRPr sz="1800" b="0">
              <a:latin typeface="Times New Roman" panose="02020603050405020304" charset="0"/>
            </a:endParaRPr>
          </a:p>
        </p:txBody>
      </p:sp>
      <p:sp>
        <p:nvSpPr>
          <p:cNvPr id="5" name="文本框 4"/>
          <p:cNvSpPr txBox="1"/>
          <p:nvPr/>
        </p:nvSpPr>
        <p:spPr>
          <a:xfrm>
            <a:off x="3365500" y="405130"/>
            <a:ext cx="511556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详细</a:t>
            </a:r>
            <a:r>
              <a:rPr lang="zh-CN" altLang="en-US" sz="3600">
                <a:solidFill>
                  <a:srgbClr val="496A66"/>
                </a:solidFill>
                <a:latin typeface="微软雅黑" panose="020B0503020204020204" charset="-122"/>
                <a:ea typeface="微软雅黑" panose="020B0503020204020204" charset="-122"/>
              </a:rPr>
              <a:t>设计</a:t>
            </a:r>
            <a:endParaRPr lang="zh-CN" altLang="en-US" sz="3600">
              <a:solidFill>
                <a:srgbClr val="496A66"/>
              </a:solidFill>
              <a:latin typeface="微软雅黑" panose="020B0503020204020204" charset="-122"/>
              <a:ea typeface="微软雅黑" panose="020B0503020204020204" charset="-122"/>
            </a:endParaRPr>
          </a:p>
        </p:txBody>
      </p:sp>
      <p:pic>
        <p:nvPicPr>
          <p:cNvPr id="10" name="图片 7"/>
          <p:cNvPicPr>
            <a:picLocks noChangeAspect="1"/>
          </p:cNvPicPr>
          <p:nvPr/>
        </p:nvPicPr>
        <p:blipFill>
          <a:blip r:embed="rId1"/>
          <a:stretch>
            <a:fillRect/>
          </a:stretch>
        </p:blipFill>
        <p:spPr>
          <a:xfrm>
            <a:off x="900430" y="1840865"/>
            <a:ext cx="6925310" cy="25990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文本框 109"/>
          <p:cNvSpPr txBox="1"/>
          <p:nvPr/>
        </p:nvSpPr>
        <p:spPr>
          <a:xfrm>
            <a:off x="697865" y="1318260"/>
            <a:ext cx="9536430" cy="1753235"/>
          </a:xfrm>
          <a:prstGeom prst="rect">
            <a:avLst/>
          </a:prstGeom>
          <a:noFill/>
          <a:ln w="9525">
            <a:noFill/>
          </a:ln>
        </p:spPr>
        <p:txBody>
          <a:bodyPr wrap="square">
            <a:spAutoFit/>
          </a:bodyPr>
          <a:p>
            <a:pPr marL="0" indent="0"/>
            <a:r>
              <a:rPr sz="1800" b="0">
                <a:latin typeface="Times New Roman" panose="02020603050405020304" charset="0"/>
              </a:rPr>
              <a:t>（三）训练功能开发</a:t>
            </a:r>
            <a:endParaRPr sz="1800" b="0">
              <a:latin typeface="Times New Roman" panose="02020603050405020304" charset="0"/>
            </a:endParaRPr>
          </a:p>
          <a:p>
            <a:pPr marL="0" indent="0"/>
            <a:r>
              <a:rPr sz="1800" b="0">
                <a:latin typeface="Times New Roman" panose="02020603050405020304" charset="0"/>
              </a:rPr>
              <a:t>训练功能为Dictionary的成员函数，到时候对象dic调用即可</a:t>
            </a:r>
            <a:endParaRPr sz="1800" b="0">
              <a:latin typeface="Times New Roman" panose="02020603050405020304" charset="0"/>
            </a:endParaRPr>
          </a:p>
          <a:p>
            <a:pPr marL="0" indent="0"/>
            <a:r>
              <a:rPr sz="1800" b="0">
                <a:latin typeface="Times New Roman" panose="02020603050405020304" charset="0"/>
              </a:rPr>
              <a:t>将所收集的垃圾邮件内容放至一个文本文件中进行分词，再将分词得到的字符存入一个数组中与热词字典的name进行比较，若出现则次数加一。总次数/垃圾邮件总数即可得到jmp（即热词出现在垃圾邮件中的概率）。同理，得到nmp（即热词出现在邮件中得概率）。但由于样本数量有限，部分未出现的热词得jmp及nmp将人工合理设置，避免程序出现问题。</a:t>
            </a:r>
            <a:endParaRPr sz="1800" b="0">
              <a:latin typeface="Times New Roman" panose="02020603050405020304" charset="0"/>
            </a:endParaRPr>
          </a:p>
        </p:txBody>
      </p:sp>
      <p:sp>
        <p:nvSpPr>
          <p:cNvPr id="5" name="文本框 4"/>
          <p:cNvSpPr txBox="1"/>
          <p:nvPr/>
        </p:nvSpPr>
        <p:spPr>
          <a:xfrm>
            <a:off x="3365500" y="405130"/>
            <a:ext cx="511556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详细</a:t>
            </a:r>
            <a:r>
              <a:rPr lang="zh-CN" altLang="en-US" sz="3600">
                <a:solidFill>
                  <a:srgbClr val="496A66"/>
                </a:solidFill>
                <a:latin typeface="微软雅黑" panose="020B0503020204020204" charset="-122"/>
                <a:ea typeface="微软雅黑" panose="020B0503020204020204" charset="-122"/>
              </a:rPr>
              <a:t>设计</a:t>
            </a:r>
            <a:endParaRPr lang="zh-CN" altLang="en-US" sz="3600">
              <a:solidFill>
                <a:srgbClr val="496A66"/>
              </a:solidFill>
              <a:latin typeface="微软雅黑" panose="020B0503020204020204" charset="-122"/>
              <a:ea typeface="微软雅黑" panose="020B0503020204020204" charset="-122"/>
            </a:endParaRPr>
          </a:p>
        </p:txBody>
      </p:sp>
      <p:pic>
        <p:nvPicPr>
          <p:cNvPr id="13" name="图片 10"/>
          <p:cNvPicPr>
            <a:picLocks noChangeAspect="1"/>
          </p:cNvPicPr>
          <p:nvPr/>
        </p:nvPicPr>
        <p:blipFill>
          <a:blip r:embed="rId1"/>
          <a:stretch>
            <a:fillRect/>
          </a:stretch>
        </p:blipFill>
        <p:spPr>
          <a:xfrm>
            <a:off x="969645" y="3228340"/>
            <a:ext cx="6367145" cy="31616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文本框 109"/>
          <p:cNvSpPr txBox="1"/>
          <p:nvPr/>
        </p:nvSpPr>
        <p:spPr>
          <a:xfrm>
            <a:off x="697865" y="1318260"/>
            <a:ext cx="9536430" cy="1753235"/>
          </a:xfrm>
          <a:prstGeom prst="rect">
            <a:avLst/>
          </a:prstGeom>
          <a:noFill/>
          <a:ln w="9525">
            <a:noFill/>
          </a:ln>
        </p:spPr>
        <p:txBody>
          <a:bodyPr wrap="square">
            <a:spAutoFit/>
          </a:bodyPr>
          <a:p>
            <a:pPr marL="0" indent="0"/>
            <a:r>
              <a:rPr sz="1800" b="0">
                <a:latin typeface="Times New Roman" panose="02020603050405020304" charset="0"/>
              </a:rPr>
              <a:t>（四）贝叶斯分析</a:t>
            </a:r>
            <a:endParaRPr sz="1800" b="0">
              <a:latin typeface="Times New Roman" panose="02020603050405020304" charset="0"/>
            </a:endParaRPr>
          </a:p>
          <a:p>
            <a:pPr marL="0" indent="0"/>
            <a:r>
              <a:rPr sz="1800" b="0">
                <a:latin typeface="Times New Roman" panose="02020603050405020304" charset="0"/>
              </a:rPr>
              <a:t>训练后进行分析，根据提示输入想要过滤得邮件名称，程序将读取邮件进行分词，然后与热词进行比对，将比对成功得热词存到新建得Word数组里面，然后根据jmp/nmp（若该热词出现，为垃圾邮件的概率）的大小进行冒泡排序比较，采用前三个上述概率最大的热词，代入贝叶斯公式，获得为垃圾邮件的概率，根据此概率再完善输出内容！（若为垃圾邮件，界面输出概率以及所依据的三个判断词汇）</a:t>
            </a:r>
            <a:endParaRPr sz="1800" b="0">
              <a:latin typeface="Times New Roman" panose="02020603050405020304" charset="0"/>
            </a:endParaRPr>
          </a:p>
        </p:txBody>
      </p:sp>
      <p:sp>
        <p:nvSpPr>
          <p:cNvPr id="5" name="文本框 4"/>
          <p:cNvSpPr txBox="1"/>
          <p:nvPr/>
        </p:nvSpPr>
        <p:spPr>
          <a:xfrm>
            <a:off x="3365500" y="405130"/>
            <a:ext cx="511556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详细设计</a:t>
            </a:r>
            <a:endParaRPr lang="zh-CN" altLang="en-US" sz="3600">
              <a:solidFill>
                <a:srgbClr val="496A66"/>
              </a:solidFill>
              <a:latin typeface="微软雅黑" panose="020B0503020204020204" charset="-122"/>
              <a:ea typeface="微软雅黑" panose="020B0503020204020204" charset="-122"/>
            </a:endParaRPr>
          </a:p>
        </p:txBody>
      </p:sp>
      <p:pic>
        <p:nvPicPr>
          <p:cNvPr id="14" name="图片 11"/>
          <p:cNvPicPr>
            <a:picLocks noChangeAspect="1"/>
          </p:cNvPicPr>
          <p:nvPr/>
        </p:nvPicPr>
        <p:blipFill>
          <a:blip r:embed="rId1"/>
          <a:stretch>
            <a:fillRect/>
          </a:stretch>
        </p:blipFill>
        <p:spPr>
          <a:xfrm>
            <a:off x="898525" y="3144520"/>
            <a:ext cx="8292465" cy="2943860"/>
          </a:xfrm>
          <a:prstGeom prst="rect">
            <a:avLst/>
          </a:prstGeom>
          <a:noFill/>
          <a:ln>
            <a:noFill/>
          </a:ln>
        </p:spPr>
      </p:pic>
      <p:sp>
        <p:nvSpPr>
          <p:cNvPr id="101" name="文本框 100"/>
          <p:cNvSpPr txBox="1"/>
          <p:nvPr/>
        </p:nvSpPr>
        <p:spPr>
          <a:xfrm>
            <a:off x="950595" y="6088380"/>
            <a:ext cx="5080000" cy="368300"/>
          </a:xfrm>
          <a:prstGeom prst="rect">
            <a:avLst/>
          </a:prstGeom>
          <a:noFill/>
          <a:ln w="9525">
            <a:noFill/>
          </a:ln>
        </p:spPr>
        <p:txBody>
          <a:bodyPr>
            <a:spAutoFit/>
          </a:bodyPr>
          <a:p>
            <a:pPr marL="0" indent="0"/>
            <a:r>
              <a:rPr lang="zh-CN" sz="1800" b="0">
                <a:latin typeface="Times New Roman" panose="02020603050405020304" charset="0"/>
                <a:ea typeface="宋体" panose="02010600030101010101" pitchFamily="2" charset="-122"/>
              </a:rPr>
              <a:t>分词及热词比对</a:t>
            </a:r>
            <a:endParaRPr lang="zh-CN" altLang="en-US" sz="1800"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文本框 109"/>
          <p:cNvSpPr txBox="1"/>
          <p:nvPr/>
        </p:nvSpPr>
        <p:spPr>
          <a:xfrm>
            <a:off x="1393190" y="1154430"/>
            <a:ext cx="9536430" cy="368300"/>
          </a:xfrm>
          <a:prstGeom prst="rect">
            <a:avLst/>
          </a:prstGeom>
          <a:noFill/>
          <a:ln w="9525">
            <a:noFill/>
          </a:ln>
        </p:spPr>
        <p:txBody>
          <a:bodyPr wrap="square">
            <a:spAutoFit/>
          </a:bodyPr>
          <a:p>
            <a:pPr marL="0" indent="0"/>
            <a:r>
              <a:rPr sz="1800" b="0">
                <a:latin typeface="Times New Roman" panose="02020603050405020304" charset="0"/>
              </a:rPr>
              <a:t>冒泡排序</a:t>
            </a:r>
            <a:endParaRPr sz="1800" b="0">
              <a:latin typeface="Times New Roman" panose="02020603050405020304" charset="0"/>
            </a:endParaRPr>
          </a:p>
        </p:txBody>
      </p:sp>
      <p:sp>
        <p:nvSpPr>
          <p:cNvPr id="5" name="文本框 4"/>
          <p:cNvSpPr txBox="1"/>
          <p:nvPr/>
        </p:nvSpPr>
        <p:spPr>
          <a:xfrm>
            <a:off x="3365500" y="405130"/>
            <a:ext cx="511556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详细设计</a:t>
            </a:r>
            <a:endParaRPr lang="zh-CN" altLang="en-US" sz="3600">
              <a:solidFill>
                <a:srgbClr val="496A66"/>
              </a:solidFill>
              <a:latin typeface="微软雅黑" panose="020B0503020204020204" charset="-122"/>
              <a:ea typeface="微软雅黑" panose="020B0503020204020204" charset="-122"/>
            </a:endParaRPr>
          </a:p>
        </p:txBody>
      </p:sp>
      <p:pic>
        <p:nvPicPr>
          <p:cNvPr id="15" name="图片 12"/>
          <p:cNvPicPr>
            <a:picLocks noChangeAspect="1"/>
          </p:cNvPicPr>
          <p:nvPr/>
        </p:nvPicPr>
        <p:blipFill>
          <a:blip r:embed="rId1"/>
          <a:stretch>
            <a:fillRect/>
          </a:stretch>
        </p:blipFill>
        <p:spPr>
          <a:xfrm>
            <a:off x="1089660" y="1457325"/>
            <a:ext cx="7120255" cy="1971675"/>
          </a:xfrm>
          <a:prstGeom prst="rect">
            <a:avLst/>
          </a:prstGeom>
          <a:noFill/>
          <a:ln>
            <a:noFill/>
          </a:ln>
        </p:spPr>
      </p:pic>
      <p:pic>
        <p:nvPicPr>
          <p:cNvPr id="16" name="图片 13"/>
          <p:cNvPicPr>
            <a:picLocks noChangeAspect="1"/>
          </p:cNvPicPr>
          <p:nvPr/>
        </p:nvPicPr>
        <p:blipFill>
          <a:blip r:embed="rId2"/>
          <a:stretch>
            <a:fillRect/>
          </a:stretch>
        </p:blipFill>
        <p:spPr>
          <a:xfrm>
            <a:off x="1183640" y="3962400"/>
            <a:ext cx="6931660" cy="2287905"/>
          </a:xfrm>
          <a:prstGeom prst="rect">
            <a:avLst/>
          </a:prstGeom>
          <a:noFill/>
          <a:ln>
            <a:noFill/>
          </a:ln>
        </p:spPr>
      </p:pic>
      <p:sp>
        <p:nvSpPr>
          <p:cNvPr id="101" name="文本框 100"/>
          <p:cNvSpPr txBox="1"/>
          <p:nvPr/>
        </p:nvSpPr>
        <p:spPr>
          <a:xfrm>
            <a:off x="1393190" y="3537585"/>
            <a:ext cx="5080000" cy="368300"/>
          </a:xfrm>
          <a:prstGeom prst="rect">
            <a:avLst/>
          </a:prstGeom>
          <a:noFill/>
          <a:ln w="9525">
            <a:noFill/>
          </a:ln>
        </p:spPr>
        <p:txBody>
          <a:bodyPr>
            <a:spAutoFit/>
          </a:bodyPr>
          <a:p>
            <a:pPr marL="0" indent="0"/>
            <a:r>
              <a:rPr lang="zh-CN" sz="1800" b="0">
                <a:latin typeface="Times New Roman" panose="02020603050405020304" charset="0"/>
                <a:ea typeface="宋体" panose="02010600030101010101" pitchFamily="2" charset="-122"/>
              </a:rPr>
              <a:t>贝叶斯公式代入及输出内容</a:t>
            </a:r>
            <a:endParaRPr lang="zh-CN" altLang="en-US" sz="1800"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文本框 109"/>
          <p:cNvSpPr txBox="1"/>
          <p:nvPr/>
        </p:nvSpPr>
        <p:spPr>
          <a:xfrm>
            <a:off x="697865" y="1318260"/>
            <a:ext cx="9536430" cy="645160"/>
          </a:xfrm>
          <a:prstGeom prst="rect">
            <a:avLst/>
          </a:prstGeom>
          <a:noFill/>
          <a:ln w="9525">
            <a:noFill/>
          </a:ln>
        </p:spPr>
        <p:txBody>
          <a:bodyPr wrap="square">
            <a:spAutoFit/>
          </a:bodyPr>
          <a:p>
            <a:pPr marL="0" indent="0"/>
            <a:r>
              <a:rPr sz="1800" b="0">
                <a:latin typeface="Times New Roman" panose="02020603050405020304" charset="0"/>
              </a:rPr>
              <a:t>（五）界面开发</a:t>
            </a:r>
            <a:endParaRPr sz="1800" b="0">
              <a:latin typeface="Times New Roman" panose="02020603050405020304" charset="0"/>
            </a:endParaRPr>
          </a:p>
          <a:p>
            <a:pPr marL="0" indent="0"/>
            <a:r>
              <a:rPr sz="1800" b="0">
                <a:latin typeface="Times New Roman" panose="02020603050405020304" charset="0"/>
              </a:rPr>
              <a:t>首先是menu开发（程序运行的总界面）</a:t>
            </a:r>
            <a:endParaRPr sz="1800" b="0">
              <a:latin typeface="Times New Roman" panose="02020603050405020304" charset="0"/>
            </a:endParaRPr>
          </a:p>
        </p:txBody>
      </p:sp>
      <p:sp>
        <p:nvSpPr>
          <p:cNvPr id="5" name="文本框 4"/>
          <p:cNvSpPr txBox="1"/>
          <p:nvPr/>
        </p:nvSpPr>
        <p:spPr>
          <a:xfrm>
            <a:off x="3365500" y="405130"/>
            <a:ext cx="511556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详细</a:t>
            </a:r>
            <a:r>
              <a:rPr lang="zh-CN" altLang="en-US" sz="3600">
                <a:solidFill>
                  <a:srgbClr val="496A66"/>
                </a:solidFill>
                <a:latin typeface="微软雅黑" panose="020B0503020204020204" charset="-122"/>
                <a:ea typeface="微软雅黑" panose="020B0503020204020204" charset="-122"/>
              </a:rPr>
              <a:t>设计</a:t>
            </a:r>
            <a:endParaRPr lang="zh-CN" altLang="en-US" sz="3600">
              <a:solidFill>
                <a:srgbClr val="496A66"/>
              </a:solidFill>
              <a:latin typeface="微软雅黑" panose="020B0503020204020204" charset="-122"/>
              <a:ea typeface="微软雅黑" panose="020B0503020204020204" charset="-122"/>
            </a:endParaRPr>
          </a:p>
        </p:txBody>
      </p:sp>
      <p:pic>
        <p:nvPicPr>
          <p:cNvPr id="17" name="图片 14"/>
          <p:cNvPicPr>
            <a:picLocks noChangeAspect="1"/>
          </p:cNvPicPr>
          <p:nvPr/>
        </p:nvPicPr>
        <p:blipFill>
          <a:blip r:embed="rId1"/>
          <a:stretch>
            <a:fillRect/>
          </a:stretch>
        </p:blipFill>
        <p:spPr>
          <a:xfrm>
            <a:off x="815340" y="2139315"/>
            <a:ext cx="8875395" cy="348678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文本框 109"/>
          <p:cNvSpPr txBox="1"/>
          <p:nvPr/>
        </p:nvSpPr>
        <p:spPr>
          <a:xfrm>
            <a:off x="697865" y="1318260"/>
            <a:ext cx="9536430" cy="368300"/>
          </a:xfrm>
          <a:prstGeom prst="rect">
            <a:avLst/>
          </a:prstGeom>
          <a:noFill/>
          <a:ln w="9525">
            <a:noFill/>
          </a:ln>
        </p:spPr>
        <p:txBody>
          <a:bodyPr wrap="square">
            <a:spAutoFit/>
          </a:bodyPr>
          <a:p>
            <a:pPr marL="0" indent="0"/>
            <a:r>
              <a:rPr lang="zh-CN" sz="1800" b="0">
                <a:latin typeface="Times New Roman" panose="02020603050405020304" charset="0"/>
              </a:rPr>
              <a:t>然后是</a:t>
            </a:r>
            <a:r>
              <a:rPr sz="1800" b="0">
                <a:latin typeface="Times New Roman" panose="02020603050405020304" charset="0"/>
              </a:rPr>
              <a:t>根据输入的字符进行不同功能</a:t>
            </a:r>
            <a:endParaRPr sz="1800" b="0">
              <a:latin typeface="Times New Roman" panose="02020603050405020304" charset="0"/>
            </a:endParaRPr>
          </a:p>
        </p:txBody>
      </p:sp>
      <p:sp>
        <p:nvSpPr>
          <p:cNvPr id="5" name="文本框 4"/>
          <p:cNvSpPr txBox="1"/>
          <p:nvPr/>
        </p:nvSpPr>
        <p:spPr>
          <a:xfrm>
            <a:off x="3365500" y="405130"/>
            <a:ext cx="511556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详细设计</a:t>
            </a:r>
            <a:endParaRPr lang="zh-CN" altLang="en-US" sz="3600">
              <a:solidFill>
                <a:srgbClr val="496A66"/>
              </a:solidFill>
              <a:latin typeface="微软雅黑" panose="020B0503020204020204" charset="-122"/>
              <a:ea typeface="微软雅黑" panose="020B0503020204020204" charset="-122"/>
            </a:endParaRPr>
          </a:p>
        </p:txBody>
      </p:sp>
      <p:pic>
        <p:nvPicPr>
          <p:cNvPr id="18" name="图片 15"/>
          <p:cNvPicPr>
            <a:picLocks noChangeAspect="1"/>
          </p:cNvPicPr>
          <p:nvPr/>
        </p:nvPicPr>
        <p:blipFill>
          <a:blip r:embed="rId1"/>
          <a:stretch>
            <a:fillRect/>
          </a:stretch>
        </p:blipFill>
        <p:spPr>
          <a:xfrm>
            <a:off x="825500" y="1859280"/>
            <a:ext cx="4386580" cy="4450715"/>
          </a:xfrm>
          <a:prstGeom prst="rect">
            <a:avLst/>
          </a:prstGeom>
          <a:noFill/>
          <a:ln>
            <a:noFill/>
          </a:ln>
        </p:spPr>
      </p:pic>
      <p:sp>
        <p:nvSpPr>
          <p:cNvPr id="101" name="文本框 100"/>
          <p:cNvSpPr txBox="1"/>
          <p:nvPr/>
        </p:nvSpPr>
        <p:spPr>
          <a:xfrm>
            <a:off x="6096000" y="1318260"/>
            <a:ext cx="5080000" cy="645160"/>
          </a:xfrm>
          <a:prstGeom prst="rect">
            <a:avLst/>
          </a:prstGeom>
          <a:noFill/>
          <a:ln w="9525">
            <a:noFill/>
          </a:ln>
        </p:spPr>
        <p:txBody>
          <a:bodyPr>
            <a:spAutoFit/>
          </a:bodyPr>
          <a:p>
            <a:pPr marL="0" indent="0"/>
            <a:r>
              <a:rPr lang="zh-CN" sz="1800" b="0">
                <a:latin typeface="Times New Roman" panose="02020603050405020304" charset="0"/>
                <a:ea typeface="宋体" panose="02010600030101010101" pitchFamily="2" charset="-122"/>
              </a:rPr>
              <a:t>接下来是</a:t>
            </a:r>
            <a:r>
              <a:rPr lang="en-US" sz="1800" b="0">
                <a:latin typeface="Times New Roman" panose="02020603050405020304" charset="0"/>
                <a:ea typeface="宋体" panose="02010600030101010101" pitchFamily="2" charset="-122"/>
                <a:cs typeface="Times New Roman" panose="02020603050405020304" charset="0"/>
              </a:rPr>
              <a:t> </a:t>
            </a:r>
            <a:r>
              <a:rPr lang="zh-CN" sz="1800" b="0">
                <a:latin typeface="Times New Roman" panose="02020603050405020304" charset="0"/>
                <a:ea typeface="宋体" panose="02010600030101010101" pitchFamily="2" charset="-122"/>
              </a:rPr>
              <a:t>注意事项</a:t>
            </a:r>
            <a:r>
              <a:rPr lang="en-US" sz="1800" b="0">
                <a:latin typeface="Times New Roman" panose="02020603050405020304" charset="0"/>
                <a:ea typeface="宋体" panose="02010600030101010101" pitchFamily="2" charset="-122"/>
                <a:cs typeface="Times New Roman" panose="02020603050405020304" charset="0"/>
              </a:rPr>
              <a:t> </a:t>
            </a:r>
            <a:r>
              <a:rPr lang="zh-CN" sz="1800" b="0">
                <a:latin typeface="Times New Roman" panose="02020603050405020304" charset="0"/>
                <a:ea typeface="宋体" panose="02010600030101010101" pitchFamily="2" charset="-122"/>
              </a:rPr>
              <a:t>功能</a:t>
            </a:r>
            <a:r>
              <a:rPr lang="en-US" sz="1800" b="0">
                <a:latin typeface="Times New Roman" panose="02020603050405020304" charset="0"/>
                <a:ea typeface="宋体" panose="02010600030101010101" pitchFamily="2" charset="-122"/>
                <a:cs typeface="Times New Roman" panose="02020603050405020304" charset="0"/>
              </a:rPr>
              <a:t> </a:t>
            </a:r>
            <a:r>
              <a:rPr lang="en-US" sz="1800" b="0">
                <a:latin typeface="Times New Roman" panose="02020603050405020304" charset="0"/>
                <a:ea typeface="宋体" panose="02010600030101010101" pitchFamily="2" charset="-122"/>
              </a:rPr>
              <a:t>notice</a:t>
            </a:r>
            <a:r>
              <a:rPr lang="zh-CN" sz="1800" b="0">
                <a:latin typeface="Times New Roman" panose="02020603050405020304" charset="0"/>
                <a:ea typeface="宋体" panose="02010600030101010101" pitchFamily="2" charset="-122"/>
              </a:rPr>
              <a:t>（） 写成了一个函数</a:t>
            </a:r>
            <a:r>
              <a:rPr lang="en-US" sz="1800" b="0">
                <a:latin typeface="Times New Roman" panose="02020603050405020304" charset="0"/>
                <a:ea typeface="宋体" panose="02010600030101010101" pitchFamily="2" charset="-122"/>
              </a:rPr>
              <a:t>void</a:t>
            </a:r>
            <a:endParaRPr lang="en-US" altLang="en-US" sz="1800" b="0">
              <a:latin typeface="Times New Roman" panose="02020603050405020304" charset="0"/>
              <a:ea typeface="宋体" panose="02010600030101010101" pitchFamily="2" charset="-122"/>
            </a:endParaRPr>
          </a:p>
        </p:txBody>
      </p:sp>
      <p:pic>
        <p:nvPicPr>
          <p:cNvPr id="19" name="图片 16"/>
          <p:cNvPicPr>
            <a:picLocks noChangeAspect="1"/>
          </p:cNvPicPr>
          <p:nvPr/>
        </p:nvPicPr>
        <p:blipFill>
          <a:blip r:embed="rId2"/>
          <a:stretch>
            <a:fillRect/>
          </a:stretch>
        </p:blipFill>
        <p:spPr>
          <a:xfrm>
            <a:off x="5466715" y="2296795"/>
            <a:ext cx="6338570" cy="261429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文本框 109"/>
          <p:cNvSpPr txBox="1"/>
          <p:nvPr/>
        </p:nvSpPr>
        <p:spPr>
          <a:xfrm>
            <a:off x="697865" y="1318260"/>
            <a:ext cx="9536430" cy="368300"/>
          </a:xfrm>
          <a:prstGeom prst="rect">
            <a:avLst/>
          </a:prstGeom>
          <a:noFill/>
          <a:ln w="9525">
            <a:noFill/>
          </a:ln>
        </p:spPr>
        <p:txBody>
          <a:bodyPr wrap="square">
            <a:spAutoFit/>
          </a:bodyPr>
          <a:p>
            <a:pPr marL="0" indent="0"/>
            <a:r>
              <a:rPr sz="1800" b="0">
                <a:latin typeface="Times New Roman" panose="02020603050405020304" charset="0"/>
              </a:rPr>
              <a:t>查看训练数据的功能 check（）放入了Dictionary类中，便于调用。</a:t>
            </a:r>
            <a:endParaRPr sz="1800" b="0">
              <a:latin typeface="Times New Roman" panose="02020603050405020304" charset="0"/>
            </a:endParaRPr>
          </a:p>
        </p:txBody>
      </p:sp>
      <p:sp>
        <p:nvSpPr>
          <p:cNvPr id="5" name="文本框 4"/>
          <p:cNvSpPr txBox="1"/>
          <p:nvPr/>
        </p:nvSpPr>
        <p:spPr>
          <a:xfrm>
            <a:off x="3365500" y="405130"/>
            <a:ext cx="511556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详细设计</a:t>
            </a:r>
            <a:endParaRPr lang="zh-CN" altLang="en-US" sz="3600">
              <a:solidFill>
                <a:srgbClr val="496A66"/>
              </a:solidFill>
              <a:latin typeface="微软雅黑" panose="020B0503020204020204" charset="-122"/>
              <a:ea typeface="微软雅黑" panose="020B0503020204020204" charset="-122"/>
            </a:endParaRPr>
          </a:p>
        </p:txBody>
      </p:sp>
      <p:pic>
        <p:nvPicPr>
          <p:cNvPr id="20" name="图片 17"/>
          <p:cNvPicPr>
            <a:picLocks noChangeAspect="1"/>
          </p:cNvPicPr>
          <p:nvPr/>
        </p:nvPicPr>
        <p:blipFill>
          <a:blip r:embed="rId1"/>
          <a:stretch>
            <a:fillRect/>
          </a:stretch>
        </p:blipFill>
        <p:spPr>
          <a:xfrm>
            <a:off x="697865" y="1883410"/>
            <a:ext cx="8649970" cy="1350010"/>
          </a:xfrm>
          <a:prstGeom prst="rect">
            <a:avLst/>
          </a:prstGeom>
          <a:noFill/>
          <a:ln>
            <a:noFill/>
          </a:ln>
        </p:spPr>
      </p:pic>
      <p:sp>
        <p:nvSpPr>
          <p:cNvPr id="2" name="文本框 1"/>
          <p:cNvSpPr txBox="1"/>
          <p:nvPr/>
        </p:nvSpPr>
        <p:spPr>
          <a:xfrm>
            <a:off x="760095" y="3624580"/>
            <a:ext cx="5080000" cy="368300"/>
          </a:xfrm>
          <a:prstGeom prst="rect">
            <a:avLst/>
          </a:prstGeom>
          <a:noFill/>
          <a:ln w="9525">
            <a:noFill/>
          </a:ln>
        </p:spPr>
        <p:txBody>
          <a:bodyPr>
            <a:spAutoFit/>
          </a:bodyPr>
          <a:p>
            <a:pPr marL="0" indent="0"/>
            <a:r>
              <a:rPr lang="zh-CN" sz="1800" b="0">
                <a:latin typeface="Times New Roman" panose="02020603050405020304" charset="0"/>
                <a:ea typeface="宋体" panose="02010600030101010101" pitchFamily="2" charset="-122"/>
              </a:rPr>
              <a:t>(六)</a:t>
            </a:r>
            <a:r>
              <a:rPr lang="en-US" sz="1800" b="0">
                <a:latin typeface="Times New Roman" panose="02020603050405020304" charset="0"/>
                <a:ea typeface="宋体" panose="02010600030101010101" pitchFamily="2" charset="-122"/>
              </a:rPr>
              <a:t> </a:t>
            </a:r>
            <a:r>
              <a:rPr lang="zh-CN" sz="1800" b="0">
                <a:latin typeface="Times New Roman" panose="02020603050405020304" charset="0"/>
                <a:ea typeface="宋体" panose="02010600030101010101" pitchFamily="2" charset="-122"/>
              </a:rPr>
              <a:t>主函数</a:t>
            </a:r>
            <a:endParaRPr lang="zh-CN" altLang="en-US" sz="1800" b="0">
              <a:latin typeface="Times New Roman" panose="02020603050405020304" charset="0"/>
              <a:ea typeface="宋体" panose="02010600030101010101" pitchFamily="2" charset="-122"/>
            </a:endParaRPr>
          </a:p>
        </p:txBody>
      </p:sp>
      <p:pic>
        <p:nvPicPr>
          <p:cNvPr id="22" name="图片 19"/>
          <p:cNvPicPr>
            <a:picLocks noChangeAspect="1"/>
          </p:cNvPicPr>
          <p:nvPr/>
        </p:nvPicPr>
        <p:blipFill>
          <a:blip r:embed="rId2"/>
          <a:stretch>
            <a:fillRect/>
          </a:stretch>
        </p:blipFill>
        <p:spPr>
          <a:xfrm>
            <a:off x="760095" y="4130040"/>
            <a:ext cx="1769110" cy="1179830"/>
          </a:xfrm>
          <a:prstGeom prst="rect">
            <a:avLst/>
          </a:prstGeom>
          <a:noFill/>
          <a:ln>
            <a:noFill/>
          </a:ln>
        </p:spPr>
      </p:pic>
      <p:sp>
        <p:nvSpPr>
          <p:cNvPr id="3" name="文本框 2"/>
          <p:cNvSpPr txBox="1"/>
          <p:nvPr/>
        </p:nvSpPr>
        <p:spPr>
          <a:xfrm>
            <a:off x="2831465" y="4430395"/>
            <a:ext cx="5080000" cy="368300"/>
          </a:xfrm>
          <a:prstGeom prst="rect">
            <a:avLst/>
          </a:prstGeom>
          <a:noFill/>
          <a:ln w="9525">
            <a:noFill/>
          </a:ln>
        </p:spPr>
        <p:txBody>
          <a:bodyPr>
            <a:spAutoFit/>
          </a:bodyPr>
          <a:p>
            <a:pPr marL="0" indent="0"/>
            <a:r>
              <a:rPr lang="zh-CN" sz="1800" b="0">
                <a:latin typeface="Times New Roman" panose="02020603050405020304" charset="0"/>
                <a:ea typeface="宋体" panose="02010600030101010101" pitchFamily="2" charset="-122"/>
              </a:rPr>
              <a:t>主函数很简单，只包括</a:t>
            </a:r>
            <a:r>
              <a:rPr lang="en-US" sz="1800" b="0">
                <a:latin typeface="Times New Roman" panose="02020603050405020304" charset="0"/>
                <a:ea typeface="宋体" panose="02010600030101010101" pitchFamily="2" charset="-122"/>
              </a:rPr>
              <a:t>menu</a:t>
            </a:r>
            <a:r>
              <a:rPr lang="zh-CN" sz="1800" b="0">
                <a:latin typeface="Times New Roman" panose="02020603050405020304" charset="0"/>
                <a:ea typeface="宋体" panose="02010600030101010101" pitchFamily="2" charset="-122"/>
              </a:rPr>
              <a:t>（）的操作。</a:t>
            </a:r>
            <a:endParaRPr lang="zh-CN" altLang="en-US" sz="1800"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 y="0"/>
            <a:ext cx="12191999" cy="6858000"/>
          </a:xfrm>
          <a:prstGeom prst="rect">
            <a:avLst/>
          </a:prstGeom>
          <a:solidFill>
            <a:srgbClr val="B6C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94674" y="571500"/>
            <a:ext cx="10802652" cy="5715000"/>
          </a:xfrm>
          <a:prstGeom prst="rect">
            <a:avLst/>
          </a:prstGeom>
          <a:solidFill>
            <a:schemeClr val="bg1"/>
          </a:solidFill>
          <a:ln>
            <a:noFill/>
          </a:ln>
          <a:effectLst>
            <a:outerShdw blurRad="254000" dist="38100" dir="5400000" algn="ctr" rotWithShape="0">
              <a:srgbClr val="375031">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19851" b="9041"/>
          <a:stretch>
            <a:fillRect/>
          </a:stretch>
        </p:blipFill>
        <p:spPr>
          <a:xfrm>
            <a:off x="694674" y="1582977"/>
            <a:ext cx="3782965" cy="4703523"/>
          </a:xfrm>
          <a:prstGeom prst="rect">
            <a:avLst/>
          </a:prstGeom>
        </p:spPr>
      </p:pic>
      <p:sp>
        <p:nvSpPr>
          <p:cNvPr id="11" name="文本框 10"/>
          <p:cNvSpPr txBox="1"/>
          <p:nvPr/>
        </p:nvSpPr>
        <p:spPr>
          <a:xfrm>
            <a:off x="3251327" y="2596204"/>
            <a:ext cx="1390124" cy="769441"/>
          </a:xfrm>
          <a:prstGeom prst="rect">
            <a:avLst/>
          </a:prstGeom>
          <a:noFill/>
        </p:spPr>
        <p:txBody>
          <a:bodyPr wrap="none" rtlCol="0">
            <a:spAutoFit/>
          </a:bodyPr>
          <a:lstStyle/>
          <a:p>
            <a:pPr algn="ctr"/>
            <a:r>
              <a:rPr lang="zh-CN" altLang="en-US" sz="4400" spc="300" dirty="0" smtClean="0">
                <a:solidFill>
                  <a:schemeClr val="accent1"/>
                </a:solidFill>
                <a:latin typeface="+mj-ea"/>
                <a:ea typeface="+mj-ea"/>
              </a:rPr>
              <a:t>目录</a:t>
            </a:r>
            <a:endParaRPr lang="zh-CN" altLang="en-US" sz="4400" spc="300" dirty="0">
              <a:solidFill>
                <a:schemeClr val="accent1"/>
              </a:solidFill>
              <a:latin typeface="+mj-ea"/>
              <a:ea typeface="+mj-ea"/>
            </a:endParaRPr>
          </a:p>
        </p:txBody>
      </p:sp>
      <p:sp>
        <p:nvSpPr>
          <p:cNvPr id="14" name="文本框 13"/>
          <p:cNvSpPr txBox="1"/>
          <p:nvPr/>
        </p:nvSpPr>
        <p:spPr>
          <a:xfrm>
            <a:off x="2999797" y="3397945"/>
            <a:ext cx="1848583" cy="461665"/>
          </a:xfrm>
          <a:prstGeom prst="rect">
            <a:avLst/>
          </a:prstGeom>
          <a:noFill/>
        </p:spPr>
        <p:txBody>
          <a:bodyPr wrap="none" rtlCol="0">
            <a:spAutoFit/>
          </a:bodyPr>
          <a:lstStyle>
            <a:defPPr>
              <a:defRPr lang="zh-CN"/>
            </a:defPPr>
            <a:lvl1pPr algn="ctr">
              <a:defRPr sz="5400" spc="300">
                <a:solidFill>
                  <a:schemeClr val="bg1"/>
                </a:solidFill>
                <a:latin typeface="方正俊黑简体" panose="02000000000000000000" pitchFamily="2" charset="-122"/>
                <a:ea typeface="方正俊黑简体" panose="02000000000000000000" pitchFamily="2" charset="-122"/>
              </a:defRPr>
            </a:lvl1pPr>
          </a:lstStyle>
          <a:p>
            <a:r>
              <a:rPr lang="en-US" altLang="zh-CN" sz="2400" dirty="0">
                <a:solidFill>
                  <a:schemeClr val="accent2"/>
                </a:solidFill>
                <a:latin typeface="Century Gothic" panose="020B0502020202020204" pitchFamily="34" charset="0"/>
                <a:ea typeface="微软雅黑 Light" panose="020B0502040204020203" pitchFamily="34" charset="-122"/>
              </a:rPr>
              <a:t>Contents</a:t>
            </a:r>
            <a:endParaRPr lang="en-US" altLang="zh-CN" sz="2400" dirty="0">
              <a:solidFill>
                <a:schemeClr val="accent2"/>
              </a:solidFill>
              <a:latin typeface="Century Gothic" panose="020B0502020202020204" pitchFamily="34" charset="0"/>
              <a:ea typeface="微软雅黑 Light" panose="020B0502040204020203" pitchFamily="34" charset="-122"/>
            </a:endParaRPr>
          </a:p>
        </p:txBody>
      </p:sp>
      <p:sp>
        <p:nvSpPr>
          <p:cNvPr id="15" name="文本框 14"/>
          <p:cNvSpPr txBox="1"/>
          <p:nvPr/>
        </p:nvSpPr>
        <p:spPr>
          <a:xfrm>
            <a:off x="8142502" y="1686810"/>
            <a:ext cx="1503680" cy="398780"/>
          </a:xfrm>
          <a:prstGeom prst="rect">
            <a:avLst/>
          </a:prstGeom>
          <a:noFill/>
        </p:spPr>
        <p:txBody>
          <a:bodyPr wrap="none" rtlCol="0">
            <a:spAutoFit/>
          </a:bodyPr>
          <a:lstStyle>
            <a:defPPr>
              <a:defRPr lang="zh-CN"/>
            </a:defPPr>
            <a:lvl1pPr algn="ctr">
              <a:defRPr sz="2800" spc="600">
                <a:solidFill>
                  <a:schemeClr val="accent1"/>
                </a:solidFill>
                <a:latin typeface="+mj-ea"/>
                <a:ea typeface="+mj-ea"/>
              </a:defRPr>
            </a:lvl1pPr>
          </a:lstStyle>
          <a:p>
            <a:r>
              <a:rPr lang="zh-CN" altLang="en-US" sz="2000" dirty="0"/>
              <a:t>选题背景</a:t>
            </a:r>
            <a:endParaRPr lang="zh-CN" altLang="en-US" sz="2000" dirty="0"/>
          </a:p>
        </p:txBody>
      </p:sp>
      <p:sp>
        <p:nvSpPr>
          <p:cNvPr id="16" name="文本框 15"/>
          <p:cNvSpPr txBox="1"/>
          <p:nvPr/>
        </p:nvSpPr>
        <p:spPr>
          <a:xfrm>
            <a:off x="8142502" y="2762219"/>
            <a:ext cx="1503680" cy="398780"/>
          </a:xfrm>
          <a:prstGeom prst="rect">
            <a:avLst/>
          </a:prstGeom>
          <a:noFill/>
        </p:spPr>
        <p:txBody>
          <a:bodyPr wrap="none" rtlCol="0">
            <a:spAutoFit/>
          </a:bodyPr>
          <a:lstStyle>
            <a:defPPr>
              <a:defRPr lang="zh-CN"/>
            </a:defPPr>
            <a:lvl1pPr algn="ctr">
              <a:defRPr sz="2800" spc="600">
                <a:solidFill>
                  <a:schemeClr val="accent1"/>
                </a:solidFill>
                <a:latin typeface="+mj-ea"/>
                <a:ea typeface="+mj-ea"/>
              </a:defRPr>
            </a:lvl1pPr>
          </a:lstStyle>
          <a:p>
            <a:r>
              <a:rPr lang="zh-CN" altLang="en-US" sz="2000" dirty="0"/>
              <a:t>程序设计</a:t>
            </a:r>
            <a:endParaRPr lang="zh-CN" altLang="en-US" sz="2000" dirty="0"/>
          </a:p>
        </p:txBody>
      </p:sp>
      <p:sp>
        <p:nvSpPr>
          <p:cNvPr id="17" name="文本框 16"/>
          <p:cNvSpPr txBox="1"/>
          <p:nvPr/>
        </p:nvSpPr>
        <p:spPr>
          <a:xfrm>
            <a:off x="8142502" y="3837628"/>
            <a:ext cx="1503680" cy="398780"/>
          </a:xfrm>
          <a:prstGeom prst="rect">
            <a:avLst/>
          </a:prstGeom>
          <a:noFill/>
        </p:spPr>
        <p:txBody>
          <a:bodyPr wrap="none" rtlCol="0">
            <a:spAutoFit/>
          </a:bodyPr>
          <a:lstStyle>
            <a:defPPr>
              <a:defRPr lang="zh-CN"/>
            </a:defPPr>
            <a:lvl1pPr algn="ctr">
              <a:defRPr sz="2800" spc="600">
                <a:solidFill>
                  <a:schemeClr val="accent1"/>
                </a:solidFill>
                <a:latin typeface="+mj-ea"/>
                <a:ea typeface="+mj-ea"/>
              </a:defRPr>
            </a:lvl1pPr>
          </a:lstStyle>
          <a:p>
            <a:r>
              <a:rPr lang="zh-CN" altLang="en-US" sz="2000" dirty="0"/>
              <a:t>内容</a:t>
            </a:r>
            <a:r>
              <a:rPr lang="zh-CN" altLang="en-US" sz="2000" dirty="0"/>
              <a:t>展示</a:t>
            </a:r>
            <a:endParaRPr lang="zh-CN" altLang="en-US" sz="2000" dirty="0"/>
          </a:p>
        </p:txBody>
      </p:sp>
      <p:sp>
        <p:nvSpPr>
          <p:cNvPr id="18" name="文本框 17"/>
          <p:cNvSpPr txBox="1"/>
          <p:nvPr/>
        </p:nvSpPr>
        <p:spPr>
          <a:xfrm>
            <a:off x="8472702" y="4714732"/>
            <a:ext cx="843280" cy="398780"/>
          </a:xfrm>
          <a:prstGeom prst="rect">
            <a:avLst/>
          </a:prstGeom>
          <a:noFill/>
        </p:spPr>
        <p:txBody>
          <a:bodyPr wrap="none" rtlCol="0">
            <a:spAutoFit/>
          </a:bodyPr>
          <a:lstStyle>
            <a:defPPr>
              <a:defRPr lang="zh-CN"/>
            </a:defPPr>
            <a:lvl1pPr algn="ctr">
              <a:defRPr sz="2800" spc="600">
                <a:solidFill>
                  <a:schemeClr val="accent1"/>
                </a:solidFill>
                <a:latin typeface="+mj-ea"/>
                <a:ea typeface="+mj-ea"/>
              </a:defRPr>
            </a:lvl1pPr>
          </a:lstStyle>
          <a:p>
            <a:r>
              <a:rPr lang="zh-CN" altLang="en-US" sz="2000" dirty="0"/>
              <a:t>总结</a:t>
            </a:r>
            <a:endParaRPr lang="zh-CN" altLang="en-US" sz="2000" dirty="0"/>
          </a:p>
        </p:txBody>
      </p:sp>
      <p:sp>
        <p:nvSpPr>
          <p:cNvPr id="31" name="任意多边形 30"/>
          <p:cNvSpPr/>
          <p:nvPr/>
        </p:nvSpPr>
        <p:spPr>
          <a:xfrm>
            <a:off x="6858350" y="1528017"/>
            <a:ext cx="634036" cy="735481"/>
          </a:xfrm>
          <a:custGeom>
            <a:avLst/>
            <a:gdLst>
              <a:gd name="connsiteX0" fmla="*/ 317019 w 634036"/>
              <a:gd name="connsiteY0" fmla="*/ 0 h 735481"/>
              <a:gd name="connsiteX1" fmla="*/ 634036 w 634036"/>
              <a:gd name="connsiteY1" fmla="*/ 180548 h 735481"/>
              <a:gd name="connsiteX2" fmla="*/ 634036 w 634036"/>
              <a:gd name="connsiteY2" fmla="*/ 554933 h 735481"/>
              <a:gd name="connsiteX3" fmla="*/ 317019 w 634036"/>
              <a:gd name="connsiteY3" fmla="*/ 735481 h 735481"/>
              <a:gd name="connsiteX4" fmla="*/ 0 w 634036"/>
              <a:gd name="connsiteY4" fmla="*/ 554933 h 735481"/>
              <a:gd name="connsiteX5" fmla="*/ 0 w 634036"/>
              <a:gd name="connsiteY5" fmla="*/ 180548 h 73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036" h="735481">
                <a:moveTo>
                  <a:pt x="317019" y="0"/>
                </a:moveTo>
                <a:lnTo>
                  <a:pt x="634036" y="180548"/>
                </a:lnTo>
                <a:lnTo>
                  <a:pt x="634036" y="554933"/>
                </a:lnTo>
                <a:lnTo>
                  <a:pt x="317019" y="735481"/>
                </a:lnTo>
                <a:lnTo>
                  <a:pt x="0" y="554933"/>
                </a:lnTo>
                <a:lnTo>
                  <a:pt x="0" y="180548"/>
                </a:lnTo>
                <a:close/>
              </a:path>
            </a:pathLst>
          </a:cu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smtClean="0">
                <a:solidFill>
                  <a:schemeClr val="accent2"/>
                </a:solidFill>
                <a:latin typeface="Century Gothic" panose="020B0502020202020204" pitchFamily="34" charset="0"/>
              </a:rPr>
              <a:t>01</a:t>
            </a:r>
            <a:endParaRPr lang="zh-CN" altLang="en-US" sz="2400" i="1" dirty="0">
              <a:solidFill>
                <a:schemeClr val="accent2"/>
              </a:solidFill>
              <a:latin typeface="Century Gothic" panose="020B0502020202020204" pitchFamily="34" charset="0"/>
            </a:endParaRPr>
          </a:p>
        </p:txBody>
      </p:sp>
      <p:sp>
        <p:nvSpPr>
          <p:cNvPr id="33" name="任意多边形 32"/>
          <p:cNvSpPr/>
          <p:nvPr/>
        </p:nvSpPr>
        <p:spPr>
          <a:xfrm>
            <a:off x="6858350" y="2540010"/>
            <a:ext cx="634036" cy="735481"/>
          </a:xfrm>
          <a:custGeom>
            <a:avLst/>
            <a:gdLst>
              <a:gd name="connsiteX0" fmla="*/ 317019 w 634036"/>
              <a:gd name="connsiteY0" fmla="*/ 0 h 735481"/>
              <a:gd name="connsiteX1" fmla="*/ 634036 w 634036"/>
              <a:gd name="connsiteY1" fmla="*/ 180548 h 735481"/>
              <a:gd name="connsiteX2" fmla="*/ 634036 w 634036"/>
              <a:gd name="connsiteY2" fmla="*/ 554933 h 735481"/>
              <a:gd name="connsiteX3" fmla="*/ 317019 w 634036"/>
              <a:gd name="connsiteY3" fmla="*/ 735481 h 735481"/>
              <a:gd name="connsiteX4" fmla="*/ 0 w 634036"/>
              <a:gd name="connsiteY4" fmla="*/ 554933 h 735481"/>
              <a:gd name="connsiteX5" fmla="*/ 0 w 634036"/>
              <a:gd name="connsiteY5" fmla="*/ 180548 h 73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036" h="735481">
                <a:moveTo>
                  <a:pt x="317019" y="0"/>
                </a:moveTo>
                <a:lnTo>
                  <a:pt x="634036" y="180548"/>
                </a:lnTo>
                <a:lnTo>
                  <a:pt x="634036" y="554933"/>
                </a:lnTo>
                <a:lnTo>
                  <a:pt x="317019" y="735481"/>
                </a:lnTo>
                <a:lnTo>
                  <a:pt x="0" y="554933"/>
                </a:lnTo>
                <a:lnTo>
                  <a:pt x="0" y="180548"/>
                </a:lnTo>
                <a:close/>
              </a:path>
            </a:pathLst>
          </a:cu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a:solidFill>
                  <a:schemeClr val="accent2"/>
                </a:solidFill>
                <a:latin typeface="Century Gothic" panose="020B0502020202020204" pitchFamily="34" charset="0"/>
              </a:rPr>
              <a:t>02</a:t>
            </a:r>
            <a:endParaRPr lang="zh-CN" altLang="en-US" sz="2400" i="1" dirty="0">
              <a:solidFill>
                <a:schemeClr val="accent2"/>
              </a:solidFill>
              <a:latin typeface="Century Gothic" panose="020B0502020202020204" pitchFamily="34" charset="0"/>
            </a:endParaRPr>
          </a:p>
        </p:txBody>
      </p:sp>
      <p:sp>
        <p:nvSpPr>
          <p:cNvPr id="34" name="任意多边形 33"/>
          <p:cNvSpPr/>
          <p:nvPr/>
        </p:nvSpPr>
        <p:spPr>
          <a:xfrm>
            <a:off x="6858350" y="3552003"/>
            <a:ext cx="634036" cy="735481"/>
          </a:xfrm>
          <a:custGeom>
            <a:avLst/>
            <a:gdLst>
              <a:gd name="connsiteX0" fmla="*/ 317019 w 634036"/>
              <a:gd name="connsiteY0" fmla="*/ 0 h 735481"/>
              <a:gd name="connsiteX1" fmla="*/ 634036 w 634036"/>
              <a:gd name="connsiteY1" fmla="*/ 180548 h 735481"/>
              <a:gd name="connsiteX2" fmla="*/ 634036 w 634036"/>
              <a:gd name="connsiteY2" fmla="*/ 554933 h 735481"/>
              <a:gd name="connsiteX3" fmla="*/ 317019 w 634036"/>
              <a:gd name="connsiteY3" fmla="*/ 735481 h 735481"/>
              <a:gd name="connsiteX4" fmla="*/ 0 w 634036"/>
              <a:gd name="connsiteY4" fmla="*/ 554933 h 735481"/>
              <a:gd name="connsiteX5" fmla="*/ 0 w 634036"/>
              <a:gd name="connsiteY5" fmla="*/ 180548 h 73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036" h="735481">
                <a:moveTo>
                  <a:pt x="317019" y="0"/>
                </a:moveTo>
                <a:lnTo>
                  <a:pt x="634036" y="180548"/>
                </a:lnTo>
                <a:lnTo>
                  <a:pt x="634036" y="554933"/>
                </a:lnTo>
                <a:lnTo>
                  <a:pt x="317019" y="735481"/>
                </a:lnTo>
                <a:lnTo>
                  <a:pt x="0" y="554933"/>
                </a:lnTo>
                <a:lnTo>
                  <a:pt x="0" y="180548"/>
                </a:lnTo>
                <a:close/>
              </a:path>
            </a:pathLst>
          </a:cu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a:solidFill>
                  <a:schemeClr val="accent2"/>
                </a:solidFill>
                <a:latin typeface="Century Gothic" panose="020B0502020202020204" pitchFamily="34" charset="0"/>
              </a:rPr>
              <a:t>03</a:t>
            </a:r>
            <a:endParaRPr lang="zh-CN" altLang="en-US" sz="2400" i="1" dirty="0">
              <a:solidFill>
                <a:schemeClr val="accent2"/>
              </a:solidFill>
              <a:latin typeface="Century Gothic" panose="020B0502020202020204" pitchFamily="34" charset="0"/>
            </a:endParaRPr>
          </a:p>
        </p:txBody>
      </p:sp>
      <p:sp>
        <p:nvSpPr>
          <p:cNvPr id="35" name="任意多边形 34"/>
          <p:cNvSpPr/>
          <p:nvPr/>
        </p:nvSpPr>
        <p:spPr>
          <a:xfrm>
            <a:off x="6858350" y="4563996"/>
            <a:ext cx="634036" cy="735481"/>
          </a:xfrm>
          <a:custGeom>
            <a:avLst/>
            <a:gdLst>
              <a:gd name="connsiteX0" fmla="*/ 317019 w 634036"/>
              <a:gd name="connsiteY0" fmla="*/ 0 h 735481"/>
              <a:gd name="connsiteX1" fmla="*/ 634036 w 634036"/>
              <a:gd name="connsiteY1" fmla="*/ 180548 h 735481"/>
              <a:gd name="connsiteX2" fmla="*/ 634036 w 634036"/>
              <a:gd name="connsiteY2" fmla="*/ 554933 h 735481"/>
              <a:gd name="connsiteX3" fmla="*/ 317019 w 634036"/>
              <a:gd name="connsiteY3" fmla="*/ 735481 h 735481"/>
              <a:gd name="connsiteX4" fmla="*/ 0 w 634036"/>
              <a:gd name="connsiteY4" fmla="*/ 554933 h 735481"/>
              <a:gd name="connsiteX5" fmla="*/ 0 w 634036"/>
              <a:gd name="connsiteY5" fmla="*/ 180548 h 73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036" h="735481">
                <a:moveTo>
                  <a:pt x="317019" y="0"/>
                </a:moveTo>
                <a:lnTo>
                  <a:pt x="634036" y="180548"/>
                </a:lnTo>
                <a:lnTo>
                  <a:pt x="634036" y="554933"/>
                </a:lnTo>
                <a:lnTo>
                  <a:pt x="317019" y="735481"/>
                </a:lnTo>
                <a:lnTo>
                  <a:pt x="0" y="554933"/>
                </a:lnTo>
                <a:lnTo>
                  <a:pt x="0" y="180548"/>
                </a:lnTo>
                <a:close/>
              </a:path>
            </a:pathLst>
          </a:cu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a:solidFill>
                  <a:schemeClr val="accent2"/>
                </a:solidFill>
                <a:latin typeface="Century Gothic" panose="020B0502020202020204" pitchFamily="34" charset="0"/>
              </a:rPr>
              <a:t>04</a:t>
            </a:r>
            <a:endParaRPr lang="zh-CN" altLang="en-US" sz="2400" i="1" dirty="0">
              <a:solidFill>
                <a:schemeClr val="accent2"/>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文本框 109"/>
          <p:cNvSpPr txBox="1"/>
          <p:nvPr/>
        </p:nvSpPr>
        <p:spPr>
          <a:xfrm>
            <a:off x="697865" y="1318260"/>
            <a:ext cx="9536430" cy="645160"/>
          </a:xfrm>
          <a:prstGeom prst="rect">
            <a:avLst/>
          </a:prstGeom>
          <a:noFill/>
          <a:ln w="9525">
            <a:noFill/>
          </a:ln>
        </p:spPr>
        <p:txBody>
          <a:bodyPr wrap="square">
            <a:spAutoFit/>
          </a:bodyPr>
          <a:p>
            <a:pPr marL="0" indent="0"/>
            <a:r>
              <a:rPr lang="zh-CN" sz="1800" b="0">
                <a:latin typeface="Times New Roman" panose="02020603050405020304" charset="0"/>
                <a:ea typeface="宋体" panose="02010600030101010101" pitchFamily="2" charset="-122"/>
              </a:rPr>
              <a:t>（</a:t>
            </a:r>
            <a:r>
              <a:rPr lang="en-US" altLang="zh-CN" sz="1800" b="0">
                <a:latin typeface="Times New Roman" panose="02020603050405020304" charset="0"/>
                <a:ea typeface="宋体" panose="02010600030101010101" pitchFamily="2" charset="-122"/>
              </a:rPr>
              <a:t>1</a:t>
            </a:r>
            <a:r>
              <a:rPr lang="zh-CN" sz="1800" b="0">
                <a:latin typeface="Times New Roman" panose="02020603050405020304" charset="0"/>
                <a:ea typeface="宋体" panose="02010600030101010101" pitchFamily="2" charset="-122"/>
              </a:rPr>
              <a:t>）按下开始执行后，程序出现</a:t>
            </a:r>
            <a:r>
              <a:rPr lang="en-US" sz="1800" b="0">
                <a:latin typeface="Times New Roman" panose="02020603050405020304" charset="0"/>
                <a:ea typeface="宋体" panose="02010600030101010101" pitchFamily="2" charset="-122"/>
              </a:rPr>
              <a:t>menu</a:t>
            </a:r>
            <a:r>
              <a:rPr lang="zh-CN" sz="1800" b="0">
                <a:latin typeface="Times New Roman" panose="02020603050405020304" charset="0"/>
                <a:ea typeface="宋体" panose="02010600030101010101" pitchFamily="2" charset="-122"/>
              </a:rPr>
              <a:t>总界面。</a:t>
            </a:r>
            <a:r>
              <a:rPr lang="zh-CN" sz="1800">
                <a:latin typeface="Times New Roman" panose="02020603050405020304" charset="0"/>
                <a:sym typeface="+mn-ea"/>
              </a:rPr>
              <a:t>操作共有</a:t>
            </a:r>
            <a:r>
              <a:rPr lang="en-US" sz="1800">
                <a:latin typeface="Times New Roman" panose="02020603050405020304" charset="0"/>
                <a:sym typeface="+mn-ea"/>
              </a:rPr>
              <a:t>“1”“2”“3”“4”“5</a:t>
            </a:r>
            <a:r>
              <a:rPr lang="zh-CN" sz="1800">
                <a:latin typeface="Times New Roman" panose="02020603050405020304" charset="0"/>
                <a:sym typeface="+mn-ea"/>
              </a:rPr>
              <a:t>”。建议优先查看“</a:t>
            </a:r>
            <a:r>
              <a:rPr lang="en-US" sz="1800">
                <a:latin typeface="Times New Roman" panose="02020603050405020304" charset="0"/>
                <a:sym typeface="+mn-ea"/>
              </a:rPr>
              <a:t>4</a:t>
            </a:r>
            <a:r>
              <a:rPr lang="zh-CN" sz="1800">
                <a:latin typeface="Times New Roman" panose="02020603050405020304" charset="0"/>
                <a:sym typeface="+mn-ea"/>
              </a:rPr>
              <a:t>”注意事项合理操作程序</a:t>
            </a:r>
            <a:endParaRPr lang="zh-CN" altLang="en-US" sz="1800" b="0">
              <a:latin typeface="Times New Roman" panose="02020603050405020304" charset="0"/>
              <a:ea typeface="宋体" panose="02010600030101010101" pitchFamily="2" charset="-122"/>
            </a:endParaRPr>
          </a:p>
        </p:txBody>
      </p:sp>
      <p:pic>
        <p:nvPicPr>
          <p:cNvPr id="3" name="图片 20"/>
          <p:cNvPicPr>
            <a:picLocks noChangeAspect="1"/>
          </p:cNvPicPr>
          <p:nvPr/>
        </p:nvPicPr>
        <p:blipFill>
          <a:blip r:embed="rId1"/>
          <a:stretch>
            <a:fillRect/>
          </a:stretch>
        </p:blipFill>
        <p:spPr>
          <a:xfrm>
            <a:off x="1901825" y="2079625"/>
            <a:ext cx="7475855" cy="3916680"/>
          </a:xfrm>
          <a:prstGeom prst="rect">
            <a:avLst/>
          </a:prstGeom>
          <a:noFill/>
          <a:ln>
            <a:noFill/>
          </a:ln>
        </p:spPr>
      </p:pic>
      <p:sp>
        <p:nvSpPr>
          <p:cNvPr id="5" name="文本框 4"/>
          <p:cNvSpPr txBox="1"/>
          <p:nvPr/>
        </p:nvSpPr>
        <p:spPr>
          <a:xfrm>
            <a:off x="3365500" y="405130"/>
            <a:ext cx="511556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程序运行</a:t>
            </a:r>
            <a:endParaRPr lang="zh-CN" altLang="en-US" sz="3600">
              <a:solidFill>
                <a:srgbClr val="496A66"/>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65500" y="405130"/>
            <a:ext cx="511556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程序运行</a:t>
            </a:r>
            <a:endParaRPr lang="zh-CN" altLang="en-US" sz="3600">
              <a:solidFill>
                <a:srgbClr val="496A66"/>
              </a:solidFill>
              <a:latin typeface="微软雅黑" panose="020B0503020204020204" charset="-122"/>
              <a:ea typeface="微软雅黑" panose="020B0503020204020204" charset="-122"/>
            </a:endParaRPr>
          </a:p>
        </p:txBody>
      </p:sp>
      <p:pic>
        <p:nvPicPr>
          <p:cNvPr id="24" name="图片 21"/>
          <p:cNvPicPr>
            <a:picLocks noChangeAspect="1"/>
          </p:cNvPicPr>
          <p:nvPr/>
        </p:nvPicPr>
        <p:blipFill>
          <a:blip r:embed="rId1"/>
          <a:stretch>
            <a:fillRect/>
          </a:stretch>
        </p:blipFill>
        <p:spPr>
          <a:xfrm>
            <a:off x="1433830" y="2225040"/>
            <a:ext cx="9112885" cy="3328670"/>
          </a:xfrm>
          <a:prstGeom prst="rect">
            <a:avLst/>
          </a:prstGeom>
          <a:noFill/>
          <a:ln>
            <a:noFill/>
          </a:ln>
        </p:spPr>
      </p:pic>
      <p:sp>
        <p:nvSpPr>
          <p:cNvPr id="2" name="文本框 1"/>
          <p:cNvSpPr txBox="1"/>
          <p:nvPr/>
        </p:nvSpPr>
        <p:spPr>
          <a:xfrm>
            <a:off x="1485265" y="1579880"/>
            <a:ext cx="8004175" cy="645160"/>
          </a:xfrm>
          <a:prstGeom prst="rect">
            <a:avLst/>
          </a:prstGeom>
          <a:noFill/>
        </p:spPr>
        <p:txBody>
          <a:bodyPr wrap="square" rtlCol="0">
            <a:spAutoFit/>
          </a:bodyPr>
          <a:p>
            <a:pPr algn="l"/>
            <a:r>
              <a:rPr lang="zh-CN" altLang="en-US" sz="1600">
                <a:solidFill>
                  <a:schemeClr val="tx2"/>
                </a:solidFill>
                <a:latin typeface="微软雅黑" panose="020B0503020204020204" charset="-122"/>
                <a:ea typeface="微软雅黑" panose="020B0503020204020204" charset="-122"/>
              </a:rPr>
              <a:t>（</a:t>
            </a:r>
            <a:r>
              <a:rPr lang="en-US" altLang="zh-CN" sz="1800">
                <a:solidFill>
                  <a:schemeClr val="tx2"/>
                </a:solidFill>
                <a:latin typeface="宋体" panose="02010600030101010101" pitchFamily="2" charset="-122"/>
                <a:cs typeface="宋体" panose="02010600030101010101" pitchFamily="2" charset="-122"/>
              </a:rPr>
              <a:t>2</a:t>
            </a:r>
            <a:r>
              <a:rPr lang="zh-CN" altLang="en-US" sz="1800">
                <a:solidFill>
                  <a:schemeClr val="tx2"/>
                </a:solidFill>
                <a:latin typeface="宋体" panose="02010600030101010101" pitchFamily="2" charset="-122"/>
                <a:cs typeface="宋体" panose="02010600030101010101" pitchFamily="2" charset="-122"/>
              </a:rPr>
              <a:t>）输入</a:t>
            </a:r>
            <a:r>
              <a:rPr lang="en-US" altLang="zh-CN" sz="1800">
                <a:solidFill>
                  <a:schemeClr val="tx2"/>
                </a:solidFill>
                <a:latin typeface="宋体" panose="02010600030101010101" pitchFamily="2" charset="-122"/>
                <a:cs typeface="宋体" panose="02010600030101010101" pitchFamily="2" charset="-122"/>
              </a:rPr>
              <a:t>“4”</a:t>
            </a:r>
            <a:r>
              <a:rPr lang="zh-CN" altLang="en-US" sz="1800">
                <a:solidFill>
                  <a:schemeClr val="tx2"/>
                </a:solidFill>
                <a:latin typeface="宋体" panose="02010600030101010101" pitchFamily="2" charset="-122"/>
                <a:cs typeface="宋体" panose="02010600030101010101" pitchFamily="2" charset="-122"/>
              </a:rPr>
              <a:t>并回车后，进入注意事项。了解到相关事项后，用户对照着进行操作。</a:t>
            </a:r>
            <a:r>
              <a:rPr lang="zh-CN" altLang="en-US" sz="1800">
                <a:solidFill>
                  <a:schemeClr val="tx2"/>
                </a:solidFill>
                <a:latin typeface="宋体" panose="02010600030101010101" pitchFamily="2" charset="-122"/>
                <a:cs typeface="宋体" panose="02010600030101010101" pitchFamily="2" charset="-122"/>
              </a:rPr>
              <a:t>再次按任意键将返回到menu界面。</a:t>
            </a:r>
            <a:endParaRPr lang="zh-CN" altLang="en-US" sz="1800">
              <a:solidFill>
                <a:schemeClr val="tx2"/>
              </a:solidFill>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65500" y="405130"/>
            <a:ext cx="511556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程序运行</a:t>
            </a:r>
            <a:endParaRPr lang="zh-CN" altLang="en-US" sz="3600">
              <a:solidFill>
                <a:srgbClr val="496A66"/>
              </a:solidFill>
              <a:latin typeface="微软雅黑" panose="020B0503020204020204" charset="-122"/>
              <a:ea typeface="微软雅黑" panose="020B0503020204020204" charset="-122"/>
            </a:endParaRPr>
          </a:p>
        </p:txBody>
      </p:sp>
      <p:sp>
        <p:nvSpPr>
          <p:cNvPr id="110" name="文本框 109"/>
          <p:cNvSpPr txBox="1"/>
          <p:nvPr/>
        </p:nvSpPr>
        <p:spPr>
          <a:xfrm>
            <a:off x="697865" y="1318260"/>
            <a:ext cx="9536430" cy="645160"/>
          </a:xfrm>
          <a:prstGeom prst="rect">
            <a:avLst/>
          </a:prstGeom>
          <a:noFill/>
          <a:ln w="9525">
            <a:noFill/>
          </a:ln>
        </p:spPr>
        <p:txBody>
          <a:bodyPr wrap="square">
            <a:spAutoFit/>
          </a:bodyPr>
          <a:p>
            <a:pPr marL="0" indent="0"/>
            <a:r>
              <a:rPr lang="zh-CN" sz="1800" b="0">
                <a:latin typeface="Times New Roman" panose="02020603050405020304" charset="0"/>
                <a:ea typeface="宋体" panose="02010600030101010101" pitchFamily="2" charset="-122"/>
              </a:rPr>
              <a:t>（</a:t>
            </a:r>
            <a:r>
              <a:rPr lang="en-US" altLang="zh-CN" sz="1800" b="0">
                <a:latin typeface="Times New Roman" panose="02020603050405020304" charset="0"/>
                <a:ea typeface="宋体" panose="02010600030101010101" pitchFamily="2" charset="-122"/>
              </a:rPr>
              <a:t>3</a:t>
            </a:r>
            <a:r>
              <a:rPr lang="zh-CN" sz="1800" b="0">
                <a:latin typeface="Times New Roman" panose="02020603050405020304" charset="0"/>
                <a:ea typeface="宋体" panose="02010600030101010101" pitchFamily="2" charset="-122"/>
              </a:rPr>
              <a:t>）返回</a:t>
            </a:r>
            <a:r>
              <a:rPr lang="en-US" altLang="zh-CN" sz="1800" b="0">
                <a:latin typeface="Times New Roman" panose="02020603050405020304" charset="0"/>
                <a:ea typeface="宋体" panose="02010600030101010101" pitchFamily="2" charset="-122"/>
              </a:rPr>
              <a:t>menu</a:t>
            </a:r>
            <a:r>
              <a:rPr lang="zh-CN" altLang="en-US" sz="1800" b="0">
                <a:latin typeface="Times New Roman" panose="02020603050405020304" charset="0"/>
                <a:ea typeface="宋体" panose="02010600030101010101" pitchFamily="2" charset="-122"/>
              </a:rPr>
              <a:t>界面后，</a:t>
            </a:r>
            <a:r>
              <a:rPr sz="1800" b="0">
                <a:latin typeface="Times New Roman" panose="02020603050405020304" charset="0"/>
              </a:rPr>
              <a:t>若出现操作不在1-5内（如其他数字或字母），将提示操作无效并重新输入</a:t>
            </a:r>
            <a:r>
              <a:rPr lang="zh-CN" sz="1800" b="0">
                <a:latin typeface="Times New Roman" panose="02020603050405020304" charset="0"/>
              </a:rPr>
              <a:t>：</a:t>
            </a:r>
            <a:endParaRPr lang="zh-CN" sz="1800" b="0">
              <a:latin typeface="Times New Roman" panose="02020603050405020304" charset="0"/>
            </a:endParaRPr>
          </a:p>
        </p:txBody>
      </p:sp>
      <p:sp>
        <p:nvSpPr>
          <p:cNvPr id="2" name="文本框 1"/>
          <p:cNvSpPr txBox="1"/>
          <p:nvPr/>
        </p:nvSpPr>
        <p:spPr>
          <a:xfrm>
            <a:off x="838200" y="3954780"/>
            <a:ext cx="9199245" cy="368300"/>
          </a:xfrm>
          <a:prstGeom prst="rect">
            <a:avLst/>
          </a:prstGeom>
          <a:noFill/>
        </p:spPr>
        <p:txBody>
          <a:bodyPr wrap="square" rtlCol="0" anchor="t">
            <a:spAutoFit/>
          </a:bodyPr>
          <a:p>
            <a:pPr marL="0" indent="0"/>
            <a:r>
              <a:rPr lang="zh-CN" sz="1800">
                <a:latin typeface="Times New Roman" panose="02020603050405020304" charset="0"/>
                <a:sym typeface="+mn-ea"/>
              </a:rPr>
              <a:t>（</a:t>
            </a:r>
            <a:r>
              <a:rPr lang="en-US" altLang="zh-CN" sz="1800">
                <a:latin typeface="Times New Roman" panose="02020603050405020304" charset="0"/>
                <a:sym typeface="+mn-ea"/>
              </a:rPr>
              <a:t>4</a:t>
            </a:r>
            <a:r>
              <a:rPr lang="zh-CN" sz="1800">
                <a:latin typeface="Times New Roman" panose="02020603050405020304" charset="0"/>
                <a:sym typeface="+mn-ea"/>
              </a:rPr>
              <a:t>）若依据注意事项，操作输入</a:t>
            </a:r>
            <a:r>
              <a:rPr lang="en-US" altLang="zh-CN" sz="1800">
                <a:latin typeface="Times New Roman" panose="02020603050405020304" charset="0"/>
                <a:sym typeface="+mn-ea"/>
              </a:rPr>
              <a:t>“1”</a:t>
            </a:r>
            <a:r>
              <a:rPr lang="zh-CN" altLang="en-US" sz="1800">
                <a:latin typeface="Times New Roman" panose="02020603050405020304" charset="0"/>
                <a:sym typeface="+mn-ea"/>
              </a:rPr>
              <a:t>，则可读取邮件</a:t>
            </a:r>
            <a:r>
              <a:rPr lang="zh-CN" altLang="en-US" sz="1800">
                <a:latin typeface="Times New Roman" panose="02020603050405020304" charset="0"/>
                <a:sym typeface="+mn-ea"/>
              </a:rPr>
              <a:t>库对程序进行训练：</a:t>
            </a:r>
            <a:endParaRPr lang="zh-CN" altLang="en-US" sz="1800">
              <a:latin typeface="Times New Roman" panose="02020603050405020304" charset="0"/>
              <a:sym typeface="+mn-ea"/>
            </a:endParaRPr>
          </a:p>
        </p:txBody>
      </p:sp>
      <p:pic>
        <p:nvPicPr>
          <p:cNvPr id="26" name="图片 23"/>
          <p:cNvPicPr>
            <a:picLocks noChangeAspect="1"/>
          </p:cNvPicPr>
          <p:nvPr/>
        </p:nvPicPr>
        <p:blipFill>
          <a:blip r:embed="rId1"/>
          <a:stretch>
            <a:fillRect/>
          </a:stretch>
        </p:blipFill>
        <p:spPr>
          <a:xfrm>
            <a:off x="1652905" y="2243455"/>
            <a:ext cx="3350895" cy="1185545"/>
          </a:xfrm>
          <a:prstGeom prst="rect">
            <a:avLst/>
          </a:prstGeom>
          <a:noFill/>
          <a:ln>
            <a:noFill/>
          </a:ln>
        </p:spPr>
      </p:pic>
      <p:pic>
        <p:nvPicPr>
          <p:cNvPr id="28" name="图片 25"/>
          <p:cNvPicPr>
            <a:picLocks noChangeAspect="1"/>
          </p:cNvPicPr>
          <p:nvPr/>
        </p:nvPicPr>
        <p:blipFill>
          <a:blip r:embed="rId2"/>
          <a:stretch>
            <a:fillRect/>
          </a:stretch>
        </p:blipFill>
        <p:spPr>
          <a:xfrm>
            <a:off x="1233170" y="4622165"/>
            <a:ext cx="5404485" cy="78803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65500" y="405130"/>
            <a:ext cx="511556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程序运行</a:t>
            </a:r>
            <a:endParaRPr lang="zh-CN" altLang="en-US" sz="3600">
              <a:solidFill>
                <a:srgbClr val="496A66"/>
              </a:solidFill>
              <a:latin typeface="微软雅黑" panose="020B0503020204020204" charset="-122"/>
              <a:ea typeface="微软雅黑" panose="020B0503020204020204" charset="-122"/>
            </a:endParaRPr>
          </a:p>
        </p:txBody>
      </p:sp>
      <p:sp>
        <p:nvSpPr>
          <p:cNvPr id="110" name="文本框 109"/>
          <p:cNvSpPr txBox="1"/>
          <p:nvPr/>
        </p:nvSpPr>
        <p:spPr>
          <a:xfrm>
            <a:off x="697865" y="1318260"/>
            <a:ext cx="9536430" cy="368300"/>
          </a:xfrm>
          <a:prstGeom prst="rect">
            <a:avLst/>
          </a:prstGeom>
          <a:noFill/>
          <a:ln w="9525">
            <a:noFill/>
          </a:ln>
        </p:spPr>
        <p:txBody>
          <a:bodyPr wrap="square">
            <a:spAutoFit/>
          </a:bodyPr>
          <a:p>
            <a:pPr marL="0" indent="0"/>
            <a:r>
              <a:rPr lang="zh-CN" sz="1800" b="0">
                <a:latin typeface="Times New Roman" panose="02020603050405020304" charset="0"/>
                <a:ea typeface="宋体" panose="02010600030101010101" pitchFamily="2" charset="-122"/>
              </a:rPr>
              <a:t>（</a:t>
            </a:r>
            <a:r>
              <a:rPr lang="en-US" altLang="zh-CN" sz="1800" b="0">
                <a:latin typeface="Times New Roman" panose="02020603050405020304" charset="0"/>
                <a:ea typeface="宋体" panose="02010600030101010101" pitchFamily="2" charset="-122"/>
              </a:rPr>
              <a:t>5</a:t>
            </a:r>
            <a:r>
              <a:rPr lang="zh-CN" sz="1800" b="0">
                <a:latin typeface="Times New Roman" panose="02020603050405020304" charset="0"/>
                <a:ea typeface="宋体" panose="02010600030101010101" pitchFamily="2" charset="-122"/>
              </a:rPr>
              <a:t>）</a:t>
            </a:r>
            <a:r>
              <a:rPr sz="1800" b="0">
                <a:latin typeface="Times New Roman" panose="02020603050405020304" charset="0"/>
              </a:rPr>
              <a:t>返回menu界面后可以操作“2”即查看训练所得数据</a:t>
            </a:r>
            <a:r>
              <a:rPr lang="zh-CN" sz="1800" b="0">
                <a:latin typeface="Times New Roman" panose="02020603050405020304" charset="0"/>
              </a:rPr>
              <a:t>：</a:t>
            </a:r>
            <a:endParaRPr lang="zh-CN" sz="1800" b="0">
              <a:latin typeface="Times New Roman" panose="02020603050405020304" charset="0"/>
            </a:endParaRPr>
          </a:p>
        </p:txBody>
      </p:sp>
      <p:pic>
        <p:nvPicPr>
          <p:cNvPr id="31" name="图片 28"/>
          <p:cNvPicPr>
            <a:picLocks noChangeAspect="1"/>
          </p:cNvPicPr>
          <p:nvPr/>
        </p:nvPicPr>
        <p:blipFill>
          <a:blip r:embed="rId1"/>
          <a:stretch>
            <a:fillRect/>
          </a:stretch>
        </p:blipFill>
        <p:spPr>
          <a:xfrm>
            <a:off x="1168400" y="2156460"/>
            <a:ext cx="3840480" cy="3092450"/>
          </a:xfrm>
          <a:prstGeom prst="rect">
            <a:avLst/>
          </a:prstGeom>
          <a:noFill/>
          <a:ln>
            <a:noFill/>
          </a:ln>
        </p:spPr>
      </p:pic>
      <p:pic>
        <p:nvPicPr>
          <p:cNvPr id="29" name="图片 26"/>
          <p:cNvPicPr>
            <a:picLocks noChangeAspect="1"/>
          </p:cNvPicPr>
          <p:nvPr/>
        </p:nvPicPr>
        <p:blipFill>
          <a:blip r:embed="rId2"/>
          <a:stretch>
            <a:fillRect/>
          </a:stretch>
        </p:blipFill>
        <p:spPr>
          <a:xfrm>
            <a:off x="6237605" y="2587625"/>
            <a:ext cx="3549650" cy="1374140"/>
          </a:xfrm>
          <a:prstGeom prst="rect">
            <a:avLst/>
          </a:prstGeom>
          <a:noFill/>
          <a:ln>
            <a:noFill/>
          </a:ln>
        </p:spPr>
      </p:pic>
      <p:sp>
        <p:nvSpPr>
          <p:cNvPr id="2" name="文本框 1"/>
          <p:cNvSpPr txBox="1"/>
          <p:nvPr/>
        </p:nvSpPr>
        <p:spPr>
          <a:xfrm>
            <a:off x="6325235" y="4231640"/>
            <a:ext cx="5080000" cy="368300"/>
          </a:xfrm>
          <a:prstGeom prst="rect">
            <a:avLst/>
          </a:prstGeom>
          <a:noFill/>
          <a:ln w="9525">
            <a:noFill/>
          </a:ln>
        </p:spPr>
        <p:txBody>
          <a:bodyPr>
            <a:spAutoFit/>
          </a:bodyPr>
          <a:p>
            <a:pPr marL="0" indent="0"/>
            <a:r>
              <a:rPr lang="zh-CN" sz="1800" b="0">
                <a:latin typeface="Times New Roman" panose="02020603050405020304" charset="0"/>
                <a:ea typeface="宋体" panose="02010600030101010101" pitchFamily="2" charset="-122"/>
              </a:rPr>
              <a:t>（仅仅展示部分）</a:t>
            </a:r>
            <a:endParaRPr lang="zh-CN" altLang="en-US" sz="1800"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65500" y="405130"/>
            <a:ext cx="511556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程序运行</a:t>
            </a:r>
            <a:endParaRPr lang="zh-CN" altLang="en-US" sz="3600">
              <a:solidFill>
                <a:srgbClr val="496A66"/>
              </a:solidFill>
              <a:latin typeface="微软雅黑" panose="020B0503020204020204" charset="-122"/>
              <a:ea typeface="微软雅黑" panose="020B0503020204020204" charset="-122"/>
            </a:endParaRPr>
          </a:p>
        </p:txBody>
      </p:sp>
      <p:sp>
        <p:nvSpPr>
          <p:cNvPr id="110" name="文本框 109"/>
          <p:cNvSpPr txBox="1"/>
          <p:nvPr/>
        </p:nvSpPr>
        <p:spPr>
          <a:xfrm>
            <a:off x="697865" y="1318260"/>
            <a:ext cx="9536430" cy="368300"/>
          </a:xfrm>
          <a:prstGeom prst="rect">
            <a:avLst/>
          </a:prstGeom>
          <a:noFill/>
          <a:ln w="9525">
            <a:noFill/>
          </a:ln>
        </p:spPr>
        <p:txBody>
          <a:bodyPr wrap="square">
            <a:spAutoFit/>
          </a:bodyPr>
          <a:p>
            <a:pPr marL="0" indent="0"/>
            <a:r>
              <a:rPr lang="zh-CN" sz="1800" b="0">
                <a:latin typeface="Times New Roman" panose="02020603050405020304" charset="0"/>
                <a:ea typeface="宋体" panose="02010600030101010101" pitchFamily="2" charset="-122"/>
              </a:rPr>
              <a:t>（</a:t>
            </a:r>
            <a:r>
              <a:rPr lang="en-US" altLang="zh-CN" sz="1800" b="0">
                <a:latin typeface="Times New Roman" panose="02020603050405020304" charset="0"/>
                <a:ea typeface="宋体" panose="02010600030101010101" pitchFamily="2" charset="-122"/>
              </a:rPr>
              <a:t>6</a:t>
            </a:r>
            <a:r>
              <a:rPr lang="zh-CN" sz="1800" b="0">
                <a:latin typeface="Times New Roman" panose="02020603050405020304" charset="0"/>
                <a:ea typeface="宋体" panose="02010600030101010101" pitchFamily="2" charset="-122"/>
              </a:rPr>
              <a:t>）</a:t>
            </a:r>
            <a:r>
              <a:rPr sz="1800" b="0">
                <a:latin typeface="Times New Roman" panose="02020603050405020304" charset="0"/>
              </a:rPr>
              <a:t>返回menu界面后操作“3”出现</a:t>
            </a:r>
            <a:r>
              <a:rPr lang="zh-CN" sz="1800" b="0">
                <a:latin typeface="Times New Roman" panose="02020603050405020304" charset="0"/>
              </a:rPr>
              <a:t>输入</a:t>
            </a:r>
            <a:r>
              <a:rPr lang="zh-CN" sz="1800" b="0">
                <a:latin typeface="Times New Roman" panose="02020603050405020304" charset="0"/>
              </a:rPr>
              <a:t>界面：</a:t>
            </a:r>
            <a:endParaRPr lang="zh-CN" sz="1800" b="0">
              <a:latin typeface="Times New Roman" panose="02020603050405020304" charset="0"/>
            </a:endParaRPr>
          </a:p>
        </p:txBody>
      </p:sp>
      <p:pic>
        <p:nvPicPr>
          <p:cNvPr id="2" name="图片 1"/>
          <p:cNvPicPr>
            <a:picLocks noChangeAspect="1"/>
          </p:cNvPicPr>
          <p:nvPr/>
        </p:nvPicPr>
        <p:blipFill>
          <a:blip r:embed="rId1"/>
          <a:srcRect b="47857"/>
          <a:stretch>
            <a:fillRect/>
          </a:stretch>
        </p:blipFill>
        <p:spPr>
          <a:xfrm>
            <a:off x="871855" y="1739265"/>
            <a:ext cx="4476750" cy="1251585"/>
          </a:xfrm>
          <a:prstGeom prst="rect">
            <a:avLst/>
          </a:prstGeom>
        </p:spPr>
      </p:pic>
      <p:sp>
        <p:nvSpPr>
          <p:cNvPr id="3" name="文本框 2"/>
          <p:cNvSpPr txBox="1"/>
          <p:nvPr/>
        </p:nvSpPr>
        <p:spPr>
          <a:xfrm>
            <a:off x="697865" y="3348355"/>
            <a:ext cx="9536430" cy="368300"/>
          </a:xfrm>
          <a:prstGeom prst="rect">
            <a:avLst/>
          </a:prstGeom>
          <a:noFill/>
          <a:ln w="9525">
            <a:noFill/>
          </a:ln>
        </p:spPr>
        <p:txBody>
          <a:bodyPr wrap="square">
            <a:spAutoFit/>
          </a:bodyPr>
          <a:p>
            <a:pPr marL="0" indent="0"/>
            <a:r>
              <a:rPr lang="zh-CN" sz="1800" b="0">
                <a:latin typeface="Times New Roman" panose="02020603050405020304" charset="0"/>
              </a:rPr>
              <a:t>①</a:t>
            </a:r>
            <a:r>
              <a:rPr sz="1800" b="0">
                <a:latin typeface="Times New Roman" panose="02020603050405020304" charset="0"/>
              </a:rPr>
              <a:t>若输入的txt不在工程目录中（或者随意输入） 系统会提示</a:t>
            </a:r>
            <a:r>
              <a:rPr lang="zh-CN" sz="1800" b="0">
                <a:latin typeface="Times New Roman" panose="02020603050405020304" charset="0"/>
              </a:rPr>
              <a:t>：</a:t>
            </a:r>
            <a:endParaRPr lang="zh-CN" sz="1800" b="0">
              <a:latin typeface="Times New Roman" panose="02020603050405020304" charset="0"/>
            </a:endParaRPr>
          </a:p>
        </p:txBody>
      </p:sp>
      <p:pic>
        <p:nvPicPr>
          <p:cNvPr id="34" name="图片 31"/>
          <p:cNvPicPr>
            <a:picLocks noChangeAspect="1"/>
          </p:cNvPicPr>
          <p:nvPr/>
        </p:nvPicPr>
        <p:blipFill>
          <a:blip r:embed="rId2"/>
          <a:stretch>
            <a:fillRect/>
          </a:stretch>
        </p:blipFill>
        <p:spPr>
          <a:xfrm>
            <a:off x="1018540" y="3706495"/>
            <a:ext cx="5295265" cy="747395"/>
          </a:xfrm>
          <a:prstGeom prst="rect">
            <a:avLst/>
          </a:prstGeom>
          <a:noFill/>
          <a:ln>
            <a:noFill/>
          </a:ln>
        </p:spPr>
      </p:pic>
      <p:sp>
        <p:nvSpPr>
          <p:cNvPr id="4" name="文本框 3"/>
          <p:cNvSpPr txBox="1"/>
          <p:nvPr/>
        </p:nvSpPr>
        <p:spPr>
          <a:xfrm>
            <a:off x="758825" y="4631690"/>
            <a:ext cx="9536430" cy="368300"/>
          </a:xfrm>
          <a:prstGeom prst="rect">
            <a:avLst/>
          </a:prstGeom>
          <a:noFill/>
          <a:ln w="9525">
            <a:noFill/>
          </a:ln>
        </p:spPr>
        <p:txBody>
          <a:bodyPr wrap="square">
            <a:spAutoFit/>
          </a:bodyPr>
          <a:p>
            <a:pPr marL="0" indent="0"/>
            <a:r>
              <a:rPr lang="zh-CN" sz="1800" b="0">
                <a:latin typeface="Times New Roman" panose="02020603050405020304" charset="0"/>
              </a:rPr>
              <a:t>②</a:t>
            </a:r>
            <a:r>
              <a:rPr sz="1800" b="0">
                <a:latin typeface="Times New Roman" panose="02020603050405020304" charset="0"/>
              </a:rPr>
              <a:t>输入正确的txt名称后，出现大致如下界面</a:t>
            </a:r>
            <a:r>
              <a:rPr lang="zh-CN" sz="1800" b="0">
                <a:latin typeface="Times New Roman" panose="02020603050405020304" charset="0"/>
              </a:rPr>
              <a:t>：</a:t>
            </a:r>
            <a:endParaRPr lang="zh-CN" sz="1800" b="0">
              <a:latin typeface="Times New Roman" panose="02020603050405020304" charset="0"/>
            </a:endParaRPr>
          </a:p>
        </p:txBody>
      </p:sp>
      <p:pic>
        <p:nvPicPr>
          <p:cNvPr id="35" name="图片 32"/>
          <p:cNvPicPr>
            <a:picLocks noChangeAspect="1"/>
          </p:cNvPicPr>
          <p:nvPr/>
        </p:nvPicPr>
        <p:blipFill>
          <a:blip r:embed="rId3"/>
          <a:stretch>
            <a:fillRect/>
          </a:stretch>
        </p:blipFill>
        <p:spPr>
          <a:xfrm>
            <a:off x="1018540" y="4999990"/>
            <a:ext cx="3644900" cy="1273175"/>
          </a:xfrm>
          <a:prstGeom prst="rect">
            <a:avLst/>
          </a:prstGeom>
          <a:noFill/>
          <a:ln>
            <a:noFill/>
          </a:ln>
        </p:spPr>
      </p:pic>
      <p:sp>
        <p:nvSpPr>
          <p:cNvPr id="6" name="文本框 5"/>
          <p:cNvSpPr txBox="1"/>
          <p:nvPr/>
        </p:nvSpPr>
        <p:spPr>
          <a:xfrm>
            <a:off x="7298690" y="1259205"/>
            <a:ext cx="4106545" cy="645160"/>
          </a:xfrm>
          <a:prstGeom prst="rect">
            <a:avLst/>
          </a:prstGeom>
          <a:noFill/>
          <a:ln w="9525">
            <a:noFill/>
          </a:ln>
        </p:spPr>
        <p:txBody>
          <a:bodyPr wrap="square">
            <a:spAutoFit/>
          </a:bodyPr>
          <a:p>
            <a:pPr marL="0" indent="0"/>
            <a:r>
              <a:rPr lang="zh-CN" sz="1800" b="0">
                <a:latin typeface="Times New Roman" panose="02020603050405020304" charset="0"/>
                <a:ea typeface="宋体" panose="02010600030101010101" pitchFamily="2" charset="-122"/>
              </a:rPr>
              <a:t>（</a:t>
            </a:r>
            <a:r>
              <a:rPr lang="en-US" altLang="zh-CN" sz="1800" b="0">
                <a:latin typeface="Times New Roman" panose="02020603050405020304" charset="0"/>
                <a:ea typeface="宋体" panose="02010600030101010101" pitchFamily="2" charset="-122"/>
              </a:rPr>
              <a:t>7</a:t>
            </a:r>
            <a:r>
              <a:rPr lang="zh-CN" sz="1800" b="0">
                <a:latin typeface="Times New Roman" panose="02020603050405020304" charset="0"/>
                <a:ea typeface="宋体" panose="02010600030101010101" pitchFamily="2" charset="-122"/>
              </a:rPr>
              <a:t>）再次按任意键</a:t>
            </a:r>
            <a:r>
              <a:rPr sz="1800" b="0">
                <a:latin typeface="Times New Roman" panose="02020603050405020304" charset="0"/>
              </a:rPr>
              <a:t>返回menu界面操作“5”即退出程序，结束进程，输出：</a:t>
            </a:r>
            <a:endParaRPr sz="1800" b="0">
              <a:latin typeface="Times New Roman" panose="02020603050405020304" charset="0"/>
            </a:endParaRPr>
          </a:p>
        </p:txBody>
      </p:sp>
      <p:pic>
        <p:nvPicPr>
          <p:cNvPr id="36" name="图片 33"/>
          <p:cNvPicPr>
            <a:picLocks noChangeAspect="1"/>
          </p:cNvPicPr>
          <p:nvPr/>
        </p:nvPicPr>
        <p:blipFill>
          <a:blip r:embed="rId4"/>
          <a:stretch>
            <a:fillRect/>
          </a:stretch>
        </p:blipFill>
        <p:spPr>
          <a:xfrm>
            <a:off x="7353935" y="1954530"/>
            <a:ext cx="3996690" cy="5346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a:spLocks noChangeArrowheads="1"/>
          </p:cNvSpPr>
          <p:nvPr/>
        </p:nvSpPr>
        <p:spPr bwMode="auto">
          <a:xfrm>
            <a:off x="4152706" y="2837022"/>
            <a:ext cx="1114409" cy="1015663"/>
          </a:xfrm>
          <a:prstGeom prst="rect">
            <a:avLst/>
          </a:prstGeom>
          <a:noFill/>
        </p:spPr>
        <p:txBody>
          <a:bodyPr wrap="none" rtlCol="0">
            <a:spAutoFit/>
          </a:bodyPr>
          <a:lstStyle>
            <a:defPPr>
              <a:defRPr lang="zh-CN"/>
            </a:defPPr>
            <a:lvl1pPr algn="ctr">
              <a:defRPr sz="4000" spc="-600">
                <a:solidFill>
                  <a:schemeClr val="accent1"/>
                </a:solidFill>
                <a:latin typeface="方正俊黑简体" panose="02000000000000000000" pitchFamily="2" charset="-122"/>
                <a:ea typeface="方正俊黑简体" panose="02000000000000000000" pitchFamily="2" charset="-122"/>
              </a:defRPr>
            </a:lvl1pPr>
          </a:lstStyle>
          <a:p>
            <a:r>
              <a:rPr lang="en-US" altLang="zh-CN" sz="6000" i="1" spc="300" dirty="0" smtClean="0">
                <a:solidFill>
                  <a:srgbClr val="8B9D64"/>
                </a:solidFill>
                <a:latin typeface="Century Gothic" panose="020B0502020202020204" pitchFamily="34" charset="0"/>
                <a:ea typeface="微软雅黑 Light" panose="020B0502040204020203" pitchFamily="34" charset="-122"/>
              </a:rPr>
              <a:t>04</a:t>
            </a:r>
            <a:endParaRPr lang="en-US" altLang="zh-CN" sz="6000" i="1" spc="300" dirty="0">
              <a:solidFill>
                <a:srgbClr val="8B9D64"/>
              </a:solidFill>
              <a:latin typeface="Century Gothic" panose="020B0502020202020204" pitchFamily="34" charset="0"/>
              <a:ea typeface="微软雅黑 Light" panose="020B0502040204020203" pitchFamily="34" charset="-122"/>
            </a:endParaRPr>
          </a:p>
        </p:txBody>
      </p:sp>
      <p:sp>
        <p:nvSpPr>
          <p:cNvPr id="13" name="文本框 12"/>
          <p:cNvSpPr txBox="1"/>
          <p:nvPr/>
        </p:nvSpPr>
        <p:spPr>
          <a:xfrm>
            <a:off x="5580851" y="3026481"/>
            <a:ext cx="1046480" cy="521970"/>
          </a:xfrm>
          <a:prstGeom prst="rect">
            <a:avLst/>
          </a:prstGeom>
          <a:noFill/>
        </p:spPr>
        <p:txBody>
          <a:bodyPr wrap="none" rtlCol="0">
            <a:spAutoFit/>
          </a:bodyPr>
          <a:lstStyle/>
          <a:p>
            <a:pPr algn="ctr"/>
            <a:r>
              <a:rPr lang="zh-CN" altLang="en-US" sz="2800" spc="600" dirty="0">
                <a:solidFill>
                  <a:schemeClr val="accent1"/>
                </a:solidFill>
                <a:latin typeface="+mj-ea"/>
                <a:ea typeface="+mj-ea"/>
              </a:rPr>
              <a:t>总结</a:t>
            </a:r>
            <a:endParaRPr lang="zh-CN" altLang="en-US" sz="2800" spc="600" dirty="0">
              <a:solidFill>
                <a:schemeClr val="accent1"/>
              </a:solidFill>
              <a:latin typeface="+mj-ea"/>
              <a:ea typeface="+mj-ea"/>
            </a:endParaRPr>
          </a:p>
        </p:txBody>
      </p:sp>
      <p:cxnSp>
        <p:nvCxnSpPr>
          <p:cNvPr id="14" name="直接连接符 13"/>
          <p:cNvCxnSpPr/>
          <p:nvPr/>
        </p:nvCxnSpPr>
        <p:spPr>
          <a:xfrm>
            <a:off x="5876406" y="3852471"/>
            <a:ext cx="36616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32692" y="1949292"/>
            <a:ext cx="9779296" cy="3336832"/>
            <a:chOff x="622004" y="1794911"/>
            <a:chExt cx="10946847" cy="3735217"/>
          </a:xfrm>
        </p:grpSpPr>
        <p:sp>
          <p:nvSpPr>
            <p:cNvPr id="67" name="任意多边形 66"/>
            <p:cNvSpPr/>
            <p:nvPr/>
          </p:nvSpPr>
          <p:spPr>
            <a:xfrm>
              <a:off x="1152036" y="1794911"/>
              <a:ext cx="4361546" cy="870857"/>
            </a:xfrm>
            <a:custGeom>
              <a:avLst/>
              <a:gdLst>
                <a:gd name="connsiteX0" fmla="*/ 398542 w 4361546"/>
                <a:gd name="connsiteY0" fmla="*/ 0 h 870857"/>
                <a:gd name="connsiteX1" fmla="*/ 3963004 w 4361546"/>
                <a:gd name="connsiteY1" fmla="*/ 0 h 870857"/>
                <a:gd name="connsiteX2" fmla="*/ 4361546 w 4361546"/>
                <a:gd name="connsiteY2" fmla="*/ 398542 h 870857"/>
                <a:gd name="connsiteX3" fmla="*/ 4361546 w 4361546"/>
                <a:gd name="connsiteY3" fmla="*/ 870857 h 870857"/>
                <a:gd name="connsiteX4" fmla="*/ 0 w 4361546"/>
                <a:gd name="connsiteY4" fmla="*/ 870857 h 870857"/>
                <a:gd name="connsiteX5" fmla="*/ 0 w 4361546"/>
                <a:gd name="connsiteY5" fmla="*/ 398542 h 870857"/>
                <a:gd name="connsiteX6" fmla="*/ 398542 w 4361546"/>
                <a:gd name="connsiteY6" fmla="*/ 0 h 87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61546" h="870857">
                  <a:moveTo>
                    <a:pt x="398542" y="0"/>
                  </a:moveTo>
                  <a:lnTo>
                    <a:pt x="3963004" y="0"/>
                  </a:lnTo>
                  <a:cubicBezTo>
                    <a:pt x="4183113" y="0"/>
                    <a:pt x="4361546" y="178433"/>
                    <a:pt x="4361546" y="398542"/>
                  </a:cubicBezTo>
                  <a:lnTo>
                    <a:pt x="4361546" y="870857"/>
                  </a:lnTo>
                  <a:lnTo>
                    <a:pt x="0" y="870857"/>
                  </a:lnTo>
                  <a:lnTo>
                    <a:pt x="0" y="398542"/>
                  </a:lnTo>
                  <a:cubicBezTo>
                    <a:pt x="0" y="178433"/>
                    <a:pt x="178433" y="0"/>
                    <a:pt x="398542" y="0"/>
                  </a:cubicBezTo>
                  <a:close/>
                </a:path>
              </a:pathLst>
            </a:custGeom>
            <a:solidFill>
              <a:schemeClr val="bg1"/>
            </a:solidFill>
            <a:ln>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entury Gothic" panose="020B0502020202020204" pitchFamily="34" charset="0"/>
              </a:endParaRPr>
            </a:p>
          </p:txBody>
        </p:sp>
        <p:sp>
          <p:nvSpPr>
            <p:cNvPr id="68" name="任意多边形 67"/>
            <p:cNvSpPr/>
            <p:nvPr/>
          </p:nvSpPr>
          <p:spPr>
            <a:xfrm>
              <a:off x="1152036" y="1794911"/>
              <a:ext cx="914402" cy="870857"/>
            </a:xfrm>
            <a:custGeom>
              <a:avLst/>
              <a:gdLst>
                <a:gd name="connsiteX0" fmla="*/ 398542 w 914402"/>
                <a:gd name="connsiteY0" fmla="*/ 0 h 870857"/>
                <a:gd name="connsiteX1" fmla="*/ 914402 w 914402"/>
                <a:gd name="connsiteY1" fmla="*/ 0 h 870857"/>
                <a:gd name="connsiteX2" fmla="*/ 914402 w 914402"/>
                <a:gd name="connsiteY2" fmla="*/ 870857 h 870857"/>
                <a:gd name="connsiteX3" fmla="*/ 0 w 914402"/>
                <a:gd name="connsiteY3" fmla="*/ 870857 h 870857"/>
                <a:gd name="connsiteX4" fmla="*/ 0 w 914402"/>
                <a:gd name="connsiteY4" fmla="*/ 398542 h 870857"/>
                <a:gd name="connsiteX5" fmla="*/ 398542 w 914402"/>
                <a:gd name="connsiteY5" fmla="*/ 0 h 87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2" h="870857">
                  <a:moveTo>
                    <a:pt x="398542" y="0"/>
                  </a:moveTo>
                  <a:lnTo>
                    <a:pt x="914402" y="0"/>
                  </a:lnTo>
                  <a:lnTo>
                    <a:pt x="914402" y="870857"/>
                  </a:lnTo>
                  <a:lnTo>
                    <a:pt x="0" y="870857"/>
                  </a:lnTo>
                  <a:lnTo>
                    <a:pt x="0" y="398542"/>
                  </a:lnTo>
                  <a:cubicBezTo>
                    <a:pt x="0" y="178433"/>
                    <a:pt x="178433" y="0"/>
                    <a:pt x="398542" y="0"/>
                  </a:cubicBezTo>
                  <a:close/>
                </a:path>
              </a:pathLst>
            </a:cu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DINPro-Medium" panose="02000503030000020004" pitchFamily="2" charset="0"/>
                </a:rPr>
                <a:t>01</a:t>
              </a:r>
              <a:endParaRPr lang="zh-CN" altLang="en-US" sz="2800" dirty="0">
                <a:solidFill>
                  <a:prstClr val="white"/>
                </a:solidFill>
                <a:latin typeface="DINPro-Medium" panose="02000503030000020004" pitchFamily="2" charset="0"/>
              </a:endParaRPr>
            </a:p>
          </p:txBody>
        </p:sp>
        <p:sp>
          <p:nvSpPr>
            <p:cNvPr id="69" name="任意多边形 68"/>
            <p:cNvSpPr/>
            <p:nvPr/>
          </p:nvSpPr>
          <p:spPr>
            <a:xfrm>
              <a:off x="6677273" y="1794911"/>
              <a:ext cx="4361546" cy="870857"/>
            </a:xfrm>
            <a:custGeom>
              <a:avLst/>
              <a:gdLst>
                <a:gd name="connsiteX0" fmla="*/ 398542 w 4361546"/>
                <a:gd name="connsiteY0" fmla="*/ 0 h 870857"/>
                <a:gd name="connsiteX1" fmla="*/ 3963004 w 4361546"/>
                <a:gd name="connsiteY1" fmla="*/ 0 h 870857"/>
                <a:gd name="connsiteX2" fmla="*/ 4361546 w 4361546"/>
                <a:gd name="connsiteY2" fmla="*/ 398542 h 870857"/>
                <a:gd name="connsiteX3" fmla="*/ 4361546 w 4361546"/>
                <a:gd name="connsiteY3" fmla="*/ 870857 h 870857"/>
                <a:gd name="connsiteX4" fmla="*/ 0 w 4361546"/>
                <a:gd name="connsiteY4" fmla="*/ 870857 h 870857"/>
                <a:gd name="connsiteX5" fmla="*/ 0 w 4361546"/>
                <a:gd name="connsiteY5" fmla="*/ 398542 h 870857"/>
                <a:gd name="connsiteX6" fmla="*/ 398542 w 4361546"/>
                <a:gd name="connsiteY6" fmla="*/ 0 h 87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61546" h="870857">
                  <a:moveTo>
                    <a:pt x="398542" y="0"/>
                  </a:moveTo>
                  <a:lnTo>
                    <a:pt x="3963004" y="0"/>
                  </a:lnTo>
                  <a:cubicBezTo>
                    <a:pt x="4183113" y="0"/>
                    <a:pt x="4361546" y="178433"/>
                    <a:pt x="4361546" y="398542"/>
                  </a:cubicBezTo>
                  <a:lnTo>
                    <a:pt x="4361546" y="870857"/>
                  </a:lnTo>
                  <a:lnTo>
                    <a:pt x="0" y="870857"/>
                  </a:lnTo>
                  <a:lnTo>
                    <a:pt x="0" y="398542"/>
                  </a:lnTo>
                  <a:cubicBezTo>
                    <a:pt x="0" y="178433"/>
                    <a:pt x="178433" y="0"/>
                    <a:pt x="398542" y="0"/>
                  </a:cubicBezTo>
                  <a:close/>
                </a:path>
              </a:pathLst>
            </a:custGeom>
            <a:solidFill>
              <a:schemeClr val="bg1"/>
            </a:solidFill>
            <a:ln>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entury Gothic" panose="020B0502020202020204" pitchFamily="34" charset="0"/>
              </a:endParaRPr>
            </a:p>
          </p:txBody>
        </p:sp>
        <p:sp>
          <p:nvSpPr>
            <p:cNvPr id="74" name="Shape 2587"/>
            <p:cNvSpPr/>
            <p:nvPr/>
          </p:nvSpPr>
          <p:spPr>
            <a:xfrm>
              <a:off x="10347721" y="213052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FFFFFF"/>
                </a:solidFill>
                <a:effectLst>
                  <a:outerShdw blurRad="38100" dist="12700" dir="5400000" rotWithShape="0">
                    <a:srgbClr val="000000">
                      <a:alpha val="50000"/>
                    </a:srgbClr>
                  </a:outerShdw>
                </a:effectLst>
                <a:latin typeface="Century Gothic" panose="020B0502020202020204" pitchFamily="34" charset="0"/>
                <a:ea typeface="Gill Sans"/>
                <a:cs typeface="Gill Sans"/>
                <a:sym typeface="Gill Sans"/>
              </a:endParaRPr>
            </a:p>
          </p:txBody>
        </p:sp>
        <p:sp>
          <p:nvSpPr>
            <p:cNvPr id="76" name="Shape 2613"/>
            <p:cNvSpPr/>
            <p:nvPr/>
          </p:nvSpPr>
          <p:spPr>
            <a:xfrm>
              <a:off x="4827762" y="213052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2"/>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FFFFFF"/>
                </a:solidFill>
                <a:effectLst>
                  <a:outerShdw blurRad="38100" dist="12700" dir="5400000" rotWithShape="0">
                    <a:srgbClr val="000000">
                      <a:alpha val="50000"/>
                    </a:srgbClr>
                  </a:outerShdw>
                </a:effectLst>
                <a:latin typeface="Century Gothic" panose="020B0502020202020204" pitchFamily="34" charset="0"/>
                <a:ea typeface="Gill Sans"/>
                <a:cs typeface="Gill Sans"/>
                <a:sym typeface="Gill Sans"/>
              </a:endParaRPr>
            </a:p>
          </p:txBody>
        </p:sp>
        <p:pic>
          <p:nvPicPr>
            <p:cNvPr id="77" name="Picture 3"/>
            <p:cNvPicPr>
              <a:picLocks noChangeAspect="1" noChangeArrowheads="1"/>
            </p:cNvPicPr>
            <p:nvPr>
              <p:custDataLst>
                <p:tags r:id="rId1"/>
              </p:custDataLst>
            </p:nvPr>
          </p:nvPicPr>
          <p:blipFill>
            <a:blip r:embed="rId2" cstate="email">
              <a:duotone>
                <a:schemeClr val="bg2">
                  <a:shade val="45000"/>
                  <a:satMod val="135000"/>
                </a:schemeClr>
                <a:prstClr val="white"/>
              </a:duotone>
            </a:blip>
            <a:srcRect/>
            <a:stretch>
              <a:fillRect/>
            </a:stretch>
          </p:blipFill>
          <p:spPr bwMode="auto">
            <a:xfrm rot="16200000">
              <a:off x="3268831" y="-105144"/>
              <a:ext cx="127955" cy="542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任意多边形 77"/>
            <p:cNvSpPr/>
            <p:nvPr/>
          </p:nvSpPr>
          <p:spPr>
            <a:xfrm>
              <a:off x="6677273" y="1794911"/>
              <a:ext cx="914402" cy="870857"/>
            </a:xfrm>
            <a:custGeom>
              <a:avLst/>
              <a:gdLst>
                <a:gd name="connsiteX0" fmla="*/ 398542 w 914402"/>
                <a:gd name="connsiteY0" fmla="*/ 0 h 870857"/>
                <a:gd name="connsiteX1" fmla="*/ 914402 w 914402"/>
                <a:gd name="connsiteY1" fmla="*/ 0 h 870857"/>
                <a:gd name="connsiteX2" fmla="*/ 914402 w 914402"/>
                <a:gd name="connsiteY2" fmla="*/ 870857 h 870857"/>
                <a:gd name="connsiteX3" fmla="*/ 0 w 914402"/>
                <a:gd name="connsiteY3" fmla="*/ 870857 h 870857"/>
                <a:gd name="connsiteX4" fmla="*/ 0 w 914402"/>
                <a:gd name="connsiteY4" fmla="*/ 398542 h 870857"/>
                <a:gd name="connsiteX5" fmla="*/ 398542 w 914402"/>
                <a:gd name="connsiteY5" fmla="*/ 0 h 87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2" h="870857">
                  <a:moveTo>
                    <a:pt x="398542" y="0"/>
                  </a:moveTo>
                  <a:lnTo>
                    <a:pt x="914402" y="0"/>
                  </a:lnTo>
                  <a:lnTo>
                    <a:pt x="914402" y="870857"/>
                  </a:lnTo>
                  <a:lnTo>
                    <a:pt x="0" y="870857"/>
                  </a:lnTo>
                  <a:lnTo>
                    <a:pt x="0" y="398542"/>
                  </a:lnTo>
                  <a:cubicBezTo>
                    <a:pt x="0" y="178433"/>
                    <a:pt x="178433" y="0"/>
                    <a:pt x="398542" y="0"/>
                  </a:cubicBezTo>
                  <a:close/>
                </a:path>
              </a:pathLst>
            </a:cu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DINPro-Medium" panose="02000503030000020004" pitchFamily="2" charset="0"/>
                </a:rPr>
                <a:t>02</a:t>
              </a:r>
              <a:endParaRPr lang="zh-CN" altLang="en-US" sz="2800">
                <a:solidFill>
                  <a:prstClr val="white"/>
                </a:solidFill>
                <a:latin typeface="DINPro-Medium" panose="02000503030000020004" pitchFamily="2" charset="0"/>
              </a:endParaRPr>
            </a:p>
          </p:txBody>
        </p:sp>
        <p:pic>
          <p:nvPicPr>
            <p:cNvPr id="80" name="Picture 3"/>
            <p:cNvPicPr>
              <a:picLocks noChangeAspect="1" noChangeArrowheads="1"/>
            </p:cNvPicPr>
            <p:nvPr>
              <p:custDataLst>
                <p:tags r:id="rId3"/>
              </p:custDataLst>
            </p:nvPr>
          </p:nvPicPr>
          <p:blipFill>
            <a:blip r:embed="rId2" cstate="email">
              <a:duotone>
                <a:schemeClr val="bg2">
                  <a:shade val="45000"/>
                  <a:satMod val="135000"/>
                </a:schemeClr>
                <a:prstClr val="white"/>
              </a:duotone>
            </a:blip>
            <a:srcRect/>
            <a:stretch>
              <a:fillRect/>
            </a:stretch>
          </p:blipFill>
          <p:spPr bwMode="auto">
            <a:xfrm rot="16200000">
              <a:off x="8794068" y="-105144"/>
              <a:ext cx="127955" cy="542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3"/>
            <p:cNvPicPr>
              <a:picLocks noChangeAspect="1" noChangeArrowheads="1"/>
            </p:cNvPicPr>
            <p:nvPr>
              <p:custDataLst>
                <p:tags r:id="rId4"/>
              </p:custDataLst>
            </p:nvPr>
          </p:nvPicPr>
          <p:blipFill>
            <a:blip r:embed="rId2" cstate="email">
              <a:duotone>
                <a:schemeClr val="bg2">
                  <a:shade val="45000"/>
                  <a:satMod val="135000"/>
                </a:schemeClr>
                <a:prstClr val="white"/>
              </a:duotone>
            </a:blip>
            <a:srcRect/>
            <a:stretch>
              <a:fillRect/>
            </a:stretch>
          </p:blipFill>
          <p:spPr bwMode="auto">
            <a:xfrm rot="16200000">
              <a:off x="3562397" y="2755345"/>
              <a:ext cx="127955" cy="542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1" name="直接连接符 90"/>
            <p:cNvCxnSpPr/>
            <p:nvPr/>
          </p:nvCxnSpPr>
          <p:spPr>
            <a:xfrm>
              <a:off x="4507473" y="1893683"/>
              <a:ext cx="0" cy="6480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10029499" y="1893683"/>
              <a:ext cx="0" cy="6480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65" name="文本框 64"/>
          <p:cNvSpPr txBox="1"/>
          <p:nvPr/>
        </p:nvSpPr>
        <p:spPr>
          <a:xfrm>
            <a:off x="4980058" y="1210737"/>
            <a:ext cx="2240280" cy="460375"/>
          </a:xfrm>
          <a:prstGeom prst="rect">
            <a:avLst/>
          </a:prstGeom>
          <a:noFill/>
        </p:spPr>
        <p:txBody>
          <a:bodyPr wrap="none" rtlCol="0">
            <a:spAutoFit/>
          </a:bodyPr>
          <a:lstStyle/>
          <a:p>
            <a:pPr algn="ctr"/>
            <a:r>
              <a:rPr lang="zh-CN" altLang="en-US" sz="2400" spc="300" dirty="0">
                <a:solidFill>
                  <a:schemeClr val="accent1"/>
                </a:solidFill>
                <a:latin typeface="+mj-ea"/>
                <a:ea typeface="+mj-ea"/>
              </a:rPr>
              <a:t>目前存在</a:t>
            </a:r>
            <a:r>
              <a:rPr lang="zh-CN" altLang="en-US" sz="2400" spc="300" dirty="0">
                <a:solidFill>
                  <a:schemeClr val="accent1"/>
                </a:solidFill>
                <a:latin typeface="+mj-ea"/>
                <a:ea typeface="+mj-ea"/>
              </a:rPr>
              <a:t>缺陷</a:t>
            </a:r>
            <a:endParaRPr lang="zh-CN" altLang="en-US" sz="2400" spc="300" dirty="0">
              <a:solidFill>
                <a:schemeClr val="accent1"/>
              </a:solidFill>
              <a:latin typeface="+mj-ea"/>
              <a:ea typeface="+mj-ea"/>
            </a:endParaRPr>
          </a:p>
        </p:txBody>
      </p:sp>
      <p:cxnSp>
        <p:nvCxnSpPr>
          <p:cNvPr id="66" name="直接连接符 65"/>
          <p:cNvCxnSpPr/>
          <p:nvPr/>
        </p:nvCxnSpPr>
        <p:spPr>
          <a:xfrm>
            <a:off x="5906647" y="1763774"/>
            <a:ext cx="33122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2698995" y="2164537"/>
            <a:ext cx="2382501" cy="368300"/>
          </a:xfrm>
          <a:prstGeom prst="rect">
            <a:avLst/>
          </a:prstGeom>
        </p:spPr>
        <p:txBody>
          <a:bodyPr wrap="square">
            <a:spAutoFit/>
            <a:scene3d>
              <a:camera prst="orthographicFront"/>
              <a:lightRig rig="threePt" dir="t"/>
            </a:scene3d>
            <a:sp3d contourW="12700"/>
          </a:bodyPr>
          <a:lstStyle/>
          <a:p>
            <a:r>
              <a:rPr lang="zh-CN" altLang="en-US" dirty="0" smtClean="0">
                <a:solidFill>
                  <a:schemeClr val="accent1"/>
                </a:solidFill>
                <a:latin typeface="+mj-ea"/>
                <a:ea typeface="+mj-ea"/>
                <a:sym typeface="+mn-lt"/>
              </a:rPr>
              <a:t>筛选</a:t>
            </a:r>
            <a:r>
              <a:rPr lang="zh-CN" altLang="en-US" dirty="0" smtClean="0">
                <a:solidFill>
                  <a:schemeClr val="accent1"/>
                </a:solidFill>
                <a:latin typeface="+mj-ea"/>
                <a:ea typeface="+mj-ea"/>
                <a:sym typeface="+mn-lt"/>
              </a:rPr>
              <a:t>准确度</a:t>
            </a:r>
            <a:endParaRPr lang="zh-CN" altLang="en-US" dirty="0" smtClean="0">
              <a:solidFill>
                <a:schemeClr val="accent1"/>
              </a:solidFill>
              <a:latin typeface="+mj-ea"/>
              <a:ea typeface="+mj-ea"/>
              <a:sym typeface="+mn-lt"/>
            </a:endParaRPr>
          </a:p>
        </p:txBody>
      </p:sp>
      <p:sp>
        <p:nvSpPr>
          <p:cNvPr id="79" name="矩形 78"/>
          <p:cNvSpPr/>
          <p:nvPr/>
        </p:nvSpPr>
        <p:spPr>
          <a:xfrm>
            <a:off x="7685587" y="2164537"/>
            <a:ext cx="2382501" cy="368300"/>
          </a:xfrm>
          <a:prstGeom prst="rect">
            <a:avLst/>
          </a:prstGeom>
        </p:spPr>
        <p:txBody>
          <a:bodyPr wrap="square">
            <a:spAutoFit/>
            <a:scene3d>
              <a:camera prst="orthographicFront"/>
              <a:lightRig rig="threePt" dir="t"/>
            </a:scene3d>
            <a:sp3d contourW="12700"/>
          </a:bodyPr>
          <a:lstStyle/>
          <a:p>
            <a:r>
              <a:rPr lang="zh-CN" altLang="en-US" dirty="0">
                <a:solidFill>
                  <a:schemeClr val="accent1"/>
                </a:solidFill>
                <a:latin typeface="+mj-ea"/>
                <a:ea typeface="+mj-ea"/>
                <a:sym typeface="+mn-lt"/>
              </a:rPr>
              <a:t>用户</a:t>
            </a:r>
            <a:r>
              <a:rPr lang="zh-CN" altLang="en-US" dirty="0">
                <a:solidFill>
                  <a:schemeClr val="accent1"/>
                </a:solidFill>
                <a:latin typeface="+mj-ea"/>
                <a:ea typeface="+mj-ea"/>
                <a:sym typeface="+mn-lt"/>
              </a:rPr>
              <a:t>体验</a:t>
            </a:r>
            <a:endParaRPr lang="en-US" altLang="zh-CN" dirty="0">
              <a:solidFill>
                <a:schemeClr val="accent1"/>
              </a:solidFill>
              <a:latin typeface="+mj-ea"/>
              <a:ea typeface="+mj-ea"/>
              <a:sym typeface="+mn-lt"/>
            </a:endParaRPr>
          </a:p>
        </p:txBody>
      </p:sp>
      <p:sp>
        <p:nvSpPr>
          <p:cNvPr id="87" name="矩形 86"/>
          <p:cNvSpPr/>
          <p:nvPr/>
        </p:nvSpPr>
        <p:spPr>
          <a:xfrm>
            <a:off x="1623440" y="2911895"/>
            <a:ext cx="4069802" cy="2091690"/>
          </a:xfrm>
          <a:prstGeom prst="rect">
            <a:avLst/>
          </a:prstGeom>
        </p:spPr>
        <p:txBody>
          <a:bodyPr wrap="square">
            <a:spAutoFit/>
            <a:scene3d>
              <a:camera prst="orthographicFront"/>
              <a:lightRig rig="threePt" dir="t"/>
            </a:scene3d>
            <a:sp3d contourW="12700"/>
          </a:bodyPr>
          <a:lstStyle/>
          <a:p>
            <a:pPr>
              <a:lnSpc>
                <a:spcPct val="130000"/>
              </a:lnSpc>
            </a:pPr>
            <a:r>
              <a:rPr lang="zh-CN" altLang="en-US" sz="2000" dirty="0">
                <a:solidFill>
                  <a:prstClr val="black">
                    <a:lumMod val="75000"/>
                    <a:lumOff val="25000"/>
                  </a:prstClr>
                </a:solidFill>
                <a:latin typeface="+mn-ea"/>
                <a:ea typeface="+mn-ea"/>
              </a:rPr>
              <a:t>邮件资源较少，样本容量较小，训练得到的数据具有一定的误差，贝叶斯公式得到的概率有一定程度上的偏大，但部分反映了邮件是垃圾邮件的可能性是较大的。</a:t>
            </a:r>
            <a:endParaRPr lang="zh-CN" altLang="en-US" sz="2000" dirty="0">
              <a:solidFill>
                <a:prstClr val="black">
                  <a:lumMod val="75000"/>
                  <a:lumOff val="25000"/>
                </a:prstClr>
              </a:solidFill>
              <a:latin typeface="+mn-ea"/>
              <a:ea typeface="+mn-ea"/>
            </a:endParaRPr>
          </a:p>
        </p:txBody>
      </p:sp>
      <p:sp>
        <p:nvSpPr>
          <p:cNvPr id="88" name="矩形 87"/>
          <p:cNvSpPr/>
          <p:nvPr/>
        </p:nvSpPr>
        <p:spPr>
          <a:xfrm>
            <a:off x="6651861" y="2911894"/>
            <a:ext cx="4069802" cy="1291590"/>
          </a:xfrm>
          <a:prstGeom prst="rect">
            <a:avLst/>
          </a:prstGeom>
        </p:spPr>
        <p:txBody>
          <a:bodyPr wrap="square">
            <a:spAutoFit/>
            <a:scene3d>
              <a:camera prst="orthographicFront"/>
              <a:lightRig rig="threePt" dir="t"/>
            </a:scene3d>
            <a:sp3d contourW="12700"/>
          </a:bodyPr>
          <a:lstStyle/>
          <a:p>
            <a:pPr>
              <a:lnSpc>
                <a:spcPct val="130000"/>
              </a:lnSpc>
            </a:pPr>
            <a:r>
              <a:rPr lang="zh-CN" altLang="en-US" sz="2000" dirty="0">
                <a:solidFill>
                  <a:prstClr val="black">
                    <a:lumMod val="75000"/>
                    <a:lumOff val="25000"/>
                  </a:prstClr>
                </a:solidFill>
                <a:latin typeface="+mn-ea"/>
                <a:ea typeface="+mn-ea"/>
              </a:rPr>
              <a:t>功能开发仍有不足，</a:t>
            </a:r>
            <a:r>
              <a:rPr lang="zh-CN" altLang="en-US" sz="2000" dirty="0">
                <a:solidFill>
                  <a:prstClr val="black">
                    <a:lumMod val="75000"/>
                    <a:lumOff val="25000"/>
                  </a:prstClr>
                </a:solidFill>
                <a:latin typeface="+mn-ea"/>
                <a:ea typeface="+mn-ea"/>
                <a:sym typeface="+mn-ea"/>
              </a:rPr>
              <a:t>交互界面略显简单，</a:t>
            </a:r>
            <a:r>
              <a:rPr lang="zh-CN" altLang="en-US" sz="2000" dirty="0">
                <a:solidFill>
                  <a:prstClr val="black">
                    <a:lumMod val="75000"/>
                    <a:lumOff val="25000"/>
                  </a:prstClr>
                </a:solidFill>
                <a:latin typeface="+mn-ea"/>
                <a:ea typeface="+mn-ea"/>
              </a:rPr>
              <a:t>用户体验有限。</a:t>
            </a:r>
            <a:endParaRPr lang="zh-CN" altLang="en-US" sz="2000" dirty="0">
              <a:solidFill>
                <a:prstClr val="black">
                  <a:lumMod val="75000"/>
                  <a:lumOff val="25000"/>
                </a:prstClr>
              </a:solidFill>
              <a:latin typeface="+mn-ea"/>
              <a:ea typeface="+mn-ea"/>
            </a:endParaRPr>
          </a:p>
          <a:p>
            <a:pPr>
              <a:lnSpc>
                <a:spcPct val="130000"/>
              </a:lnSpc>
            </a:pPr>
            <a:endParaRPr lang="zh-CN" altLang="en-US" sz="2000" dirty="0">
              <a:solidFill>
                <a:prstClr val="black">
                  <a:lumMod val="75000"/>
                  <a:lumOff val="25000"/>
                </a:prstClr>
              </a:solidFill>
              <a:latin typeface="+mn-ea"/>
              <a:ea typeface="+mn-ea"/>
            </a:endParaRPr>
          </a:p>
        </p:txBody>
      </p:sp>
      <p:pic>
        <p:nvPicPr>
          <p:cNvPr id="4" name="Picture 3"/>
          <p:cNvPicPr>
            <a:picLocks noChangeAspect="1" noChangeArrowheads="1"/>
          </p:cNvPicPr>
          <p:nvPr>
            <p:custDataLst>
              <p:tags r:id="rId5"/>
            </p:custDataLst>
          </p:nvPr>
        </p:nvPicPr>
        <p:blipFill>
          <a:blip r:embed="rId2" cstate="email">
            <a:duotone>
              <a:schemeClr val="bg2">
                <a:shade val="45000"/>
                <a:satMod val="135000"/>
              </a:schemeClr>
              <a:prstClr val="white"/>
            </a:duotone>
          </a:blip>
          <a:srcRect/>
          <a:stretch>
            <a:fillRect/>
          </a:stretch>
        </p:blipFill>
        <p:spPr bwMode="auto">
          <a:xfrm rot="16200000">
            <a:off x="8906783" y="2858724"/>
            <a:ext cx="114308" cy="4843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文本框 64"/>
          <p:cNvSpPr txBox="1"/>
          <p:nvPr/>
        </p:nvSpPr>
        <p:spPr>
          <a:xfrm>
            <a:off x="5322958" y="1452037"/>
            <a:ext cx="1554480" cy="460375"/>
          </a:xfrm>
          <a:prstGeom prst="rect">
            <a:avLst/>
          </a:prstGeom>
          <a:noFill/>
        </p:spPr>
        <p:txBody>
          <a:bodyPr wrap="none" rtlCol="0">
            <a:spAutoFit/>
          </a:bodyPr>
          <a:lstStyle/>
          <a:p>
            <a:pPr algn="ctr"/>
            <a:r>
              <a:rPr lang="zh-CN" altLang="en-US" sz="2400" spc="300" dirty="0">
                <a:solidFill>
                  <a:schemeClr val="accent1"/>
                </a:solidFill>
                <a:latin typeface="+mj-ea"/>
                <a:ea typeface="+mj-ea"/>
              </a:rPr>
              <a:t>小组分工</a:t>
            </a:r>
            <a:endParaRPr lang="zh-CN" altLang="en-US" sz="2400" spc="300" dirty="0">
              <a:solidFill>
                <a:schemeClr val="accent1"/>
              </a:solidFill>
              <a:latin typeface="+mj-ea"/>
              <a:ea typeface="+mj-ea"/>
            </a:endParaRPr>
          </a:p>
        </p:txBody>
      </p:sp>
      <p:cxnSp>
        <p:nvCxnSpPr>
          <p:cNvPr id="66" name="直接连接符 65"/>
          <p:cNvCxnSpPr/>
          <p:nvPr/>
        </p:nvCxnSpPr>
        <p:spPr>
          <a:xfrm>
            <a:off x="5848862" y="1982214"/>
            <a:ext cx="33122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1404620" y="2295525"/>
            <a:ext cx="9220835" cy="2306955"/>
          </a:xfrm>
          <a:prstGeom prst="rect">
            <a:avLst/>
          </a:prstGeom>
          <a:noFill/>
          <a:ln w="9525">
            <a:noFill/>
          </a:ln>
        </p:spPr>
        <p:txBody>
          <a:bodyPr wrap="square">
            <a:spAutoFit/>
          </a:bodyPr>
          <a:p>
            <a:pPr marL="0" indent="0" eaLnBrk="1" latinLnBrk="1" hangingPunct="1"/>
            <a:r>
              <a:rPr lang="zh-CN" sz="2400" b="0">
                <a:latin typeface="Times New Roman" panose="02020603050405020304" charset="0"/>
                <a:ea typeface="宋体" panose="02010600030101010101" pitchFamily="2" charset="-122"/>
              </a:rPr>
              <a:t>：组长，部分热词库建立、热词字典类建立、训练数据得到特征值、贝叶斯分析、界面操作的输入输出、界面注意事项以及查看数据功能。：组员，寻找概率最高热词、联合概率公式及计算、部分界面制作。</a:t>
            </a:r>
            <a:r>
              <a:rPr lang="zh-CN" sz="2400" b="0">
                <a:ea typeface="宋体" panose="02010600030101010101" pitchFamily="2" charset="-122"/>
              </a:rPr>
              <a:t>：</a:t>
            </a:r>
            <a:r>
              <a:rPr lang="zh-CN" sz="2400" b="0">
                <a:latin typeface="Times New Roman" panose="02020603050405020304" charset="0"/>
                <a:ea typeface="宋体" panose="02010600030101010101" pitchFamily="2" charset="-122"/>
              </a:rPr>
              <a:t>组员，邮件资源寻找、</a:t>
            </a:r>
            <a:r>
              <a:rPr lang="zh-CN" sz="2400" b="0">
                <a:ea typeface="宋体" panose="02010600030101010101" pitchFamily="2" charset="-122"/>
              </a:rPr>
              <a:t>部分热词</a:t>
            </a:r>
            <a:r>
              <a:rPr lang="zh-CN" sz="2400" b="0">
                <a:latin typeface="Times New Roman" panose="02020603050405020304" charset="0"/>
                <a:ea typeface="宋体" panose="02010600030101010101" pitchFamily="2" charset="-122"/>
              </a:rPr>
              <a:t>库建立</a:t>
            </a:r>
            <a:r>
              <a:rPr lang="zh-CN" sz="2400" b="0">
                <a:ea typeface="宋体" panose="02010600030101010101" pitchFamily="2" charset="-122"/>
              </a:rPr>
              <a:t>、</a:t>
            </a:r>
            <a:r>
              <a:rPr lang="en-US" sz="2400" b="0">
                <a:latin typeface="Times New Roman" panose="02020603050405020304" charset="0"/>
                <a:ea typeface="宋体" panose="02010600030101010101" pitchFamily="2" charset="-122"/>
              </a:rPr>
              <a:t>ppt</a:t>
            </a:r>
            <a:r>
              <a:rPr lang="zh-CN" sz="2400" b="0">
                <a:ea typeface="宋体" panose="02010600030101010101" pitchFamily="2" charset="-122"/>
              </a:rPr>
              <a:t>制作汇报</a:t>
            </a:r>
            <a:r>
              <a:rPr lang="zh-CN" sz="2400" b="0">
                <a:latin typeface="Times New Roman" panose="02020603050405020304" charset="0"/>
                <a:ea typeface="宋体" panose="02010600030101010101" pitchFamily="2" charset="-122"/>
              </a:rPr>
              <a:t>、结题报告撰写</a:t>
            </a:r>
            <a:r>
              <a:rPr lang="en-US" sz="2400" b="0">
                <a:latin typeface="Times New Roman" panose="02020603050405020304" charset="0"/>
                <a:ea typeface="宋体" panose="02010600030101010101" pitchFamily="2" charset="-122"/>
              </a:rPr>
              <a:t> </a:t>
            </a:r>
            <a:endParaRPr lang="en-US" altLang="en-US" sz="2400"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接连接符 65"/>
          <p:cNvCxnSpPr/>
          <p:nvPr/>
        </p:nvCxnSpPr>
        <p:spPr>
          <a:xfrm>
            <a:off x="5848862" y="1982214"/>
            <a:ext cx="33122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442845" y="1398905"/>
            <a:ext cx="7142480" cy="583565"/>
          </a:xfrm>
          <a:prstGeom prst="rect">
            <a:avLst/>
          </a:prstGeom>
          <a:noFill/>
        </p:spPr>
        <p:txBody>
          <a:bodyPr wrap="square" rtlCol="0">
            <a:spAutoFit/>
          </a:bodyPr>
          <a:p>
            <a:pPr algn="ctr"/>
            <a:r>
              <a:rPr lang="zh-CN" altLang="en-US" sz="3200">
                <a:solidFill>
                  <a:srgbClr val="FF0000"/>
                </a:solidFill>
                <a:latin typeface="微软雅黑" panose="020B0503020204020204" charset="-122"/>
                <a:ea typeface="微软雅黑" panose="020B0503020204020204" charset="-122"/>
              </a:rPr>
              <a:t>特别鸣谢</a:t>
            </a:r>
            <a:endParaRPr lang="zh-CN" altLang="en-US" sz="3200">
              <a:solidFill>
                <a:srgbClr val="FF0000"/>
              </a:solidFill>
              <a:latin typeface="微软雅黑" panose="020B0503020204020204" charset="-122"/>
              <a:ea typeface="微软雅黑" panose="020B0503020204020204" charset="-122"/>
            </a:endParaRPr>
          </a:p>
        </p:txBody>
      </p:sp>
      <p:sp>
        <p:nvSpPr>
          <p:cNvPr id="3" name="文本框 2"/>
          <p:cNvSpPr txBox="1"/>
          <p:nvPr/>
        </p:nvSpPr>
        <p:spPr>
          <a:xfrm>
            <a:off x="1884680" y="2692400"/>
            <a:ext cx="8423275" cy="1753235"/>
          </a:xfrm>
          <a:prstGeom prst="rect">
            <a:avLst/>
          </a:prstGeom>
          <a:noFill/>
        </p:spPr>
        <p:txBody>
          <a:bodyPr wrap="square" rtlCol="0">
            <a:spAutoFit/>
          </a:bodyPr>
          <a:p>
            <a:pPr algn="ctr"/>
            <a:r>
              <a:rPr lang="zh-CN" altLang="en-US" sz="2400" b="1" dirty="0">
                <a:sym typeface="+mn-ea"/>
              </a:rPr>
              <a:t>算法与程序设计教师：幸研老师</a:t>
            </a:r>
            <a:endParaRPr lang="zh-CN" altLang="en-US" sz="2400" b="1" dirty="0">
              <a:sym typeface="+mn-ea"/>
            </a:endParaRPr>
          </a:p>
          <a:p>
            <a:pPr algn="ctr"/>
            <a:endParaRPr lang="zh-CN" altLang="en-US" sz="2400">
              <a:solidFill>
                <a:srgbClr val="496A66"/>
              </a:solidFill>
              <a:latin typeface="微软雅黑" panose="020B0503020204020204" charset="-122"/>
              <a:ea typeface="微软雅黑" panose="020B0503020204020204" charset="-122"/>
            </a:endParaRPr>
          </a:p>
          <a:p>
            <a:pPr algn="ctr"/>
            <a:r>
              <a:rPr lang="zh-CN" altLang="en-US" sz="2000">
                <a:solidFill>
                  <a:srgbClr val="496A66"/>
                </a:solidFill>
                <a:latin typeface="微软雅黑" panose="020B0503020204020204" charset="-122"/>
                <a:ea typeface="微软雅黑" panose="020B0503020204020204" charset="-122"/>
              </a:rPr>
              <a:t>算法与程序设计助教：杨哲睿老师</a:t>
            </a:r>
            <a:endParaRPr lang="zh-CN" altLang="en-US" sz="2000">
              <a:solidFill>
                <a:srgbClr val="496A66"/>
              </a:solidFill>
              <a:latin typeface="微软雅黑" panose="020B0503020204020204" charset="-122"/>
              <a:ea typeface="微软雅黑" panose="020B0503020204020204" charset="-122"/>
            </a:endParaRPr>
          </a:p>
          <a:p>
            <a:pPr algn="ctr"/>
            <a:endParaRPr lang="zh-CN" altLang="en-US" sz="2000">
              <a:solidFill>
                <a:srgbClr val="496A66"/>
              </a:solidFill>
              <a:latin typeface="微软雅黑" panose="020B0503020204020204" charset="-122"/>
              <a:ea typeface="微软雅黑" panose="020B0503020204020204" charset="-122"/>
            </a:endParaRPr>
          </a:p>
          <a:p>
            <a:pPr algn="ctr"/>
            <a:r>
              <a:rPr lang="zh-CN" altLang="en-US" sz="2000">
                <a:solidFill>
                  <a:srgbClr val="496A66"/>
                </a:solidFill>
                <a:latin typeface="微软雅黑" panose="020B0503020204020204" charset="-122"/>
                <a:ea typeface="微软雅黑" panose="020B0503020204020204" charset="-122"/>
              </a:rPr>
              <a:t>提供帮助的</a:t>
            </a:r>
            <a:r>
              <a:rPr lang="zh-CN" altLang="en-US" sz="2000">
                <a:solidFill>
                  <a:srgbClr val="496A66"/>
                </a:solidFill>
                <a:latin typeface="微软雅黑" panose="020B0503020204020204" charset="-122"/>
                <a:ea typeface="微软雅黑" panose="020B0503020204020204" charset="-122"/>
              </a:rPr>
              <a:t>同学们</a:t>
            </a:r>
            <a:endParaRPr lang="zh-CN" altLang="en-US" sz="2000">
              <a:solidFill>
                <a:srgbClr val="496A66"/>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8754526" y="4489861"/>
            <a:ext cx="1148080" cy="337185"/>
          </a:xfrm>
          <a:prstGeom prst="rect">
            <a:avLst/>
          </a:prstGeom>
          <a:noFill/>
        </p:spPr>
        <p:txBody>
          <a:bodyPr wrap="none" rtlCol="0">
            <a:spAutoFit/>
          </a:bodyPr>
          <a:lstStyle/>
          <a:p>
            <a:r>
              <a:rPr lang="en-US" altLang="zh-CN" sz="1600" spc="150" dirty="0" smtClean="0">
                <a:solidFill>
                  <a:srgbClr val="000000"/>
                </a:solidFill>
                <a:latin typeface="苹方 中等" panose="020B0400000000000000" pitchFamily="34" charset="-122"/>
                <a:ea typeface="苹方 中等" panose="020B0400000000000000" pitchFamily="34" charset="-122"/>
              </a:rPr>
              <a:t>2023/1/9</a:t>
            </a:r>
            <a:endParaRPr lang="zh-CN" altLang="en-US" sz="1600" spc="150" dirty="0">
              <a:solidFill>
                <a:srgbClr val="000000"/>
              </a:solidFill>
              <a:latin typeface="苹方 中等" panose="020B0400000000000000" pitchFamily="34" charset="-122"/>
              <a:ea typeface="苹方 中等" panose="020B0400000000000000" pitchFamily="34" charset="-122"/>
            </a:endParaRPr>
          </a:p>
        </p:txBody>
      </p:sp>
      <p:sp>
        <p:nvSpPr>
          <p:cNvPr id="19" name="文本框 18"/>
          <p:cNvSpPr txBox="1"/>
          <p:nvPr/>
        </p:nvSpPr>
        <p:spPr>
          <a:xfrm>
            <a:off x="3208356" y="2583443"/>
            <a:ext cx="7561580" cy="1198880"/>
          </a:xfrm>
          <a:prstGeom prst="rect">
            <a:avLst/>
          </a:prstGeom>
          <a:noFill/>
        </p:spPr>
        <p:txBody>
          <a:bodyPr wrap="none" rtlCol="0">
            <a:spAutoFit/>
          </a:bodyPr>
          <a:lstStyle/>
          <a:p>
            <a:pPr>
              <a:lnSpc>
                <a:spcPct val="90000"/>
              </a:lnSpc>
            </a:pPr>
            <a:r>
              <a:rPr lang="zh-CN" altLang="en-US" sz="8000" spc="300" dirty="0">
                <a:solidFill>
                  <a:srgbClr val="3C4939"/>
                </a:solidFill>
                <a:latin typeface="站酷文艺体" panose="02000603000000000000" pitchFamily="2" charset="-122"/>
                <a:ea typeface="站酷文艺体" panose="02000603000000000000" pitchFamily="2" charset="-122"/>
              </a:rPr>
              <a:t>感谢聆听与</a:t>
            </a:r>
            <a:r>
              <a:rPr lang="zh-CN" altLang="en-US" sz="8000" spc="300" dirty="0">
                <a:solidFill>
                  <a:srgbClr val="3C4939"/>
                </a:solidFill>
                <a:latin typeface="站酷文艺体" panose="02000603000000000000" pitchFamily="2" charset="-122"/>
                <a:ea typeface="站酷文艺体" panose="02000603000000000000" pitchFamily="2" charset="-122"/>
              </a:rPr>
              <a:t>指正</a:t>
            </a:r>
            <a:endParaRPr lang="zh-CN" altLang="en-US" sz="8000" spc="300" dirty="0">
              <a:solidFill>
                <a:srgbClr val="3C4939"/>
              </a:solidFill>
              <a:latin typeface="站酷文艺体" panose="02000603000000000000" pitchFamily="2" charset="-122"/>
              <a:ea typeface="站酷文艺体" panose="02000603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a:spLocks noChangeArrowheads="1"/>
          </p:cNvSpPr>
          <p:nvPr/>
        </p:nvSpPr>
        <p:spPr bwMode="auto">
          <a:xfrm>
            <a:off x="3160837" y="2708117"/>
            <a:ext cx="1114408" cy="1015663"/>
          </a:xfrm>
          <a:prstGeom prst="rect">
            <a:avLst/>
          </a:prstGeom>
          <a:noFill/>
        </p:spPr>
        <p:txBody>
          <a:bodyPr wrap="none" rtlCol="0">
            <a:spAutoFit/>
          </a:bodyPr>
          <a:lstStyle>
            <a:defPPr>
              <a:defRPr lang="zh-CN"/>
            </a:defPPr>
            <a:lvl1pPr algn="ctr">
              <a:defRPr sz="4000" spc="-600">
                <a:solidFill>
                  <a:schemeClr val="accent1"/>
                </a:solidFill>
                <a:latin typeface="方正俊黑简体" panose="02000000000000000000" pitchFamily="2" charset="-122"/>
                <a:ea typeface="方正俊黑简体" panose="02000000000000000000" pitchFamily="2" charset="-122"/>
              </a:defRPr>
            </a:lvl1pPr>
          </a:lstStyle>
          <a:p>
            <a:r>
              <a:rPr lang="en-US" altLang="zh-CN" sz="6000" i="1" spc="300" dirty="0" smtClean="0">
                <a:solidFill>
                  <a:srgbClr val="8B9D64"/>
                </a:solidFill>
                <a:latin typeface="Century Gothic" panose="020B0502020202020204" pitchFamily="34" charset="0"/>
                <a:ea typeface="微软雅黑 Light" panose="020B0502040204020203" pitchFamily="34" charset="-122"/>
              </a:rPr>
              <a:t>01</a:t>
            </a:r>
            <a:endParaRPr lang="en-US" altLang="zh-CN" sz="6000" i="1" spc="300" dirty="0">
              <a:solidFill>
                <a:srgbClr val="8B9D64"/>
              </a:solidFill>
              <a:latin typeface="Century Gothic" panose="020B0502020202020204" pitchFamily="34" charset="0"/>
              <a:ea typeface="微软雅黑 Light" panose="020B0502040204020203" pitchFamily="34" charset="-122"/>
            </a:endParaRPr>
          </a:p>
        </p:txBody>
      </p:sp>
      <p:sp>
        <p:nvSpPr>
          <p:cNvPr id="29" name="文本框 28"/>
          <p:cNvSpPr txBox="1"/>
          <p:nvPr/>
        </p:nvSpPr>
        <p:spPr>
          <a:xfrm>
            <a:off x="5149051" y="3026481"/>
            <a:ext cx="1910080" cy="521970"/>
          </a:xfrm>
          <a:prstGeom prst="rect">
            <a:avLst/>
          </a:prstGeom>
          <a:noFill/>
        </p:spPr>
        <p:txBody>
          <a:bodyPr wrap="none" rtlCol="0">
            <a:spAutoFit/>
          </a:bodyPr>
          <a:lstStyle/>
          <a:p>
            <a:pPr algn="ctr"/>
            <a:r>
              <a:rPr lang="zh-CN" altLang="en-US" sz="2800" spc="600" dirty="0">
                <a:solidFill>
                  <a:schemeClr val="accent1"/>
                </a:solidFill>
                <a:latin typeface="+mj-ea"/>
                <a:ea typeface="+mj-ea"/>
              </a:rPr>
              <a:t>选题</a:t>
            </a:r>
            <a:r>
              <a:rPr lang="zh-CN" altLang="en-US" sz="2800" spc="600" dirty="0">
                <a:solidFill>
                  <a:schemeClr val="accent1"/>
                </a:solidFill>
                <a:latin typeface="+mj-ea"/>
                <a:ea typeface="+mj-ea"/>
              </a:rPr>
              <a:t>背景</a:t>
            </a:r>
            <a:endParaRPr lang="zh-CN" altLang="en-US" sz="2800" spc="600" dirty="0">
              <a:solidFill>
                <a:schemeClr val="accent1"/>
              </a:solidFill>
              <a:latin typeface="+mj-ea"/>
              <a:ea typeface="+mj-ea"/>
            </a:endParaRPr>
          </a:p>
        </p:txBody>
      </p:sp>
      <p:cxnSp>
        <p:nvCxnSpPr>
          <p:cNvPr id="30" name="直接连接符 29"/>
          <p:cNvCxnSpPr/>
          <p:nvPr/>
        </p:nvCxnSpPr>
        <p:spPr>
          <a:xfrm>
            <a:off x="5876406" y="3852471"/>
            <a:ext cx="36616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5322958" y="596057"/>
            <a:ext cx="1554480" cy="460375"/>
          </a:xfrm>
          <a:prstGeom prst="rect">
            <a:avLst/>
          </a:prstGeom>
          <a:noFill/>
        </p:spPr>
        <p:txBody>
          <a:bodyPr wrap="none" rtlCol="0">
            <a:spAutoFit/>
          </a:bodyPr>
          <a:lstStyle/>
          <a:p>
            <a:pPr algn="ctr"/>
            <a:r>
              <a:rPr lang="zh-CN" altLang="en-US" sz="2400" spc="300" dirty="0">
                <a:solidFill>
                  <a:schemeClr val="accent1"/>
                </a:solidFill>
                <a:latin typeface="+mj-ea"/>
                <a:ea typeface="+mj-ea"/>
              </a:rPr>
              <a:t>选题背景</a:t>
            </a:r>
            <a:endParaRPr lang="zh-CN" altLang="en-US" sz="2400" spc="300" dirty="0">
              <a:solidFill>
                <a:schemeClr val="accent1"/>
              </a:solidFill>
              <a:latin typeface="+mj-ea"/>
              <a:ea typeface="+mj-ea"/>
            </a:endParaRPr>
          </a:p>
        </p:txBody>
      </p:sp>
      <p:cxnSp>
        <p:nvCxnSpPr>
          <p:cNvPr id="20" name="直接连接符 19"/>
          <p:cNvCxnSpPr/>
          <p:nvPr/>
        </p:nvCxnSpPr>
        <p:spPr>
          <a:xfrm>
            <a:off x="5934587" y="1192274"/>
            <a:ext cx="33122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561975" y="1489710"/>
            <a:ext cx="6951345" cy="2573020"/>
          </a:xfrm>
          <a:prstGeom prst="rect">
            <a:avLst/>
          </a:prstGeom>
          <a:noFill/>
          <a:ln w="9525">
            <a:noFill/>
          </a:ln>
        </p:spPr>
        <p:txBody>
          <a:bodyPr wrap="square">
            <a:noAutofit/>
          </a:bodyPr>
          <a:p>
            <a:pPr marL="0" indent="508000" eaLnBrk="1" latinLnBrk="0" hangingPunct="1">
              <a:extLst>
                <a:ext uri="{35155182-B16C-46BC-9424-99874614C6A1}">
                  <wpsdc:indentchars xmlns:wpsdc="http://www.wps.cn/officeDocument/2017/drawingmlCustomData" val="200" checksum="282533468"/>
                </a:ext>
              </a:extLst>
            </a:pPr>
            <a:r>
              <a:rPr lang="zh-CN" sz="2000" b="0">
                <a:latin typeface="华文楷体" panose="02010600040101010101" charset="-122"/>
                <a:ea typeface="华文楷体" panose="02010600040101010101" charset="-122"/>
                <a:cs typeface="华文楷体" panose="02010600040101010101" charset="-122"/>
              </a:rPr>
              <a:t>垃圾邮件的问题一直困扰着人们，传统的垃圾邮件分类的方法主要有</a:t>
            </a:r>
            <a:r>
              <a:rPr lang="en-US" altLang="zh-CN" sz="2000" b="0">
                <a:latin typeface="华文楷体" panose="02010600040101010101" charset="-122"/>
                <a:ea typeface="华文楷体" panose="02010600040101010101" charset="-122"/>
                <a:cs typeface="华文楷体" panose="02010600040101010101" charset="-122"/>
              </a:rPr>
              <a:t>“</a:t>
            </a:r>
            <a:r>
              <a:rPr lang="zh-CN" sz="2000" b="0">
                <a:latin typeface="华文楷体" panose="02010600040101010101" charset="-122"/>
                <a:ea typeface="华文楷体" panose="02010600040101010101" charset="-122"/>
                <a:cs typeface="华文楷体" panose="02010600040101010101" charset="-122"/>
              </a:rPr>
              <a:t>关键词法</a:t>
            </a:r>
            <a:r>
              <a:rPr lang="en-US" altLang="zh-CN" sz="2000" b="0">
                <a:latin typeface="华文楷体" panose="02010600040101010101" charset="-122"/>
                <a:ea typeface="华文楷体" panose="02010600040101010101" charset="-122"/>
                <a:cs typeface="华文楷体" panose="02010600040101010101" charset="-122"/>
              </a:rPr>
              <a:t>”</a:t>
            </a:r>
            <a:r>
              <a:rPr lang="zh-CN" sz="2000" b="0">
                <a:latin typeface="华文楷体" panose="02010600040101010101" charset="-122"/>
                <a:ea typeface="华文楷体" panose="02010600040101010101" charset="-122"/>
                <a:cs typeface="华文楷体" panose="02010600040101010101" charset="-122"/>
              </a:rPr>
              <a:t>和</a:t>
            </a:r>
            <a:r>
              <a:rPr lang="en-US" altLang="zh-CN" sz="2000" b="0">
                <a:latin typeface="华文楷体" panose="02010600040101010101" charset="-122"/>
                <a:ea typeface="华文楷体" panose="02010600040101010101" charset="-122"/>
                <a:cs typeface="华文楷体" panose="02010600040101010101" charset="-122"/>
              </a:rPr>
              <a:t>“</a:t>
            </a:r>
            <a:r>
              <a:rPr lang="zh-CN" sz="2000" b="0">
                <a:latin typeface="华文楷体" panose="02010600040101010101" charset="-122"/>
                <a:ea typeface="华文楷体" panose="02010600040101010101" charset="-122"/>
                <a:cs typeface="华文楷体" panose="02010600040101010101" charset="-122"/>
              </a:rPr>
              <a:t>校验码法</a:t>
            </a:r>
            <a:r>
              <a:rPr lang="en-US" altLang="zh-CN" sz="2000" b="0">
                <a:latin typeface="华文楷体" panose="02010600040101010101" charset="-122"/>
                <a:ea typeface="华文楷体" panose="02010600040101010101" charset="-122"/>
                <a:cs typeface="华文楷体" panose="02010600040101010101" charset="-122"/>
              </a:rPr>
              <a:t>”</a:t>
            </a:r>
            <a:r>
              <a:rPr lang="zh-CN" sz="2000" b="0">
                <a:latin typeface="华文楷体" panose="02010600040101010101" charset="-122"/>
                <a:ea typeface="华文楷体" panose="02010600040101010101" charset="-122"/>
                <a:cs typeface="华文楷体" panose="02010600040101010101" charset="-122"/>
              </a:rPr>
              <a:t>等，然而这两种方法效果并不理想。其中，如果使用的是</a:t>
            </a:r>
            <a:r>
              <a:rPr lang="en-US" sz="2000" b="0">
                <a:latin typeface="华文楷体" panose="02010600040101010101" charset="-122"/>
                <a:ea typeface="华文楷体" panose="02010600040101010101" charset="-122"/>
                <a:cs typeface="华文楷体" panose="02010600040101010101" charset="-122"/>
              </a:rPr>
              <a:t>“</a:t>
            </a:r>
            <a:r>
              <a:rPr lang="zh-CN" sz="2000" b="0">
                <a:latin typeface="华文楷体" panose="02010600040101010101" charset="-122"/>
                <a:ea typeface="华文楷体" panose="02010600040101010101" charset="-122"/>
                <a:cs typeface="华文楷体" panose="02010600040101010101" charset="-122"/>
              </a:rPr>
              <a:t>关键词</a:t>
            </a:r>
            <a:r>
              <a:rPr lang="en-US" sz="2000" b="0">
                <a:latin typeface="华文楷体" panose="02010600040101010101" charset="-122"/>
                <a:ea typeface="华文楷体" panose="02010600040101010101" charset="-122"/>
                <a:cs typeface="华文楷体" panose="02010600040101010101" charset="-122"/>
              </a:rPr>
              <a:t>”</a:t>
            </a:r>
            <a:r>
              <a:rPr lang="zh-CN" sz="2000" b="0">
                <a:latin typeface="华文楷体" panose="02010600040101010101" charset="-122"/>
                <a:ea typeface="华文楷体" panose="02010600040101010101" charset="-122"/>
                <a:cs typeface="华文楷体" panose="02010600040101010101" charset="-122"/>
              </a:rPr>
              <a:t>法，垃圾邮件中如果这个关键词被拆开则可能识别不了。</a:t>
            </a:r>
            <a:endParaRPr lang="zh-CN" sz="2000" b="0">
              <a:latin typeface="华文楷体" panose="02010600040101010101" charset="-122"/>
              <a:ea typeface="华文楷体" panose="02010600040101010101" charset="-122"/>
              <a:cs typeface="华文楷体" panose="02010600040101010101" charset="-122"/>
            </a:endParaRPr>
          </a:p>
          <a:p>
            <a:pPr marL="0" indent="508000" eaLnBrk="1" latinLnBrk="0" hangingPunct="1">
              <a:extLst>
                <a:ext uri="{35155182-B16C-46BC-9424-99874614C6A1}">
                  <wpsdc:indentchars xmlns:wpsdc="http://www.wps.cn/officeDocument/2017/drawingmlCustomData" val="200" checksum="282533468"/>
                </a:ext>
              </a:extLst>
            </a:pPr>
            <a:endParaRPr lang="zh-CN" sz="2000" b="0">
              <a:latin typeface="华文楷体" panose="02010600040101010101" charset="-122"/>
              <a:ea typeface="华文楷体" panose="02010600040101010101" charset="-122"/>
              <a:cs typeface="华文楷体" panose="02010600040101010101" charset="-122"/>
            </a:endParaRPr>
          </a:p>
          <a:p>
            <a:pPr marL="0" indent="508000" eaLnBrk="1" latinLnBrk="0" hangingPunct="1">
              <a:extLst>
                <a:ext uri="{35155182-B16C-46BC-9424-99874614C6A1}">
                  <wpsdc:indentchars xmlns:wpsdc="http://www.wps.cn/officeDocument/2017/drawingmlCustomData" val="200" checksum="282533468"/>
                </a:ext>
              </a:extLst>
            </a:pPr>
            <a:r>
              <a:rPr lang="zh-CN" sz="2000" b="0">
                <a:latin typeface="华文楷体" panose="02010600040101010101" charset="-122"/>
                <a:ea typeface="华文楷体" panose="02010600040101010101" charset="-122"/>
                <a:cs typeface="华文楷体" panose="02010600040101010101" charset="-122"/>
              </a:rPr>
              <a:t>后来，直到提出了使用贝叶斯理论的方法才使得垃圾邮件的分类达到一个较好的效果，而且随着邮件数目越来越多，贝叶斯分类的效果会更加好。</a:t>
            </a:r>
            <a:endParaRPr lang="zh-CN" altLang="en-US" sz="2000" b="0">
              <a:latin typeface="华文楷体" panose="02010600040101010101" charset="-122"/>
              <a:ea typeface="华文楷体" panose="02010600040101010101" charset="-122"/>
              <a:cs typeface="华文楷体" panose="02010600040101010101" charset="-122"/>
            </a:endParaRPr>
          </a:p>
        </p:txBody>
      </p:sp>
      <p:sp>
        <p:nvSpPr>
          <p:cNvPr id="5" name="燕尾形箭头 4"/>
          <p:cNvSpPr/>
          <p:nvPr/>
        </p:nvSpPr>
        <p:spPr>
          <a:xfrm>
            <a:off x="7355840" y="2254250"/>
            <a:ext cx="1165225" cy="3524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p:cNvPicPr/>
          <p:nvPr/>
        </p:nvPicPr>
        <p:blipFill>
          <a:blip r:embed="rId1"/>
          <a:stretch>
            <a:fillRect/>
          </a:stretch>
        </p:blipFill>
        <p:spPr>
          <a:xfrm>
            <a:off x="1105535" y="4146550"/>
            <a:ext cx="3564890" cy="1978660"/>
          </a:xfrm>
          <a:prstGeom prst="rect">
            <a:avLst/>
          </a:prstGeom>
          <a:noFill/>
          <a:ln w="9525">
            <a:noFill/>
          </a:ln>
        </p:spPr>
      </p:pic>
      <p:sp>
        <p:nvSpPr>
          <p:cNvPr id="7" name="文本框 6"/>
          <p:cNvSpPr txBox="1"/>
          <p:nvPr/>
        </p:nvSpPr>
        <p:spPr>
          <a:xfrm>
            <a:off x="1321435" y="6209030"/>
            <a:ext cx="3539490" cy="275590"/>
          </a:xfrm>
          <a:prstGeom prst="rect">
            <a:avLst/>
          </a:prstGeom>
          <a:noFill/>
        </p:spPr>
        <p:txBody>
          <a:bodyPr wrap="square" rtlCol="0">
            <a:spAutoFit/>
          </a:bodyPr>
          <a:p>
            <a:pPr algn="ctr"/>
            <a:r>
              <a:rPr lang="zh-CN" altLang="en-US" sz="1200">
                <a:solidFill>
                  <a:srgbClr val="496A66"/>
                </a:solidFill>
                <a:latin typeface="微软雅黑" panose="020B0503020204020204" charset="-122"/>
                <a:ea typeface="微软雅黑" panose="020B0503020204020204" charset="-122"/>
              </a:rPr>
              <a:t>网站邮件筛选常用贝叶斯理论过滤</a:t>
            </a:r>
            <a:endParaRPr lang="zh-CN" altLang="en-US" sz="1200">
              <a:solidFill>
                <a:srgbClr val="496A66"/>
              </a:solidFill>
              <a:latin typeface="微软雅黑" panose="020B0503020204020204" charset="-122"/>
              <a:ea typeface="微软雅黑" panose="020B0503020204020204" charset="-122"/>
            </a:endParaRPr>
          </a:p>
        </p:txBody>
      </p:sp>
      <p:sp>
        <p:nvSpPr>
          <p:cNvPr id="8" name="文本框 7"/>
          <p:cNvSpPr txBox="1"/>
          <p:nvPr/>
        </p:nvSpPr>
        <p:spPr>
          <a:xfrm>
            <a:off x="8390255" y="1946275"/>
            <a:ext cx="3512185" cy="119888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缺点：识别失误率较高</a:t>
            </a:r>
            <a:endParaRPr lang="zh-CN" altLang="en-US" sz="3600">
              <a:solidFill>
                <a:srgbClr val="496A66"/>
              </a:solidFill>
              <a:latin typeface="微软雅黑" panose="020B0503020204020204" charset="-122"/>
              <a:ea typeface="微软雅黑" panose="020B0503020204020204" charset="-122"/>
            </a:endParaRPr>
          </a:p>
        </p:txBody>
      </p:sp>
      <p:sp>
        <p:nvSpPr>
          <p:cNvPr id="9" name="文本框 8"/>
          <p:cNvSpPr txBox="1"/>
          <p:nvPr/>
        </p:nvSpPr>
        <p:spPr>
          <a:xfrm>
            <a:off x="7355840" y="4004945"/>
            <a:ext cx="379603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澳门赌场</a:t>
            </a:r>
            <a:endParaRPr lang="zh-CN" altLang="en-US" sz="3600">
              <a:solidFill>
                <a:srgbClr val="496A66"/>
              </a:solidFill>
              <a:latin typeface="微软雅黑" panose="020B0503020204020204" charset="-122"/>
              <a:ea typeface="微软雅黑" panose="020B0503020204020204" charset="-122"/>
            </a:endParaRPr>
          </a:p>
        </p:txBody>
      </p:sp>
      <p:pic>
        <p:nvPicPr>
          <p:cNvPr id="10" name="图片 9" descr="对号"/>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13060" y="3735705"/>
            <a:ext cx="914400" cy="914400"/>
          </a:xfrm>
          <a:prstGeom prst="rect">
            <a:avLst/>
          </a:prstGeom>
        </p:spPr>
      </p:pic>
      <p:sp>
        <p:nvSpPr>
          <p:cNvPr id="11" name="文本框 10"/>
          <p:cNvSpPr txBox="1"/>
          <p:nvPr/>
        </p:nvSpPr>
        <p:spPr>
          <a:xfrm>
            <a:off x="7199630" y="4758055"/>
            <a:ext cx="4150360" cy="645160"/>
          </a:xfrm>
          <a:prstGeom prst="rect">
            <a:avLst/>
          </a:prstGeom>
          <a:noFill/>
        </p:spPr>
        <p:txBody>
          <a:bodyPr wrap="square" rtlCol="0">
            <a:spAutoFit/>
          </a:bodyPr>
          <a:p>
            <a:pPr algn="ctr"/>
            <a:r>
              <a:rPr lang="zh-CN" altLang="en-US" sz="3600">
                <a:solidFill>
                  <a:srgbClr val="496A66"/>
                </a:solidFill>
                <a:latin typeface="微软雅黑" panose="020B0503020204020204" charset="-122"/>
                <a:ea typeface="微软雅黑" panose="020B0503020204020204" charset="-122"/>
              </a:rPr>
              <a:t>澳。门。赌。场。</a:t>
            </a:r>
            <a:endParaRPr lang="zh-CN" altLang="en-US" sz="3600">
              <a:solidFill>
                <a:srgbClr val="496A66"/>
              </a:solidFill>
              <a:latin typeface="微软雅黑" panose="020B0503020204020204" charset="-122"/>
              <a:ea typeface="微软雅黑" panose="020B0503020204020204" charset="-122"/>
            </a:endParaRPr>
          </a:p>
        </p:txBody>
      </p:sp>
      <p:pic>
        <p:nvPicPr>
          <p:cNvPr id="12" name="图片 11" descr="叉号"/>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41025" y="4845685"/>
            <a:ext cx="91440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5151508" y="669082"/>
            <a:ext cx="1897380" cy="460375"/>
          </a:xfrm>
          <a:prstGeom prst="rect">
            <a:avLst/>
          </a:prstGeom>
          <a:noFill/>
        </p:spPr>
        <p:txBody>
          <a:bodyPr wrap="none" rtlCol="0">
            <a:spAutoFit/>
          </a:bodyPr>
          <a:lstStyle/>
          <a:p>
            <a:pPr algn="ctr"/>
            <a:r>
              <a:rPr lang="zh-CN" altLang="en-US" sz="2400" spc="300" dirty="0">
                <a:solidFill>
                  <a:schemeClr val="accent1"/>
                </a:solidFill>
                <a:latin typeface="+mj-ea"/>
                <a:ea typeface="+mj-ea"/>
              </a:rPr>
              <a:t>贝叶斯定理</a:t>
            </a:r>
            <a:endParaRPr lang="zh-CN" altLang="en-US" sz="2400" spc="300" dirty="0">
              <a:solidFill>
                <a:schemeClr val="accent1"/>
              </a:solidFill>
              <a:latin typeface="+mj-ea"/>
              <a:ea typeface="+mj-ea"/>
            </a:endParaRPr>
          </a:p>
        </p:txBody>
      </p:sp>
      <p:cxnSp>
        <p:nvCxnSpPr>
          <p:cNvPr id="56" name="直接连接符 55"/>
          <p:cNvCxnSpPr/>
          <p:nvPr/>
        </p:nvCxnSpPr>
        <p:spPr>
          <a:xfrm>
            <a:off x="5934587" y="1192274"/>
            <a:ext cx="33122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 name="图片 101"/>
          <p:cNvPicPr/>
          <p:nvPr/>
        </p:nvPicPr>
        <p:blipFill>
          <a:blip r:embed="rId1"/>
          <a:stretch>
            <a:fillRect/>
          </a:stretch>
        </p:blipFill>
        <p:spPr>
          <a:xfrm>
            <a:off x="505460" y="1445260"/>
            <a:ext cx="5378450" cy="3966845"/>
          </a:xfrm>
          <a:prstGeom prst="rect">
            <a:avLst/>
          </a:prstGeom>
          <a:noFill/>
          <a:ln w="9525">
            <a:noFill/>
          </a:ln>
        </p:spPr>
      </p:pic>
      <p:pic>
        <p:nvPicPr>
          <p:cNvPr id="103" name="图片 102"/>
          <p:cNvPicPr/>
          <p:nvPr/>
        </p:nvPicPr>
        <p:blipFill>
          <a:blip r:embed="rId2"/>
          <a:stretch>
            <a:fillRect/>
          </a:stretch>
        </p:blipFill>
        <p:spPr>
          <a:xfrm>
            <a:off x="389890" y="4971415"/>
            <a:ext cx="7651750" cy="1231900"/>
          </a:xfrm>
          <a:prstGeom prst="rect">
            <a:avLst/>
          </a:prstGeom>
          <a:noFill/>
          <a:ln w="9525">
            <a:noFill/>
          </a:ln>
        </p:spPr>
      </p:pic>
      <p:sp>
        <p:nvSpPr>
          <p:cNvPr id="3" name="文本框 2"/>
          <p:cNvSpPr txBox="1"/>
          <p:nvPr/>
        </p:nvSpPr>
        <p:spPr>
          <a:xfrm>
            <a:off x="6062345" y="2274570"/>
            <a:ext cx="5123180" cy="1783715"/>
          </a:xfrm>
          <a:prstGeom prst="rect">
            <a:avLst/>
          </a:prstGeom>
          <a:noFill/>
        </p:spPr>
        <p:txBody>
          <a:bodyPr wrap="square" rtlCol="0" anchor="t">
            <a:spAutoFit/>
          </a:bodyPr>
          <a:p>
            <a:pPr algn="l"/>
            <a:r>
              <a:rPr lang="zh-CN" altLang="en-US" sz="2200">
                <a:solidFill>
                  <a:srgbClr val="496A66"/>
                </a:solidFill>
                <a:latin typeface="微软雅黑" panose="020B0503020204020204" charset="-122"/>
                <a:ea typeface="微软雅黑" panose="020B0503020204020204" charset="-122"/>
              </a:rPr>
              <a:t>贝叶斯定理由英国数学家贝叶斯 发展，用来描述两个条件概率之间的关系，比如 P(A|B) 和 P(B|A)。按照乘法法则，可以立刻导出：</a:t>
            </a:r>
            <a:endParaRPr lang="zh-CN" altLang="en-US" sz="2200">
              <a:solidFill>
                <a:srgbClr val="496A66"/>
              </a:solidFill>
              <a:latin typeface="微软雅黑" panose="020B0503020204020204" charset="-122"/>
              <a:ea typeface="微软雅黑" panose="020B0503020204020204" charset="-122"/>
            </a:endParaRPr>
          </a:p>
          <a:p>
            <a:pPr algn="l"/>
            <a:r>
              <a:rPr lang="zh-CN" altLang="en-US" sz="2200">
                <a:solidFill>
                  <a:srgbClr val="496A66"/>
                </a:solidFill>
                <a:latin typeface="微软雅黑" panose="020B0503020204020204" charset="-122"/>
                <a:ea typeface="微软雅黑" panose="020B0503020204020204" charset="-122"/>
              </a:rPr>
              <a:t>P(A∩B) = P(A)*P(B|A)=P(B)*P(A|B)。</a:t>
            </a:r>
            <a:endParaRPr lang="zh-CN" altLang="en-US" sz="2200">
              <a:solidFill>
                <a:srgbClr val="496A66"/>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a:spLocks noChangeArrowheads="1"/>
          </p:cNvSpPr>
          <p:nvPr/>
        </p:nvSpPr>
        <p:spPr bwMode="auto">
          <a:xfrm>
            <a:off x="3647881" y="2619852"/>
            <a:ext cx="1114409" cy="1015663"/>
          </a:xfrm>
          <a:prstGeom prst="rect">
            <a:avLst/>
          </a:prstGeom>
          <a:noFill/>
        </p:spPr>
        <p:txBody>
          <a:bodyPr wrap="none" rtlCol="0">
            <a:spAutoFit/>
          </a:bodyPr>
          <a:lstStyle>
            <a:defPPr>
              <a:defRPr lang="zh-CN"/>
            </a:defPPr>
            <a:lvl1pPr algn="ctr">
              <a:defRPr sz="4000" spc="-600">
                <a:solidFill>
                  <a:schemeClr val="accent1"/>
                </a:solidFill>
                <a:latin typeface="方正俊黑简体" panose="02000000000000000000" pitchFamily="2" charset="-122"/>
                <a:ea typeface="方正俊黑简体" panose="02000000000000000000" pitchFamily="2" charset="-122"/>
              </a:defRPr>
            </a:lvl1pPr>
          </a:lstStyle>
          <a:p>
            <a:r>
              <a:rPr lang="en-US" altLang="zh-CN" sz="6000" i="1" spc="300" dirty="0" smtClean="0">
                <a:solidFill>
                  <a:srgbClr val="8B9D64"/>
                </a:solidFill>
                <a:latin typeface="Century Gothic" panose="020B0502020202020204" pitchFamily="34" charset="0"/>
                <a:ea typeface="微软雅黑 Light" panose="020B0502040204020203" pitchFamily="34" charset="-122"/>
              </a:rPr>
              <a:t>02</a:t>
            </a:r>
            <a:endParaRPr lang="en-US" altLang="zh-CN" sz="6000" i="1" spc="300" dirty="0">
              <a:solidFill>
                <a:srgbClr val="8B9D64"/>
              </a:solidFill>
              <a:latin typeface="Century Gothic" panose="020B0502020202020204" pitchFamily="34" charset="0"/>
              <a:ea typeface="微软雅黑 Light" panose="020B0502040204020203" pitchFamily="34" charset="-122"/>
            </a:endParaRPr>
          </a:p>
        </p:txBody>
      </p:sp>
      <p:sp>
        <p:nvSpPr>
          <p:cNvPr id="13" name="文本框 12"/>
          <p:cNvSpPr txBox="1"/>
          <p:nvPr/>
        </p:nvSpPr>
        <p:spPr>
          <a:xfrm>
            <a:off x="5076026" y="2867096"/>
            <a:ext cx="1910080" cy="521970"/>
          </a:xfrm>
          <a:prstGeom prst="rect">
            <a:avLst/>
          </a:prstGeom>
          <a:noFill/>
        </p:spPr>
        <p:txBody>
          <a:bodyPr wrap="none" rtlCol="0">
            <a:spAutoFit/>
          </a:bodyPr>
          <a:lstStyle/>
          <a:p>
            <a:pPr algn="ctr"/>
            <a:r>
              <a:rPr lang="zh-CN" altLang="en-US" sz="2800" spc="600" dirty="0">
                <a:solidFill>
                  <a:schemeClr val="accent1"/>
                </a:solidFill>
                <a:latin typeface="+mj-ea"/>
                <a:ea typeface="+mj-ea"/>
              </a:rPr>
              <a:t>程序设计</a:t>
            </a:r>
            <a:endParaRPr lang="zh-CN" altLang="en-US" sz="2800" spc="600" dirty="0">
              <a:solidFill>
                <a:schemeClr val="accent1"/>
              </a:solidFill>
              <a:latin typeface="+mj-ea"/>
              <a:ea typeface="+mj-ea"/>
            </a:endParaRPr>
          </a:p>
        </p:txBody>
      </p:sp>
      <p:cxnSp>
        <p:nvCxnSpPr>
          <p:cNvPr id="14" name="直接连接符 13"/>
          <p:cNvCxnSpPr/>
          <p:nvPr/>
        </p:nvCxnSpPr>
        <p:spPr>
          <a:xfrm>
            <a:off x="5802746" y="3530526"/>
            <a:ext cx="36616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4534288" y="596057"/>
            <a:ext cx="2926080" cy="460375"/>
          </a:xfrm>
          <a:prstGeom prst="rect">
            <a:avLst/>
          </a:prstGeom>
          <a:noFill/>
        </p:spPr>
        <p:txBody>
          <a:bodyPr wrap="none" rtlCol="0">
            <a:spAutoFit/>
          </a:bodyPr>
          <a:lstStyle/>
          <a:p>
            <a:pPr algn="ctr"/>
            <a:r>
              <a:rPr lang="zh-CN" altLang="en-US" sz="2400" spc="300" dirty="0">
                <a:solidFill>
                  <a:schemeClr val="accent1"/>
                </a:solidFill>
                <a:latin typeface="+mj-ea"/>
                <a:ea typeface="+mj-ea"/>
              </a:rPr>
              <a:t>程序设计整体思路</a:t>
            </a:r>
            <a:endParaRPr lang="zh-CN" altLang="en-US" sz="2400" spc="300" dirty="0">
              <a:solidFill>
                <a:schemeClr val="accent1"/>
              </a:solidFill>
              <a:latin typeface="+mj-ea"/>
              <a:ea typeface="+mj-ea"/>
            </a:endParaRPr>
          </a:p>
        </p:txBody>
      </p:sp>
      <p:cxnSp>
        <p:nvCxnSpPr>
          <p:cNvPr id="56" name="直接连接符 55"/>
          <p:cNvCxnSpPr/>
          <p:nvPr/>
        </p:nvCxnSpPr>
        <p:spPr>
          <a:xfrm>
            <a:off x="5737102" y="1056384"/>
            <a:ext cx="33122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42645" y="1642110"/>
            <a:ext cx="5080000" cy="3784600"/>
          </a:xfrm>
          <a:prstGeom prst="rect">
            <a:avLst/>
          </a:prstGeom>
          <a:noFill/>
          <a:ln w="9525">
            <a:noFill/>
          </a:ln>
        </p:spPr>
        <p:txBody>
          <a:bodyPr>
            <a:spAutoFit/>
          </a:bodyPr>
          <a:p>
            <a:pPr marL="0" indent="266700"/>
            <a:r>
              <a:rPr lang="zh-CN" sz="2000" b="0">
                <a:ea typeface="宋体" panose="02010600030101010101" pitchFamily="2" charset="-122"/>
              </a:rPr>
              <a:t>当</a:t>
            </a:r>
            <a:r>
              <a:rPr lang="en-US" sz="2000" b="0">
                <a:latin typeface="Times New Roman" panose="02020603050405020304" charset="0"/>
                <a:ea typeface="宋体" panose="02010600030101010101" pitchFamily="2" charset="-122"/>
              </a:rPr>
              <a:t> P</a:t>
            </a:r>
            <a:r>
              <a:rPr lang="zh-CN" sz="2000" b="0">
                <a:ea typeface="宋体" panose="02010600030101010101" pitchFamily="2" charset="-122"/>
              </a:rPr>
              <a:t>（垃圾邮件</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文字内容）</a:t>
            </a:r>
            <a:r>
              <a:rPr lang="en-US" sz="2000" b="0">
                <a:latin typeface="Times New Roman" panose="02020603050405020304" charset="0"/>
                <a:ea typeface="宋体" panose="02010600030101010101" pitchFamily="2" charset="-122"/>
              </a:rPr>
              <a:t>&gt; P</a:t>
            </a:r>
            <a:r>
              <a:rPr lang="zh-CN" sz="2000" b="0">
                <a:ea typeface="宋体" panose="02010600030101010101" pitchFamily="2" charset="-122"/>
              </a:rPr>
              <a:t>（正常邮件</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文字内容）时，我们认为该邮件为垃圾邮件，但是单凭单个词而做出判断误差肯定相当大，因此我们可以将所有的词一起进行</a:t>
            </a:r>
            <a:r>
              <a:rPr lang="zh-CN" sz="2000" b="1">
                <a:solidFill>
                  <a:srgbClr val="FF0000"/>
                </a:solidFill>
                <a:ea typeface="宋体" panose="02010600030101010101" pitchFamily="2" charset="-122"/>
              </a:rPr>
              <a:t>联合</a:t>
            </a:r>
            <a:r>
              <a:rPr lang="zh-CN" sz="2000" b="0">
                <a:ea typeface="宋体" panose="02010600030101010101" pitchFamily="2" charset="-122"/>
              </a:rPr>
              <a:t>判断。</a:t>
            </a:r>
            <a:endParaRPr lang="zh-CN" sz="2000" b="0">
              <a:ea typeface="宋体" panose="02010600030101010101" pitchFamily="2" charset="-122"/>
            </a:endParaRPr>
          </a:p>
          <a:p>
            <a:pPr marL="0" indent="266700"/>
            <a:endParaRPr lang="zh-CN" sz="2000" b="0">
              <a:ea typeface="宋体" panose="02010600030101010101" pitchFamily="2" charset="-122"/>
            </a:endParaRPr>
          </a:p>
          <a:p>
            <a:pPr marL="0" indent="266700"/>
            <a:endParaRPr lang="zh-CN" sz="2000" b="0">
              <a:ea typeface="宋体" panose="02010600030101010101" pitchFamily="2" charset="-122"/>
            </a:endParaRPr>
          </a:p>
          <a:p>
            <a:pPr marL="0" indent="266700"/>
            <a:r>
              <a:rPr lang="zh-CN" sz="2000" b="0">
                <a:ea typeface="宋体" panose="02010600030101010101" pitchFamily="2" charset="-122"/>
              </a:rPr>
              <a:t>假设我们进行判断的词语有</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获奖</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贷款</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无利息</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，则需要判断</a:t>
            </a:r>
            <a:r>
              <a:rPr lang="en-US" sz="2000" b="0">
                <a:latin typeface="Times New Roman" panose="02020603050405020304" charset="0"/>
                <a:ea typeface="宋体" panose="02010600030101010101" pitchFamily="2" charset="-122"/>
              </a:rPr>
              <a:t>P</a:t>
            </a:r>
            <a:r>
              <a:rPr lang="zh-CN" sz="2000" b="0">
                <a:ea typeface="宋体" panose="02010600030101010101" pitchFamily="2" charset="-122"/>
              </a:rPr>
              <a:t>（垃圾邮件</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获奖，贷款，无利息）与</a:t>
            </a:r>
            <a:r>
              <a:rPr lang="en-US" sz="2000" b="0">
                <a:latin typeface="Times New Roman" panose="02020603050405020304" charset="0"/>
                <a:ea typeface="宋体" panose="02010600030101010101" pitchFamily="2" charset="-122"/>
              </a:rPr>
              <a:t>P</a:t>
            </a:r>
            <a:r>
              <a:rPr lang="zh-CN" sz="2000" b="0">
                <a:ea typeface="宋体" panose="02010600030101010101" pitchFamily="2" charset="-122"/>
              </a:rPr>
              <a:t>（正常</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获奖，贷款，无利息），使用贝叶斯公式，</a:t>
            </a:r>
            <a:r>
              <a:rPr lang="en-US" sz="2000" b="0">
                <a:latin typeface="Times New Roman" panose="02020603050405020304" charset="0"/>
                <a:ea typeface="宋体" panose="02010600030101010101" pitchFamily="2" charset="-122"/>
              </a:rPr>
              <a:t>P</a:t>
            </a:r>
            <a:r>
              <a:rPr lang="zh-CN" sz="2000" b="0">
                <a:ea typeface="宋体" panose="02010600030101010101" pitchFamily="2" charset="-122"/>
              </a:rPr>
              <a:t>（垃圾邮件</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获奖，贷款，无利息）可以变为：</a:t>
            </a:r>
            <a:endParaRPr lang="zh-CN" altLang="en-US" sz="2000" b="0">
              <a:ea typeface="宋体" panose="02010600030101010101" pitchFamily="2" charset="-122"/>
            </a:endParaRPr>
          </a:p>
        </p:txBody>
      </p:sp>
      <p:pic>
        <p:nvPicPr>
          <p:cNvPr id="30" name="图片 29"/>
          <p:cNvPicPr/>
          <p:nvPr/>
        </p:nvPicPr>
        <p:blipFill>
          <a:blip r:embed="rId1"/>
          <a:stretch>
            <a:fillRect/>
          </a:stretch>
        </p:blipFill>
        <p:spPr>
          <a:xfrm>
            <a:off x="894080" y="5426710"/>
            <a:ext cx="4791075" cy="725805"/>
          </a:xfrm>
          <a:prstGeom prst="rect">
            <a:avLst/>
          </a:prstGeom>
          <a:noFill/>
          <a:ln w="9525">
            <a:noFill/>
          </a:ln>
        </p:spPr>
      </p:pic>
      <p:sp>
        <p:nvSpPr>
          <p:cNvPr id="31" name="文本框 30"/>
          <p:cNvSpPr txBox="1"/>
          <p:nvPr/>
        </p:nvSpPr>
        <p:spPr>
          <a:xfrm>
            <a:off x="6182995" y="1496695"/>
            <a:ext cx="5080000" cy="368300"/>
          </a:xfrm>
          <a:prstGeom prst="rect">
            <a:avLst/>
          </a:prstGeom>
          <a:noFill/>
          <a:ln w="9525">
            <a:noFill/>
          </a:ln>
        </p:spPr>
        <p:txBody>
          <a:bodyPr>
            <a:spAutoFit/>
          </a:bodyPr>
          <a:p>
            <a:pPr marL="0" indent="266700"/>
            <a:r>
              <a:rPr lang="zh-CN" sz="1800" b="0">
                <a:latin typeface="Times New Roman" panose="02020603050405020304" charset="0"/>
                <a:ea typeface="宋体" panose="02010600030101010101" pitchFamily="2" charset="-122"/>
              </a:rPr>
              <a:t>假设所有词语独立分布，可以得到：</a:t>
            </a:r>
            <a:endParaRPr lang="zh-CN" altLang="en-US" sz="1800" b="0">
              <a:latin typeface="Times New Roman" panose="02020603050405020304" charset="0"/>
              <a:ea typeface="宋体" panose="02010600030101010101" pitchFamily="2" charset="-122"/>
            </a:endParaRPr>
          </a:p>
        </p:txBody>
      </p:sp>
      <p:pic>
        <p:nvPicPr>
          <p:cNvPr id="32" name="图片 31"/>
          <p:cNvPicPr/>
          <p:nvPr/>
        </p:nvPicPr>
        <p:blipFill>
          <a:blip r:embed="rId2"/>
          <a:stretch>
            <a:fillRect/>
          </a:stretch>
        </p:blipFill>
        <p:spPr>
          <a:xfrm>
            <a:off x="6535420" y="1908810"/>
            <a:ext cx="3949065" cy="615950"/>
          </a:xfrm>
          <a:prstGeom prst="rect">
            <a:avLst/>
          </a:prstGeom>
          <a:noFill/>
          <a:ln w="9525">
            <a:noFill/>
          </a:ln>
        </p:spPr>
      </p:pic>
      <p:sp>
        <p:nvSpPr>
          <p:cNvPr id="110" name="文本框 109"/>
          <p:cNvSpPr txBox="1"/>
          <p:nvPr/>
        </p:nvSpPr>
        <p:spPr>
          <a:xfrm>
            <a:off x="6535420" y="1908810"/>
            <a:ext cx="4458335" cy="3692525"/>
          </a:xfrm>
          <a:prstGeom prst="rect">
            <a:avLst/>
          </a:prstGeom>
          <a:noFill/>
          <a:ln w="9525">
            <a:noFill/>
          </a:ln>
        </p:spPr>
        <p:txBody>
          <a:bodyPr wrap="square">
            <a:spAutoFit/>
          </a:bodyPr>
          <a:p>
            <a:pPr marL="0" indent="457200" algn="l" eaLnBrk="1" latinLnBrk="0" hangingPunct="1">
              <a:extLst>
                <a:ext uri="{35155182-B16C-46BC-9424-99874614C6A1}">
                  <wpsdc:indentchars xmlns:wpsdc="http://www.wps.cn/officeDocument/2017/drawingmlCustomData" val="200" checksum="59296752"/>
                </a:ext>
              </a:extLst>
            </a:pPr>
            <a:r>
              <a:rPr lang="en-US" sz="1800" b="0">
                <a:latin typeface="Times New Roman" panose="02020603050405020304" charset="0"/>
                <a:ea typeface="宋体" panose="02010600030101010101" pitchFamily="2" charset="-122"/>
              </a:rPr>
              <a:t>  </a:t>
            </a:r>
            <a:endParaRPr lang="zh-CN" sz="1800" b="0">
              <a:latin typeface="Times New Roman" panose="02020603050405020304" charset="0"/>
              <a:ea typeface="宋体" panose="02010600030101010101" pitchFamily="2" charset="-122"/>
            </a:endParaRPr>
          </a:p>
          <a:p>
            <a:pPr marL="0" indent="457200" algn="l" eaLnBrk="1" latinLnBrk="0" hangingPunct="1">
              <a:extLst>
                <a:ext uri="{35155182-B16C-46BC-9424-99874614C6A1}">
                  <wpsdc:indentchars xmlns:wpsdc="http://www.wps.cn/officeDocument/2017/drawingmlCustomData" val="200" checksum="59296752"/>
                </a:ext>
              </a:extLst>
            </a:pPr>
            <a:r>
              <a:rPr lang="en-US" altLang="zh-CN" sz="1800" b="0">
                <a:latin typeface="Times New Roman" panose="02020603050405020304" charset="0"/>
                <a:ea typeface="宋体" panose="02010600030101010101" pitchFamily="2" charset="-122"/>
              </a:rPr>
              <a:t>        </a:t>
            </a:r>
            <a:r>
              <a:rPr lang="zh-CN" sz="1800" b="0">
                <a:latin typeface="Times New Roman" panose="02020603050405020304" charset="0"/>
                <a:ea typeface="宋体" panose="02010600030101010101" pitchFamily="2" charset="-122"/>
              </a:rPr>
              <a:t>同理可得</a:t>
            </a:r>
            <a:r>
              <a:rPr lang="en-US" sz="1800" b="0">
                <a:latin typeface="Times New Roman" panose="02020603050405020304" charset="0"/>
                <a:ea typeface="宋体" panose="02010600030101010101" pitchFamily="2" charset="-122"/>
              </a:rPr>
              <a:t>P</a:t>
            </a:r>
            <a:r>
              <a:rPr lang="zh-CN" sz="1800" b="0">
                <a:latin typeface="Times New Roman" panose="02020603050405020304" charset="0"/>
                <a:ea typeface="宋体" panose="02010600030101010101" pitchFamily="2" charset="-122"/>
              </a:rPr>
              <a:t>（正常</a:t>
            </a:r>
            <a:r>
              <a:rPr lang="en-US" sz="1800" b="0">
                <a:latin typeface="Times New Roman" panose="02020603050405020304" charset="0"/>
                <a:ea typeface="宋体" panose="02010600030101010101" pitchFamily="2" charset="-122"/>
              </a:rPr>
              <a:t>|</a:t>
            </a:r>
            <a:r>
              <a:rPr lang="zh-CN" sz="1800" b="0">
                <a:latin typeface="Times New Roman" panose="02020603050405020304" charset="0"/>
                <a:ea typeface="宋体" panose="02010600030101010101" pitchFamily="2" charset="-122"/>
              </a:rPr>
              <a:t>获奖，贷款，无利息）的计算公式。</a:t>
            </a:r>
            <a:endParaRPr lang="zh-CN" sz="1800" b="0">
              <a:latin typeface="Times New Roman" panose="02020603050405020304" charset="0"/>
              <a:ea typeface="宋体" panose="02010600030101010101" pitchFamily="2" charset="-122"/>
            </a:endParaRPr>
          </a:p>
          <a:p>
            <a:pPr marL="0" indent="457200" algn="l" eaLnBrk="1" latinLnBrk="0" hangingPunct="1">
              <a:extLst>
                <a:ext uri="{35155182-B16C-46BC-9424-99874614C6A1}">
                  <wpsdc:indentchars xmlns:wpsdc="http://www.wps.cn/officeDocument/2017/drawingmlCustomData" val="200" checksum="59296752"/>
                </a:ext>
              </a:extLst>
            </a:pPr>
            <a:endParaRPr lang="zh-CN" sz="1800" b="0">
              <a:latin typeface="Times New Roman" panose="02020603050405020304" charset="0"/>
              <a:ea typeface="宋体" panose="02010600030101010101" pitchFamily="2" charset="-122"/>
            </a:endParaRPr>
          </a:p>
          <a:p>
            <a:pPr marL="0" indent="457200" algn="l" eaLnBrk="1" latinLnBrk="0" hangingPunct="1">
              <a:extLst>
                <a:ext uri="{35155182-B16C-46BC-9424-99874614C6A1}">
                  <wpsdc:indentchars xmlns:wpsdc="http://www.wps.cn/officeDocument/2017/drawingmlCustomData" val="200" checksum="59296752"/>
                </a:ext>
              </a:extLst>
            </a:pPr>
            <a:r>
              <a:rPr lang="en-US" altLang="zh-CN" sz="1800" b="0">
                <a:latin typeface="Times New Roman" panose="02020603050405020304" charset="0"/>
                <a:ea typeface="宋体" panose="02010600030101010101" pitchFamily="2" charset="-122"/>
              </a:rPr>
              <a:t>        </a:t>
            </a:r>
            <a:r>
              <a:rPr lang="zh-CN" sz="1800" b="0">
                <a:latin typeface="Times New Roman" panose="02020603050405020304" charset="0"/>
                <a:ea typeface="宋体" panose="02010600030101010101" pitchFamily="2" charset="-122"/>
              </a:rPr>
              <a:t>因此，对于一封邮件是否为垃圾邮件，我们需要知道单词分别在垃圾邮件和所有邮件中出现的概率，通过贝叶斯定理计算得出其联合概率，最终通过概率阈值的判定从而确认一封邮件是否为垃圾邮件。</a:t>
            </a:r>
            <a:endParaRPr lang="zh-CN" sz="1800" b="0">
              <a:latin typeface="Times New Roman" panose="02020603050405020304" charset="0"/>
              <a:ea typeface="宋体" panose="02010600030101010101" pitchFamily="2" charset="-122"/>
            </a:endParaRPr>
          </a:p>
          <a:p>
            <a:pPr marL="0" indent="457200" algn="l" eaLnBrk="1" latinLnBrk="0" hangingPunct="1">
              <a:extLst>
                <a:ext uri="{35155182-B16C-46BC-9424-99874614C6A1}">
                  <wpsdc:indentchars xmlns:wpsdc="http://www.wps.cn/officeDocument/2017/drawingmlCustomData" val="200" checksum="59296752"/>
                </a:ext>
              </a:extLst>
            </a:pPr>
            <a:r>
              <a:rPr lang="en-US" altLang="zh-CN" sz="1800" b="0">
                <a:latin typeface="Times New Roman" panose="02020603050405020304" charset="0"/>
                <a:ea typeface="宋体" panose="02010600030101010101" pitchFamily="2" charset="-122"/>
              </a:rPr>
              <a:t>        </a:t>
            </a:r>
            <a:r>
              <a:rPr lang="zh-CN" sz="1800" b="0">
                <a:latin typeface="Times New Roman" panose="02020603050405020304" charset="0"/>
                <a:ea typeface="宋体" panose="02010600030101010101" pitchFamily="2" charset="-122"/>
              </a:rPr>
              <a:t>以上为基于贝叶斯理论的垃圾邮件筛选的原理。</a:t>
            </a:r>
            <a:endParaRPr lang="zh-CN" altLang="en-US" sz="1800"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005688" y="4670773"/>
            <a:ext cx="4473171" cy="75501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latin typeface="+mn-ea"/>
                <a:ea typeface="+mn-ea"/>
                <a:cs typeface="+mn-ea"/>
                <a:sym typeface="+mn-lt"/>
              </a:rPr>
              <a:t>单击输入你的正文，文字是您的思想提炼，为了最终演示发布的良好效果，请尽量言简意赅的阐述观点；根据需要，可酌情增减文字，以便观者可以准确理解您所传达的信息。</a:t>
            </a:r>
            <a:endParaRPr lang="zh-CN" altLang="en-US" sz="1200" dirty="0">
              <a:solidFill>
                <a:schemeClr val="bg1"/>
              </a:solidFill>
              <a:latin typeface="+mn-ea"/>
              <a:ea typeface="+mn-ea"/>
              <a:cs typeface="+mn-ea"/>
              <a:sym typeface="+mn-lt"/>
            </a:endParaRPr>
          </a:p>
        </p:txBody>
      </p:sp>
      <p:sp>
        <p:nvSpPr>
          <p:cNvPr id="14" name="矩形 13"/>
          <p:cNvSpPr/>
          <p:nvPr/>
        </p:nvSpPr>
        <p:spPr>
          <a:xfrm>
            <a:off x="3289611" y="3602826"/>
            <a:ext cx="630618" cy="350865"/>
          </a:xfrm>
          <a:prstGeom prst="rect">
            <a:avLst/>
          </a:prstGeom>
          <a:solidFill>
            <a:schemeClr val="bg1">
              <a:alpha val="61000"/>
            </a:schemeClr>
          </a:solidFill>
        </p:spPr>
        <p:txBody>
          <a:bodyPr wrap="square">
            <a:spAutoFit/>
          </a:bodyPr>
          <a:lstStyle/>
          <a:p>
            <a:pPr lvl="0" algn="ctr">
              <a:lnSpc>
                <a:spcPct val="120000"/>
              </a:lnSpc>
            </a:pPr>
            <a:r>
              <a:rPr lang="zh-CN" altLang="en-US" sz="1400" dirty="0" smtClean="0">
                <a:solidFill>
                  <a:schemeClr val="bg1"/>
                </a:solidFill>
                <a:latin typeface="+mj-ea"/>
                <a:ea typeface="+mj-ea"/>
                <a:cs typeface="+mn-ea"/>
                <a:sym typeface="+mn-lt"/>
              </a:rPr>
              <a:t>宁静</a:t>
            </a:r>
            <a:endParaRPr lang="zh-CN" altLang="en-US" sz="1400" dirty="0">
              <a:solidFill>
                <a:schemeClr val="bg1"/>
              </a:solidFill>
              <a:latin typeface="+mj-ea"/>
              <a:ea typeface="+mj-ea"/>
              <a:cs typeface="+mn-ea"/>
              <a:sym typeface="+mn-lt"/>
            </a:endParaRPr>
          </a:p>
        </p:txBody>
      </p:sp>
      <p:sp>
        <p:nvSpPr>
          <p:cNvPr id="15" name="矩形 14"/>
          <p:cNvSpPr/>
          <p:nvPr/>
        </p:nvSpPr>
        <p:spPr>
          <a:xfrm>
            <a:off x="6816935" y="3602826"/>
            <a:ext cx="630618" cy="350865"/>
          </a:xfrm>
          <a:prstGeom prst="rect">
            <a:avLst/>
          </a:prstGeom>
          <a:solidFill>
            <a:schemeClr val="bg1">
              <a:alpha val="61000"/>
            </a:schemeClr>
          </a:solidFill>
        </p:spPr>
        <p:txBody>
          <a:bodyPr wrap="square">
            <a:spAutoFit/>
          </a:bodyPr>
          <a:lstStyle/>
          <a:p>
            <a:pPr lvl="0" algn="ctr">
              <a:lnSpc>
                <a:spcPct val="120000"/>
              </a:lnSpc>
            </a:pPr>
            <a:r>
              <a:rPr lang="zh-CN" altLang="en-US" sz="1400" dirty="0">
                <a:solidFill>
                  <a:schemeClr val="bg1"/>
                </a:solidFill>
                <a:latin typeface="+mj-ea"/>
                <a:ea typeface="+mj-ea"/>
                <a:cs typeface="+mn-ea"/>
                <a:sym typeface="+mn-lt"/>
              </a:rPr>
              <a:t>沉浸</a:t>
            </a:r>
            <a:endParaRPr lang="zh-CN" altLang="en-US" sz="1400" dirty="0">
              <a:solidFill>
                <a:schemeClr val="bg1"/>
              </a:solidFill>
              <a:latin typeface="+mj-ea"/>
              <a:ea typeface="+mj-ea"/>
              <a:cs typeface="+mn-ea"/>
              <a:sym typeface="+mn-lt"/>
            </a:endParaRPr>
          </a:p>
        </p:txBody>
      </p:sp>
      <p:sp>
        <p:nvSpPr>
          <p:cNvPr id="16" name="矩形 15"/>
          <p:cNvSpPr/>
          <p:nvPr/>
        </p:nvSpPr>
        <p:spPr>
          <a:xfrm>
            <a:off x="10542481" y="5222101"/>
            <a:ext cx="630618" cy="350865"/>
          </a:xfrm>
          <a:prstGeom prst="rect">
            <a:avLst/>
          </a:prstGeom>
          <a:solidFill>
            <a:schemeClr val="bg1">
              <a:alpha val="61000"/>
            </a:schemeClr>
          </a:solidFill>
        </p:spPr>
        <p:txBody>
          <a:bodyPr wrap="square">
            <a:spAutoFit/>
          </a:bodyPr>
          <a:lstStyle/>
          <a:p>
            <a:pPr lvl="0" algn="ctr">
              <a:lnSpc>
                <a:spcPct val="120000"/>
              </a:lnSpc>
            </a:pPr>
            <a:r>
              <a:rPr lang="zh-CN" altLang="en-US" sz="1400" dirty="0" smtClean="0">
                <a:solidFill>
                  <a:schemeClr val="bg1"/>
                </a:solidFill>
                <a:latin typeface="+mj-ea"/>
                <a:ea typeface="+mj-ea"/>
                <a:cs typeface="+mn-ea"/>
                <a:sym typeface="+mn-lt"/>
              </a:rPr>
              <a:t>生机</a:t>
            </a:r>
            <a:endParaRPr lang="zh-CN" altLang="en-US" sz="1400" dirty="0">
              <a:solidFill>
                <a:schemeClr val="bg1"/>
              </a:solidFill>
              <a:latin typeface="+mj-ea"/>
              <a:ea typeface="+mj-ea"/>
              <a:cs typeface="+mn-ea"/>
              <a:sym typeface="+mn-lt"/>
            </a:endParaRPr>
          </a:p>
        </p:txBody>
      </p:sp>
      <p:sp>
        <p:nvSpPr>
          <p:cNvPr id="22" name="iŝḻíḑê"/>
          <p:cNvSpPr/>
          <p:nvPr/>
        </p:nvSpPr>
        <p:spPr>
          <a:xfrm>
            <a:off x="2005688" y="4270229"/>
            <a:ext cx="2230858" cy="446763"/>
          </a:xfrm>
          <a:prstGeom prst="rect">
            <a:avLst/>
          </a:prstGeom>
        </p:spPr>
        <p:txBody>
          <a:bodyPr wrap="square" anchor="ctr" anchorCtr="0">
            <a:noAutofit/>
          </a:bodyPr>
          <a:lstStyle/>
          <a:p>
            <a:pPr lvl="0"/>
            <a:r>
              <a:rPr lang="zh-CN" altLang="en-US" dirty="0" smtClean="0">
                <a:solidFill>
                  <a:schemeClr val="bg1"/>
                </a:solidFill>
                <a:latin typeface="+mj-ea"/>
                <a:ea typeface="+mj-ea"/>
                <a:cs typeface="+mn-ea"/>
                <a:sym typeface="+mn-lt"/>
              </a:rPr>
              <a:t>添加标题内容</a:t>
            </a:r>
            <a:endParaRPr lang="zh-CN" altLang="en-US" dirty="0">
              <a:solidFill>
                <a:schemeClr val="bg1"/>
              </a:solidFill>
              <a:latin typeface="+mj-ea"/>
              <a:ea typeface="+mj-ea"/>
              <a:cs typeface="+mn-ea"/>
              <a:sym typeface="+mn-lt"/>
            </a:endParaRPr>
          </a:p>
        </p:txBody>
      </p:sp>
      <p:sp>
        <p:nvSpPr>
          <p:cNvPr id="18" name="文本框 17"/>
          <p:cNvSpPr txBox="1"/>
          <p:nvPr/>
        </p:nvSpPr>
        <p:spPr>
          <a:xfrm>
            <a:off x="5322958" y="596057"/>
            <a:ext cx="1554480" cy="460375"/>
          </a:xfrm>
          <a:prstGeom prst="rect">
            <a:avLst/>
          </a:prstGeom>
          <a:noFill/>
        </p:spPr>
        <p:txBody>
          <a:bodyPr wrap="none" rtlCol="0">
            <a:spAutoFit/>
          </a:bodyPr>
          <a:lstStyle/>
          <a:p>
            <a:pPr algn="ctr"/>
            <a:r>
              <a:rPr lang="zh-CN" altLang="en-US" sz="2400" spc="300" dirty="0">
                <a:solidFill>
                  <a:schemeClr val="accent1"/>
                </a:solidFill>
                <a:latin typeface="+mj-ea"/>
                <a:ea typeface="+mj-ea"/>
              </a:rPr>
              <a:t>程序流程</a:t>
            </a:r>
            <a:endParaRPr lang="zh-CN" altLang="en-US" sz="2400" spc="300" dirty="0">
              <a:solidFill>
                <a:schemeClr val="accent1"/>
              </a:solidFill>
              <a:latin typeface="+mj-ea"/>
              <a:ea typeface="+mj-ea"/>
            </a:endParaRPr>
          </a:p>
        </p:txBody>
      </p:sp>
      <p:cxnSp>
        <p:nvCxnSpPr>
          <p:cNvPr id="19" name="直接连接符 18"/>
          <p:cNvCxnSpPr/>
          <p:nvPr/>
        </p:nvCxnSpPr>
        <p:spPr>
          <a:xfrm>
            <a:off x="5930142" y="1056384"/>
            <a:ext cx="33122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793750" y="1328420"/>
            <a:ext cx="4792345" cy="4523105"/>
          </a:xfrm>
          <a:prstGeom prst="rect">
            <a:avLst/>
          </a:prstGeom>
          <a:noFill/>
          <a:ln w="9525">
            <a:noFill/>
          </a:ln>
        </p:spPr>
        <p:txBody>
          <a:bodyPr wrap="square">
            <a:spAutoFit/>
          </a:bodyPr>
          <a:p>
            <a:pPr marL="0" indent="0"/>
            <a:endParaRPr lang="zh-CN" sz="2400" b="0">
              <a:latin typeface="Times New Roman" panose="02020603050405020304" charset="0"/>
              <a:ea typeface="宋体" panose="02010600030101010101" pitchFamily="2" charset="-122"/>
            </a:endParaRPr>
          </a:p>
          <a:p>
            <a:pPr marL="0" indent="0"/>
            <a:r>
              <a:rPr lang="en-US" altLang="zh-CN" sz="2400" b="0">
                <a:latin typeface="Times New Roman" panose="02020603050405020304" charset="0"/>
                <a:ea typeface="宋体" panose="02010600030101010101" pitchFamily="2" charset="-122"/>
              </a:rPr>
              <a:t>       </a:t>
            </a:r>
            <a:r>
              <a:rPr lang="zh-CN" sz="2400" b="0">
                <a:latin typeface="Times New Roman" panose="02020603050405020304" charset="0"/>
                <a:ea typeface="宋体" panose="02010600030101010101" pitchFamily="2" charset="-122"/>
              </a:rPr>
              <a:t>软件主要分为以下部分：</a:t>
            </a:r>
            <a:r>
              <a:rPr lang="en-US" sz="2400" b="0">
                <a:latin typeface="Times New Roman" panose="02020603050405020304" charset="0"/>
                <a:ea typeface="宋体" panose="02010600030101010101" pitchFamily="2" charset="-122"/>
              </a:rPr>
              <a:t>1</a:t>
            </a:r>
            <a:r>
              <a:rPr lang="zh-CN" sz="2400" b="0">
                <a:latin typeface="Times New Roman" panose="02020603050405020304" charset="0"/>
                <a:ea typeface="宋体" panose="02010600030101010101" pitchFamily="2" charset="-122"/>
              </a:rPr>
              <a:t>、建立热词库 字典类 </a:t>
            </a:r>
            <a:r>
              <a:rPr lang="en-US" sz="2400" b="0">
                <a:latin typeface="Times New Roman" panose="02020603050405020304" charset="0"/>
                <a:ea typeface="宋体" panose="02010600030101010101" pitchFamily="2" charset="-122"/>
              </a:rPr>
              <a:t>2</a:t>
            </a:r>
            <a:r>
              <a:rPr lang="zh-CN" sz="2400" b="0">
                <a:latin typeface="Times New Roman" panose="02020603050405020304" charset="0"/>
                <a:ea typeface="宋体" panose="02010600030101010101" pitchFamily="2" charset="-122"/>
              </a:rPr>
              <a:t>、完善文件读取 文字分词功能 </a:t>
            </a:r>
            <a:r>
              <a:rPr lang="en-US" sz="2400" b="0">
                <a:latin typeface="Times New Roman" panose="02020603050405020304" charset="0"/>
                <a:ea typeface="宋体" panose="02010600030101010101" pitchFamily="2" charset="-122"/>
              </a:rPr>
              <a:t>3</a:t>
            </a:r>
            <a:r>
              <a:rPr lang="zh-CN" sz="2400" b="0">
                <a:latin typeface="Times New Roman" panose="02020603050405020304" charset="0"/>
                <a:ea typeface="宋体" panose="02010600030101010101" pitchFamily="2" charset="-122"/>
              </a:rPr>
              <a:t>、读取邮件，计算热词出现在正常</a:t>
            </a:r>
            <a:r>
              <a:rPr lang="en-US" sz="2400" b="0">
                <a:latin typeface="Times New Roman" panose="02020603050405020304" charset="0"/>
                <a:ea typeface="宋体" panose="02010600030101010101" pitchFamily="2" charset="-122"/>
              </a:rPr>
              <a:t>/</a:t>
            </a:r>
            <a:r>
              <a:rPr lang="zh-CN" sz="2400" b="0">
                <a:latin typeface="Times New Roman" panose="02020603050405020304" charset="0"/>
                <a:ea typeface="宋体" panose="02010600030101010101" pitchFamily="2" charset="-122"/>
              </a:rPr>
              <a:t>垃圾邮件中的概率（即训练） </a:t>
            </a:r>
            <a:r>
              <a:rPr lang="en-US" sz="2400" b="0">
                <a:latin typeface="Times New Roman" panose="02020603050405020304" charset="0"/>
                <a:ea typeface="宋体" panose="02010600030101010101" pitchFamily="2" charset="-122"/>
              </a:rPr>
              <a:t>4</a:t>
            </a:r>
            <a:r>
              <a:rPr lang="zh-CN" sz="2400" b="0">
                <a:latin typeface="Times New Roman" panose="02020603050405020304" charset="0"/>
                <a:ea typeface="宋体" panose="02010600030101010101" pitchFamily="2" charset="-122"/>
              </a:rPr>
              <a:t>、应用贝叶斯公式计算联合概率 </a:t>
            </a:r>
            <a:r>
              <a:rPr lang="en-US" sz="2400" b="0">
                <a:latin typeface="Times New Roman" panose="02020603050405020304" charset="0"/>
                <a:ea typeface="宋体" panose="02010600030101010101" pitchFamily="2" charset="-122"/>
              </a:rPr>
              <a:t>5</a:t>
            </a:r>
            <a:r>
              <a:rPr lang="zh-CN" sz="2400" b="0">
                <a:latin typeface="Times New Roman" panose="02020603050405020304" charset="0"/>
                <a:ea typeface="宋体" panose="02010600030101010101" pitchFamily="2" charset="-122"/>
              </a:rPr>
              <a:t>、设置阈值进行垃圾邮件判断 </a:t>
            </a:r>
            <a:r>
              <a:rPr lang="en-US" sz="2400" b="0">
                <a:latin typeface="Times New Roman" panose="02020603050405020304" charset="0"/>
                <a:ea typeface="宋体" panose="02010600030101010101" pitchFamily="2" charset="-122"/>
              </a:rPr>
              <a:t>6</a:t>
            </a:r>
            <a:r>
              <a:rPr lang="zh-CN" sz="2400" b="0">
                <a:latin typeface="Times New Roman" panose="02020603050405020304" charset="0"/>
                <a:ea typeface="宋体" panose="02010600030101010101" pitchFamily="2" charset="-122"/>
              </a:rPr>
              <a:t>、程序界面开发</a:t>
            </a:r>
            <a:endParaRPr lang="zh-CN" sz="2400" b="0">
              <a:latin typeface="Times New Roman" panose="02020603050405020304" charset="0"/>
              <a:ea typeface="宋体" panose="02010600030101010101" pitchFamily="2" charset="-122"/>
            </a:endParaRPr>
          </a:p>
          <a:p>
            <a:pPr marL="0" indent="0"/>
            <a:r>
              <a:rPr lang="en-US" altLang="zh-CN" sz="2400" b="0">
                <a:latin typeface="Times New Roman" panose="02020603050405020304" charset="0"/>
                <a:ea typeface="宋体" panose="02010600030101010101" pitchFamily="2" charset="-122"/>
              </a:rPr>
              <a:t>        </a:t>
            </a:r>
            <a:r>
              <a:rPr lang="zh-CN" sz="2400" b="0">
                <a:latin typeface="Times New Roman" panose="02020603050405020304" charset="0"/>
                <a:ea typeface="宋体" panose="02010600030101010101" pitchFamily="2" charset="-122"/>
              </a:rPr>
              <a:t>最终，针对用户使用的垃圾邮件筛选，在程序界面体现，进行完整的垃圾邮件处理。</a:t>
            </a:r>
            <a:endParaRPr lang="zh-CN" altLang="en-US" sz="2400" b="0">
              <a:latin typeface="Times New Roman" panose="02020603050405020304" charset="0"/>
              <a:ea typeface="宋体" panose="02010600030101010101" pitchFamily="2" charset="-122"/>
            </a:endParaRPr>
          </a:p>
        </p:txBody>
      </p:sp>
      <p:sp>
        <p:nvSpPr>
          <p:cNvPr id="2" name="文本框 1"/>
          <p:cNvSpPr txBox="1"/>
          <p:nvPr/>
        </p:nvSpPr>
        <p:spPr>
          <a:xfrm>
            <a:off x="6261100" y="1203325"/>
            <a:ext cx="5080000" cy="368300"/>
          </a:xfrm>
          <a:prstGeom prst="rect">
            <a:avLst/>
          </a:prstGeom>
          <a:noFill/>
          <a:ln w="9525">
            <a:noFill/>
          </a:ln>
        </p:spPr>
        <p:txBody>
          <a:bodyPr>
            <a:spAutoFit/>
          </a:bodyPr>
          <a:p>
            <a:pPr marL="0" indent="266700"/>
            <a:r>
              <a:rPr lang="zh-CN" sz="1800" b="0">
                <a:solidFill>
                  <a:srgbClr val="000000"/>
                </a:solidFill>
                <a:ea typeface="宋体" panose="02010600030101010101" pitchFamily="2" charset="-122"/>
              </a:rPr>
              <a:t>使用流程图来描述垃圾邮件筛选主程序流程：</a:t>
            </a:r>
            <a:r>
              <a:rPr lang="en-US" sz="1800" b="0">
                <a:solidFill>
                  <a:srgbClr val="000000"/>
                </a:solidFill>
                <a:latin typeface="CIDFont" charset="0"/>
                <a:ea typeface="宋体" panose="02010600030101010101" pitchFamily="2" charset="-122"/>
              </a:rPr>
              <a:t> </a:t>
            </a:r>
            <a:endParaRPr lang="en-US" altLang="en-US" sz="1800" b="0">
              <a:solidFill>
                <a:srgbClr val="000000"/>
              </a:solidFill>
              <a:latin typeface="CIDFont" charset="0"/>
              <a:ea typeface="宋体" panose="02010600030101010101" pitchFamily="2" charset="-122"/>
            </a:endParaRPr>
          </a:p>
        </p:txBody>
      </p:sp>
      <p:pic>
        <p:nvPicPr>
          <p:cNvPr id="3" name="图片 2"/>
          <p:cNvPicPr>
            <a:picLocks noChangeAspect="1"/>
          </p:cNvPicPr>
          <p:nvPr/>
        </p:nvPicPr>
        <p:blipFill>
          <a:blip r:embed="rId1"/>
          <a:srcRect b="7529"/>
          <a:stretch>
            <a:fillRect/>
          </a:stretch>
        </p:blipFill>
        <p:spPr>
          <a:xfrm>
            <a:off x="6340793" y="1827848"/>
            <a:ext cx="5269865" cy="389953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934587" y="1192274"/>
            <a:ext cx="33122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7588885" y="1795780"/>
            <a:ext cx="5080000" cy="368300"/>
          </a:xfrm>
          <a:prstGeom prst="rect">
            <a:avLst/>
          </a:prstGeom>
          <a:noFill/>
          <a:ln w="9525">
            <a:noFill/>
          </a:ln>
        </p:spPr>
        <p:txBody>
          <a:bodyPr>
            <a:spAutoFit/>
          </a:bodyPr>
          <a:p>
            <a:pPr marL="0" indent="0"/>
            <a:r>
              <a:rPr lang="en-US" sz="1800" b="0">
                <a:latin typeface="Times New Roman" panose="02020603050405020304" charset="0"/>
                <a:ea typeface="宋体" panose="02010600030101010101" pitchFamily="2" charset="-122"/>
              </a:rPr>
              <a:t>Word</a:t>
            </a:r>
            <a:r>
              <a:rPr lang="zh-CN" sz="1800" b="0">
                <a:latin typeface="Times New Roman" panose="02020603050405020304" charset="0"/>
                <a:ea typeface="宋体" panose="02010600030101010101" pitchFamily="2" charset="-122"/>
              </a:rPr>
              <a:t>类 主要用于热词库建立</a:t>
            </a:r>
            <a:endParaRPr lang="zh-CN" altLang="en-US" sz="1800" b="0">
              <a:latin typeface="Times New Roman" panose="02020603050405020304" charset="0"/>
              <a:ea typeface="宋体" panose="02010600030101010101" pitchFamily="2" charset="-122"/>
            </a:endParaRPr>
          </a:p>
        </p:txBody>
      </p:sp>
      <p:cxnSp>
        <p:nvCxnSpPr>
          <p:cNvPr id="4" name="直接箭头连接符 3"/>
          <p:cNvCxnSpPr/>
          <p:nvPr/>
        </p:nvCxnSpPr>
        <p:spPr>
          <a:xfrm flipV="1">
            <a:off x="6242050" y="1993900"/>
            <a:ext cx="914400"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503795" y="3677920"/>
            <a:ext cx="4100830" cy="645160"/>
          </a:xfrm>
          <a:prstGeom prst="rect">
            <a:avLst/>
          </a:prstGeom>
          <a:noFill/>
          <a:ln w="9525">
            <a:noFill/>
          </a:ln>
        </p:spPr>
        <p:txBody>
          <a:bodyPr wrap="square">
            <a:spAutoFit/>
          </a:bodyPr>
          <a:p>
            <a:pPr marL="0" indent="0"/>
            <a:r>
              <a:rPr lang="en-US" sz="1800" b="0">
                <a:latin typeface="Times New Roman" panose="02020603050405020304" charset="0"/>
                <a:ea typeface="宋体" panose="02010600030101010101" pitchFamily="2" charset="-122"/>
              </a:rPr>
              <a:t>Dictionary</a:t>
            </a:r>
            <a:r>
              <a:rPr lang="zh-CN" sz="1800" b="0">
                <a:latin typeface="Times New Roman" panose="02020603050405020304" charset="0"/>
                <a:ea typeface="宋体" panose="02010600030101010101" pitchFamily="2" charset="-122"/>
              </a:rPr>
              <a:t>类 包含界面的训练功能，贝叶斯分析功能，查看训练数据功能。</a:t>
            </a:r>
            <a:endParaRPr lang="zh-CN" altLang="en-US" sz="1800" b="0">
              <a:latin typeface="Times New Roman" panose="02020603050405020304" charset="0"/>
              <a:ea typeface="宋体" panose="02010600030101010101" pitchFamily="2" charset="-122"/>
            </a:endParaRPr>
          </a:p>
        </p:txBody>
      </p:sp>
      <p:cxnSp>
        <p:nvCxnSpPr>
          <p:cNvPr id="12" name="直接箭头连接符 11"/>
          <p:cNvCxnSpPr/>
          <p:nvPr/>
        </p:nvCxnSpPr>
        <p:spPr>
          <a:xfrm flipV="1">
            <a:off x="6309995" y="4004310"/>
            <a:ext cx="914400"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588885" y="5038090"/>
            <a:ext cx="3272790" cy="645160"/>
          </a:xfrm>
          <a:prstGeom prst="rect">
            <a:avLst/>
          </a:prstGeom>
          <a:noFill/>
          <a:ln w="9525">
            <a:noFill/>
          </a:ln>
        </p:spPr>
        <p:txBody>
          <a:bodyPr wrap="square">
            <a:spAutoFit/>
          </a:bodyPr>
          <a:p>
            <a:pPr marL="0" indent="0"/>
            <a:r>
              <a:rPr lang="zh-CN" sz="1800" b="0">
                <a:latin typeface="Times New Roman" panose="02020603050405020304" charset="0"/>
                <a:ea typeface="宋体" panose="02010600030101010101" pitchFamily="2" charset="-122"/>
              </a:rPr>
              <a:t>设置</a:t>
            </a:r>
            <a:r>
              <a:rPr lang="en-US" sz="1800" b="0">
                <a:latin typeface="Times New Roman" panose="02020603050405020304" charset="0"/>
                <a:ea typeface="宋体" panose="02010600030101010101" pitchFamily="2" charset="-122"/>
              </a:rPr>
              <a:t>Dictionary</a:t>
            </a:r>
            <a:r>
              <a:rPr lang="zh-CN" sz="1800" b="0">
                <a:latin typeface="Times New Roman" panose="02020603050405020304" charset="0"/>
                <a:ea typeface="宋体" panose="02010600030101010101" pitchFamily="2" charset="-122"/>
              </a:rPr>
              <a:t>类 的一个对象为全局变量，便于后续调用。</a:t>
            </a:r>
            <a:endParaRPr lang="zh-CN" altLang="en-US" sz="1800" b="0">
              <a:latin typeface="Times New Roman" panose="02020603050405020304" charset="0"/>
              <a:ea typeface="宋体" panose="02010600030101010101" pitchFamily="2" charset="-122"/>
            </a:endParaRPr>
          </a:p>
        </p:txBody>
      </p:sp>
      <p:sp>
        <p:nvSpPr>
          <p:cNvPr id="23" name="文本框 22"/>
          <p:cNvSpPr txBox="1"/>
          <p:nvPr/>
        </p:nvSpPr>
        <p:spPr>
          <a:xfrm>
            <a:off x="5280025" y="406400"/>
            <a:ext cx="2153285" cy="394335"/>
          </a:xfrm>
          <a:prstGeom prst="rect">
            <a:avLst/>
          </a:prstGeom>
          <a:noFill/>
        </p:spPr>
        <p:txBody>
          <a:bodyPr wrap="none" rtlCol="0">
            <a:noAutofit/>
          </a:bodyPr>
          <a:lstStyle/>
          <a:p>
            <a:pPr algn="ctr"/>
            <a:r>
              <a:rPr lang="zh-CN" altLang="en-US" sz="2400" spc="300" dirty="0">
                <a:solidFill>
                  <a:schemeClr val="accent1"/>
                </a:solidFill>
                <a:latin typeface="+mj-ea"/>
                <a:ea typeface="+mj-ea"/>
              </a:rPr>
              <a:t>代码整体框架</a:t>
            </a:r>
            <a:endParaRPr lang="zh-CN" altLang="en-US" sz="2400" spc="300" dirty="0">
              <a:solidFill>
                <a:schemeClr val="accent1"/>
              </a:solidFill>
              <a:latin typeface="+mj-ea"/>
              <a:ea typeface="+mj-ea"/>
            </a:endParaRPr>
          </a:p>
        </p:txBody>
      </p:sp>
      <p:cxnSp>
        <p:nvCxnSpPr>
          <p:cNvPr id="25" name="直接箭头连接符 24"/>
          <p:cNvCxnSpPr/>
          <p:nvPr/>
        </p:nvCxnSpPr>
        <p:spPr>
          <a:xfrm flipV="1">
            <a:off x="6309995" y="5441315"/>
            <a:ext cx="914400"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675880" y="6057265"/>
            <a:ext cx="5080000" cy="368300"/>
          </a:xfrm>
          <a:prstGeom prst="rect">
            <a:avLst/>
          </a:prstGeom>
          <a:noFill/>
          <a:ln w="9525">
            <a:noFill/>
          </a:ln>
        </p:spPr>
        <p:txBody>
          <a:bodyPr>
            <a:spAutoFit/>
          </a:bodyPr>
          <a:p>
            <a:pPr marL="0" indent="0"/>
            <a:r>
              <a:rPr lang="zh-CN" sz="1800" b="0">
                <a:latin typeface="Times New Roman" panose="02020603050405020304" charset="0"/>
                <a:ea typeface="宋体" panose="02010600030101010101" pitchFamily="2" charset="-122"/>
              </a:rPr>
              <a:t>界面开发的两个功能函数。</a:t>
            </a:r>
            <a:endParaRPr lang="zh-CN" altLang="en-US" sz="1800" b="0">
              <a:latin typeface="Times New Roman" panose="02020603050405020304" charset="0"/>
              <a:ea typeface="宋体" panose="02010600030101010101" pitchFamily="2" charset="-122"/>
            </a:endParaRPr>
          </a:p>
        </p:txBody>
      </p:sp>
      <p:cxnSp>
        <p:nvCxnSpPr>
          <p:cNvPr id="28" name="直接箭头连接符 27"/>
          <p:cNvCxnSpPr/>
          <p:nvPr/>
        </p:nvCxnSpPr>
        <p:spPr>
          <a:xfrm flipV="1">
            <a:off x="6309995" y="6237605"/>
            <a:ext cx="914400"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0" name="图片 99"/>
          <p:cNvPicPr/>
          <p:nvPr>
            <p:custDataLst>
              <p:tags r:id="rId1"/>
            </p:custDataLst>
          </p:nvPr>
        </p:nvPicPr>
        <p:blipFill>
          <a:blip r:embed="rId2"/>
          <a:stretch>
            <a:fillRect/>
          </a:stretch>
        </p:blipFill>
        <p:spPr>
          <a:xfrm>
            <a:off x="802005" y="1192530"/>
            <a:ext cx="5143500" cy="52247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8930,&quot;width&quot;:8630}"/>
</p:tagLst>
</file>

<file path=ppt/tags/tag2.xml><?xml version="1.0" encoding="utf-8"?>
<p:tagLst xmlns:p="http://schemas.openxmlformats.org/presentationml/2006/main">
  <p:tag name="MH" val="20160406181229"/>
  <p:tag name="MH_LIBRARY" val="GRAPHIC"/>
  <p:tag name="MH_ORDER" val="Picture 3"/>
</p:tagLst>
</file>

<file path=ppt/tags/tag3.xml><?xml version="1.0" encoding="utf-8"?>
<p:tagLst xmlns:p="http://schemas.openxmlformats.org/presentationml/2006/main">
  <p:tag name="MH" val="20160406181229"/>
  <p:tag name="MH_LIBRARY" val="GRAPHIC"/>
  <p:tag name="MH_ORDER" val="Picture 3"/>
</p:tagLst>
</file>

<file path=ppt/tags/tag4.xml><?xml version="1.0" encoding="utf-8"?>
<p:tagLst xmlns:p="http://schemas.openxmlformats.org/presentationml/2006/main">
  <p:tag name="MH" val="20160406181229"/>
  <p:tag name="MH_LIBRARY" val="GRAPHIC"/>
  <p:tag name="MH_ORDER" val="Picture 3"/>
</p:tagLst>
</file>

<file path=ppt/tags/tag5.xml><?xml version="1.0" encoding="utf-8"?>
<p:tagLst xmlns:p="http://schemas.openxmlformats.org/presentationml/2006/main">
  <p:tag name="MH" val="20160406181229"/>
  <p:tag name="MH_LIBRARY" val="GRAPHIC"/>
  <p:tag name="MH_ORDER" val="Picture 3"/>
</p:tagLst>
</file>

<file path=ppt/tags/tag6.xml><?xml version="1.0" encoding="utf-8"?>
<p:tagLst xmlns:p="http://schemas.openxmlformats.org/presentationml/2006/main">
  <p:tag name="ISPRING_PRESENTATION_TITLE" val="PowerPoint 演示文稿"/>
  <p:tag name="COMMONDATA" val="eyJjb3VudCI6MywiaGRpZCI6ImFhNzBiNzVhMmIxMTA2NDA3OTc2OTc4N2NiN2QwNGI4IiwidXNlckNvdW50IjozfQ=="/>
  <p:tag name="KSO_WPP_MARK_KEY" val="8cda9a50-8a6c-4d53-a11e-d17fc226d219"/>
  <p:tag name="commondata" val="eyJjb3VudCI6NCwiaGRpZCI6ImYzZjcyYTQzOGE1YjU2OWNjYWYwNjdiMDg4ZWYwNTRhIiwidXNlckNvdW50IjoxfQ=="/>
</p:tagLst>
</file>

<file path=ppt/theme/theme1.xml><?xml version="1.0" encoding="utf-8"?>
<a:theme xmlns:a="http://schemas.openxmlformats.org/drawingml/2006/main" name="Office 主题">
  <a:themeElements>
    <a:clrScheme name="自定义 1154">
      <a:dk1>
        <a:sysClr val="windowText" lastClr="000000"/>
      </a:dk1>
      <a:lt1>
        <a:sysClr val="window" lastClr="FFFFFF"/>
      </a:lt1>
      <a:dk2>
        <a:srgbClr val="141435"/>
      </a:dk2>
      <a:lt2>
        <a:srgbClr val="E7E6E6"/>
      </a:lt2>
      <a:accent1>
        <a:srgbClr val="58595B"/>
      </a:accent1>
      <a:accent2>
        <a:srgbClr val="A1BE88"/>
      </a:accent2>
      <a:accent3>
        <a:srgbClr val="A5A5A5"/>
      </a:accent3>
      <a:accent4>
        <a:srgbClr val="FFC000"/>
      </a:accent4>
      <a:accent5>
        <a:srgbClr val="4472C4"/>
      </a:accent5>
      <a:accent6>
        <a:srgbClr val="70AD47"/>
      </a:accent6>
      <a:hlink>
        <a:srgbClr val="0563C1"/>
      </a:hlink>
      <a:folHlink>
        <a:srgbClr val="954F72"/>
      </a:folHlink>
    </a:clrScheme>
    <a:fontScheme name="自定义 14">
      <a:majorFont>
        <a:latin typeface="Arial"/>
        <a:ea typeface="苹方 中等"/>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lang="zh-CN" altLang="en-US" sz="1600">
            <a:solidFill>
              <a:srgbClr val="496A66"/>
            </a:solidFill>
            <a:latin typeface="微软雅黑" panose="020B0503020204020204" charset="-122"/>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2679</Words>
  <Application>WPS 演示</Application>
  <PresentationFormat>宽屏</PresentationFormat>
  <Paragraphs>228</Paragraphs>
  <Slides>29</Slides>
  <Notes>23</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29</vt:i4>
      </vt:variant>
    </vt:vector>
  </HeadingPairs>
  <TitlesOfParts>
    <vt:vector size="51" baseType="lpstr">
      <vt:lpstr>Arial</vt:lpstr>
      <vt:lpstr>宋体</vt:lpstr>
      <vt:lpstr>Wingdings</vt:lpstr>
      <vt:lpstr>微软雅黑</vt:lpstr>
      <vt:lpstr>Calibri Light</vt:lpstr>
      <vt:lpstr>站酷文艺体</vt:lpstr>
      <vt:lpstr>方正俊黑简体</vt:lpstr>
      <vt:lpstr>黑体</vt:lpstr>
      <vt:lpstr>Century Gothic</vt:lpstr>
      <vt:lpstr>微软雅黑 Light</vt:lpstr>
      <vt:lpstr>华文楷体</vt:lpstr>
      <vt:lpstr>Times New Roman</vt:lpstr>
      <vt:lpstr>CIDFont</vt:lpstr>
      <vt:lpstr>Segoe Print</vt:lpstr>
      <vt:lpstr>Arial Unicode MS</vt:lpstr>
      <vt:lpstr>Calibri</vt:lpstr>
      <vt:lpstr>DINPro-Medium</vt:lpstr>
      <vt:lpstr>DejaVu Math TeX Gyre</vt:lpstr>
      <vt:lpstr>Gill Sans</vt:lpstr>
      <vt:lpstr>苹方 中等</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c:creator>
  <cp:lastModifiedBy>灰太凉.</cp:lastModifiedBy>
  <cp:revision>132</cp:revision>
  <dcterms:created xsi:type="dcterms:W3CDTF">2017-06-19T06:25:00Z</dcterms:created>
  <dcterms:modified xsi:type="dcterms:W3CDTF">2024-05-22T16:14:44Z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B5D91331EB7E4C02B85E0B8AE57248FA</vt:lpwstr>
  </property>
  <property fmtid="{D5CDD505-2E9C-101B-9397-08002B2CF9AE}" pid="4" name="KSOTemplateUUID">
    <vt:lpwstr>v1.0_mb_D0NdJ1C5T4f+IhoxGo4OuQ==</vt:lpwstr>
  </property>
</Properties>
</file>