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65" r:id="rId2"/>
    <p:sldId id="256" r:id="rId3"/>
    <p:sldId id="259" r:id="rId4"/>
    <p:sldId id="257" r:id="rId5"/>
    <p:sldId id="258" r:id="rId6"/>
    <p:sldId id="260" r:id="rId7"/>
    <p:sldId id="261" r:id="rId8"/>
    <p:sldId id="272" r:id="rId9"/>
    <p:sldId id="273" r:id="rId10"/>
    <p:sldId id="264" r:id="rId11"/>
    <p:sldId id="277" r:id="rId12"/>
    <p:sldId id="275" r:id="rId13"/>
    <p:sldId id="27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63" d="100"/>
          <a:sy n="63" d="100"/>
        </p:scale>
        <p:origin x="72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5B0E1DD-6638-44D5-931D-CF2688D86C26}" type="datetimeFigureOut">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88C70A-9974-4EFE-9E9A-7411D3D786CC}" type="slidenum">
              <a:rPr lang="en-US" smtClean="0"/>
              <a:t>‹#›</a:t>
            </a:fld>
            <a:endParaRPr lang="en-US"/>
          </a:p>
        </p:txBody>
      </p:sp>
    </p:spTree>
    <p:extLst>
      <p:ext uri="{BB962C8B-B14F-4D97-AF65-F5344CB8AC3E}">
        <p14:creationId xmlns:p14="http://schemas.microsoft.com/office/powerpoint/2010/main" val="3683193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5B0E1DD-6638-44D5-931D-CF2688D86C26}" type="datetimeFigureOut">
              <a:rPr lang="en-US" smtClean="0"/>
              <a:t>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88C70A-9974-4EFE-9E9A-7411D3D786CC}" type="slidenum">
              <a:rPr lang="en-US" smtClean="0"/>
              <a:t>‹#›</a:t>
            </a:fld>
            <a:endParaRPr lang="en-US"/>
          </a:p>
        </p:txBody>
      </p:sp>
    </p:spTree>
    <p:extLst>
      <p:ext uri="{BB962C8B-B14F-4D97-AF65-F5344CB8AC3E}">
        <p14:creationId xmlns:p14="http://schemas.microsoft.com/office/powerpoint/2010/main" val="3639818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5B0E1DD-6638-44D5-931D-CF2688D86C26}" type="datetimeFigureOut">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88C70A-9974-4EFE-9E9A-7411D3D786CC}" type="slidenum">
              <a:rPr lang="en-US" smtClean="0"/>
              <a:t>‹#›</a:t>
            </a:fld>
            <a:endParaRPr lang="en-US"/>
          </a:p>
        </p:txBody>
      </p:sp>
    </p:spTree>
    <p:extLst>
      <p:ext uri="{BB962C8B-B14F-4D97-AF65-F5344CB8AC3E}">
        <p14:creationId xmlns:p14="http://schemas.microsoft.com/office/powerpoint/2010/main" val="3266763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5B0E1DD-6638-44D5-931D-CF2688D86C26}" type="datetimeFigureOut">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88C70A-9974-4EFE-9E9A-7411D3D786CC}"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014652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5B0E1DD-6638-44D5-931D-CF2688D86C26}" type="datetimeFigureOut">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88C70A-9974-4EFE-9E9A-7411D3D786CC}" type="slidenum">
              <a:rPr lang="en-US" smtClean="0"/>
              <a:t>‹#›</a:t>
            </a:fld>
            <a:endParaRPr lang="en-US"/>
          </a:p>
        </p:txBody>
      </p:sp>
    </p:spTree>
    <p:extLst>
      <p:ext uri="{BB962C8B-B14F-4D97-AF65-F5344CB8AC3E}">
        <p14:creationId xmlns:p14="http://schemas.microsoft.com/office/powerpoint/2010/main" val="33693665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5B0E1DD-6638-44D5-931D-CF2688D86C26}" type="datetimeFigureOut">
              <a:rPr lang="en-US" smtClean="0"/>
              <a:t>1/2/2024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88C70A-9974-4EFE-9E9A-7411D3D786CC}" type="slidenum">
              <a:rPr lang="en-US" smtClean="0"/>
              <a:t>‹#›</a:t>
            </a:fld>
            <a:endParaRPr lang="en-US"/>
          </a:p>
        </p:txBody>
      </p:sp>
    </p:spTree>
    <p:extLst>
      <p:ext uri="{BB962C8B-B14F-4D97-AF65-F5344CB8AC3E}">
        <p14:creationId xmlns:p14="http://schemas.microsoft.com/office/powerpoint/2010/main" val="18287322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5B0E1DD-6638-44D5-931D-CF2688D86C26}" type="datetimeFigureOut">
              <a:rPr lang="en-US" smtClean="0"/>
              <a:t>1/2/2024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88C70A-9974-4EFE-9E9A-7411D3D786CC}" type="slidenum">
              <a:rPr lang="en-US" smtClean="0"/>
              <a:t>‹#›</a:t>
            </a:fld>
            <a:endParaRPr lang="en-US"/>
          </a:p>
        </p:txBody>
      </p:sp>
    </p:spTree>
    <p:extLst>
      <p:ext uri="{BB962C8B-B14F-4D97-AF65-F5344CB8AC3E}">
        <p14:creationId xmlns:p14="http://schemas.microsoft.com/office/powerpoint/2010/main" val="27435950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B0E1DD-6638-44D5-931D-CF2688D86C26}" type="datetimeFigureOut">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88C70A-9974-4EFE-9E9A-7411D3D786CC}" type="slidenum">
              <a:rPr lang="en-US" smtClean="0"/>
              <a:t>‹#›</a:t>
            </a:fld>
            <a:endParaRPr lang="en-US"/>
          </a:p>
        </p:txBody>
      </p:sp>
    </p:spTree>
    <p:extLst>
      <p:ext uri="{BB962C8B-B14F-4D97-AF65-F5344CB8AC3E}">
        <p14:creationId xmlns:p14="http://schemas.microsoft.com/office/powerpoint/2010/main" val="1635237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B0E1DD-6638-44D5-931D-CF2688D86C26}" type="datetimeFigureOut">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88C70A-9974-4EFE-9E9A-7411D3D786CC}" type="slidenum">
              <a:rPr lang="en-US" smtClean="0"/>
              <a:t>‹#›</a:t>
            </a:fld>
            <a:endParaRPr lang="en-US"/>
          </a:p>
        </p:txBody>
      </p:sp>
    </p:spTree>
    <p:extLst>
      <p:ext uri="{BB962C8B-B14F-4D97-AF65-F5344CB8AC3E}">
        <p14:creationId xmlns:p14="http://schemas.microsoft.com/office/powerpoint/2010/main" val="2853218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5B0E1DD-6638-44D5-931D-CF2688D86C26}" type="datetimeFigureOut">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88C70A-9974-4EFE-9E9A-7411D3D786CC}" type="slidenum">
              <a:rPr lang="en-US" smtClean="0"/>
              <a:t>‹#›</a:t>
            </a:fld>
            <a:endParaRPr lang="en-US"/>
          </a:p>
        </p:txBody>
      </p:sp>
    </p:spTree>
    <p:extLst>
      <p:ext uri="{BB962C8B-B14F-4D97-AF65-F5344CB8AC3E}">
        <p14:creationId xmlns:p14="http://schemas.microsoft.com/office/powerpoint/2010/main" val="18273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5B0E1DD-6638-44D5-931D-CF2688D86C26}" type="datetimeFigureOut">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88C70A-9974-4EFE-9E9A-7411D3D786CC}" type="slidenum">
              <a:rPr lang="en-US" smtClean="0"/>
              <a:t>‹#›</a:t>
            </a:fld>
            <a:endParaRPr lang="en-US"/>
          </a:p>
        </p:txBody>
      </p:sp>
    </p:spTree>
    <p:extLst>
      <p:ext uri="{BB962C8B-B14F-4D97-AF65-F5344CB8AC3E}">
        <p14:creationId xmlns:p14="http://schemas.microsoft.com/office/powerpoint/2010/main" val="825343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B0E1DD-6638-44D5-931D-CF2688D86C26}" type="datetimeFigureOut">
              <a:rPr lang="en-US" smtClean="0"/>
              <a:t>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88C70A-9974-4EFE-9E9A-7411D3D786CC}" type="slidenum">
              <a:rPr lang="en-US" smtClean="0"/>
              <a:t>‹#›</a:t>
            </a:fld>
            <a:endParaRPr lang="en-US"/>
          </a:p>
        </p:txBody>
      </p:sp>
    </p:spTree>
    <p:extLst>
      <p:ext uri="{BB962C8B-B14F-4D97-AF65-F5344CB8AC3E}">
        <p14:creationId xmlns:p14="http://schemas.microsoft.com/office/powerpoint/2010/main" val="3178123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B0E1DD-6638-44D5-931D-CF2688D86C26}" type="datetimeFigureOut">
              <a:rPr lang="en-US" smtClean="0"/>
              <a:t>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88C70A-9974-4EFE-9E9A-7411D3D786CC}" type="slidenum">
              <a:rPr lang="en-US" smtClean="0"/>
              <a:t>‹#›</a:t>
            </a:fld>
            <a:endParaRPr lang="en-US"/>
          </a:p>
        </p:txBody>
      </p:sp>
    </p:spTree>
    <p:extLst>
      <p:ext uri="{BB962C8B-B14F-4D97-AF65-F5344CB8AC3E}">
        <p14:creationId xmlns:p14="http://schemas.microsoft.com/office/powerpoint/2010/main" val="3730080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5B0E1DD-6638-44D5-931D-CF2688D86C26}" type="datetimeFigureOut">
              <a:rPr lang="en-US" smtClean="0"/>
              <a:t>1/2/2024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1E88C70A-9974-4EFE-9E9A-7411D3D786CC}" type="slidenum">
              <a:rPr lang="en-US" smtClean="0"/>
              <a:t>‹#›</a:t>
            </a:fld>
            <a:endParaRPr lang="en-US"/>
          </a:p>
        </p:txBody>
      </p:sp>
    </p:spTree>
    <p:extLst>
      <p:ext uri="{BB962C8B-B14F-4D97-AF65-F5344CB8AC3E}">
        <p14:creationId xmlns:p14="http://schemas.microsoft.com/office/powerpoint/2010/main" val="2575230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5B0E1DD-6638-44D5-931D-CF2688D86C26}" type="datetimeFigureOut">
              <a:rPr lang="en-US" smtClean="0"/>
              <a:t>1/2/2024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1E88C70A-9974-4EFE-9E9A-7411D3D786CC}" type="slidenum">
              <a:rPr lang="en-US" smtClean="0"/>
              <a:t>‹#›</a:t>
            </a:fld>
            <a:endParaRPr lang="en-US"/>
          </a:p>
        </p:txBody>
      </p:sp>
    </p:spTree>
    <p:extLst>
      <p:ext uri="{BB962C8B-B14F-4D97-AF65-F5344CB8AC3E}">
        <p14:creationId xmlns:p14="http://schemas.microsoft.com/office/powerpoint/2010/main" val="2719625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75B0E1DD-6638-44D5-931D-CF2688D86C26}" type="datetimeFigureOut">
              <a:rPr lang="en-US" smtClean="0"/>
              <a:t>1/2/2024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1E88C70A-9974-4EFE-9E9A-7411D3D786CC}" type="slidenum">
              <a:rPr lang="en-US" smtClean="0"/>
              <a:t>‹#›</a:t>
            </a:fld>
            <a:endParaRPr lang="en-US"/>
          </a:p>
        </p:txBody>
      </p:sp>
    </p:spTree>
    <p:extLst>
      <p:ext uri="{BB962C8B-B14F-4D97-AF65-F5344CB8AC3E}">
        <p14:creationId xmlns:p14="http://schemas.microsoft.com/office/powerpoint/2010/main" val="1270702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5B0E1DD-6638-44D5-931D-CF2688D86C26}" type="datetimeFigureOut">
              <a:rPr lang="en-US" smtClean="0"/>
              <a:t>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88C70A-9974-4EFE-9E9A-7411D3D786CC}" type="slidenum">
              <a:rPr lang="en-US" smtClean="0"/>
              <a:t>‹#›</a:t>
            </a:fld>
            <a:endParaRPr lang="en-US"/>
          </a:p>
        </p:txBody>
      </p:sp>
    </p:spTree>
    <p:extLst>
      <p:ext uri="{BB962C8B-B14F-4D97-AF65-F5344CB8AC3E}">
        <p14:creationId xmlns:p14="http://schemas.microsoft.com/office/powerpoint/2010/main" val="19656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5B0E1DD-6638-44D5-931D-CF2688D86C26}" type="datetimeFigureOut">
              <a:rPr lang="en-US" smtClean="0"/>
              <a:t>1/2/2024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E88C70A-9974-4EFE-9E9A-7411D3D786CC}" type="slidenum">
              <a:rPr lang="en-US" smtClean="0"/>
              <a:t>‹#›</a:t>
            </a:fld>
            <a:endParaRPr lang="en-US"/>
          </a:p>
        </p:txBody>
      </p:sp>
    </p:spTree>
    <p:extLst>
      <p:ext uri="{BB962C8B-B14F-4D97-AF65-F5344CB8AC3E}">
        <p14:creationId xmlns:p14="http://schemas.microsoft.com/office/powerpoint/2010/main" val="3692501735"/>
      </p:ext>
    </p:extLst>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480" y="452717"/>
            <a:ext cx="9480356" cy="1065982"/>
          </a:xfrm>
        </p:spPr>
        <p:txBody>
          <a:bodyPr/>
          <a:lstStyle/>
          <a:p>
            <a:r>
              <a:rPr lang="en-US" dirty="0"/>
              <a:t>PHASE 2 PROJECT - GROUP 3</a:t>
            </a:r>
            <a:br>
              <a:rPr lang="en-US" dirty="0"/>
            </a:br>
            <a:br>
              <a:rPr lang="en-US" dirty="0"/>
            </a:br>
            <a:r>
              <a:rPr lang="en-US" sz="3000" dirty="0"/>
              <a:t>ANALYSIS OF KEY INDICATORS OF HOUSE PRICES</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36103" y="2427699"/>
            <a:ext cx="8897511" cy="3734562"/>
          </a:xfrm>
        </p:spPr>
      </p:pic>
    </p:spTree>
    <p:extLst>
      <p:ext uri="{BB962C8B-B14F-4D97-AF65-F5344CB8AC3E}">
        <p14:creationId xmlns:p14="http://schemas.microsoft.com/office/powerpoint/2010/main" val="981235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Regression results:</a:t>
            </a:r>
            <a:br>
              <a:rPr lang="en-US" sz="3200" dirty="0"/>
            </a:br>
            <a:endParaRPr lang="en-US" sz="3200" dirty="0"/>
          </a:p>
        </p:txBody>
      </p:sp>
      <p:sp>
        <p:nvSpPr>
          <p:cNvPr id="3" name="Content Placeholder 2"/>
          <p:cNvSpPr>
            <a:spLocks noGrp="1"/>
          </p:cNvSpPr>
          <p:nvPr>
            <p:ph idx="1"/>
          </p:nvPr>
        </p:nvSpPr>
        <p:spPr/>
        <p:txBody>
          <a:bodyPr/>
          <a:lstStyle/>
          <a:p>
            <a:r>
              <a:rPr lang="en-US" dirty="0"/>
              <a:t>From the baseline model it was noted that the R squared was 0.493 meaning that 49.3% of price variations could be explained by square foot living.</a:t>
            </a:r>
          </a:p>
          <a:p>
            <a:r>
              <a:rPr lang="en-US" dirty="0"/>
              <a:t>After transforming and adding features the R squared increased from 49.3% in the first model that only had square foot living compared to price, to 56.1% when multiple variables are used. </a:t>
            </a:r>
          </a:p>
          <a:p>
            <a:r>
              <a:rPr lang="en-US" dirty="0"/>
              <a:t>The F statistic was 0.00 indicating that the overall model is significant for our analysis. </a:t>
            </a:r>
          </a:p>
          <a:p>
            <a:r>
              <a:rPr lang="en-US" dirty="0"/>
              <a:t>NB: The above results were after data preprocessing and analysis.</a:t>
            </a:r>
          </a:p>
        </p:txBody>
      </p:sp>
    </p:spTree>
    <p:extLst>
      <p:ext uri="{BB962C8B-B14F-4D97-AF65-F5344CB8AC3E}">
        <p14:creationId xmlns:p14="http://schemas.microsoft.com/office/powerpoint/2010/main" val="1221185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52718"/>
            <a:ext cx="8947522" cy="954664"/>
          </a:xfrm>
        </p:spPr>
        <p:txBody>
          <a:bodyPr/>
          <a:lstStyle/>
          <a:p>
            <a:r>
              <a:rPr lang="en-US" sz="4000" b="1" dirty="0"/>
              <a:t>Conclusions</a:t>
            </a:r>
          </a:p>
        </p:txBody>
      </p:sp>
      <p:sp>
        <p:nvSpPr>
          <p:cNvPr id="3" name="Content Placeholder 2"/>
          <p:cNvSpPr>
            <a:spLocks noGrp="1"/>
          </p:cNvSpPr>
          <p:nvPr>
            <p:ph idx="1"/>
          </p:nvPr>
        </p:nvSpPr>
        <p:spPr>
          <a:xfrm>
            <a:off x="1103312" y="1407382"/>
            <a:ext cx="8946541" cy="4841018"/>
          </a:xfrm>
        </p:spPr>
        <p:txBody>
          <a:bodyPr/>
          <a:lstStyle/>
          <a:p>
            <a:pPr>
              <a:buFont typeface="Wingdings" panose="05000000000000000000" pitchFamily="2" charset="2"/>
              <a:buChar char="Ø"/>
            </a:pPr>
            <a:r>
              <a:rPr lang="en-US" dirty="0"/>
              <a:t>The ‘Grade’ feature was found to have the greatest impact on house prices.</a:t>
            </a:r>
          </a:p>
          <a:p>
            <a:pPr>
              <a:buFont typeface="Wingdings" panose="05000000000000000000" pitchFamily="2" charset="2"/>
              <a:buChar char="Ø"/>
            </a:pPr>
            <a:r>
              <a:rPr lang="en-US" dirty="0"/>
              <a:t>The features associated with higher-grade classifications (grade_13 Mansion with a coefficient of </a:t>
            </a:r>
            <a:r>
              <a:rPr lang="en-US" b="1" dirty="0"/>
              <a:t>1.2596</a:t>
            </a:r>
            <a:r>
              <a:rPr lang="en-US" dirty="0"/>
              <a:t>, grade_12 Luxury with a coefficient of </a:t>
            </a:r>
            <a:r>
              <a:rPr lang="en-US" b="1" dirty="0"/>
              <a:t>0.8849</a:t>
            </a:r>
            <a:r>
              <a:rPr lang="en-US" dirty="0"/>
              <a:t>, grade_11 Excellent with a coefficient of </a:t>
            </a:r>
            <a:r>
              <a:rPr lang="en-US" b="1" dirty="0"/>
              <a:t>0.6763</a:t>
            </a:r>
            <a:r>
              <a:rPr lang="en-US" dirty="0"/>
              <a:t>, and a larger living area (</a:t>
            </a:r>
            <a:r>
              <a:rPr lang="en-US" dirty="0" err="1"/>
              <a:t>log_sqft_living</a:t>
            </a:r>
            <a:r>
              <a:rPr lang="en-US" dirty="0"/>
              <a:t>) with a coefficient of </a:t>
            </a:r>
            <a:r>
              <a:rPr lang="en-US" b="1" dirty="0"/>
              <a:t> 0.7078</a:t>
            </a:r>
            <a:r>
              <a:rPr lang="en-US" dirty="0"/>
              <a:t>, had the most positive impact on house prices.</a:t>
            </a:r>
          </a:p>
          <a:p>
            <a:pPr>
              <a:buFont typeface="Wingdings" panose="05000000000000000000" pitchFamily="2" charset="2"/>
              <a:buChar char="Ø"/>
            </a:pPr>
            <a:r>
              <a:rPr lang="en-US" dirty="0"/>
              <a:t>Houses with a waterfront view(with a coefficient of </a:t>
            </a:r>
            <a:r>
              <a:rPr lang="en-US" b="1" dirty="0"/>
              <a:t>0.4086</a:t>
            </a:r>
            <a:r>
              <a:rPr lang="en-US" dirty="0"/>
              <a:t> ) were highly priced compared to those without a waterfront.</a:t>
            </a:r>
          </a:p>
          <a:p>
            <a:pPr>
              <a:buFont typeface="Wingdings" panose="05000000000000000000" pitchFamily="2" charset="2"/>
              <a:buChar char="Ø"/>
            </a:pPr>
            <a:r>
              <a:rPr lang="en-US" dirty="0"/>
              <a:t>Features like lower-grade classifications (grade_7 Average) with a coefficient of </a:t>
            </a:r>
            <a:r>
              <a:rPr lang="en-US" b="1" dirty="0"/>
              <a:t> -0.0812 </a:t>
            </a:r>
            <a:r>
              <a:rPr lang="en-US" dirty="0"/>
              <a:t>and smaller square footage above ground (</a:t>
            </a:r>
            <a:r>
              <a:rPr lang="en-US" dirty="0" err="1"/>
              <a:t>log_sqft_above</a:t>
            </a:r>
            <a:r>
              <a:rPr lang="en-US" dirty="0"/>
              <a:t>) with a coefficient of </a:t>
            </a:r>
            <a:r>
              <a:rPr lang="en-US" b="1" dirty="0"/>
              <a:t>-0.1240</a:t>
            </a:r>
            <a:r>
              <a:rPr lang="en-US" dirty="0"/>
              <a:t>, had a negative impact.</a:t>
            </a:r>
          </a:p>
          <a:p>
            <a:pPr marL="0" indent="0">
              <a:buNone/>
            </a:pPr>
            <a:endParaRPr lang="en-US" dirty="0"/>
          </a:p>
        </p:txBody>
      </p:sp>
    </p:spTree>
    <p:extLst>
      <p:ext uri="{BB962C8B-B14F-4D97-AF65-F5344CB8AC3E}">
        <p14:creationId xmlns:p14="http://schemas.microsoft.com/office/powerpoint/2010/main" val="2573345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52718"/>
            <a:ext cx="8947522" cy="1400530"/>
          </a:xfrm>
        </p:spPr>
        <p:txBody>
          <a:bodyPr/>
          <a:lstStyle/>
          <a:p>
            <a:r>
              <a:rPr lang="en-US" sz="3200" b="1" dirty="0"/>
              <a:t>Recommendations</a:t>
            </a:r>
          </a:p>
        </p:txBody>
      </p:sp>
      <p:sp>
        <p:nvSpPr>
          <p:cNvPr id="3" name="Content Placeholder 2"/>
          <p:cNvSpPr>
            <a:spLocks noGrp="1"/>
          </p:cNvSpPr>
          <p:nvPr>
            <p:ph idx="1"/>
          </p:nvPr>
        </p:nvSpPr>
        <p:spPr/>
        <p:txBody>
          <a:bodyPr/>
          <a:lstStyle/>
          <a:p>
            <a:r>
              <a:rPr lang="en-US" dirty="0"/>
              <a:t>Real estate investors seeking premium returns should consider the grade of the house.</a:t>
            </a:r>
          </a:p>
          <a:p>
            <a:r>
              <a:rPr lang="en-US" dirty="0"/>
              <a:t>Real estate investors should recognize the positive impact of larger living areas, as indicated by the </a:t>
            </a:r>
            <a:r>
              <a:rPr lang="en-US" dirty="0" err="1"/>
              <a:t>log_sqft_living</a:t>
            </a:r>
            <a:r>
              <a:rPr lang="en-US" dirty="0"/>
              <a:t> variable to fetch higher returns.</a:t>
            </a:r>
          </a:p>
          <a:p>
            <a:r>
              <a:rPr lang="en-US" dirty="0"/>
              <a:t>Real estate investors should also consider waterfront views as they also positively impact house prices.</a:t>
            </a:r>
          </a:p>
          <a:p>
            <a:r>
              <a:rPr lang="en-US" dirty="0"/>
              <a:t>Investors should be mindful of features with a negative impact on house prices, such as lower-grade classifications ("Average") and smaller square footage above ground (</a:t>
            </a:r>
            <a:r>
              <a:rPr lang="en-US" dirty="0" err="1"/>
              <a:t>log_sqft_above</a:t>
            </a:r>
            <a:r>
              <a:rPr lang="en-US" dirty="0"/>
              <a:t>).</a:t>
            </a:r>
          </a:p>
        </p:txBody>
      </p:sp>
    </p:spTree>
    <p:extLst>
      <p:ext uri="{BB962C8B-B14F-4D97-AF65-F5344CB8AC3E}">
        <p14:creationId xmlns:p14="http://schemas.microsoft.com/office/powerpoint/2010/main" val="2739897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a:p>
            <a:endParaRPr lang="en-US" dirty="0"/>
          </a:p>
          <a:p>
            <a:pPr marL="0" indent="0">
              <a:buNone/>
            </a:pPr>
            <a:r>
              <a:rPr lang="en-US" sz="2400" dirty="0"/>
              <a:t>                                              THANK YOU</a:t>
            </a:r>
          </a:p>
        </p:txBody>
      </p:sp>
    </p:spTree>
    <p:extLst>
      <p:ext uri="{BB962C8B-B14F-4D97-AF65-F5344CB8AC3E}">
        <p14:creationId xmlns:p14="http://schemas.microsoft.com/office/powerpoint/2010/main" val="2657896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9572" y="1105231"/>
            <a:ext cx="8444285" cy="1375575"/>
          </a:xfrm>
        </p:spPr>
        <p:txBody>
          <a:bodyPr/>
          <a:lstStyle/>
          <a:p>
            <a:r>
              <a:rPr lang="en-US" sz="4000" dirty="0"/>
              <a:t>AUTHORS:</a:t>
            </a:r>
          </a:p>
        </p:txBody>
      </p:sp>
      <p:sp>
        <p:nvSpPr>
          <p:cNvPr id="3" name="Subtitle 2"/>
          <p:cNvSpPr>
            <a:spLocks noGrp="1"/>
          </p:cNvSpPr>
          <p:nvPr>
            <p:ph type="subTitle" idx="1"/>
          </p:nvPr>
        </p:nvSpPr>
        <p:spPr>
          <a:xfrm>
            <a:off x="1121134" y="2957885"/>
            <a:ext cx="8859479" cy="2680915"/>
          </a:xfrm>
        </p:spPr>
        <p:txBody>
          <a:bodyPr>
            <a:normAutofit/>
          </a:bodyPr>
          <a:lstStyle/>
          <a:p>
            <a:pPr marL="342900" indent="-342900">
              <a:buFont typeface="Arial" panose="020B0604020202020204" pitchFamily="34" charset="0"/>
              <a:buChar char="•"/>
            </a:pPr>
            <a:r>
              <a:rPr lang="en-US" dirty="0"/>
              <a:t>Trixie Cherop</a:t>
            </a:r>
          </a:p>
          <a:p>
            <a:pPr marL="342900" indent="-342900">
              <a:buFont typeface="Arial" panose="020B0604020202020204" pitchFamily="34" charset="0"/>
              <a:buChar char="•"/>
            </a:pPr>
            <a:r>
              <a:rPr lang="en-US" dirty="0"/>
              <a:t>Evalyne macharia</a:t>
            </a:r>
          </a:p>
          <a:p>
            <a:pPr marL="342900" indent="-342900">
              <a:buFont typeface="Arial" panose="020B0604020202020204" pitchFamily="34" charset="0"/>
              <a:buChar char="•"/>
            </a:pPr>
            <a:r>
              <a:rPr lang="en-US" dirty="0"/>
              <a:t>Josephine Gathenya</a:t>
            </a:r>
          </a:p>
          <a:p>
            <a:pPr marL="342900" indent="-342900">
              <a:buFont typeface="Arial" panose="020B0604020202020204" pitchFamily="34" charset="0"/>
              <a:buChar char="•"/>
            </a:pPr>
            <a:r>
              <a:rPr lang="en-US" dirty="0"/>
              <a:t>Laura mutheu</a:t>
            </a:r>
          </a:p>
          <a:p>
            <a:pPr marL="342900" indent="-342900">
              <a:buFont typeface="Arial" panose="020B0604020202020204" pitchFamily="34" charset="0"/>
              <a:buChar char="•"/>
            </a:pPr>
            <a:r>
              <a:rPr lang="en-US" dirty="0"/>
              <a:t>Priscilla veke</a:t>
            </a:r>
          </a:p>
          <a:p>
            <a:pPr marL="342900" indent="-342900">
              <a:buFont typeface="Arial" panose="020B0604020202020204" pitchFamily="34" charset="0"/>
              <a:buChar char="•"/>
            </a:pPr>
            <a:r>
              <a:rPr lang="en-US" dirty="0"/>
              <a:t>Mercy cherotich</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3045376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52718"/>
            <a:ext cx="8947522" cy="1400530"/>
          </a:xfrm>
        </p:spPr>
        <p:txBody>
          <a:bodyPr/>
          <a:lstStyle/>
          <a:p>
            <a:r>
              <a:rPr lang="en-US" dirty="0"/>
              <a:t>Outline</a:t>
            </a:r>
          </a:p>
        </p:txBody>
      </p:sp>
      <p:sp>
        <p:nvSpPr>
          <p:cNvPr id="3" name="Content Placeholder 2"/>
          <p:cNvSpPr>
            <a:spLocks noGrp="1"/>
          </p:cNvSpPr>
          <p:nvPr>
            <p:ph idx="1"/>
          </p:nvPr>
        </p:nvSpPr>
        <p:spPr/>
        <p:txBody>
          <a:bodyPr>
            <a:normAutofit/>
          </a:bodyPr>
          <a:lstStyle/>
          <a:p>
            <a:r>
              <a:rPr lang="en-US" dirty="0"/>
              <a:t>Project Overview</a:t>
            </a:r>
          </a:p>
          <a:p>
            <a:r>
              <a:rPr lang="en-US" dirty="0"/>
              <a:t>Business problem </a:t>
            </a:r>
          </a:p>
          <a:p>
            <a:r>
              <a:rPr lang="en-US" dirty="0"/>
              <a:t>Objectives</a:t>
            </a:r>
          </a:p>
          <a:p>
            <a:r>
              <a:rPr lang="en-US" dirty="0"/>
              <a:t>Data Understanding</a:t>
            </a:r>
          </a:p>
          <a:p>
            <a:r>
              <a:rPr lang="en-US" dirty="0"/>
              <a:t>Modeling</a:t>
            </a:r>
          </a:p>
          <a:p>
            <a:r>
              <a:rPr lang="en-US" dirty="0"/>
              <a:t>Regression Results</a:t>
            </a:r>
          </a:p>
          <a:p>
            <a:r>
              <a:rPr lang="en-US" dirty="0"/>
              <a:t>Conclusions</a:t>
            </a:r>
          </a:p>
          <a:p>
            <a:r>
              <a:rPr lang="en-US" dirty="0"/>
              <a:t>Recommendations</a:t>
            </a:r>
          </a:p>
          <a:p>
            <a:r>
              <a:rPr lang="en-US" dirty="0"/>
              <a:t>Thank you</a:t>
            </a:r>
          </a:p>
        </p:txBody>
      </p:sp>
    </p:spTree>
    <p:extLst>
      <p:ext uri="{BB962C8B-B14F-4D97-AF65-F5344CB8AC3E}">
        <p14:creationId xmlns:p14="http://schemas.microsoft.com/office/powerpoint/2010/main" val="740420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3743" cy="1400530"/>
          </a:xfrm>
        </p:spPr>
        <p:txBody>
          <a:bodyPr/>
          <a:lstStyle/>
          <a:p>
            <a:r>
              <a:rPr lang="en-US" dirty="0"/>
              <a:t>Overview</a:t>
            </a:r>
          </a:p>
        </p:txBody>
      </p:sp>
      <p:sp>
        <p:nvSpPr>
          <p:cNvPr id="3" name="Content Placeholder 2"/>
          <p:cNvSpPr>
            <a:spLocks noGrp="1"/>
          </p:cNvSpPr>
          <p:nvPr>
            <p:ph idx="1"/>
          </p:nvPr>
        </p:nvSpPr>
        <p:spPr>
          <a:xfrm>
            <a:off x="646112" y="2138901"/>
            <a:ext cx="9403742" cy="4109498"/>
          </a:xfrm>
        </p:spPr>
        <p:txBody>
          <a:bodyPr/>
          <a:lstStyle/>
          <a:p>
            <a:pPr marL="0" indent="0">
              <a:buNone/>
            </a:pPr>
            <a:r>
              <a:rPr lang="en-US" dirty="0"/>
              <a:t>This project aims to analyze house sales data using multiple regression modeling techniques. We aim to identify and quantify the relationship between various predictor factors and house sale prices. </a:t>
            </a:r>
          </a:p>
          <a:p>
            <a:pPr marL="0" indent="0">
              <a:buNone/>
            </a:pPr>
            <a:r>
              <a:rPr lang="en-US" dirty="0"/>
              <a:t>The analysis seeks to help real estate investors make informed decisions on what type of houses they should invest in. This is in terms of the most impactful features, both positively and negatively, on House prices. </a:t>
            </a:r>
          </a:p>
          <a:p>
            <a:pPr marL="0" indent="0">
              <a:buNone/>
            </a:pPr>
            <a:r>
              <a:rPr lang="en-US" dirty="0"/>
              <a:t>The key components of the analysis include Data preparation, Feature selection and Engineering, Model Development, Evaluation, and Validation.</a:t>
            </a:r>
          </a:p>
        </p:txBody>
      </p:sp>
    </p:spTree>
    <p:extLst>
      <p:ext uri="{BB962C8B-B14F-4D97-AF65-F5344CB8AC3E}">
        <p14:creationId xmlns:p14="http://schemas.microsoft.com/office/powerpoint/2010/main" val="750607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9330" y="452718"/>
            <a:ext cx="8961504" cy="1400530"/>
          </a:xfrm>
        </p:spPr>
        <p:txBody>
          <a:bodyPr/>
          <a:lstStyle/>
          <a:p>
            <a:r>
              <a:rPr lang="en-US" dirty="0"/>
              <a:t>Business Problem</a:t>
            </a:r>
          </a:p>
        </p:txBody>
      </p:sp>
      <p:sp>
        <p:nvSpPr>
          <p:cNvPr id="3" name="Content Placeholder 2"/>
          <p:cNvSpPr>
            <a:spLocks noGrp="1"/>
          </p:cNvSpPr>
          <p:nvPr>
            <p:ph idx="1"/>
          </p:nvPr>
        </p:nvSpPr>
        <p:spPr>
          <a:xfrm>
            <a:off x="1089330" y="2146852"/>
            <a:ext cx="8960524" cy="4101546"/>
          </a:xfrm>
        </p:spPr>
        <p:txBody>
          <a:bodyPr/>
          <a:lstStyle/>
          <a:p>
            <a:pPr>
              <a:buFont typeface="Wingdings" panose="05000000000000000000" pitchFamily="2" charset="2"/>
              <a:buChar char="§"/>
            </a:pPr>
            <a:r>
              <a:rPr lang="en-US" dirty="0"/>
              <a:t>Real estate is a highly dynamic market influenced by numerous factors. This makes it challenging for real estate investors to accurately predict house prices. </a:t>
            </a:r>
          </a:p>
          <a:p>
            <a:pPr>
              <a:buFont typeface="Wingdings" panose="05000000000000000000" pitchFamily="2" charset="2"/>
              <a:buChar char="§"/>
            </a:pPr>
            <a:r>
              <a:rPr lang="en-US" dirty="0"/>
              <a:t>Inaccurate pricing models can lead to reduced profitability, missed opportunities, and dissatisfied customers. </a:t>
            </a:r>
          </a:p>
          <a:p>
            <a:pPr>
              <a:buFont typeface="Wingdings" panose="05000000000000000000" pitchFamily="2" charset="2"/>
              <a:buChar char="§"/>
            </a:pPr>
            <a:r>
              <a:rPr lang="en-US" dirty="0"/>
              <a:t>The current pricing strategy in the real estate industry is suboptimal, leading to potential loss of revenue and increased customer dissatisfaction. </a:t>
            </a:r>
          </a:p>
          <a:p>
            <a:pPr>
              <a:buFont typeface="Wingdings" panose="05000000000000000000" pitchFamily="2" charset="2"/>
              <a:buChar char="§"/>
            </a:pPr>
            <a:r>
              <a:rPr lang="en-US" dirty="0"/>
              <a:t>Hence a need for a robust predictive pricing model to enable companies to stay competitive and adapt to market fluctuations.</a:t>
            </a:r>
          </a:p>
        </p:txBody>
      </p:sp>
    </p:spTree>
    <p:extLst>
      <p:ext uri="{BB962C8B-B14F-4D97-AF65-F5344CB8AC3E}">
        <p14:creationId xmlns:p14="http://schemas.microsoft.com/office/powerpoint/2010/main" val="2335707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Main Objective</a:t>
            </a:r>
          </a:p>
          <a:p>
            <a:pPr marL="0" indent="0">
              <a:buNone/>
            </a:pPr>
            <a:r>
              <a:rPr lang="en-US" dirty="0"/>
              <a:t> To build a Linear Regression Model that predicts House Prices </a:t>
            </a:r>
          </a:p>
          <a:p>
            <a:pPr marL="0" indent="0">
              <a:buNone/>
            </a:pPr>
            <a:endParaRPr lang="en-US" dirty="0"/>
          </a:p>
          <a:p>
            <a:pPr>
              <a:buFont typeface="Wingdings" panose="05000000000000000000" pitchFamily="2" charset="2"/>
              <a:buChar char="Ø"/>
            </a:pPr>
            <a:r>
              <a:rPr lang="en-US" dirty="0"/>
              <a:t>Specific Objectives </a:t>
            </a:r>
          </a:p>
          <a:p>
            <a:pPr marL="457200" indent="-457200">
              <a:buFont typeface="+mj-lt"/>
              <a:buAutoNum type="arabicPeriod"/>
            </a:pPr>
            <a:r>
              <a:rPr lang="en-US" dirty="0"/>
              <a:t>To Identify key features that influence house prices </a:t>
            </a:r>
          </a:p>
          <a:p>
            <a:pPr marL="457200" indent="-457200">
              <a:buFont typeface="+mj-lt"/>
              <a:buAutoNum type="arabicPeriod"/>
            </a:pPr>
            <a:r>
              <a:rPr lang="en-US" dirty="0"/>
              <a:t>To assess the feature with the highest impact on House prices</a:t>
            </a:r>
          </a:p>
          <a:p>
            <a:pPr marL="457200" indent="-457200">
              <a:buFont typeface="+mj-lt"/>
              <a:buAutoNum type="arabicPeriod"/>
            </a:pPr>
            <a:r>
              <a:rPr lang="en-US" dirty="0"/>
              <a:t>To evaluate and validate the performance of the model</a:t>
            </a:r>
          </a:p>
        </p:txBody>
      </p:sp>
    </p:spTree>
    <p:extLst>
      <p:ext uri="{BB962C8B-B14F-4D97-AF65-F5344CB8AC3E}">
        <p14:creationId xmlns:p14="http://schemas.microsoft.com/office/powerpoint/2010/main" val="2553520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9329" y="452718"/>
            <a:ext cx="8961505" cy="891052"/>
          </a:xfrm>
        </p:spPr>
        <p:txBody>
          <a:bodyPr/>
          <a:lstStyle/>
          <a:p>
            <a:r>
              <a:rPr lang="en-US" dirty="0"/>
              <a:t>Data Understanding</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8842" y="1670993"/>
            <a:ext cx="8137612" cy="4577407"/>
          </a:xfrm>
        </p:spPr>
      </p:pic>
    </p:spTree>
    <p:extLst>
      <p:ext uri="{BB962C8B-B14F-4D97-AF65-F5344CB8AC3E}">
        <p14:creationId xmlns:p14="http://schemas.microsoft.com/office/powerpoint/2010/main" val="1378423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537" y="452718"/>
            <a:ext cx="8975297" cy="1400530"/>
          </a:xfrm>
        </p:spPr>
        <p:txBody>
          <a:bodyPr/>
          <a:lstStyle/>
          <a:p>
            <a:r>
              <a:rPr lang="en-US" sz="2000" dirty="0"/>
              <a:t>Correlations between price and different independent variables after data preprocessing. This was done before doing regression analysis.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5537" y="1965174"/>
            <a:ext cx="8366598" cy="4195762"/>
          </a:xfrm>
        </p:spPr>
      </p:pic>
    </p:spTree>
    <p:extLst>
      <p:ext uri="{BB962C8B-B14F-4D97-AF65-F5344CB8AC3E}">
        <p14:creationId xmlns:p14="http://schemas.microsoft.com/office/powerpoint/2010/main" val="3040133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7653" y="452718"/>
            <a:ext cx="9003181" cy="1400530"/>
          </a:xfrm>
        </p:spPr>
        <p:txBody>
          <a:bodyPr/>
          <a:lstStyle/>
          <a:p>
            <a:r>
              <a:rPr lang="en-US" dirty="0"/>
              <a:t>Modelling</a:t>
            </a:r>
          </a:p>
        </p:txBody>
      </p:sp>
      <p:sp>
        <p:nvSpPr>
          <p:cNvPr id="3" name="Content Placeholder 2"/>
          <p:cNvSpPr>
            <a:spLocks noGrp="1"/>
          </p:cNvSpPr>
          <p:nvPr>
            <p:ph idx="1"/>
          </p:nvPr>
        </p:nvSpPr>
        <p:spPr>
          <a:xfrm>
            <a:off x="1047653" y="1726914"/>
            <a:ext cx="8946541" cy="4195481"/>
          </a:xfrm>
        </p:spPr>
        <p:txBody>
          <a:bodyPr/>
          <a:lstStyle/>
          <a:p>
            <a:pPr>
              <a:buFont typeface="Arial" panose="020B0604020202020204" pitchFamily="34" charset="0"/>
              <a:buChar char="•"/>
            </a:pPr>
            <a:r>
              <a:rPr lang="en-US" b="1" dirty="0"/>
              <a:t>Built a baseline Model (Model 1) using the '</a:t>
            </a:r>
            <a:r>
              <a:rPr lang="en-US" b="1" dirty="0" err="1"/>
              <a:t>sqft_living</a:t>
            </a:r>
            <a:r>
              <a:rPr lang="en-US" b="1" dirty="0"/>
              <a:t>’  feature, since it was the most highly correlated with price</a:t>
            </a:r>
            <a:r>
              <a:rPr lang="en-US" dirty="0"/>
              <a:t>.</a:t>
            </a:r>
          </a:p>
          <a:p>
            <a:pPr>
              <a:buFont typeface="Arial" panose="020B0604020202020204" pitchFamily="34" charset="0"/>
              <a:buChar char="•"/>
            </a:pPr>
            <a:r>
              <a:rPr lang="en-US" b="1" dirty="0"/>
              <a:t>Introduced more features into our baseline model that formed the basis for the multiple regression model.</a:t>
            </a:r>
          </a:p>
          <a:p>
            <a:pPr>
              <a:buFont typeface="Arial" panose="020B0604020202020204" pitchFamily="34" charset="0"/>
              <a:buChar char="•"/>
            </a:pPr>
            <a:r>
              <a:rPr lang="en-US" b="1" dirty="0"/>
              <a:t>Created four models and noticed a significant improvement in the final model performance.</a:t>
            </a:r>
            <a:endParaRPr lang="en-US" dirty="0"/>
          </a:p>
        </p:txBody>
      </p:sp>
    </p:spTree>
    <p:extLst>
      <p:ext uri="{BB962C8B-B14F-4D97-AF65-F5344CB8AC3E}">
        <p14:creationId xmlns:p14="http://schemas.microsoft.com/office/powerpoint/2010/main" val="35696992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
  <TotalTime>1546</TotalTime>
  <Words>685</Words>
  <Application>Microsoft Office PowerPoint</Application>
  <PresentationFormat>Widescreen</PresentationFormat>
  <Paragraphs>59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Gothic</vt:lpstr>
      <vt:lpstr>Wingdings</vt:lpstr>
      <vt:lpstr>Wingdings 3</vt:lpstr>
      <vt:lpstr>Ion</vt:lpstr>
      <vt:lpstr>PHASE 2 PROJECT - GROUP 3  ANALYSIS OF KEY INDICATORS OF HOUSE PRICES</vt:lpstr>
      <vt:lpstr>AUTHORS:</vt:lpstr>
      <vt:lpstr>Outline</vt:lpstr>
      <vt:lpstr>Overview</vt:lpstr>
      <vt:lpstr>Business Problem</vt:lpstr>
      <vt:lpstr>Objectives</vt:lpstr>
      <vt:lpstr>Data Understanding</vt:lpstr>
      <vt:lpstr>Correlations between price and different independent variables after data preprocessing. This was done before doing regression analysis.</vt:lpstr>
      <vt:lpstr>Modelling</vt:lpstr>
      <vt:lpstr>Regression results: </vt:lpstr>
      <vt:lpstr>Conclusions</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user</cp:lastModifiedBy>
  <cp:revision>38</cp:revision>
  <dcterms:created xsi:type="dcterms:W3CDTF">2023-12-29T17:39:21Z</dcterms:created>
  <dcterms:modified xsi:type="dcterms:W3CDTF">2024-01-02T18:32:02Z</dcterms:modified>
</cp:coreProperties>
</file>