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0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8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7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5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8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3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4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1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6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4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8351-1711-4BC8-9B15-F122ADD446C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6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246"/>
          <a:stretch/>
        </p:blipFill>
        <p:spPr>
          <a:xfrm>
            <a:off x="1524000" y="2091858"/>
            <a:ext cx="8222693" cy="4651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1445527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Meta meangoup1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12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1646-64EA-46A7-A574-3B1AC847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52B3C-2AB1-4DB4-8257-274613C6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5A7137-D922-4684-9CB8-793C2CED7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95335488">
            <a:extLst>
              <a:ext uri="{FF2B5EF4-FFF2-40B4-BE49-F238E27FC236}">
                <a16:creationId xmlns:a16="http://schemas.microsoft.com/office/drawing/2014/main" id="{50E5932E-9FA9-4F1F-AFCA-BB4107080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7"/>
          <a:stretch>
            <a:fillRect/>
          </a:stretch>
        </p:blipFill>
        <p:spPr bwMode="auto">
          <a:xfrm>
            <a:off x="0" y="457200"/>
            <a:ext cx="643593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25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437891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3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Metaanova</a:t>
            </a:r>
            <a:r>
              <a:rPr lang="en-US" altLang="ko-KR" dirty="0"/>
              <a:t>(</a:t>
            </a:r>
            <a:r>
              <a:rPr lang="en-US" altLang="ko-KR" dirty="0" err="1"/>
              <a:t>meangroup</a:t>
            </a:r>
            <a:r>
              <a:rPr lang="en-US" altLang="ko-KR" dirty="0"/>
              <a:t>)_by grade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6783"/>
            <a:ext cx="8237934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ko-KR" dirty="0" err="1"/>
              <a:t>Metaanova</a:t>
            </a:r>
            <a:r>
              <a:rPr lang="en-US" altLang="ko-KR" dirty="0"/>
              <a:t>(</a:t>
            </a:r>
            <a:r>
              <a:rPr lang="en-US" altLang="ko-KR" dirty="0" err="1"/>
              <a:t>meangroup</a:t>
            </a:r>
            <a:r>
              <a:rPr lang="en-US" altLang="ko-KR" dirty="0"/>
              <a:t>)_by total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54" y="1528754"/>
            <a:ext cx="8237934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Metaanova</a:t>
            </a:r>
            <a:r>
              <a:rPr lang="en-US" altLang="ko-KR" dirty="0"/>
              <a:t>(</a:t>
            </a:r>
            <a:r>
              <a:rPr lang="en-US" altLang="ko-KR" dirty="0" err="1"/>
              <a:t>meangroup</a:t>
            </a:r>
            <a:r>
              <a:rPr lang="en-US" altLang="ko-KR" dirty="0"/>
              <a:t>)_number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96" y="1315520"/>
            <a:ext cx="8237934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0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Meangroup_Factor</a:t>
            </a:r>
            <a:r>
              <a:rPr lang="en-US" altLang="ko-KR" dirty="0"/>
              <a:t> </a:t>
            </a:r>
            <a:r>
              <a:rPr lang="en-US" altLang="ko-KR" dirty="0" err="1"/>
              <a:t>anova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83" y="179705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6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Meangroup_Factor</a:t>
            </a:r>
            <a:r>
              <a:rPr lang="en-US" altLang="ko-KR" dirty="0"/>
              <a:t> </a:t>
            </a:r>
            <a:r>
              <a:rPr lang="en-US" altLang="ko-KR" dirty="0" err="1"/>
              <a:t>anova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70" y="1390361"/>
            <a:ext cx="8399621" cy="62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0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691" y="547140"/>
            <a:ext cx="10515600" cy="1325563"/>
          </a:xfrm>
        </p:spPr>
        <p:txBody>
          <a:bodyPr/>
          <a:lstStyle/>
          <a:p>
            <a:r>
              <a:rPr lang="en-US" altLang="ko-KR" dirty="0" err="1"/>
              <a:t>Random_Effect_Model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5269"/>
          <a:stretch/>
        </p:blipFill>
        <p:spPr>
          <a:xfrm>
            <a:off x="1984653" y="2105890"/>
            <a:ext cx="8222693" cy="44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Fixed_Effect_Model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942"/>
          <a:stretch/>
        </p:blipFill>
        <p:spPr>
          <a:xfrm>
            <a:off x="1984653" y="1690687"/>
            <a:ext cx="8222693" cy="47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sumgorup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9195"/>
          <a:stretch/>
        </p:blipFill>
        <p:spPr>
          <a:xfrm>
            <a:off x="1915048" y="1690687"/>
            <a:ext cx="8222693" cy="4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0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437891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6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437891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Total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158"/>
          <a:stretch/>
        </p:blipFill>
        <p:spPr>
          <a:xfrm>
            <a:off x="1832253" y="1690687"/>
            <a:ext cx="8222693" cy="46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F09C-0FB0-4945-A9C7-E165C90D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51FEA03-8C03-49A1-B5BF-2E484E2AB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995867"/>
              </p:ext>
            </p:extLst>
          </p:nvPr>
        </p:nvGraphicFramePr>
        <p:xfrm>
          <a:off x="838200" y="2107474"/>
          <a:ext cx="6644817" cy="2654169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1577867741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1911575534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3068375446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274887168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1053648815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14466950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2456311815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1538461735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1266418435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1275711322"/>
                    </a:ext>
                  </a:extLst>
                </a:gridCol>
              </a:tblGrid>
              <a:tr h="398547"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10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table</a:t>
                      </a:r>
                      <a:r>
                        <a:rPr lang="ko-KR" alt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b="1" kern="0" spc="-10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4. the </a:t>
                      </a:r>
                      <a:r>
                        <a:rPr 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mean effect size according to the sub-factor of environmental literacy</a:t>
                      </a:r>
                      <a:endParaRPr lang="en-US" sz="1400" b="1" kern="0" spc="-100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07694"/>
                  </a:ext>
                </a:extLst>
              </a:tr>
              <a:tr h="3759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variable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k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ES(g)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95% C.I.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T</a:t>
                      </a:r>
                      <a:r>
                        <a:rPr lang="en-US" sz="1200" kern="0" spc="-50" baseline="300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</a:t>
                      </a:r>
                      <a:r>
                        <a:rPr lang="en-US" sz="1200" kern="0" spc="-50" baseline="30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b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</a:b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(%)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Q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df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558269"/>
                  </a:ext>
                </a:extLst>
              </a:tr>
              <a:tr h="375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Lower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Upper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02502"/>
                  </a:ext>
                </a:extLst>
              </a:tr>
              <a:tr h="3759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affection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18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2.4239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1.716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3.131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2.180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95.2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0.56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0.906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89191"/>
                  </a:ext>
                </a:extLst>
              </a:tr>
              <a:tr h="3759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behavior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16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2.2789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1.472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3.085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2.474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95.8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91174"/>
                  </a:ext>
                </a:extLst>
              </a:tr>
              <a:tr h="3759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knowledge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17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2.5764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1.817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3.334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2.311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95.7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3524"/>
                  </a:ext>
                </a:extLst>
              </a:tr>
              <a:tr h="3759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function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 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2.9599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1.053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4.866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9.033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98.3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015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58D7DF-E0BE-4F03-BE2C-EE0BB8C9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27480"/>
              </p:ext>
            </p:extLst>
          </p:nvPr>
        </p:nvGraphicFramePr>
        <p:xfrm>
          <a:off x="1731535" y="5025172"/>
          <a:ext cx="6441505" cy="3745935"/>
        </p:xfrm>
        <a:graphic>
          <a:graphicData uri="http://schemas.openxmlformats.org/drawingml/2006/table">
            <a:tbl>
              <a:tblPr/>
              <a:tblGrid>
                <a:gridCol w="706404">
                  <a:extLst>
                    <a:ext uri="{9D8B030D-6E8A-4147-A177-3AD203B41FA5}">
                      <a16:colId xmlns:a16="http://schemas.microsoft.com/office/drawing/2014/main" val="1297148262"/>
                    </a:ext>
                  </a:extLst>
                </a:gridCol>
                <a:gridCol w="706404">
                  <a:extLst>
                    <a:ext uri="{9D8B030D-6E8A-4147-A177-3AD203B41FA5}">
                      <a16:colId xmlns:a16="http://schemas.microsoft.com/office/drawing/2014/main" val="3121773914"/>
                    </a:ext>
                  </a:extLst>
                </a:gridCol>
                <a:gridCol w="562282">
                  <a:extLst>
                    <a:ext uri="{9D8B030D-6E8A-4147-A177-3AD203B41FA5}">
                      <a16:colId xmlns:a16="http://schemas.microsoft.com/office/drawing/2014/main" val="3171011172"/>
                    </a:ext>
                  </a:extLst>
                </a:gridCol>
                <a:gridCol w="604592">
                  <a:extLst>
                    <a:ext uri="{9D8B030D-6E8A-4147-A177-3AD203B41FA5}">
                      <a16:colId xmlns:a16="http://schemas.microsoft.com/office/drawing/2014/main" val="1902945581"/>
                    </a:ext>
                  </a:extLst>
                </a:gridCol>
                <a:gridCol w="604592">
                  <a:extLst>
                    <a:ext uri="{9D8B030D-6E8A-4147-A177-3AD203B41FA5}">
                      <a16:colId xmlns:a16="http://schemas.microsoft.com/office/drawing/2014/main" val="2690913600"/>
                    </a:ext>
                  </a:extLst>
                </a:gridCol>
                <a:gridCol w="597565">
                  <a:extLst>
                    <a:ext uri="{9D8B030D-6E8A-4147-A177-3AD203B41FA5}">
                      <a16:colId xmlns:a16="http://schemas.microsoft.com/office/drawing/2014/main" val="3677486731"/>
                    </a:ext>
                  </a:extLst>
                </a:gridCol>
                <a:gridCol w="521468">
                  <a:extLst>
                    <a:ext uri="{9D8B030D-6E8A-4147-A177-3AD203B41FA5}">
                      <a16:colId xmlns:a16="http://schemas.microsoft.com/office/drawing/2014/main" val="2160341432"/>
                    </a:ext>
                  </a:extLst>
                </a:gridCol>
                <a:gridCol w="521468">
                  <a:extLst>
                    <a:ext uri="{9D8B030D-6E8A-4147-A177-3AD203B41FA5}">
                      <a16:colId xmlns:a16="http://schemas.microsoft.com/office/drawing/2014/main" val="919142107"/>
                    </a:ext>
                  </a:extLst>
                </a:gridCol>
                <a:gridCol w="492016">
                  <a:extLst>
                    <a:ext uri="{9D8B030D-6E8A-4147-A177-3AD203B41FA5}">
                      <a16:colId xmlns:a16="http://schemas.microsoft.com/office/drawing/2014/main" val="1606076770"/>
                    </a:ext>
                  </a:extLst>
                </a:gridCol>
                <a:gridCol w="492016">
                  <a:extLst>
                    <a:ext uri="{9D8B030D-6E8A-4147-A177-3AD203B41FA5}">
                      <a16:colId xmlns:a16="http://schemas.microsoft.com/office/drawing/2014/main" val="3494397208"/>
                    </a:ext>
                  </a:extLst>
                </a:gridCol>
                <a:gridCol w="632698">
                  <a:extLst>
                    <a:ext uri="{9D8B030D-6E8A-4147-A177-3AD203B41FA5}">
                      <a16:colId xmlns:a16="http://schemas.microsoft.com/office/drawing/2014/main" val="2709198692"/>
                    </a:ext>
                  </a:extLst>
                </a:gridCol>
              </a:tblGrid>
              <a:tr h="228346">
                <a:tc grid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10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table</a:t>
                      </a:r>
                      <a:r>
                        <a:rPr lang="ko-KR" altLang="en-US" sz="1200" b="1" kern="0" spc="-10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200" b="1" kern="0" spc="-10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5. the mean effect size according to the interventions</a:t>
                      </a:r>
                      <a:endParaRPr lang="ko-KR" altLang="en-US" sz="1200" b="1" kern="0" spc="-100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72889"/>
                  </a:ext>
                </a:extLst>
              </a:tr>
              <a:tr h="215392"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Variables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k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ES(g)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95% C.I.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T</a:t>
                      </a:r>
                      <a:r>
                        <a:rPr lang="en-US" sz="1100" kern="0" spc="-50" baseline="300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</a:t>
                      </a:r>
                      <a:r>
                        <a:rPr lang="en-US" sz="1100" kern="0" spc="-50" baseline="300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(%)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Q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df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923254"/>
                  </a:ext>
                </a:extLst>
              </a:tr>
              <a:tr h="21539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Lower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Upper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28324"/>
                  </a:ext>
                </a:extLst>
              </a:tr>
              <a:tr h="215392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Grade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0.7335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-1.628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3.095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5.707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98.3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63.26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0.000</a:t>
                      </a:r>
                      <a:r>
                        <a:rPr lang="en-US" sz="1100" kern="0" spc="-50" baseline="300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***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017036"/>
                  </a:ext>
                </a:extLst>
              </a:tr>
              <a:tr h="21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0.6961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0.364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1.027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0.042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37.4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93645"/>
                  </a:ext>
                </a:extLst>
              </a:tr>
              <a:tr h="21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3.0172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2.310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3.723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0.629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81.4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04894"/>
                  </a:ext>
                </a:extLst>
              </a:tr>
              <a:tr h="21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21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2.4967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1.838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3.154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2.139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94.6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77442"/>
                  </a:ext>
                </a:extLst>
              </a:tr>
              <a:tr h="21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26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3.0033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2.209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3.796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3.926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97.2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77220"/>
                  </a:ext>
                </a:extLst>
              </a:tr>
              <a:tr h="2153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Unit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Upper 13 times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26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3.2647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2.466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4.062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3.940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97.0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6.50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0.010</a:t>
                      </a:r>
                      <a:r>
                        <a:rPr lang="en-US" sz="1100" kern="0" spc="-50" baseline="300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*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705225"/>
                  </a:ext>
                </a:extLst>
              </a:tr>
              <a:tr h="21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Under 13 times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35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2.0236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1.500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2.546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2.331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95.7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74577"/>
                  </a:ext>
                </a:extLst>
              </a:tr>
              <a:tr h="2153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N. Of Students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Upper 30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33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2.2722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1.705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2.838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2.567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96.5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1.19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0.275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12370"/>
                  </a:ext>
                </a:extLst>
              </a:tr>
              <a:tr h="21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Under 30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28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2.7877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2.053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3.521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3.621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96.1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546186"/>
                  </a:ext>
                </a:extLst>
              </a:tr>
              <a:tr h="2153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Place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Outside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25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2.6908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2.037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3.344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2.548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95.1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0.58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0.448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66784"/>
                  </a:ext>
                </a:extLst>
              </a:tr>
              <a:tr h="21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Inside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36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2.3485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1.753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2.944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3.079 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96.8</a:t>
                      </a:r>
                      <a:endParaRPr lang="en-US" sz="1100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6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0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437891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8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243</Words>
  <Application>Microsoft Office PowerPoint</Application>
  <PresentationFormat>와이드스크린</PresentationFormat>
  <Paragraphs>159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HY중고딕</vt:lpstr>
      <vt:lpstr>맑은 고딕</vt:lpstr>
      <vt:lpstr>한양신명조</vt:lpstr>
      <vt:lpstr>Arial</vt:lpstr>
      <vt:lpstr>Office 테마</vt:lpstr>
      <vt:lpstr>PowerPoint 프레젠테이션</vt:lpstr>
      <vt:lpstr>Random_Effect_Model</vt:lpstr>
      <vt:lpstr>Fixed_Effect_Model</vt:lpstr>
      <vt:lpstr>sumgorup</vt:lpstr>
      <vt:lpstr>PowerPoint 프레젠테이션</vt:lpstr>
      <vt:lpstr>PowerPoint 프레젠테이션</vt:lpstr>
      <vt:lpstr>Total score</vt:lpstr>
      <vt:lpstr>PowerPoint 프레젠테이션</vt:lpstr>
      <vt:lpstr>PowerPoint 프레젠테이션</vt:lpstr>
      <vt:lpstr>PowerPoint 프레젠테이션</vt:lpstr>
      <vt:lpstr>PowerPoint 프레젠테이션</vt:lpstr>
      <vt:lpstr>Metaanova(meangroup)_by grade</vt:lpstr>
      <vt:lpstr>Metaanova(meangroup)_by total</vt:lpstr>
      <vt:lpstr>Metaanova(meangroup)_number</vt:lpstr>
      <vt:lpstr>Meangroup_Factor anova</vt:lpstr>
      <vt:lpstr>Meangroup_Factor 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Mercyme</dc:creator>
  <cp:lastModifiedBy>정 성지</cp:lastModifiedBy>
  <cp:revision>17</cp:revision>
  <dcterms:created xsi:type="dcterms:W3CDTF">2018-06-09T01:57:24Z</dcterms:created>
  <dcterms:modified xsi:type="dcterms:W3CDTF">2021-08-02T11:37:55Z</dcterms:modified>
</cp:coreProperties>
</file>