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65" r:id="rId5"/>
    <p:sldId id="259" r:id="rId6"/>
    <p:sldId id="267" r:id="rId7"/>
    <p:sldId id="260" r:id="rId8"/>
    <p:sldId id="261" r:id="rId9"/>
    <p:sldId id="263" r:id="rId10"/>
    <p:sldId id="262"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1" d="100"/>
          <a:sy n="51" d="100"/>
        </p:scale>
        <p:origin x="1188"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1977489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7FD5E-B174-4C0C-B563-C1126814E83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232057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4221660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675501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2405870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3734259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263859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3221313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162107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6021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7FD5E-B174-4C0C-B563-C1126814E832}"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425676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7FD5E-B174-4C0C-B563-C1126814E83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67283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7FD5E-B174-4C0C-B563-C1126814E832}"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227046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7FD5E-B174-4C0C-B563-C1126814E832}"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160979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7FD5E-B174-4C0C-B563-C1126814E832}"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161789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7FD5E-B174-4C0C-B563-C1126814E83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210401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7FD5E-B174-4C0C-B563-C1126814E832}"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3078EB-7BC2-48E2-93E0-336822BFD637}" type="slidenum">
              <a:rPr lang="en-US" smtClean="0"/>
              <a:t>‹#›</a:t>
            </a:fld>
            <a:endParaRPr lang="en-US"/>
          </a:p>
        </p:txBody>
      </p:sp>
    </p:spTree>
    <p:extLst>
      <p:ext uri="{BB962C8B-B14F-4D97-AF65-F5344CB8AC3E}">
        <p14:creationId xmlns:p14="http://schemas.microsoft.com/office/powerpoint/2010/main" val="96821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27FD5E-B174-4C0C-B563-C1126814E832}" type="datetimeFigureOut">
              <a:rPr lang="en-US" smtClean="0"/>
              <a:t>7/23/2025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3078EB-7BC2-48E2-93E0-336822BFD637}" type="slidenum">
              <a:rPr lang="en-US" smtClean="0"/>
              <a:t>‹#›</a:t>
            </a:fld>
            <a:endParaRPr lang="en-US"/>
          </a:p>
        </p:txBody>
      </p:sp>
    </p:spTree>
    <p:extLst>
      <p:ext uri="{BB962C8B-B14F-4D97-AF65-F5344CB8AC3E}">
        <p14:creationId xmlns:p14="http://schemas.microsoft.com/office/powerpoint/2010/main" val="213728194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becksddf/churn-in-telecoms-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F7AE-4B8D-87D3-5886-00678FA6A6A0}"/>
              </a:ext>
            </a:extLst>
          </p:cNvPr>
          <p:cNvSpPr>
            <a:spLocks noGrp="1"/>
          </p:cNvSpPr>
          <p:nvPr>
            <p:ph type="ctrTitle"/>
          </p:nvPr>
        </p:nvSpPr>
        <p:spPr/>
        <p:txBody>
          <a:bodyPr/>
          <a:lstStyle/>
          <a:p>
            <a:r>
              <a:rPr lang="en-US" dirty="0"/>
              <a:t>SYRIA TEL CUSTOMER CHURN ANALYSIS.</a:t>
            </a:r>
          </a:p>
        </p:txBody>
      </p:sp>
      <p:sp>
        <p:nvSpPr>
          <p:cNvPr id="3" name="Subtitle 2">
            <a:extLst>
              <a:ext uri="{FF2B5EF4-FFF2-40B4-BE49-F238E27FC236}">
                <a16:creationId xmlns:a16="http://schemas.microsoft.com/office/drawing/2014/main" id="{2F99556C-4E1F-D2A3-3291-65EC60A66AF9}"/>
              </a:ext>
            </a:extLst>
          </p:cNvPr>
          <p:cNvSpPr>
            <a:spLocks noGrp="1"/>
          </p:cNvSpPr>
          <p:nvPr>
            <p:ph type="subTitle" idx="1"/>
          </p:nvPr>
        </p:nvSpPr>
        <p:spPr/>
        <p:txBody>
          <a:bodyPr>
            <a:normAutofit/>
          </a:bodyPr>
          <a:lstStyle/>
          <a:p>
            <a:r>
              <a:rPr lang="en-US" dirty="0"/>
              <a:t>MORINGA SCHOOL </a:t>
            </a:r>
          </a:p>
          <a:p>
            <a:r>
              <a:rPr lang="en-US" dirty="0"/>
              <a:t>PHASE 3 PROJECT</a:t>
            </a:r>
          </a:p>
          <a:p>
            <a:r>
              <a:rPr lang="en-US" dirty="0"/>
              <a:t>MERCY CHEPKORIR</a:t>
            </a:r>
          </a:p>
        </p:txBody>
      </p:sp>
    </p:spTree>
    <p:extLst>
      <p:ext uri="{BB962C8B-B14F-4D97-AF65-F5344CB8AC3E}">
        <p14:creationId xmlns:p14="http://schemas.microsoft.com/office/powerpoint/2010/main" val="397041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E92D-429C-C038-9A72-7222672F2FCD}"/>
              </a:ext>
            </a:extLst>
          </p:cNvPr>
          <p:cNvSpPr>
            <a:spLocks noGrp="1"/>
          </p:cNvSpPr>
          <p:nvPr>
            <p:ph type="title"/>
          </p:nvPr>
        </p:nvSpPr>
        <p:spPr/>
        <p:txBody>
          <a:bodyPr>
            <a:normAutofit/>
          </a:bodyPr>
          <a:lstStyle/>
          <a:p>
            <a:r>
              <a:rPr lang="en-US" dirty="0"/>
              <a:t>Modeling – Logistic regression </a:t>
            </a:r>
            <a:br>
              <a:rPr lang="en-US" dirty="0"/>
            </a:br>
            <a:endParaRPr lang="en-US" dirty="0"/>
          </a:p>
        </p:txBody>
      </p:sp>
      <p:sp>
        <p:nvSpPr>
          <p:cNvPr id="3" name="Content Placeholder 2">
            <a:extLst>
              <a:ext uri="{FF2B5EF4-FFF2-40B4-BE49-F238E27FC236}">
                <a16:creationId xmlns:a16="http://schemas.microsoft.com/office/drawing/2014/main" id="{70E8C498-2822-3BA4-300B-E72C65620CB6}"/>
              </a:ext>
            </a:extLst>
          </p:cNvPr>
          <p:cNvSpPr>
            <a:spLocks noGrp="1"/>
          </p:cNvSpPr>
          <p:nvPr>
            <p:ph idx="1"/>
          </p:nvPr>
        </p:nvSpPr>
        <p:spPr/>
        <p:txBody>
          <a:bodyPr>
            <a:normAutofit fontScale="92500" lnSpcReduction="10000"/>
          </a:bodyPr>
          <a:lstStyle/>
          <a:p>
            <a:pPr marL="0" indent="0">
              <a:buNone/>
            </a:pPr>
            <a:r>
              <a:rPr lang="en-US" dirty="0"/>
              <a:t>The Logistic Regression model used in this context, with balanced class weights, has shown a good ability to predict customer churn. It has an accuracy of approximately 77%, and the ROC curve indicates a good balance between sensitivity and recall. The confusion matrix shows that the model has a higher number of false positives, indicating that it tends to predict churn where there isn't any. However, it's better to predict potential churn and take preventive measures than to miss out on customers who might churn. The discrimination threshold plot can be used to adjust the threshold for predicting churn to balance precision and recall as per business requirements.</a:t>
            </a:r>
          </a:p>
          <a:p>
            <a:endParaRPr lang="en-US" dirty="0"/>
          </a:p>
        </p:txBody>
      </p:sp>
    </p:spTree>
    <p:extLst>
      <p:ext uri="{BB962C8B-B14F-4D97-AF65-F5344CB8AC3E}">
        <p14:creationId xmlns:p14="http://schemas.microsoft.com/office/powerpoint/2010/main" val="272586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3616-C0D8-A544-7DAA-C79AA11E4B06}"/>
              </a:ext>
            </a:extLst>
          </p:cNvPr>
          <p:cNvSpPr>
            <a:spLocks noGrp="1"/>
          </p:cNvSpPr>
          <p:nvPr>
            <p:ph type="title"/>
          </p:nvPr>
        </p:nvSpPr>
        <p:spPr/>
        <p:txBody>
          <a:bodyPr>
            <a:normAutofit/>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A2E18EDE-8F1F-F873-4DA9-84A1D8BA8AF8}"/>
              </a:ext>
            </a:extLst>
          </p:cNvPr>
          <p:cNvSpPr>
            <a:spLocks noGrp="1"/>
          </p:cNvSpPr>
          <p:nvPr>
            <p:ph idx="1"/>
          </p:nvPr>
        </p:nvSpPr>
        <p:spPr/>
        <p:txBody>
          <a:bodyPr/>
          <a:lstStyle/>
          <a:p>
            <a:r>
              <a:rPr lang="en-US" dirty="0"/>
              <a:t> The ensemble stacking model outperforms the individual models, demonstrating the highest accuracy, recall, precision, and F1 score on both test and training data.</a:t>
            </a:r>
          </a:p>
          <a:p>
            <a:r>
              <a:rPr lang="en-US" dirty="0"/>
              <a:t> The stacking model is recommended for its improved overall performance in predicting the target variable.</a:t>
            </a:r>
          </a:p>
        </p:txBody>
      </p:sp>
    </p:spTree>
    <p:extLst>
      <p:ext uri="{BB962C8B-B14F-4D97-AF65-F5344CB8AC3E}">
        <p14:creationId xmlns:p14="http://schemas.microsoft.com/office/powerpoint/2010/main" val="266508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D71E-77B7-CE30-AD4B-20F8E7E5732F}"/>
              </a:ext>
            </a:extLst>
          </p:cNvPr>
          <p:cNvSpPr>
            <a:spLocks noGrp="1"/>
          </p:cNvSpPr>
          <p:nvPr>
            <p:ph type="title"/>
          </p:nvPr>
        </p:nvSpPr>
        <p:spPr>
          <a:xfrm>
            <a:off x="1484311" y="685800"/>
            <a:ext cx="10018713" cy="380999"/>
          </a:xfrm>
        </p:spPr>
        <p:txBody>
          <a:bodyPr>
            <a:normAutofit fontScale="90000"/>
          </a:bodyPr>
          <a:lstStyle/>
          <a:p>
            <a:r>
              <a:rPr lang="en-US" dirty="0"/>
              <a:t>Recommendation</a:t>
            </a:r>
            <a:br>
              <a:rPr lang="en-US" dirty="0"/>
            </a:br>
            <a:endParaRPr lang="en-US" dirty="0"/>
          </a:p>
        </p:txBody>
      </p:sp>
      <p:sp>
        <p:nvSpPr>
          <p:cNvPr id="3" name="Content Placeholder 2">
            <a:extLst>
              <a:ext uri="{FF2B5EF4-FFF2-40B4-BE49-F238E27FC236}">
                <a16:creationId xmlns:a16="http://schemas.microsoft.com/office/drawing/2014/main" id="{FF3AC218-35A8-1B85-DFD1-95B6D1AD7E9B}"/>
              </a:ext>
            </a:extLst>
          </p:cNvPr>
          <p:cNvSpPr>
            <a:spLocks noGrp="1"/>
          </p:cNvSpPr>
          <p:nvPr>
            <p:ph idx="1"/>
          </p:nvPr>
        </p:nvSpPr>
        <p:spPr>
          <a:xfrm>
            <a:off x="1484310" y="826718"/>
            <a:ext cx="10018713" cy="4964483"/>
          </a:xfrm>
        </p:spPr>
        <p:txBody>
          <a:bodyPr>
            <a:normAutofit fontScale="62500" lnSpcReduction="20000"/>
          </a:bodyPr>
          <a:lstStyle/>
          <a:p>
            <a:pPr marL="0" indent="0">
              <a:buNone/>
            </a:pPr>
            <a:endParaRPr lang="en-US" dirty="0"/>
          </a:p>
          <a:p>
            <a:r>
              <a:rPr lang="en-US" sz="3400" dirty="0"/>
              <a:t> </a:t>
            </a:r>
            <a:r>
              <a:rPr lang="en-US" sz="3400" b="1" dirty="0"/>
              <a:t>Leverage existing customer data for churn predictions: </a:t>
            </a:r>
            <a:r>
              <a:rPr lang="en-US" sz="3400" dirty="0"/>
              <a:t>Conduct a thorough review of the available customer data, including demographics ,call history, service plans and any other relevant variables .Regularly update and refine the churn prediction model as new data becomes available to maintain its accuracy and effectiveness.</a:t>
            </a:r>
          </a:p>
          <a:p>
            <a:r>
              <a:rPr lang="en-US" sz="3400" b="1" dirty="0"/>
              <a:t> Evaluate Retention Strategies and interventions</a:t>
            </a:r>
            <a:r>
              <a:rPr lang="en-US" sz="3400" dirty="0"/>
              <a:t>: Continuously iterate and optimize retention efforts based on the results of experiments and ongoing analysis.</a:t>
            </a:r>
          </a:p>
          <a:p>
            <a:r>
              <a:rPr lang="en-US" sz="3400" b="1" dirty="0"/>
              <a:t> Identify factors driving customer churns: </a:t>
            </a:r>
            <a:r>
              <a:rPr lang="en-US" sz="3400" dirty="0"/>
              <a:t>Utilize statistical methods and machine learning techniques to identify the most significant drivers to churn.</a:t>
            </a:r>
          </a:p>
          <a:p>
            <a:r>
              <a:rPr lang="en-US" sz="3400" dirty="0"/>
              <a:t> </a:t>
            </a:r>
            <a:r>
              <a:rPr lang="en-US" sz="3400" b="1" dirty="0"/>
              <a:t>Segment Customers and tailor retention strategies: </a:t>
            </a:r>
            <a:r>
              <a:rPr lang="en-US" sz="3400" dirty="0"/>
              <a:t>Continuously monitor and </a:t>
            </a:r>
            <a:r>
              <a:rPr lang="en-US" sz="3400" dirty="0" err="1"/>
              <a:t>analyse</a:t>
            </a:r>
            <a:r>
              <a:rPr lang="en-US" sz="3400" dirty="0"/>
              <a:t> the effectiveness of retention strategies for each segment, adjusting tactics as needed based on evolving customer dynamics. </a:t>
            </a:r>
          </a:p>
          <a:p>
            <a:endParaRPr lang="en-US" dirty="0"/>
          </a:p>
        </p:txBody>
      </p:sp>
    </p:spTree>
    <p:extLst>
      <p:ext uri="{BB962C8B-B14F-4D97-AF65-F5344CB8AC3E}">
        <p14:creationId xmlns:p14="http://schemas.microsoft.com/office/powerpoint/2010/main" val="147473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D78A-7056-797F-D6FB-B7B0F54E6DDD}"/>
              </a:ext>
            </a:extLst>
          </p:cNvPr>
          <p:cNvSpPr>
            <a:spLocks noGrp="1"/>
          </p:cNvSpPr>
          <p:nvPr>
            <p:ph type="title"/>
          </p:nvPr>
        </p:nvSpPr>
        <p:spPr/>
        <p:txBody>
          <a:bodyPr/>
          <a:lstStyle/>
          <a:p>
            <a:r>
              <a:rPr lang="en-US" u="sng" dirty="0"/>
              <a:t>Outline</a:t>
            </a:r>
          </a:p>
        </p:txBody>
      </p:sp>
      <p:sp>
        <p:nvSpPr>
          <p:cNvPr id="3" name="Content Placeholder 2">
            <a:extLst>
              <a:ext uri="{FF2B5EF4-FFF2-40B4-BE49-F238E27FC236}">
                <a16:creationId xmlns:a16="http://schemas.microsoft.com/office/drawing/2014/main" id="{E9A91029-D6C0-93BB-FAA7-54035D184E66}"/>
              </a:ext>
            </a:extLst>
          </p:cNvPr>
          <p:cNvSpPr>
            <a:spLocks noGrp="1"/>
          </p:cNvSpPr>
          <p:nvPr>
            <p:ph idx="1"/>
          </p:nvPr>
        </p:nvSpPr>
        <p:spPr/>
        <p:txBody>
          <a:bodyPr>
            <a:normAutofit fontScale="92500" lnSpcReduction="10000"/>
          </a:bodyPr>
          <a:lstStyle/>
          <a:p>
            <a:pPr marL="514350" indent="-514350">
              <a:buAutoNum type="arabicPeriod"/>
            </a:pPr>
            <a:r>
              <a:rPr lang="en-US" dirty="0"/>
              <a:t>Business Understanding </a:t>
            </a:r>
          </a:p>
          <a:p>
            <a:pPr marL="514350" indent="-514350">
              <a:buAutoNum type="arabicPeriod"/>
            </a:pPr>
            <a:r>
              <a:rPr lang="en-US" dirty="0"/>
              <a:t>Data Understanding</a:t>
            </a:r>
          </a:p>
          <a:p>
            <a:pPr marL="514350" indent="-514350">
              <a:buAutoNum type="arabicPeriod"/>
            </a:pPr>
            <a:r>
              <a:rPr lang="en-US" dirty="0"/>
              <a:t>Data preparation</a:t>
            </a:r>
          </a:p>
          <a:p>
            <a:pPr marL="514350" indent="-514350">
              <a:buAutoNum type="arabicPeriod"/>
            </a:pPr>
            <a:r>
              <a:rPr lang="en-US" dirty="0"/>
              <a:t>Model fitting</a:t>
            </a:r>
          </a:p>
          <a:p>
            <a:pPr marL="514350" indent="-514350">
              <a:buAutoNum type="arabicPeriod"/>
            </a:pPr>
            <a:r>
              <a:rPr lang="en-US" dirty="0"/>
              <a:t>Model prediction</a:t>
            </a:r>
          </a:p>
          <a:p>
            <a:pPr marL="514350" indent="-514350">
              <a:buAutoNum type="arabicPeriod"/>
            </a:pPr>
            <a:r>
              <a:rPr lang="en-US" dirty="0"/>
              <a:t>Model evaluation</a:t>
            </a:r>
          </a:p>
          <a:p>
            <a:pPr marL="514350" indent="-514350">
              <a:buAutoNum type="arabicPeriod"/>
            </a:pPr>
            <a:r>
              <a:rPr lang="en-US" dirty="0"/>
              <a:t>Conclusion and recommendation</a:t>
            </a:r>
          </a:p>
        </p:txBody>
      </p:sp>
    </p:spTree>
    <p:extLst>
      <p:ext uri="{BB962C8B-B14F-4D97-AF65-F5344CB8AC3E}">
        <p14:creationId xmlns:p14="http://schemas.microsoft.com/office/powerpoint/2010/main" val="182902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922D-F3E9-604A-838F-E89950394EEF}"/>
              </a:ext>
            </a:extLst>
          </p:cNvPr>
          <p:cNvSpPr>
            <a:spLocks noGrp="1"/>
          </p:cNvSpPr>
          <p:nvPr>
            <p:ph type="title"/>
          </p:nvPr>
        </p:nvSpPr>
        <p:spPr/>
        <p:txBody>
          <a:bodyPr>
            <a:normAutofit/>
          </a:bodyPr>
          <a:lstStyle/>
          <a:p>
            <a:r>
              <a:rPr lang="en-US" u="sng" dirty="0"/>
              <a:t>Business Understanding </a:t>
            </a:r>
            <a:br>
              <a:rPr lang="en-US" u="sng" dirty="0"/>
            </a:br>
            <a:endParaRPr lang="en-US" u="sng" dirty="0"/>
          </a:p>
        </p:txBody>
      </p:sp>
      <p:sp>
        <p:nvSpPr>
          <p:cNvPr id="3" name="Content Placeholder 2">
            <a:extLst>
              <a:ext uri="{FF2B5EF4-FFF2-40B4-BE49-F238E27FC236}">
                <a16:creationId xmlns:a16="http://schemas.microsoft.com/office/drawing/2014/main" id="{A1CA5D75-7488-6BAC-686F-010F8EA0B184}"/>
              </a:ext>
            </a:extLst>
          </p:cNvPr>
          <p:cNvSpPr>
            <a:spLocks noGrp="1"/>
          </p:cNvSpPr>
          <p:nvPr>
            <p:ph idx="1"/>
          </p:nvPr>
        </p:nvSpPr>
        <p:spPr/>
        <p:txBody>
          <a:bodyPr>
            <a:normAutofit fontScale="92500" lnSpcReduction="20000"/>
          </a:bodyPr>
          <a:lstStyle/>
          <a:p>
            <a:pPr marL="0" indent="0">
              <a:buNone/>
            </a:pPr>
            <a:r>
              <a:rPr lang="en-US" dirty="0"/>
              <a:t>In the highly competitive telecom industry, retaining existing customers is significantly more cost effective than acquiring new ones. SyriaTel aims to reduce customer attrition by analyzing both business and customer behavior data. A thorough understanding of the domain helps identify the key drivers of churn and informs the development of a predictive model to support data-driven retention strategies.</a:t>
            </a:r>
          </a:p>
          <a:p>
            <a:pPr marL="0" indent="0">
              <a:buNone/>
            </a:pPr>
            <a:r>
              <a:rPr lang="en-US" b="1" dirty="0"/>
              <a:t>Stakeholders </a:t>
            </a:r>
          </a:p>
          <a:p>
            <a:pPr marL="0" indent="0">
              <a:buNone/>
            </a:pPr>
            <a:r>
              <a:rPr lang="en-US" dirty="0"/>
              <a:t>SyriaTel executive shareholders that’s the board of directors and senior management of the syriaTel telecommunication company.</a:t>
            </a:r>
          </a:p>
          <a:p>
            <a:endParaRPr lang="en-US" dirty="0"/>
          </a:p>
        </p:txBody>
      </p:sp>
    </p:spTree>
    <p:extLst>
      <p:ext uri="{BB962C8B-B14F-4D97-AF65-F5344CB8AC3E}">
        <p14:creationId xmlns:p14="http://schemas.microsoft.com/office/powerpoint/2010/main" val="180893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1B6F-1936-2F08-807D-9CF78387299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CB37212-7190-D3E8-6E52-6E0BCBDF87C5}"/>
              </a:ext>
            </a:extLst>
          </p:cNvPr>
          <p:cNvSpPr>
            <a:spLocks noGrp="1"/>
          </p:cNvSpPr>
          <p:nvPr>
            <p:ph idx="1"/>
          </p:nvPr>
        </p:nvSpPr>
        <p:spPr/>
        <p:txBody>
          <a:bodyPr/>
          <a:lstStyle/>
          <a:p>
            <a:r>
              <a:rPr lang="en-US" dirty="0"/>
              <a:t>The business problem  is to analyze customer behavior, identify churn patterns and build a predictive model capable of detecting customers likely to leave. </a:t>
            </a:r>
          </a:p>
          <a:p>
            <a:r>
              <a:rPr lang="en-US" dirty="0"/>
              <a:t>Predicting which customer is likely </a:t>
            </a:r>
            <a:r>
              <a:rPr lang="en-US" dirty="0" err="1"/>
              <a:t>tyo</a:t>
            </a:r>
            <a:r>
              <a:rPr lang="en-US" dirty="0"/>
              <a:t> leave the company will enable telecom companies like SyriaTel to take proactive steps toward improving customer retention.</a:t>
            </a:r>
          </a:p>
          <a:p>
            <a:endParaRPr lang="en-US" dirty="0"/>
          </a:p>
        </p:txBody>
      </p:sp>
    </p:spTree>
    <p:extLst>
      <p:ext uri="{BB962C8B-B14F-4D97-AF65-F5344CB8AC3E}">
        <p14:creationId xmlns:p14="http://schemas.microsoft.com/office/powerpoint/2010/main" val="46931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7DB4-23DD-8C92-DD3A-186B96E7525E}"/>
              </a:ext>
            </a:extLst>
          </p:cNvPr>
          <p:cNvSpPr>
            <a:spLocks noGrp="1"/>
          </p:cNvSpPr>
          <p:nvPr>
            <p:ph type="title"/>
          </p:nvPr>
        </p:nvSpPr>
        <p:spPr/>
        <p:txBody>
          <a:bodyPr>
            <a:normAutofit/>
          </a:bodyPr>
          <a:lstStyle/>
          <a:p>
            <a:r>
              <a:rPr lang="en-US" dirty="0"/>
              <a:t>Data Understanding</a:t>
            </a:r>
            <a:br>
              <a:rPr lang="en-US" dirty="0"/>
            </a:br>
            <a:endParaRPr lang="en-US" dirty="0"/>
          </a:p>
        </p:txBody>
      </p:sp>
      <p:sp>
        <p:nvSpPr>
          <p:cNvPr id="3" name="Content Placeholder 2">
            <a:extLst>
              <a:ext uri="{FF2B5EF4-FFF2-40B4-BE49-F238E27FC236}">
                <a16:creationId xmlns:a16="http://schemas.microsoft.com/office/drawing/2014/main" id="{36FE1582-04C6-CC19-A668-EA7250C37E16}"/>
              </a:ext>
            </a:extLst>
          </p:cNvPr>
          <p:cNvSpPr>
            <a:spLocks noGrp="1"/>
          </p:cNvSpPr>
          <p:nvPr>
            <p:ph idx="1"/>
          </p:nvPr>
        </p:nvSpPr>
        <p:spPr/>
        <p:txBody>
          <a:bodyPr>
            <a:normAutofit fontScale="70000" lnSpcReduction="20000"/>
          </a:bodyPr>
          <a:lstStyle/>
          <a:p>
            <a:pPr marL="0" indent="0">
              <a:buNone/>
            </a:pPr>
            <a:r>
              <a:rPr lang="en-US" b="1" dirty="0"/>
              <a:t>Data Source</a:t>
            </a:r>
          </a:p>
          <a:p>
            <a:pPr marL="0" indent="0">
              <a:buNone/>
            </a:pPr>
            <a:r>
              <a:rPr lang="en-US" dirty="0"/>
              <a:t>The data for the project was obtained from the Kaggle website:</a:t>
            </a:r>
          </a:p>
          <a:p>
            <a:pPr marL="0" indent="0">
              <a:buNone/>
            </a:pPr>
            <a:r>
              <a:rPr lang="en-US" dirty="0"/>
              <a:t> </a:t>
            </a:r>
            <a:r>
              <a:rPr lang="en-US" dirty="0">
                <a:hlinkClick r:id="rId2"/>
              </a:rPr>
              <a:t>https://www.kaggle.com/datasets/becksddf/churn-in-telecoms-dataset</a:t>
            </a:r>
            <a:r>
              <a:rPr lang="en-US" dirty="0"/>
              <a:t>.</a:t>
            </a:r>
          </a:p>
          <a:p>
            <a:pPr marL="0" indent="0">
              <a:buNone/>
            </a:pPr>
            <a:endParaRPr lang="en-US" dirty="0"/>
          </a:p>
          <a:p>
            <a:r>
              <a:rPr lang="en-US" dirty="0"/>
              <a:t>This dataset consists of a single csv file: bigml.csv , it contains information on 3,333 customers of the telecommunications company "SyriaTel." </a:t>
            </a:r>
          </a:p>
          <a:p>
            <a:r>
              <a:rPr lang="en-US" dirty="0"/>
              <a:t>It features 20 attributes, including customer demographics, call usage patterns during different times of the day, and subscription details such as voice mail and international plans. The account length attribute indicates how long a customer has been with SyriaTel, offering a valuable measure of their lifetime value. </a:t>
            </a:r>
          </a:p>
          <a:p>
            <a:pPr marL="0" indent="0">
              <a:buNone/>
            </a:pPr>
            <a:endParaRPr lang="en-US" dirty="0"/>
          </a:p>
          <a:p>
            <a:endParaRPr lang="en-US" dirty="0"/>
          </a:p>
        </p:txBody>
      </p:sp>
    </p:spTree>
    <p:extLst>
      <p:ext uri="{BB962C8B-B14F-4D97-AF65-F5344CB8AC3E}">
        <p14:creationId xmlns:p14="http://schemas.microsoft.com/office/powerpoint/2010/main" val="116416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C815-BDD0-68A5-D059-209F3EDA87FE}"/>
              </a:ext>
            </a:extLst>
          </p:cNvPr>
          <p:cNvSpPr>
            <a:spLocks noGrp="1"/>
          </p:cNvSpPr>
          <p:nvPr>
            <p:ph type="title" idx="4294967295"/>
          </p:nvPr>
        </p:nvSpPr>
        <p:spPr>
          <a:xfrm>
            <a:off x="2173288" y="685800"/>
            <a:ext cx="10018712" cy="1752600"/>
          </a:xfrm>
        </p:spPr>
        <p:txBody>
          <a:bodyPr/>
          <a:lstStyle/>
          <a:p>
            <a:r>
              <a:rPr lang="en-US" dirty="0"/>
              <a:t>Customer Churn Distribution</a:t>
            </a:r>
          </a:p>
        </p:txBody>
      </p:sp>
      <p:pic>
        <p:nvPicPr>
          <p:cNvPr id="5" name="Content Placeholder 4">
            <a:extLst>
              <a:ext uri="{FF2B5EF4-FFF2-40B4-BE49-F238E27FC236}">
                <a16:creationId xmlns:a16="http://schemas.microsoft.com/office/drawing/2014/main" id="{501DDD41-89D6-02A5-EF34-634501774255}"/>
              </a:ext>
            </a:extLst>
          </p:cNvPr>
          <p:cNvPicPr>
            <a:picLocks noGrp="1" noChangeAspect="1"/>
          </p:cNvPicPr>
          <p:nvPr>
            <p:ph sz="half" idx="4294967295"/>
          </p:nvPr>
        </p:nvPicPr>
        <p:blipFill>
          <a:blip r:embed="rId2"/>
          <a:stretch>
            <a:fillRect/>
          </a:stretch>
        </p:blipFill>
        <p:spPr>
          <a:xfrm>
            <a:off x="1114817" y="2174407"/>
            <a:ext cx="4100839" cy="3183504"/>
          </a:xfrm>
        </p:spPr>
      </p:pic>
      <p:sp>
        <p:nvSpPr>
          <p:cNvPr id="8" name="Content Placeholder 7">
            <a:extLst>
              <a:ext uri="{FF2B5EF4-FFF2-40B4-BE49-F238E27FC236}">
                <a16:creationId xmlns:a16="http://schemas.microsoft.com/office/drawing/2014/main" id="{9CB606B7-AC88-F66D-4A26-85872B5D911B}"/>
              </a:ext>
            </a:extLst>
          </p:cNvPr>
          <p:cNvSpPr>
            <a:spLocks noGrp="1"/>
          </p:cNvSpPr>
          <p:nvPr>
            <p:ph sz="quarter" idx="4294967295"/>
          </p:nvPr>
        </p:nvSpPr>
        <p:spPr>
          <a:xfrm>
            <a:off x="6212910" y="1741118"/>
            <a:ext cx="5599134" cy="4050082"/>
          </a:xfrm>
        </p:spPr>
        <p:txBody>
          <a:bodyPr/>
          <a:lstStyle/>
          <a:p>
            <a:r>
              <a:rPr lang="en-US" dirty="0"/>
              <a:t>From our pie chart we see that 14.5 % of customers churn and 85.8% don’t churned. </a:t>
            </a:r>
          </a:p>
        </p:txBody>
      </p:sp>
    </p:spTree>
    <p:extLst>
      <p:ext uri="{BB962C8B-B14F-4D97-AF65-F5344CB8AC3E}">
        <p14:creationId xmlns:p14="http://schemas.microsoft.com/office/powerpoint/2010/main" val="260234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72AD-1A83-2D42-3AF2-1A0392D33B30}"/>
              </a:ext>
            </a:extLst>
          </p:cNvPr>
          <p:cNvSpPr>
            <a:spLocks noGrp="1"/>
          </p:cNvSpPr>
          <p:nvPr>
            <p:ph type="title"/>
          </p:nvPr>
        </p:nvSpPr>
        <p:spPr/>
        <p:txBody>
          <a:bodyPr>
            <a:normAutofit/>
          </a:bodyPr>
          <a:lstStyle/>
          <a:p>
            <a:r>
              <a:rPr lang="en-US" dirty="0"/>
              <a:t>Data preparation , Analysis and Modelling </a:t>
            </a:r>
            <a:br>
              <a:rPr lang="en-US" dirty="0"/>
            </a:br>
            <a:endParaRPr lang="en-US" dirty="0"/>
          </a:p>
        </p:txBody>
      </p:sp>
      <p:sp>
        <p:nvSpPr>
          <p:cNvPr id="3" name="Content Placeholder 2">
            <a:extLst>
              <a:ext uri="{FF2B5EF4-FFF2-40B4-BE49-F238E27FC236}">
                <a16:creationId xmlns:a16="http://schemas.microsoft.com/office/drawing/2014/main" id="{2B9A06BF-6328-01F6-9395-1493662FDE3E}"/>
              </a:ext>
            </a:extLst>
          </p:cNvPr>
          <p:cNvSpPr>
            <a:spLocks noGrp="1"/>
          </p:cNvSpPr>
          <p:nvPr>
            <p:ph idx="1"/>
          </p:nvPr>
        </p:nvSpPr>
        <p:spPr/>
        <p:txBody>
          <a:bodyPr>
            <a:normAutofit fontScale="92500" lnSpcReduction="20000"/>
          </a:bodyPr>
          <a:lstStyle/>
          <a:p>
            <a:r>
              <a:rPr lang="en-US" dirty="0"/>
              <a:t>Data was read into  python using pandas</a:t>
            </a:r>
          </a:p>
          <a:p>
            <a:r>
              <a:rPr lang="en-US" dirty="0"/>
              <a:t>Data was manipulated and cleaned</a:t>
            </a:r>
          </a:p>
          <a:p>
            <a:r>
              <a:rPr lang="en-US" dirty="0"/>
              <a:t>Data analysis was conducted</a:t>
            </a:r>
          </a:p>
          <a:p>
            <a:r>
              <a:rPr lang="en-US" dirty="0"/>
              <a:t>Data visualization was done</a:t>
            </a:r>
          </a:p>
          <a:p>
            <a:r>
              <a:rPr lang="en-US" dirty="0"/>
              <a:t>Feature Engineering was also done with </a:t>
            </a:r>
            <a:r>
              <a:rPr lang="en-US" dirty="0" err="1"/>
              <a:t>MinMaxer</a:t>
            </a:r>
            <a:r>
              <a:rPr lang="en-US" dirty="0"/>
              <a:t> Scaler</a:t>
            </a:r>
          </a:p>
          <a:p>
            <a:r>
              <a:rPr lang="en-US" dirty="0"/>
              <a:t>Prediction was made using the logistic regression and decision tree model</a:t>
            </a:r>
          </a:p>
          <a:p>
            <a:r>
              <a:rPr lang="en-US" dirty="0"/>
              <a:t>Evaluation of the model was done using accuracy score and classification matrices </a:t>
            </a:r>
          </a:p>
        </p:txBody>
      </p:sp>
    </p:spTree>
    <p:extLst>
      <p:ext uri="{BB962C8B-B14F-4D97-AF65-F5344CB8AC3E}">
        <p14:creationId xmlns:p14="http://schemas.microsoft.com/office/powerpoint/2010/main" val="200817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78A2-61CE-8D56-F69C-734A63BEA0D4}"/>
              </a:ext>
            </a:extLst>
          </p:cNvPr>
          <p:cNvSpPr>
            <a:spLocks noGrp="1"/>
          </p:cNvSpPr>
          <p:nvPr>
            <p:ph type="title"/>
          </p:nvPr>
        </p:nvSpPr>
        <p:spPr/>
        <p:txBody>
          <a:bodyPr>
            <a:normAutofit/>
          </a:bodyPr>
          <a:lstStyle/>
          <a:p>
            <a:r>
              <a:rPr lang="en-US" dirty="0"/>
              <a:t>Results 1- </a:t>
            </a:r>
            <a:r>
              <a:rPr lang="en-US" dirty="0" err="1"/>
              <a:t>Desciptive</a:t>
            </a:r>
            <a:r>
              <a:rPr lang="en-US" dirty="0"/>
              <a:t> Analysis </a:t>
            </a:r>
            <a:br>
              <a:rPr lang="en-US" dirty="0"/>
            </a:br>
            <a:endParaRPr lang="en-US" dirty="0"/>
          </a:p>
        </p:txBody>
      </p:sp>
      <p:pic>
        <p:nvPicPr>
          <p:cNvPr id="9" name="Content Placeholder 8">
            <a:extLst>
              <a:ext uri="{FF2B5EF4-FFF2-40B4-BE49-F238E27FC236}">
                <a16:creationId xmlns:a16="http://schemas.microsoft.com/office/drawing/2014/main" id="{D03AC843-38F9-9364-9CC2-606756115964}"/>
              </a:ext>
            </a:extLst>
          </p:cNvPr>
          <p:cNvPicPr>
            <a:picLocks noGrp="1" noChangeAspect="1"/>
          </p:cNvPicPr>
          <p:nvPr>
            <p:ph idx="1"/>
          </p:nvPr>
        </p:nvPicPr>
        <p:blipFill>
          <a:blip r:embed="rId2"/>
          <a:stretch>
            <a:fillRect/>
          </a:stretch>
        </p:blipFill>
        <p:spPr>
          <a:xfrm>
            <a:off x="2027152" y="1741117"/>
            <a:ext cx="8680537" cy="4939648"/>
          </a:xfrm>
        </p:spPr>
      </p:pic>
    </p:spTree>
    <p:extLst>
      <p:ext uri="{BB962C8B-B14F-4D97-AF65-F5344CB8AC3E}">
        <p14:creationId xmlns:p14="http://schemas.microsoft.com/office/powerpoint/2010/main" val="245334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F67A4-F56A-14A9-310B-83B8417D6267}"/>
              </a:ext>
            </a:extLst>
          </p:cNvPr>
          <p:cNvSpPr>
            <a:spLocks noGrp="1"/>
          </p:cNvSpPr>
          <p:nvPr>
            <p:ph type="title"/>
          </p:nvPr>
        </p:nvSpPr>
        <p:spPr/>
        <p:txBody>
          <a:bodyPr>
            <a:normAutofit/>
          </a:bodyPr>
          <a:lstStyle/>
          <a:p>
            <a:r>
              <a:rPr lang="en-US" dirty="0"/>
              <a:t>Results 2- </a:t>
            </a:r>
            <a:r>
              <a:rPr lang="en-US" dirty="0" err="1"/>
              <a:t>Desciptive</a:t>
            </a:r>
            <a:r>
              <a:rPr lang="en-US" dirty="0"/>
              <a:t> analysis 2</a:t>
            </a:r>
            <a:br>
              <a:rPr lang="en-US" dirty="0"/>
            </a:br>
            <a:endParaRPr lang="en-US" dirty="0"/>
          </a:p>
        </p:txBody>
      </p:sp>
      <p:pic>
        <p:nvPicPr>
          <p:cNvPr id="5" name="Content Placeholder 4">
            <a:extLst>
              <a:ext uri="{FF2B5EF4-FFF2-40B4-BE49-F238E27FC236}">
                <a16:creationId xmlns:a16="http://schemas.microsoft.com/office/drawing/2014/main" id="{0A1E4BC8-21B9-FC88-9000-D65BE0321FA0}"/>
              </a:ext>
            </a:extLst>
          </p:cNvPr>
          <p:cNvPicPr>
            <a:picLocks noGrp="1" noChangeAspect="1"/>
          </p:cNvPicPr>
          <p:nvPr>
            <p:ph idx="1"/>
          </p:nvPr>
        </p:nvPicPr>
        <p:blipFill>
          <a:blip r:embed="rId2"/>
          <a:stretch>
            <a:fillRect/>
          </a:stretch>
        </p:blipFill>
        <p:spPr>
          <a:xfrm>
            <a:off x="1828800" y="1628384"/>
            <a:ext cx="9068309" cy="4847572"/>
          </a:xfrm>
        </p:spPr>
      </p:pic>
    </p:spTree>
    <p:extLst>
      <p:ext uri="{BB962C8B-B14F-4D97-AF65-F5344CB8AC3E}">
        <p14:creationId xmlns:p14="http://schemas.microsoft.com/office/powerpoint/2010/main" val="4191240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196</TotalTime>
  <Words>669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Parallax</vt:lpstr>
      <vt:lpstr>SYRIA TEL CUSTOMER CHURN ANALYSIS.</vt:lpstr>
      <vt:lpstr>Outline</vt:lpstr>
      <vt:lpstr>Business Understanding  </vt:lpstr>
      <vt:lpstr>Business Problem</vt:lpstr>
      <vt:lpstr>Data Understanding </vt:lpstr>
      <vt:lpstr>Customer Churn Distribution</vt:lpstr>
      <vt:lpstr>Data preparation , Analysis and Modelling  </vt:lpstr>
      <vt:lpstr>Results 1- Desciptive Analysis  </vt:lpstr>
      <vt:lpstr>Results 2- Desciptive analysis 2 </vt:lpstr>
      <vt:lpstr>Modeling – Logistic regression  </vt:lpstr>
      <vt:lpstr>*Conclusion:** </vt:lpstr>
      <vt:lpstr>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bonface magut</dc:creator>
  <cp:lastModifiedBy>bonface magut</cp:lastModifiedBy>
  <cp:revision>1</cp:revision>
  <dcterms:created xsi:type="dcterms:W3CDTF">2025-07-23T04:09:43Z</dcterms:created>
  <dcterms:modified xsi:type="dcterms:W3CDTF">2025-07-23T07:26:36Z</dcterms:modified>
</cp:coreProperties>
</file>