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Canva Sans Bold" charset="1" panose="020B0803030501040103"/>
      <p:regular r:id="rId22"/>
    </p:embeddedFont>
    <p:embeddedFont>
      <p:font typeface="Canva Sans" charset="1" panose="020B0503030501040103"/>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https://www.aidworkersecurity.org/incidents/search"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1EAD8"/>
        </a:solidFill>
      </p:bgPr>
    </p:bg>
    <p:spTree>
      <p:nvGrpSpPr>
        <p:cNvPr id="1" name=""/>
        <p:cNvGrpSpPr/>
        <p:nvPr/>
      </p:nvGrpSpPr>
      <p:grpSpPr>
        <a:xfrm>
          <a:off x="0" y="0"/>
          <a:ext cx="0" cy="0"/>
          <a:chOff x="0" y="0"/>
          <a:chExt cx="0" cy="0"/>
        </a:xfrm>
      </p:grpSpPr>
      <p:sp>
        <p:nvSpPr>
          <p:cNvPr name="TextBox 2" id="2"/>
          <p:cNvSpPr txBox="true"/>
          <p:nvPr/>
        </p:nvSpPr>
        <p:spPr>
          <a:xfrm rot="0">
            <a:off x="629096" y="3411738"/>
            <a:ext cx="17029807" cy="1394452"/>
          </a:xfrm>
          <a:prstGeom prst="rect">
            <a:avLst/>
          </a:prstGeom>
        </p:spPr>
        <p:txBody>
          <a:bodyPr anchor="t" rtlCol="false" tIns="0" lIns="0" bIns="0" rIns="0">
            <a:spAutoFit/>
          </a:bodyPr>
          <a:lstStyle/>
          <a:p>
            <a:pPr algn="ctr">
              <a:lnSpc>
                <a:spcPts val="11340"/>
              </a:lnSpc>
            </a:pPr>
            <a:r>
              <a:rPr lang="en-US" sz="8100" b="true">
                <a:solidFill>
                  <a:srgbClr val="000000"/>
                </a:solidFill>
                <a:latin typeface="Canva Sans Bold"/>
                <a:ea typeface="Canva Sans Bold"/>
                <a:cs typeface="Canva Sans Bold"/>
                <a:sym typeface="Canva Sans Bold"/>
              </a:rPr>
              <a:t>SECURITY INCIDENCES ANALYSIS</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1EAD8"/>
        </a:solidFill>
      </p:bgPr>
    </p:bg>
    <p:spTree>
      <p:nvGrpSpPr>
        <p:cNvPr id="1" name=""/>
        <p:cNvGrpSpPr/>
        <p:nvPr/>
      </p:nvGrpSpPr>
      <p:grpSpPr>
        <a:xfrm>
          <a:off x="0" y="0"/>
          <a:ext cx="0" cy="0"/>
          <a:chOff x="0" y="0"/>
          <a:chExt cx="0" cy="0"/>
        </a:xfrm>
      </p:grpSpPr>
      <p:sp>
        <p:nvSpPr>
          <p:cNvPr name="TextBox 2" id="2"/>
          <p:cNvSpPr txBox="true"/>
          <p:nvPr/>
        </p:nvSpPr>
        <p:spPr>
          <a:xfrm rot="0">
            <a:off x="0" y="1160830"/>
            <a:ext cx="18288000" cy="4930761"/>
          </a:xfrm>
          <a:prstGeom prst="rect">
            <a:avLst/>
          </a:prstGeom>
        </p:spPr>
        <p:txBody>
          <a:bodyPr anchor="t" rtlCol="false" tIns="0" lIns="0" bIns="0" rIns="0">
            <a:spAutoFit/>
          </a:bodyPr>
          <a:lstStyle/>
          <a:p>
            <a:pPr algn="l">
              <a:lnSpc>
                <a:spcPts val="4900"/>
              </a:lnSpc>
            </a:pPr>
            <a:r>
              <a:rPr lang="en-US" sz="3500">
                <a:solidFill>
                  <a:srgbClr val="000000"/>
                </a:solidFill>
                <a:latin typeface="Canva Sans"/>
                <a:ea typeface="Canva Sans"/>
                <a:cs typeface="Canva Sans"/>
                <a:sym typeface="Canva Sans"/>
              </a:rPr>
              <a:t>4.</a:t>
            </a:r>
            <a:r>
              <a:rPr lang="en-US" b="true" sz="3500">
                <a:solidFill>
                  <a:srgbClr val="000000"/>
                </a:solidFill>
                <a:latin typeface="Canva Sans Bold"/>
                <a:ea typeface="Canva Sans Bold"/>
                <a:cs typeface="Canva Sans Bold"/>
                <a:sym typeface="Canva Sans Bold"/>
              </a:rPr>
              <a:t>Victim Demographics and Targeted Gr</a:t>
            </a:r>
            <a:r>
              <a:rPr lang="en-US" b="true" sz="3500">
                <a:solidFill>
                  <a:srgbClr val="000000"/>
                </a:solidFill>
                <a:latin typeface="Canva Sans Bold"/>
                <a:ea typeface="Canva Sans Bold"/>
                <a:cs typeface="Canva Sans Bold"/>
                <a:sym typeface="Canva Sans Bold"/>
              </a:rPr>
              <a:t>oups</a:t>
            </a:r>
          </a:p>
          <a:p>
            <a:pPr algn="l">
              <a:lnSpc>
                <a:spcPts val="4900"/>
              </a:lnSpc>
            </a:pPr>
            <a:r>
              <a:rPr lang="en-US" sz="3500">
                <a:solidFill>
                  <a:srgbClr val="000000"/>
                </a:solidFill>
                <a:latin typeface="Canva Sans"/>
                <a:ea typeface="Canva Sans"/>
                <a:cs typeface="Canva Sans"/>
                <a:sym typeface="Canva Sans"/>
              </a:rPr>
              <a:t>Nationals (local residents) are the most affected victims across all incidents.</a:t>
            </a:r>
          </a:p>
          <a:p>
            <a:pPr algn="l">
              <a:lnSpc>
                <a:spcPts val="4900"/>
              </a:lnSpc>
            </a:pPr>
            <a:r>
              <a:rPr lang="en-US" sz="3500">
                <a:solidFill>
                  <a:srgbClr val="000000"/>
                </a:solidFill>
                <a:latin typeface="Canva Sans"/>
                <a:ea typeface="Canva Sans"/>
                <a:cs typeface="Canva Sans"/>
                <a:sym typeface="Canva Sans"/>
              </a:rPr>
              <a:t>Internationals are also affected, but their cases are significantly lower.</a:t>
            </a:r>
          </a:p>
          <a:p>
            <a:pPr algn="l">
              <a:lnSpc>
                <a:spcPts val="4900"/>
              </a:lnSpc>
            </a:pPr>
            <a:r>
              <a:rPr lang="en-US" sz="3500">
                <a:solidFill>
                  <a:srgbClr val="000000"/>
                </a:solidFill>
                <a:latin typeface="Canva Sans"/>
                <a:ea typeface="Canva Sans"/>
                <a:cs typeface="Canva Sans"/>
                <a:sym typeface="Canva Sans"/>
              </a:rPr>
              <a:t>Males are disproportionately affected, especially in ambushes and combat-related attacks.</a:t>
            </a:r>
          </a:p>
          <a:p>
            <a:pPr algn="l">
              <a:lnSpc>
                <a:spcPts val="4900"/>
              </a:lnSpc>
            </a:pPr>
            <a:r>
              <a:rPr lang="en-US" sz="3500">
                <a:solidFill>
                  <a:srgbClr val="000000"/>
                </a:solidFill>
                <a:latin typeface="Canva Sans"/>
                <a:ea typeface="Canva Sans"/>
                <a:cs typeface="Canva Sans"/>
                <a:sym typeface="Canva Sans"/>
              </a:rPr>
              <a:t>The Occupied Palestinian Territories had the highest number of male victims in 2024 (45 victims).</a:t>
            </a:r>
          </a:p>
          <a:p>
            <a:pPr algn="l">
              <a:lnSpc>
                <a:spcPts val="490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1358" y="1633450"/>
            <a:ext cx="17466753" cy="5982363"/>
          </a:xfrm>
          <a:custGeom>
            <a:avLst/>
            <a:gdLst/>
            <a:ahLst/>
            <a:cxnLst/>
            <a:rect r="r" b="b" t="t" l="l"/>
            <a:pathLst>
              <a:path h="5982363" w="17466753">
                <a:moveTo>
                  <a:pt x="0" y="0"/>
                </a:moveTo>
                <a:lnTo>
                  <a:pt x="17466752" y="0"/>
                </a:lnTo>
                <a:lnTo>
                  <a:pt x="17466752" y="5982362"/>
                </a:lnTo>
                <a:lnTo>
                  <a:pt x="0" y="5982362"/>
                </a:lnTo>
                <a:lnTo>
                  <a:pt x="0" y="0"/>
                </a:lnTo>
                <a:close/>
              </a:path>
            </a:pathLst>
          </a:custGeom>
          <a:blipFill>
            <a:blip r:embed="rId4"/>
            <a:stretch>
              <a:fillRect l="-274" t="-549" r="-274"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0" y="469015"/>
            <a:ext cx="18288000" cy="5380976"/>
          </a:xfrm>
          <a:prstGeom prst="rect">
            <a:avLst/>
          </a:prstGeom>
        </p:spPr>
        <p:txBody>
          <a:bodyPr anchor="t" rtlCol="false" tIns="0" lIns="0" bIns="0" rIns="0">
            <a:spAutoFit/>
          </a:bodyPr>
          <a:lstStyle/>
          <a:p>
            <a:pPr algn="l">
              <a:lnSpc>
                <a:spcPts val="4760"/>
              </a:lnSpc>
            </a:pPr>
            <a:r>
              <a:rPr lang="en-US" sz="3400">
                <a:solidFill>
                  <a:srgbClr val="000000"/>
                </a:solidFill>
                <a:latin typeface="Canva Sans"/>
                <a:ea typeface="Canva Sans"/>
                <a:cs typeface="Canva Sans"/>
                <a:sym typeface="Canva Sans"/>
              </a:rPr>
              <a:t>5.</a:t>
            </a:r>
            <a:r>
              <a:rPr lang="en-US" b="true" sz="3400">
                <a:solidFill>
                  <a:srgbClr val="000000"/>
                </a:solidFill>
                <a:latin typeface="Canva Sans Bold"/>
                <a:ea typeface="Canva Sans Bold"/>
                <a:cs typeface="Canva Sans Bold"/>
                <a:sym typeface="Canva Sans Bold"/>
              </a:rPr>
              <a:t>Trends in Security Incidents and P</a:t>
            </a:r>
            <a:r>
              <a:rPr lang="en-US" b="true" sz="3400">
                <a:solidFill>
                  <a:srgbClr val="000000"/>
                </a:solidFill>
                <a:latin typeface="Canva Sans Bold"/>
                <a:ea typeface="Canva Sans Bold"/>
                <a:cs typeface="Canva Sans Bold"/>
                <a:sym typeface="Canva Sans Bold"/>
              </a:rPr>
              <a:t>ossible Causes</a:t>
            </a:r>
          </a:p>
          <a:p>
            <a:pPr algn="l">
              <a:lnSpc>
                <a:spcPts val="4760"/>
              </a:lnSpc>
            </a:pPr>
            <a:r>
              <a:rPr lang="en-US" sz="3400">
                <a:solidFill>
                  <a:srgbClr val="000000"/>
                </a:solidFill>
                <a:latin typeface="Canva Sans"/>
                <a:ea typeface="Canva Sans"/>
                <a:cs typeface="Canva Sans"/>
                <a:sym typeface="Canva Sans"/>
              </a:rPr>
              <a:t>Political motives drive most incidents (812 cases), followed by economic and incidental motives.</a:t>
            </a:r>
          </a:p>
          <a:p>
            <a:pPr algn="l">
              <a:lnSpc>
                <a:spcPts val="4760"/>
              </a:lnSpc>
            </a:pPr>
            <a:r>
              <a:rPr lang="en-US" sz="3400">
                <a:solidFill>
                  <a:srgbClr val="000000"/>
                </a:solidFill>
                <a:latin typeface="Canva Sans"/>
                <a:ea typeface="Canva Sans"/>
                <a:cs typeface="Canva Sans"/>
                <a:sym typeface="Canva Sans"/>
              </a:rPr>
              <a:t>Unknown motives (over 50% of cases) suggest gaps in reporting or classification.</a:t>
            </a:r>
          </a:p>
          <a:p>
            <a:pPr algn="l">
              <a:lnSpc>
                <a:spcPts val="4760"/>
              </a:lnSpc>
            </a:pPr>
            <a:r>
              <a:rPr lang="en-US" sz="3400">
                <a:solidFill>
                  <a:srgbClr val="000000"/>
                </a:solidFill>
                <a:latin typeface="Canva Sans"/>
                <a:ea typeface="Canva Sans"/>
                <a:cs typeface="Canva Sans"/>
                <a:sym typeface="Canva Sans"/>
              </a:rPr>
              <a:t>Non-state armed groups (both national and regional) are the most frequent perpetrators.</a:t>
            </a:r>
          </a:p>
          <a:p>
            <a:pPr algn="l">
              <a:lnSpc>
                <a:spcPts val="4760"/>
              </a:lnSpc>
            </a:pPr>
            <a:r>
              <a:rPr lang="en-US" sz="3400">
                <a:solidFill>
                  <a:srgbClr val="000000"/>
                </a:solidFill>
                <a:latin typeface="Canva Sans"/>
                <a:ea typeface="Canva Sans"/>
                <a:cs typeface="Canva Sans"/>
                <a:sym typeface="Canva Sans"/>
              </a:rPr>
              <a:t>The involvement of state actors (police, military, paramilitary) raises questions about state responsibility in conflicts.</a:t>
            </a:r>
          </a:p>
          <a:p>
            <a:pPr algn="l">
              <a:lnSpc>
                <a:spcPts val="4760"/>
              </a:lnSpc>
            </a:pP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1EAD8"/>
        </a:solidFill>
      </p:bgPr>
    </p:bg>
    <p:spTree>
      <p:nvGrpSpPr>
        <p:cNvPr id="1" name=""/>
        <p:cNvGrpSpPr/>
        <p:nvPr/>
      </p:nvGrpSpPr>
      <p:grpSpPr>
        <a:xfrm>
          <a:off x="0" y="0"/>
          <a:ext cx="0" cy="0"/>
          <a:chOff x="0" y="0"/>
          <a:chExt cx="0" cy="0"/>
        </a:xfrm>
      </p:grpSpPr>
      <p:sp>
        <p:nvSpPr>
          <p:cNvPr name="TextBox 2" id="2"/>
          <p:cNvSpPr txBox="true"/>
          <p:nvPr/>
        </p:nvSpPr>
        <p:spPr>
          <a:xfrm rot="0">
            <a:off x="6234359" y="159703"/>
            <a:ext cx="5338018"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Modeling</a:t>
            </a:r>
          </a:p>
        </p:txBody>
      </p:sp>
      <p:sp>
        <p:nvSpPr>
          <p:cNvPr name="TextBox 3" id="3"/>
          <p:cNvSpPr txBox="true"/>
          <p:nvPr/>
        </p:nvSpPr>
        <p:spPr>
          <a:xfrm rot="0">
            <a:off x="180474" y="2145415"/>
            <a:ext cx="18107526" cy="7587602"/>
          </a:xfrm>
          <a:prstGeom prst="rect">
            <a:avLst/>
          </a:prstGeom>
        </p:spPr>
        <p:txBody>
          <a:bodyPr anchor="t" rtlCol="false" tIns="0" lIns="0" bIns="0" rIns="0">
            <a:spAutoFit/>
          </a:bodyPr>
          <a:lstStyle/>
          <a:p>
            <a:pPr algn="l">
              <a:lnSpc>
                <a:spcPts val="7560"/>
              </a:lnSpc>
            </a:pPr>
            <a:r>
              <a:rPr lang="en-US" sz="5400">
                <a:solidFill>
                  <a:srgbClr val="000000"/>
                </a:solidFill>
                <a:latin typeface="Canva Sans"/>
                <a:ea typeface="Canva Sans"/>
                <a:cs typeface="Canva Sans"/>
                <a:sym typeface="Canva Sans"/>
              </a:rPr>
              <a:t>Model used: Random forest</a:t>
            </a:r>
          </a:p>
          <a:p>
            <a:pPr algn="l">
              <a:lnSpc>
                <a:spcPts val="7560"/>
              </a:lnSpc>
            </a:pPr>
            <a:r>
              <a:rPr lang="en-US" sz="5400">
                <a:solidFill>
                  <a:srgbClr val="000000"/>
                </a:solidFill>
                <a:latin typeface="Canva Sans"/>
                <a:ea typeface="Canva Sans"/>
                <a:cs typeface="Canva Sans"/>
                <a:sym typeface="Canva Sans"/>
              </a:rPr>
              <a:t>Target Variables (Dependent Variables)</a:t>
            </a:r>
          </a:p>
          <a:p>
            <a:pPr algn="l">
              <a:lnSpc>
                <a:spcPts val="7560"/>
              </a:lnSpc>
            </a:pPr>
            <a:r>
              <a:rPr lang="en-US" sz="5400">
                <a:solidFill>
                  <a:srgbClr val="000000"/>
                </a:solidFill>
                <a:latin typeface="Canva Sans"/>
                <a:ea typeface="Canva Sans"/>
                <a:cs typeface="Canva Sans"/>
                <a:sym typeface="Canva Sans"/>
              </a:rPr>
              <a:t>Total Affected (T</a:t>
            </a:r>
            <a:r>
              <a:rPr lang="en-US" sz="5400">
                <a:solidFill>
                  <a:srgbClr val="000000"/>
                </a:solidFill>
                <a:latin typeface="Canva Sans"/>
                <a:ea typeface="Canva Sans"/>
                <a:cs typeface="Canva Sans"/>
                <a:sym typeface="Canva Sans"/>
              </a:rPr>
              <a:t>otal number of people impacted by an incident)</a:t>
            </a:r>
          </a:p>
          <a:p>
            <a:pPr algn="l">
              <a:lnSpc>
                <a:spcPts val="7560"/>
              </a:lnSpc>
            </a:pPr>
            <a:r>
              <a:rPr lang="en-US" sz="5400">
                <a:solidFill>
                  <a:srgbClr val="000000"/>
                </a:solidFill>
                <a:latin typeface="Canva Sans"/>
                <a:ea typeface="Canva Sans"/>
                <a:cs typeface="Canva Sans"/>
                <a:sym typeface="Canva Sans"/>
              </a:rPr>
              <a:t>Total Killed</a:t>
            </a:r>
          </a:p>
          <a:p>
            <a:pPr algn="l">
              <a:lnSpc>
                <a:spcPts val="7560"/>
              </a:lnSpc>
            </a:pPr>
            <a:r>
              <a:rPr lang="en-US" sz="5400">
                <a:solidFill>
                  <a:srgbClr val="000000"/>
                </a:solidFill>
                <a:latin typeface="Canva Sans"/>
                <a:ea typeface="Canva Sans"/>
                <a:cs typeface="Canva Sans"/>
                <a:sym typeface="Canva Sans"/>
              </a:rPr>
              <a:t>Total Wounded</a:t>
            </a:r>
          </a:p>
          <a:p>
            <a:pPr algn="l">
              <a:lnSpc>
                <a:spcPts val="7560"/>
              </a:lnSpc>
            </a:pPr>
            <a:r>
              <a:rPr lang="en-US" sz="5400">
                <a:solidFill>
                  <a:srgbClr val="000000"/>
                </a:solidFill>
                <a:latin typeface="Canva Sans"/>
                <a:ea typeface="Canva Sans"/>
                <a:cs typeface="Canva Sans"/>
                <a:sym typeface="Canva Sans"/>
              </a:rPr>
              <a:t>Total Kidnapped</a:t>
            </a:r>
          </a:p>
          <a:p>
            <a:pPr algn="l">
              <a:lnSpc>
                <a:spcPts val="7560"/>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1EAD8"/>
        </a:solidFill>
      </p:bgPr>
    </p:bg>
    <p:spTree>
      <p:nvGrpSpPr>
        <p:cNvPr id="1" name=""/>
        <p:cNvGrpSpPr/>
        <p:nvPr/>
      </p:nvGrpSpPr>
      <p:grpSpPr>
        <a:xfrm>
          <a:off x="0" y="0"/>
          <a:ext cx="0" cy="0"/>
          <a:chOff x="0" y="0"/>
          <a:chExt cx="0" cy="0"/>
        </a:xfrm>
      </p:grpSpPr>
      <p:sp>
        <p:nvSpPr>
          <p:cNvPr name="TextBox 2" id="2"/>
          <p:cNvSpPr txBox="true"/>
          <p:nvPr/>
        </p:nvSpPr>
        <p:spPr>
          <a:xfrm rot="0">
            <a:off x="4697963" y="207328"/>
            <a:ext cx="7388126" cy="1005192"/>
          </a:xfrm>
          <a:prstGeom prst="rect">
            <a:avLst/>
          </a:prstGeom>
        </p:spPr>
        <p:txBody>
          <a:bodyPr anchor="t" rtlCol="false" tIns="0" lIns="0" bIns="0" rIns="0">
            <a:spAutoFit/>
          </a:bodyPr>
          <a:lstStyle/>
          <a:p>
            <a:pPr algn="ctr">
              <a:lnSpc>
                <a:spcPts val="8120"/>
              </a:lnSpc>
            </a:pPr>
            <a:r>
              <a:rPr lang="en-US" sz="5800" b="true">
                <a:solidFill>
                  <a:srgbClr val="000000"/>
                </a:solidFill>
                <a:latin typeface="Canva Sans Bold"/>
                <a:ea typeface="Canva Sans Bold"/>
                <a:cs typeface="Canva Sans Bold"/>
                <a:sym typeface="Canva Sans Bold"/>
              </a:rPr>
              <a:t>Model’s perfomance</a:t>
            </a:r>
          </a:p>
        </p:txBody>
      </p:sp>
      <p:sp>
        <p:nvSpPr>
          <p:cNvPr name="TextBox 3" id="3"/>
          <p:cNvSpPr txBox="true"/>
          <p:nvPr/>
        </p:nvSpPr>
        <p:spPr>
          <a:xfrm rot="0">
            <a:off x="212057" y="2201752"/>
            <a:ext cx="17863887" cy="5196192"/>
          </a:xfrm>
          <a:prstGeom prst="rect">
            <a:avLst/>
          </a:prstGeom>
        </p:spPr>
        <p:txBody>
          <a:bodyPr anchor="t" rtlCol="false" tIns="0" lIns="0" bIns="0" rIns="0">
            <a:spAutoFit/>
          </a:bodyPr>
          <a:lstStyle/>
          <a:p>
            <a:pPr algn="l">
              <a:lnSpc>
                <a:spcPts val="6160"/>
              </a:lnSpc>
              <a:spcBef>
                <a:spcPct val="0"/>
              </a:spcBef>
            </a:pPr>
            <a:r>
              <a:rPr lang="en-US" sz="4400">
                <a:solidFill>
                  <a:srgbClr val="000000"/>
                </a:solidFill>
                <a:latin typeface="Canva Sans"/>
                <a:ea typeface="Canva Sans"/>
                <a:cs typeface="Canva Sans"/>
                <a:sym typeface="Canva Sans"/>
              </a:rPr>
              <a:t>Mean Abs</a:t>
            </a:r>
            <a:r>
              <a:rPr lang="en-US" sz="4400">
                <a:solidFill>
                  <a:srgbClr val="000000"/>
                </a:solidFill>
                <a:latin typeface="Canva Sans"/>
                <a:ea typeface="Canva Sans"/>
                <a:cs typeface="Canva Sans"/>
                <a:sym typeface="Canva Sans"/>
              </a:rPr>
              <a:t>olute Error: 0.6318506514742374</a:t>
            </a:r>
          </a:p>
          <a:p>
            <a:pPr algn="l">
              <a:lnSpc>
                <a:spcPts val="5740"/>
              </a:lnSpc>
              <a:spcBef>
                <a:spcPct val="0"/>
              </a:spcBef>
            </a:pPr>
            <a:r>
              <a:rPr lang="en-US" sz="4100">
                <a:solidFill>
                  <a:srgbClr val="000000"/>
                </a:solidFill>
                <a:latin typeface="Canva Sans"/>
                <a:ea typeface="Canva Sans"/>
                <a:cs typeface="Canva Sans"/>
                <a:sym typeface="Canva Sans"/>
              </a:rPr>
              <a:t>Root Mean Squared Error: 1.5033364368199829</a:t>
            </a:r>
          </a:p>
          <a:p>
            <a:pPr algn="l">
              <a:lnSpc>
                <a:spcPts val="5880"/>
              </a:lnSpc>
              <a:spcBef>
                <a:spcPct val="0"/>
              </a:spcBef>
            </a:pPr>
            <a:r>
              <a:rPr lang="en-US" sz="4200">
                <a:solidFill>
                  <a:srgbClr val="000000"/>
                </a:solidFill>
                <a:latin typeface="Canva Sans"/>
                <a:ea typeface="Canva Sans"/>
                <a:cs typeface="Canva Sans"/>
                <a:sym typeface="Canva Sans"/>
              </a:rPr>
              <a:t>R² Score: 0.13473507736930268</a:t>
            </a:r>
          </a:p>
          <a:p>
            <a:pPr algn="l">
              <a:lnSpc>
                <a:spcPts val="5880"/>
              </a:lnSpc>
              <a:spcBef>
                <a:spcPct val="0"/>
              </a:spcBef>
            </a:pPr>
            <a:r>
              <a:rPr lang="en-US" sz="4200">
                <a:solidFill>
                  <a:srgbClr val="000000"/>
                </a:solidFill>
                <a:latin typeface="Canva Sans"/>
                <a:ea typeface="Canva Sans"/>
                <a:cs typeface="Canva Sans"/>
                <a:sym typeface="Canva Sans"/>
              </a:rPr>
              <a:t>MAE of 0.63 suggests moderate accuracy.</a:t>
            </a:r>
          </a:p>
          <a:p>
            <a:pPr algn="l">
              <a:lnSpc>
                <a:spcPts val="5880"/>
              </a:lnSpc>
              <a:spcBef>
                <a:spcPct val="0"/>
              </a:spcBef>
            </a:pPr>
            <a:r>
              <a:rPr lang="en-US" sz="4200">
                <a:solidFill>
                  <a:srgbClr val="000000"/>
                </a:solidFill>
                <a:latin typeface="Canva Sans"/>
                <a:ea typeface="Canva Sans"/>
                <a:cs typeface="Canva Sans"/>
                <a:sym typeface="Canva Sans"/>
              </a:rPr>
              <a:t>The model explains only 13.5% of the variance, suggesting it doesn't capture patterns well.</a:t>
            </a:r>
          </a:p>
          <a:p>
            <a:pPr algn="l">
              <a:lnSpc>
                <a:spcPts val="588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1EAD8"/>
        </a:solidFill>
      </p:bgPr>
    </p:bg>
    <p:spTree>
      <p:nvGrpSpPr>
        <p:cNvPr id="1" name=""/>
        <p:cNvGrpSpPr/>
        <p:nvPr/>
      </p:nvGrpSpPr>
      <p:grpSpPr>
        <a:xfrm>
          <a:off x="0" y="0"/>
          <a:ext cx="0" cy="0"/>
          <a:chOff x="0" y="0"/>
          <a:chExt cx="0" cy="0"/>
        </a:xfrm>
      </p:grpSpPr>
      <p:sp>
        <p:nvSpPr>
          <p:cNvPr name="TextBox 2" id="2"/>
          <p:cNvSpPr txBox="true"/>
          <p:nvPr/>
        </p:nvSpPr>
        <p:spPr>
          <a:xfrm rot="0">
            <a:off x="5927178" y="47124"/>
            <a:ext cx="4809381" cy="1177278"/>
          </a:xfrm>
          <a:prstGeom prst="rect">
            <a:avLst/>
          </a:prstGeom>
        </p:spPr>
        <p:txBody>
          <a:bodyPr anchor="t" rtlCol="false" tIns="0" lIns="0" bIns="0" rIns="0">
            <a:spAutoFit/>
          </a:bodyPr>
          <a:lstStyle/>
          <a:p>
            <a:pPr algn="ctr">
              <a:lnSpc>
                <a:spcPts val="9660"/>
              </a:lnSpc>
            </a:pPr>
            <a:r>
              <a:rPr lang="en-US" sz="6900" b="true">
                <a:solidFill>
                  <a:srgbClr val="000000"/>
                </a:solidFill>
                <a:latin typeface="Canva Sans Bold"/>
                <a:ea typeface="Canva Sans Bold"/>
                <a:cs typeface="Canva Sans Bold"/>
                <a:sym typeface="Canva Sans Bold"/>
              </a:rPr>
              <a:t>Conclusion</a:t>
            </a:r>
          </a:p>
        </p:txBody>
      </p:sp>
      <p:sp>
        <p:nvSpPr>
          <p:cNvPr name="TextBox 3" id="3"/>
          <p:cNvSpPr txBox="true"/>
          <p:nvPr/>
        </p:nvSpPr>
        <p:spPr>
          <a:xfrm rot="0">
            <a:off x="313107" y="1659572"/>
            <a:ext cx="17691865" cy="7202156"/>
          </a:xfrm>
          <a:prstGeom prst="rect">
            <a:avLst/>
          </a:prstGeom>
        </p:spPr>
        <p:txBody>
          <a:bodyPr anchor="t" rtlCol="false" tIns="0" lIns="0" bIns="0" rIns="0">
            <a:spAutoFit/>
          </a:bodyPr>
          <a:lstStyle/>
          <a:p>
            <a:pPr algn="l">
              <a:lnSpc>
                <a:spcPts val="5180"/>
              </a:lnSpc>
            </a:pPr>
            <a:r>
              <a:rPr lang="en-US" sz="3700">
                <a:solidFill>
                  <a:srgbClr val="000000"/>
                </a:solidFill>
                <a:latin typeface="Canva Sans"/>
                <a:ea typeface="Canva Sans"/>
                <a:cs typeface="Canva Sans"/>
                <a:sym typeface="Canva Sans"/>
              </a:rPr>
              <a:t>Afghanistan remains the most dangerous country for aid workers, followed by S</a:t>
            </a:r>
            <a:r>
              <a:rPr lang="en-US" sz="3700">
                <a:solidFill>
                  <a:srgbClr val="000000"/>
                </a:solidFill>
                <a:latin typeface="Canva Sans"/>
                <a:ea typeface="Canva Sans"/>
                <a:cs typeface="Canva Sans"/>
                <a:sym typeface="Canva Sans"/>
              </a:rPr>
              <a:t>outh Sudan, Sudan, Syria, and Somalia.</a:t>
            </a:r>
          </a:p>
          <a:p>
            <a:pPr algn="l">
              <a:lnSpc>
                <a:spcPts val="5180"/>
              </a:lnSpc>
            </a:pPr>
            <a:r>
              <a:rPr lang="en-US" sz="3700">
                <a:solidFill>
                  <a:srgbClr val="000000"/>
                </a:solidFill>
                <a:latin typeface="Canva Sans"/>
                <a:ea typeface="Canva Sans"/>
                <a:cs typeface="Canva Sans"/>
                <a:sym typeface="Canva Sans"/>
              </a:rPr>
              <a:t>Most victims are local nationals, meaning aid operations should prioritize local security measures.</a:t>
            </a:r>
          </a:p>
          <a:p>
            <a:pPr algn="l">
              <a:lnSpc>
                <a:spcPts val="5180"/>
              </a:lnSpc>
            </a:pPr>
            <a:r>
              <a:rPr lang="en-US" sz="3700">
                <a:solidFill>
                  <a:srgbClr val="000000"/>
                </a:solidFill>
                <a:latin typeface="Canva Sans"/>
                <a:ea typeface="Canva Sans"/>
                <a:cs typeface="Canva Sans"/>
                <a:sym typeface="Canva Sans"/>
              </a:rPr>
              <a:t>Shooting, kidnapping, and bodily assault are the top threats aid workers face.</a:t>
            </a:r>
          </a:p>
          <a:p>
            <a:pPr algn="l">
              <a:lnSpc>
                <a:spcPts val="5180"/>
              </a:lnSpc>
            </a:pPr>
            <a:r>
              <a:rPr lang="en-US" sz="3700">
                <a:solidFill>
                  <a:srgbClr val="000000"/>
                </a:solidFill>
                <a:latin typeface="Canva Sans"/>
                <a:ea typeface="Canva Sans"/>
                <a:cs typeface="Canva Sans"/>
                <a:sym typeface="Canva Sans"/>
              </a:rPr>
              <a:t>Ambushes, combat/crossfire, and mob violence will likely continue affecting humanitarian operations in future years.</a:t>
            </a:r>
          </a:p>
          <a:p>
            <a:pPr algn="l">
              <a:lnSpc>
                <a:spcPts val="5180"/>
              </a:lnSpc>
            </a:pPr>
            <a:r>
              <a:rPr lang="en-US" sz="3700">
                <a:solidFill>
                  <a:srgbClr val="000000"/>
                </a:solidFill>
                <a:latin typeface="Canva Sans"/>
                <a:ea typeface="Canva Sans"/>
                <a:cs typeface="Canva Sans"/>
                <a:sym typeface="Canva Sans"/>
              </a:rPr>
              <a:t>Data gaps in gender and motives highlight the need for improved security intelligence and reporting.</a:t>
            </a:r>
          </a:p>
          <a:p>
            <a:pPr algn="l">
              <a:lnSpc>
                <a:spcPts val="5180"/>
              </a:lnSpc>
            </a:pPr>
          </a:p>
          <a:p>
            <a:pPr algn="l">
              <a:lnSpc>
                <a:spcPts val="5180"/>
              </a:lnSpc>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1EAD8"/>
        </a:solidFill>
      </p:bgPr>
    </p:bg>
    <p:spTree>
      <p:nvGrpSpPr>
        <p:cNvPr id="1" name=""/>
        <p:cNvGrpSpPr/>
        <p:nvPr/>
      </p:nvGrpSpPr>
      <p:grpSpPr>
        <a:xfrm>
          <a:off x="0" y="0"/>
          <a:ext cx="0" cy="0"/>
          <a:chOff x="0" y="0"/>
          <a:chExt cx="0" cy="0"/>
        </a:xfrm>
      </p:grpSpPr>
      <p:sp>
        <p:nvSpPr>
          <p:cNvPr name="TextBox 2" id="2"/>
          <p:cNvSpPr txBox="true"/>
          <p:nvPr/>
        </p:nvSpPr>
        <p:spPr>
          <a:xfrm rot="0">
            <a:off x="473234" y="1942035"/>
            <a:ext cx="17341532" cy="7316265"/>
          </a:xfrm>
          <a:prstGeom prst="rect">
            <a:avLst/>
          </a:prstGeom>
        </p:spPr>
        <p:txBody>
          <a:bodyPr anchor="t" rtlCol="false" tIns="0" lIns="0" bIns="0" rIns="0">
            <a:spAutoFit/>
          </a:bodyPr>
          <a:lstStyle/>
          <a:p>
            <a:pPr algn="just" marL="638644" indent="-319322" lvl="1">
              <a:lnSpc>
                <a:spcPts val="4141"/>
              </a:lnSpc>
              <a:buAutoNum type="arabicPeriod" startAt="1"/>
            </a:pPr>
            <a:r>
              <a:rPr lang="en-US" sz="2958">
                <a:solidFill>
                  <a:srgbClr val="000000"/>
                </a:solidFill>
                <a:latin typeface="Canva Sans"/>
                <a:ea typeface="Canva Sans"/>
                <a:cs typeface="Canva Sans"/>
                <a:sym typeface="Canva Sans"/>
              </a:rPr>
              <a:t>Enhance Security Measures in High-Risk Countries;Prioritize comprehensive security training for aid workers in Afghanistan, South Sudan, Sudan, Syria, and Somalia.Strengthen collaborations with local authorities and international security agencies to improve intelligence-sharing and risk mitigation strategies.</a:t>
            </a:r>
          </a:p>
          <a:p>
            <a:pPr algn="just" marL="638644" indent="-319322" lvl="1">
              <a:lnSpc>
                <a:spcPts val="4141"/>
              </a:lnSpc>
              <a:buAutoNum type="arabicPeriod" startAt="1"/>
            </a:pPr>
            <a:r>
              <a:rPr lang="en-US" sz="2958">
                <a:solidFill>
                  <a:srgbClr val="000000"/>
                </a:solidFill>
                <a:latin typeface="Canva Sans"/>
                <a:ea typeface="Canva Sans"/>
                <a:cs typeface="Canva Sans"/>
                <a:sym typeface="Canva Sans"/>
              </a:rPr>
              <a:t>Increase Protection for Local Nationals;Implement localized security protocols tailored to the needs of national staff, as they are the most affected victims.Provide self-defense training and access to emergency response mechanisms.Establish community engagement programs to improve relations and minimize threats from local actors.</a:t>
            </a:r>
          </a:p>
          <a:p>
            <a:pPr algn="just" marL="638644" indent="-319322" lvl="1">
              <a:lnSpc>
                <a:spcPts val="4141"/>
              </a:lnSpc>
              <a:buAutoNum type="arabicPeriod" startAt="1"/>
            </a:pPr>
            <a:r>
              <a:rPr lang="en-US" sz="2958">
                <a:solidFill>
                  <a:srgbClr val="000000"/>
                </a:solidFill>
                <a:latin typeface="Canva Sans"/>
                <a:ea typeface="Canva Sans"/>
                <a:cs typeface="Canva Sans"/>
                <a:sym typeface="Canva Sans"/>
              </a:rPr>
              <a:t>Mitigate High-Risk Threats (Shooting, Kidnapping, and Assault).Deploy escort security teams for aid convoys and field missions in high-risk zones.Implement emergency communication systems (satellite phones, distress signals) for immediate response during attacks.Conduct real-time risk assessments before deployment to identify potential threats.</a:t>
            </a:r>
          </a:p>
          <a:p>
            <a:pPr algn="just" marL="638644" indent="-319322" lvl="1">
              <a:lnSpc>
                <a:spcPts val="4141"/>
              </a:lnSpc>
              <a:buAutoNum type="arabicPeriod" startAt="1"/>
            </a:pPr>
            <a:r>
              <a:rPr lang="en-US" sz="2958">
                <a:solidFill>
                  <a:srgbClr val="000000"/>
                </a:solidFill>
                <a:latin typeface="Canva Sans"/>
                <a:ea typeface="Canva Sans"/>
                <a:cs typeface="Canva Sans"/>
                <a:sym typeface="Canva Sans"/>
              </a:rPr>
              <a:t>Improve Data Collection on Gender and Attack Motives;Standardize incident reporting frameworks to capture gender-specific data and motives behind attacks.</a:t>
            </a:r>
          </a:p>
        </p:txBody>
      </p:sp>
      <p:sp>
        <p:nvSpPr>
          <p:cNvPr name="TextBox 3" id="3"/>
          <p:cNvSpPr txBox="true"/>
          <p:nvPr/>
        </p:nvSpPr>
        <p:spPr>
          <a:xfrm rot="0">
            <a:off x="4879412" y="216853"/>
            <a:ext cx="8047912" cy="1052183"/>
          </a:xfrm>
          <a:prstGeom prst="rect">
            <a:avLst/>
          </a:prstGeom>
        </p:spPr>
        <p:txBody>
          <a:bodyPr anchor="t" rtlCol="false" tIns="0" lIns="0" bIns="0" rIns="0">
            <a:spAutoFit/>
          </a:bodyPr>
          <a:lstStyle/>
          <a:p>
            <a:pPr algn="ctr">
              <a:lnSpc>
                <a:spcPts val="8680"/>
              </a:lnSpc>
            </a:pPr>
            <a:r>
              <a:rPr lang="en-US" sz="6200" b="true">
                <a:solidFill>
                  <a:srgbClr val="000000"/>
                </a:solidFill>
                <a:latin typeface="Canva Sans Bold"/>
                <a:ea typeface="Canva Sans Bold"/>
                <a:cs typeface="Canva Sans Bold"/>
                <a:sym typeface="Canva Sans Bold"/>
              </a:rPr>
              <a:t>Recommendations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3292" y="98041"/>
            <a:ext cx="6975574" cy="1203313"/>
          </a:xfrm>
          <a:prstGeom prst="rect">
            <a:avLst/>
          </a:prstGeom>
        </p:spPr>
        <p:txBody>
          <a:bodyPr anchor="t" rtlCol="false" tIns="0" lIns="0" bIns="0" rIns="0">
            <a:spAutoFit/>
          </a:bodyPr>
          <a:lstStyle/>
          <a:p>
            <a:pPr algn="ctr">
              <a:lnSpc>
                <a:spcPts val="9800"/>
              </a:lnSpc>
            </a:pPr>
            <a:r>
              <a:rPr lang="en-US" sz="7000" b="true">
                <a:solidFill>
                  <a:srgbClr val="000000"/>
                </a:solidFill>
                <a:latin typeface="Canva Sans Bold"/>
                <a:ea typeface="Canva Sans Bold"/>
                <a:cs typeface="Canva Sans Bold"/>
                <a:sym typeface="Canva Sans Bold"/>
              </a:rPr>
              <a:t>INTRODUCTION</a:t>
            </a:r>
          </a:p>
        </p:txBody>
      </p:sp>
      <p:sp>
        <p:nvSpPr>
          <p:cNvPr name="TextBox 4" id="4"/>
          <p:cNvSpPr txBox="true"/>
          <p:nvPr/>
        </p:nvSpPr>
        <p:spPr>
          <a:xfrm rot="0">
            <a:off x="433738" y="2272634"/>
            <a:ext cx="17420524" cy="5675057"/>
          </a:xfrm>
          <a:prstGeom prst="rect">
            <a:avLst/>
          </a:prstGeom>
        </p:spPr>
        <p:txBody>
          <a:bodyPr anchor="t" rtlCol="false" tIns="0" lIns="0" bIns="0" rIns="0">
            <a:spAutoFit/>
          </a:bodyPr>
          <a:lstStyle/>
          <a:p>
            <a:pPr algn="l">
              <a:lnSpc>
                <a:spcPts val="4570"/>
              </a:lnSpc>
            </a:pPr>
            <a:r>
              <a:rPr lang="en-US" sz="3264">
                <a:solidFill>
                  <a:srgbClr val="000000"/>
                </a:solidFill>
                <a:latin typeface="Canva Sans"/>
                <a:ea typeface="Canva Sans"/>
                <a:cs typeface="Canva Sans"/>
                <a:sym typeface="Canva Sans"/>
              </a:rPr>
              <a:t>This project involves the analysis of past security incidents affecting humanitarian aid workers worldwide, using data from the Aid Worker Security Database (AWSD) (</a:t>
            </a:r>
            <a:r>
              <a:rPr lang="en-US" sz="3264" u="sng">
                <a:solidFill>
                  <a:srgbClr val="000000"/>
                </a:solidFill>
                <a:latin typeface="Canva Sans"/>
                <a:ea typeface="Canva Sans"/>
                <a:cs typeface="Canva Sans"/>
                <a:sym typeface="Canva Sans"/>
                <a:hlinkClick r:id="rId4" tooltip="https://www.aidworkersecurity.org/incidents/search"/>
              </a:rPr>
              <a:t>source</a:t>
            </a:r>
            <a:r>
              <a:rPr lang="en-US" sz="3264">
                <a:solidFill>
                  <a:srgbClr val="000000"/>
                </a:solidFill>
                <a:latin typeface="Canva Sans"/>
                <a:ea typeface="Canva Sans"/>
                <a:cs typeface="Canva Sans"/>
                <a:sym typeface="Canva Sans"/>
              </a:rPr>
              <a:t>). The dataset contains detailed records of security incidents from 1997 to 2025, including attacks on aid workers, the methods used, and the resulting casualties.</a:t>
            </a:r>
          </a:p>
          <a:p>
            <a:pPr algn="l">
              <a:lnSpc>
                <a:spcPts val="4570"/>
              </a:lnSpc>
            </a:pPr>
            <a:r>
              <a:rPr lang="en-US" sz="3264">
                <a:solidFill>
                  <a:srgbClr val="000000"/>
                </a:solidFill>
                <a:latin typeface="Canva Sans"/>
                <a:ea typeface="Canva Sans"/>
                <a:cs typeface="Canva Sans"/>
                <a:sym typeface="Canva Sans"/>
              </a:rPr>
              <a:t>The primary goal of this analysis is to uncover patterns in past security incidents, identify high-risk regions, and develop predictive models that can help humanitarian organizations anticipate potential threats. By leveraging data science and machine learning techniques, we aim to extract actionable insights that can enhance security planning and risk mitigation strategies for field operations.</a:t>
            </a:r>
          </a:p>
          <a:p>
            <a:pPr algn="l">
              <a:lnSpc>
                <a:spcPts val="4304"/>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27514" y="116807"/>
            <a:ext cx="7930604" cy="1127748"/>
          </a:xfrm>
          <a:prstGeom prst="rect">
            <a:avLst/>
          </a:prstGeom>
        </p:spPr>
        <p:txBody>
          <a:bodyPr anchor="t" rtlCol="false" tIns="0" lIns="0" bIns="0" rIns="0">
            <a:spAutoFit/>
          </a:bodyPr>
          <a:lstStyle/>
          <a:p>
            <a:pPr algn="ctr">
              <a:lnSpc>
                <a:spcPts val="9240"/>
              </a:lnSpc>
            </a:pPr>
            <a:r>
              <a:rPr lang="en-US" sz="6600" b="true">
                <a:solidFill>
                  <a:srgbClr val="000000"/>
                </a:solidFill>
                <a:latin typeface="Canva Sans Bold"/>
                <a:ea typeface="Canva Sans Bold"/>
                <a:cs typeface="Canva Sans Bold"/>
                <a:sym typeface="Canva Sans Bold"/>
              </a:rPr>
              <a:t>Problem statement</a:t>
            </a:r>
          </a:p>
        </p:txBody>
      </p:sp>
      <p:sp>
        <p:nvSpPr>
          <p:cNvPr name="TextBox 4" id="4"/>
          <p:cNvSpPr txBox="true"/>
          <p:nvPr/>
        </p:nvSpPr>
        <p:spPr>
          <a:xfrm rot="0">
            <a:off x="361516" y="2333909"/>
            <a:ext cx="17267069" cy="5005036"/>
          </a:xfrm>
          <a:prstGeom prst="rect">
            <a:avLst/>
          </a:prstGeom>
        </p:spPr>
        <p:txBody>
          <a:bodyPr anchor="t" rtlCol="false" tIns="0" lIns="0" bIns="0" rIns="0">
            <a:spAutoFit/>
          </a:bodyPr>
          <a:lstStyle/>
          <a:p>
            <a:pPr algn="just">
              <a:lnSpc>
                <a:spcPts val="4402"/>
              </a:lnSpc>
              <a:spcBef>
                <a:spcPct val="0"/>
              </a:spcBef>
            </a:pPr>
            <a:r>
              <a:rPr lang="en-US" sz="3144">
                <a:solidFill>
                  <a:srgbClr val="000000"/>
                </a:solidFill>
                <a:latin typeface="Canva Sans"/>
                <a:ea typeface="Canva Sans"/>
                <a:cs typeface="Canva Sans"/>
                <a:sym typeface="Canva Sans"/>
              </a:rPr>
              <a:t>Security incidents involving aid workers have been a growing concern, affecting humanitarian efforts worldwide. Understanding the patterns, causes, and impacts of these incidents is crucial for improving safety measures and response strategies. This analysis focuses on examining past security incidents from 1997 to 2025, identifying trends, and determining the most affected countries and regions. By analyzing factors such as attack methods, motives, and casualty numbers, this study aims to provide valuable insights to aid organizations, policymakers, and security agencies. These insights will help in developing data-driven strategies to mitigate risks, enhance preparedness, and ultimately reduce casualties and disruptions to humanitarian operations.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054453" y="207328"/>
            <a:ext cx="4179094" cy="1078218"/>
          </a:xfrm>
          <a:prstGeom prst="rect">
            <a:avLst/>
          </a:prstGeom>
        </p:spPr>
        <p:txBody>
          <a:bodyPr anchor="t" rtlCol="false" tIns="0" lIns="0" bIns="0" rIns="0">
            <a:spAutoFit/>
          </a:bodyPr>
          <a:lstStyle/>
          <a:p>
            <a:pPr algn="ctr">
              <a:lnSpc>
                <a:spcPts val="8820"/>
              </a:lnSpc>
            </a:pPr>
            <a:r>
              <a:rPr lang="en-US" sz="6300" b="true">
                <a:solidFill>
                  <a:srgbClr val="000000"/>
                </a:solidFill>
                <a:latin typeface="Canva Sans Bold"/>
                <a:ea typeface="Canva Sans Bold"/>
                <a:cs typeface="Canva Sans Bold"/>
                <a:sym typeface="Canva Sans Bold"/>
              </a:rPr>
              <a:t>Objectives</a:t>
            </a:r>
          </a:p>
        </p:txBody>
      </p:sp>
      <p:sp>
        <p:nvSpPr>
          <p:cNvPr name="TextBox 4" id="4"/>
          <p:cNvSpPr txBox="true"/>
          <p:nvPr/>
        </p:nvSpPr>
        <p:spPr>
          <a:xfrm rot="0">
            <a:off x="180474" y="1768414"/>
            <a:ext cx="18107526" cy="6544931"/>
          </a:xfrm>
          <a:prstGeom prst="rect">
            <a:avLst/>
          </a:prstGeom>
        </p:spPr>
        <p:txBody>
          <a:bodyPr anchor="t" rtlCol="false" tIns="0" lIns="0" bIns="0" rIns="0">
            <a:spAutoFit/>
          </a:bodyPr>
          <a:lstStyle/>
          <a:p>
            <a:pPr algn="l" marL="798948" indent="-399474" lvl="1">
              <a:lnSpc>
                <a:spcPts val="5180"/>
              </a:lnSpc>
              <a:buAutoNum type="arabicPeriod" startAt="1"/>
            </a:pPr>
            <a:r>
              <a:rPr lang="en-US" sz="3700">
                <a:solidFill>
                  <a:srgbClr val="000000"/>
                </a:solidFill>
                <a:latin typeface="Canva Sans"/>
                <a:ea typeface="Canva Sans"/>
                <a:cs typeface="Canva Sans"/>
                <a:sym typeface="Canva Sans"/>
              </a:rPr>
              <a:t>Analyze Trends in Security Incidents: Identify patterns in attacks on aid workers over time, including frequency, location, and severity.</a:t>
            </a:r>
          </a:p>
          <a:p>
            <a:pPr algn="l" marL="798948" indent="-399474" lvl="1">
              <a:lnSpc>
                <a:spcPts val="5180"/>
              </a:lnSpc>
              <a:buAutoNum type="arabicPeriod" startAt="1"/>
            </a:pPr>
            <a:r>
              <a:rPr lang="en-US" sz="3700">
                <a:solidFill>
                  <a:srgbClr val="000000"/>
                </a:solidFill>
                <a:latin typeface="Canva Sans"/>
                <a:ea typeface="Canva Sans"/>
                <a:cs typeface="Canva Sans"/>
                <a:sym typeface="Canva Sans"/>
              </a:rPr>
              <a:t>Develop Predictive Models: Use machine learning to forecast the likelihood and severity of future incidents based on historical data.</a:t>
            </a:r>
          </a:p>
          <a:p>
            <a:pPr algn="l" marL="798948" indent="-399474" lvl="1">
              <a:lnSpc>
                <a:spcPts val="5180"/>
              </a:lnSpc>
              <a:buAutoNum type="arabicPeriod" startAt="1"/>
            </a:pPr>
            <a:r>
              <a:rPr lang="en-US" sz="3700">
                <a:solidFill>
                  <a:srgbClr val="000000"/>
                </a:solidFill>
                <a:latin typeface="Canva Sans"/>
                <a:ea typeface="Canva Sans"/>
                <a:cs typeface="Canva Sans"/>
                <a:sym typeface="Canva Sans"/>
              </a:rPr>
              <a:t>Assess Risk Factors: Determine how factors like attack methods, motives, and locations influence casualties and security threats.</a:t>
            </a:r>
          </a:p>
          <a:p>
            <a:pPr algn="l" marL="798948" indent="-399474" lvl="1">
              <a:lnSpc>
                <a:spcPts val="5180"/>
              </a:lnSpc>
              <a:buAutoNum type="arabicPeriod" startAt="1"/>
            </a:pPr>
            <a:r>
              <a:rPr lang="en-US" sz="3700">
                <a:solidFill>
                  <a:srgbClr val="000000"/>
                </a:solidFill>
                <a:latin typeface="Canva Sans"/>
                <a:ea typeface="Canva Sans"/>
                <a:cs typeface="Canva Sans"/>
                <a:sym typeface="Canva Sans"/>
              </a:rPr>
              <a:t>Enhance Humanitarian Safety: Provide data-driven insights to help organizations reduce deaths and injuries by improving security measures and preparedness.</a:t>
            </a:r>
          </a:p>
          <a:p>
            <a:pPr algn="l">
              <a:lnSpc>
                <a:spcPts val="518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45850" y="-133350"/>
            <a:ext cx="3611314" cy="1177278"/>
          </a:xfrm>
          <a:prstGeom prst="rect">
            <a:avLst/>
          </a:prstGeom>
        </p:spPr>
        <p:txBody>
          <a:bodyPr anchor="t" rtlCol="false" tIns="0" lIns="0" bIns="0" rIns="0">
            <a:spAutoFit/>
          </a:bodyPr>
          <a:lstStyle/>
          <a:p>
            <a:pPr algn="ctr">
              <a:lnSpc>
                <a:spcPts val="9660"/>
              </a:lnSpc>
            </a:pPr>
            <a:r>
              <a:rPr lang="en-US" sz="6900" b="true">
                <a:solidFill>
                  <a:srgbClr val="000000"/>
                </a:solidFill>
                <a:latin typeface="Canva Sans Bold"/>
                <a:ea typeface="Canva Sans Bold"/>
                <a:cs typeface="Canva Sans Bold"/>
                <a:sym typeface="Canva Sans Bold"/>
              </a:rPr>
              <a:t>Findings</a:t>
            </a:r>
          </a:p>
        </p:txBody>
      </p:sp>
      <p:sp>
        <p:nvSpPr>
          <p:cNvPr name="TextBox 4" id="4"/>
          <p:cNvSpPr txBox="true"/>
          <p:nvPr/>
        </p:nvSpPr>
        <p:spPr>
          <a:xfrm rot="0">
            <a:off x="485344" y="1672173"/>
            <a:ext cx="15132327" cy="6321334"/>
          </a:xfrm>
          <a:prstGeom prst="rect">
            <a:avLst/>
          </a:prstGeom>
        </p:spPr>
        <p:txBody>
          <a:bodyPr anchor="t" rtlCol="false" tIns="0" lIns="0" bIns="0" rIns="0">
            <a:spAutoFit/>
          </a:bodyPr>
          <a:lstStyle/>
          <a:p>
            <a:pPr algn="l" marL="776315" indent="-388158" lvl="1">
              <a:lnSpc>
                <a:spcPts val="5034"/>
              </a:lnSpc>
              <a:buAutoNum type="arabicPeriod" startAt="1"/>
            </a:pPr>
            <a:r>
              <a:rPr lang="en-US" b="true" sz="3595">
                <a:solidFill>
                  <a:srgbClr val="000000"/>
                </a:solidFill>
                <a:latin typeface="Canva Sans Bold"/>
                <a:ea typeface="Canva Sans Bold"/>
                <a:cs typeface="Canva Sans Bold"/>
                <a:sym typeface="Canva Sans Bold"/>
              </a:rPr>
              <a:t> Increasing Security Incidents Over Time</a:t>
            </a:r>
          </a:p>
          <a:p>
            <a:pPr algn="l">
              <a:lnSpc>
                <a:spcPts val="5034"/>
              </a:lnSpc>
            </a:pPr>
            <a:r>
              <a:rPr lang="en-US" sz="3595">
                <a:solidFill>
                  <a:srgbClr val="000000"/>
                </a:solidFill>
                <a:latin typeface="Canva Sans"/>
                <a:ea typeface="Canva Sans"/>
                <a:cs typeface="Canva Sans"/>
                <a:sym typeface="Canva Sans"/>
              </a:rPr>
              <a:t>There has been a general increase in security incidents from 1995 to 2025.</a:t>
            </a:r>
          </a:p>
          <a:p>
            <a:pPr algn="l">
              <a:lnSpc>
                <a:spcPts val="5034"/>
              </a:lnSpc>
            </a:pPr>
            <a:r>
              <a:rPr lang="en-US" sz="3595">
                <a:solidFill>
                  <a:srgbClr val="000000"/>
                </a:solidFill>
                <a:latin typeface="Canva Sans"/>
                <a:ea typeface="Canva Sans"/>
                <a:cs typeface="Canva Sans"/>
                <a:sym typeface="Canva Sans"/>
              </a:rPr>
              <a:t>A steady rise </a:t>
            </a:r>
            <a:r>
              <a:rPr lang="en-US" sz="3595">
                <a:solidFill>
                  <a:srgbClr val="000000"/>
                </a:solidFill>
                <a:latin typeface="Canva Sans"/>
                <a:ea typeface="Canva Sans"/>
                <a:cs typeface="Canva Sans"/>
                <a:sym typeface="Canva Sans"/>
              </a:rPr>
              <a:t>occurred between 1995 and 2010, followed by more volatility from 2010 onward.</a:t>
            </a:r>
          </a:p>
          <a:p>
            <a:pPr algn="l">
              <a:lnSpc>
                <a:spcPts val="5034"/>
              </a:lnSpc>
            </a:pPr>
            <a:r>
              <a:rPr lang="en-US" sz="3595">
                <a:solidFill>
                  <a:srgbClr val="000000"/>
                </a:solidFill>
                <a:latin typeface="Canva Sans"/>
                <a:ea typeface="Canva Sans"/>
                <a:cs typeface="Canva Sans"/>
                <a:sym typeface="Canva Sans"/>
              </a:rPr>
              <a:t>The highest number of incidents was recorded in 2024, followed by a sharp drop in 2025, likely due to incomplete data.</a:t>
            </a:r>
          </a:p>
          <a:p>
            <a:pPr algn="l">
              <a:lnSpc>
                <a:spcPts val="5034"/>
              </a:lnSpc>
            </a:pPr>
            <a:r>
              <a:rPr lang="en-US" sz="3595">
                <a:solidFill>
                  <a:srgbClr val="000000"/>
                </a:solidFill>
                <a:latin typeface="Canva Sans"/>
                <a:ea typeface="Canva Sans"/>
                <a:cs typeface="Canva Sans"/>
                <a:sym typeface="Canva Sans"/>
              </a:rPr>
              <a:t>Peaks in 2015 and 2020 suggest major geopolitical events, wars, or conflicts influenced the number of incidents.</a:t>
            </a:r>
          </a:p>
          <a:p>
            <a:pPr algn="l">
              <a:lnSpc>
                <a:spcPts val="477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2293" y="838156"/>
            <a:ext cx="18632586" cy="7758225"/>
          </a:xfrm>
          <a:custGeom>
            <a:avLst/>
            <a:gdLst/>
            <a:ahLst/>
            <a:cxnLst/>
            <a:rect r="r" b="b" t="t" l="l"/>
            <a:pathLst>
              <a:path h="7758225" w="18632586">
                <a:moveTo>
                  <a:pt x="0" y="0"/>
                </a:moveTo>
                <a:lnTo>
                  <a:pt x="18632586" y="0"/>
                </a:lnTo>
                <a:lnTo>
                  <a:pt x="18632586" y="7758225"/>
                </a:lnTo>
                <a:lnTo>
                  <a:pt x="0" y="7758225"/>
                </a:lnTo>
                <a:lnTo>
                  <a:pt x="0" y="0"/>
                </a:lnTo>
                <a:close/>
              </a:path>
            </a:pathLst>
          </a:custGeom>
          <a:blipFill>
            <a:blip r:embed="rId4"/>
            <a:stretch>
              <a:fillRect l="-2440" t="0" r="-1329"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55671" y="952500"/>
            <a:ext cx="18032329" cy="5292076"/>
          </a:xfrm>
          <a:prstGeom prst="rect">
            <a:avLst/>
          </a:prstGeom>
        </p:spPr>
        <p:txBody>
          <a:bodyPr anchor="t" rtlCol="false" tIns="0" lIns="0" bIns="0" rIns="0">
            <a:spAutoFit/>
          </a:bodyPr>
          <a:lstStyle/>
          <a:p>
            <a:pPr algn="l">
              <a:lnSpc>
                <a:spcPts val="5460"/>
              </a:lnSpc>
            </a:pPr>
            <a:r>
              <a:rPr lang="en-US" sz="3900" b="true">
                <a:solidFill>
                  <a:srgbClr val="000000"/>
                </a:solidFill>
                <a:latin typeface="Canva Sans Bold"/>
                <a:ea typeface="Canva Sans Bold"/>
                <a:cs typeface="Canva Sans Bold"/>
                <a:sym typeface="Canva Sans Bold"/>
              </a:rPr>
              <a:t>2. Most Dangerous Countries for Aid Workers</a:t>
            </a:r>
          </a:p>
          <a:p>
            <a:pPr algn="l">
              <a:lnSpc>
                <a:spcPts val="5180"/>
              </a:lnSpc>
            </a:pPr>
            <a:r>
              <a:rPr lang="en-US" sz="3700">
                <a:solidFill>
                  <a:srgbClr val="000000"/>
                </a:solidFill>
                <a:latin typeface="Canva Sans"/>
                <a:ea typeface="Canva Sans"/>
                <a:cs typeface="Canva Sans"/>
                <a:sym typeface="Canva Sans"/>
              </a:rPr>
              <a:t>Afghanistan records the highest number of security incidents, with nationals being the most affected.</a:t>
            </a:r>
          </a:p>
          <a:p>
            <a:pPr algn="l">
              <a:lnSpc>
                <a:spcPts val="5180"/>
              </a:lnSpc>
            </a:pPr>
            <a:r>
              <a:rPr lang="en-US" sz="3700">
                <a:solidFill>
                  <a:srgbClr val="000000"/>
                </a:solidFill>
                <a:latin typeface="Canva Sans"/>
                <a:ea typeface="Canva Sans"/>
                <a:cs typeface="Canva Sans"/>
                <a:sym typeface="Canva Sans"/>
              </a:rPr>
              <a:t>Other highly danger</a:t>
            </a:r>
            <a:r>
              <a:rPr lang="en-US" sz="3700">
                <a:solidFill>
                  <a:srgbClr val="000000"/>
                </a:solidFill>
                <a:latin typeface="Canva Sans"/>
                <a:ea typeface="Canva Sans"/>
                <a:cs typeface="Canva Sans"/>
                <a:sym typeface="Canva Sans"/>
              </a:rPr>
              <a:t>ous countries include South Sudan, Sudan, Syria, and Somalia.</a:t>
            </a:r>
          </a:p>
          <a:p>
            <a:pPr algn="l">
              <a:lnSpc>
                <a:spcPts val="5180"/>
              </a:lnSpc>
            </a:pPr>
            <a:r>
              <a:rPr lang="en-US" sz="3700">
                <a:solidFill>
                  <a:srgbClr val="000000"/>
                </a:solidFill>
                <a:latin typeface="Canva Sans"/>
                <a:ea typeface="Canva Sans"/>
                <a:cs typeface="Canva Sans"/>
                <a:sym typeface="Canva Sans"/>
              </a:rPr>
              <a:t>Jonglei (South Sudan) is the most dangerous region, followed by Gaza Strip due to prolonged conflicts.</a:t>
            </a:r>
          </a:p>
          <a:p>
            <a:pPr algn="l">
              <a:lnSpc>
                <a:spcPts val="5460"/>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EAD8"/>
        </a:solidFill>
      </p:bgPr>
    </p:bg>
    <p:spTree>
      <p:nvGrpSpPr>
        <p:cNvPr id="1" name=""/>
        <p:cNvGrpSpPr/>
        <p:nvPr/>
      </p:nvGrpSpPr>
      <p:grpSpPr>
        <a:xfrm>
          <a:off x="0" y="0"/>
          <a:ext cx="0" cy="0"/>
          <a:chOff x="0" y="0"/>
          <a:chExt cx="0" cy="0"/>
        </a:xfrm>
      </p:grpSpPr>
      <p:sp>
        <p:nvSpPr>
          <p:cNvPr name="Freeform 2" id="2"/>
          <p:cNvSpPr/>
          <p:nvPr/>
        </p:nvSpPr>
        <p:spPr>
          <a:xfrm flipH="false" flipV="false" rot="-1296080">
            <a:off x="13560271" y="741195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1847801"/>
            <a:ext cx="18288000" cy="6188559"/>
          </a:xfrm>
          <a:custGeom>
            <a:avLst/>
            <a:gdLst/>
            <a:ahLst/>
            <a:cxnLst/>
            <a:rect r="r" b="b" t="t" l="l"/>
            <a:pathLst>
              <a:path h="6188559" w="18288000">
                <a:moveTo>
                  <a:pt x="0" y="0"/>
                </a:moveTo>
                <a:lnTo>
                  <a:pt x="18288000" y="0"/>
                </a:lnTo>
                <a:lnTo>
                  <a:pt x="18288000" y="6188560"/>
                </a:lnTo>
                <a:lnTo>
                  <a:pt x="0" y="6188560"/>
                </a:lnTo>
                <a:lnTo>
                  <a:pt x="0" y="0"/>
                </a:lnTo>
                <a:close/>
              </a:path>
            </a:pathLst>
          </a:custGeom>
          <a:blipFill>
            <a:blip r:embed="rId4"/>
            <a:stretch>
              <a:fillRect l="-318" t="0" r="-318" b="0"/>
            </a:stretch>
          </a:blipFill>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1EAD8"/>
        </a:solidFill>
      </p:bgPr>
    </p:bg>
    <p:spTree>
      <p:nvGrpSpPr>
        <p:cNvPr id="1" name=""/>
        <p:cNvGrpSpPr/>
        <p:nvPr/>
      </p:nvGrpSpPr>
      <p:grpSpPr>
        <a:xfrm>
          <a:off x="0" y="0"/>
          <a:ext cx="0" cy="0"/>
          <a:chOff x="0" y="0"/>
          <a:chExt cx="0" cy="0"/>
        </a:xfrm>
      </p:grpSpPr>
      <p:sp>
        <p:nvSpPr>
          <p:cNvPr name="TextBox 2" id="2"/>
          <p:cNvSpPr txBox="true"/>
          <p:nvPr/>
        </p:nvSpPr>
        <p:spPr>
          <a:xfrm rot="0">
            <a:off x="322393" y="952500"/>
            <a:ext cx="17643214" cy="6149326"/>
          </a:xfrm>
          <a:prstGeom prst="rect">
            <a:avLst/>
          </a:prstGeom>
        </p:spPr>
        <p:txBody>
          <a:bodyPr anchor="t" rtlCol="false" tIns="0" lIns="0" bIns="0" rIns="0">
            <a:spAutoFit/>
          </a:bodyPr>
          <a:lstStyle/>
          <a:p>
            <a:pPr algn="l">
              <a:lnSpc>
                <a:spcPts val="5460"/>
              </a:lnSpc>
            </a:pPr>
            <a:r>
              <a:rPr lang="en-US" sz="3900">
                <a:solidFill>
                  <a:srgbClr val="000000"/>
                </a:solidFill>
                <a:latin typeface="Canva Sans"/>
                <a:ea typeface="Canva Sans"/>
                <a:cs typeface="Canva Sans"/>
                <a:sym typeface="Canva Sans"/>
              </a:rPr>
              <a:t>3</a:t>
            </a:r>
            <a:r>
              <a:rPr lang="en-US" sz="3900" b="true">
                <a:solidFill>
                  <a:srgbClr val="000000"/>
                </a:solidFill>
                <a:latin typeface="Canva Sans Bold"/>
                <a:ea typeface="Canva Sans Bold"/>
                <a:cs typeface="Canva Sans Bold"/>
                <a:sym typeface="Canva Sans Bold"/>
              </a:rPr>
              <a:t>.Means of Attack and Affected Victims</a:t>
            </a:r>
          </a:p>
          <a:p>
            <a:pPr algn="l">
              <a:lnSpc>
                <a:spcPts val="5460"/>
              </a:lnSpc>
            </a:pPr>
            <a:r>
              <a:rPr lang="en-US" sz="3900">
                <a:solidFill>
                  <a:srgbClr val="000000"/>
                </a:solidFill>
                <a:latin typeface="Canva Sans"/>
                <a:ea typeface="Canva Sans"/>
                <a:cs typeface="Canva Sans"/>
                <a:sym typeface="Canva Sans"/>
              </a:rPr>
              <a:t>Shooting (1,240 cases) is the m</a:t>
            </a:r>
            <a:r>
              <a:rPr lang="en-US" sz="3900">
                <a:solidFill>
                  <a:srgbClr val="000000"/>
                </a:solidFill>
                <a:latin typeface="Canva Sans"/>
                <a:ea typeface="Canva Sans"/>
                <a:cs typeface="Canva Sans"/>
                <a:sym typeface="Canva Sans"/>
              </a:rPr>
              <a:t>ost common attack method, particularly in Afghanistan.</a:t>
            </a:r>
          </a:p>
          <a:p>
            <a:pPr algn="l">
              <a:lnSpc>
                <a:spcPts val="5460"/>
              </a:lnSpc>
            </a:pPr>
            <a:r>
              <a:rPr lang="en-US" sz="3900">
                <a:solidFill>
                  <a:srgbClr val="000000"/>
                </a:solidFill>
                <a:latin typeface="Canva Sans"/>
                <a:ea typeface="Canva Sans"/>
                <a:cs typeface="Canva Sans"/>
                <a:sym typeface="Canva Sans"/>
              </a:rPr>
              <a:t>Kidnapping is the second most frequent attack, also highest in Afghanistan.</a:t>
            </a:r>
          </a:p>
          <a:p>
            <a:pPr algn="l">
              <a:lnSpc>
                <a:spcPts val="5460"/>
              </a:lnSpc>
            </a:pPr>
            <a:r>
              <a:rPr lang="en-US" sz="3900">
                <a:solidFill>
                  <a:srgbClr val="000000"/>
                </a:solidFill>
                <a:latin typeface="Canva Sans"/>
                <a:ea typeface="Canva Sans"/>
                <a:cs typeface="Canva Sans"/>
                <a:sym typeface="Canva Sans"/>
              </a:rPr>
              <a:t>Bodily Assault is the third highest, with Afghanistan leading in incidents.</a:t>
            </a:r>
          </a:p>
          <a:p>
            <a:pPr algn="l">
              <a:lnSpc>
                <a:spcPts val="5460"/>
              </a:lnSpc>
            </a:pPr>
            <a:r>
              <a:rPr lang="en-US" sz="3900">
                <a:solidFill>
                  <a:srgbClr val="000000"/>
                </a:solidFill>
                <a:latin typeface="Canva Sans"/>
                <a:ea typeface="Canva Sans"/>
                <a:cs typeface="Canva Sans"/>
                <a:sym typeface="Canva Sans"/>
              </a:rPr>
              <a:t>Ambushes and Combat/Crossfire are the primary contexts for security incidents.</a:t>
            </a:r>
          </a:p>
          <a:p>
            <a:pPr algn="l">
              <a:lnSpc>
                <a:spcPts val="546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DAGh4KJX0Pg</dc:identifier>
  <dcterms:modified xsi:type="dcterms:W3CDTF">2011-08-01T06:04:30Z</dcterms:modified>
  <cp:revision>1</cp:revision>
  <dc:title>INTRODUCTION</dc:title>
</cp:coreProperties>
</file>