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2"/>
  </p:sldMasterIdLst>
  <p:notesMasterIdLst>
    <p:notesMasterId r:id="rId17"/>
  </p:notesMasterIdLst>
  <p:sldIdLst>
    <p:sldId id="256" r:id="rId3"/>
    <p:sldId id="263" r:id="rId4"/>
    <p:sldId id="260" r:id="rId5"/>
    <p:sldId id="262" r:id="rId6"/>
    <p:sldId id="261" r:id="rId7"/>
    <p:sldId id="265" r:id="rId8"/>
    <p:sldId id="259" r:id="rId9"/>
    <p:sldId id="264" r:id="rId10"/>
    <p:sldId id="257" r:id="rId11"/>
    <p:sldId id="266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64379" autoAdjust="0"/>
  </p:normalViewPr>
  <p:slideViewPr>
    <p:cSldViewPr>
      <p:cViewPr varScale="1">
        <p:scale>
          <a:sx n="74" d="100"/>
          <a:sy n="74" d="100"/>
        </p:scale>
        <p:origin x="-26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C62E0-B67F-460B-A338-E9B60DE0DA32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</dgm:pt>
    <dgm:pt modelId="{9A441516-8479-4BFC-BF33-C450E3C3A358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</a:rPr>
            <a:t>Service</a:t>
          </a:r>
          <a:endParaRPr lang="en-US" sz="5400" dirty="0">
            <a:solidFill>
              <a:schemeClr val="bg1">
                <a:lumMod val="95000"/>
              </a:schemeClr>
            </a:solidFill>
          </a:endParaRPr>
        </a:p>
      </dgm:t>
    </dgm:pt>
    <dgm:pt modelId="{0096C966-659B-4B3B-83E6-B32A057BBB6E}" type="parTrans" cxnId="{21651A65-C9BC-4E43-ACC5-E9ABB924E07D}">
      <dgm:prSet/>
      <dgm:spPr/>
      <dgm:t>
        <a:bodyPr/>
        <a:lstStyle/>
        <a:p>
          <a:endParaRPr lang="en-US"/>
        </a:p>
      </dgm:t>
    </dgm:pt>
    <dgm:pt modelId="{408DF69C-552E-4922-BF91-AC5FDDEA5317}" type="sibTrans" cxnId="{21651A65-C9BC-4E43-ACC5-E9ABB924E07D}">
      <dgm:prSet/>
      <dgm:spPr/>
      <dgm:t>
        <a:bodyPr/>
        <a:lstStyle/>
        <a:p>
          <a:endParaRPr lang="en-US"/>
        </a:p>
      </dgm:t>
    </dgm:pt>
    <dgm:pt modelId="{E00B3A14-ED75-43E5-8D9A-0F49673D7A3A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</a:rPr>
            <a:t>Unit</a:t>
          </a:r>
          <a:endParaRPr lang="en-US" sz="5400" dirty="0">
            <a:solidFill>
              <a:schemeClr val="bg1">
                <a:lumMod val="95000"/>
              </a:schemeClr>
            </a:solidFill>
          </a:endParaRPr>
        </a:p>
      </dgm:t>
    </dgm:pt>
    <dgm:pt modelId="{31DEEA6B-5A0A-4828-BAA5-DD577AC5872D}" type="parTrans" cxnId="{81B7351D-40BA-4AC8-A65E-F34A588BD343}">
      <dgm:prSet/>
      <dgm:spPr/>
      <dgm:t>
        <a:bodyPr/>
        <a:lstStyle/>
        <a:p>
          <a:endParaRPr lang="en-US"/>
        </a:p>
      </dgm:t>
    </dgm:pt>
    <dgm:pt modelId="{5993593D-E8A8-444B-8274-9DFF869A1597}" type="sibTrans" cxnId="{81B7351D-40BA-4AC8-A65E-F34A588BD343}">
      <dgm:prSet/>
      <dgm:spPr/>
      <dgm:t>
        <a:bodyPr/>
        <a:lstStyle/>
        <a:p>
          <a:endParaRPr lang="en-US"/>
        </a:p>
      </dgm:t>
    </dgm:pt>
    <dgm:pt modelId="{2F78F5D0-A407-4BF8-8CEE-CC8E00E8D0AC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  <a:latin typeface="+mn-lt"/>
            </a:rPr>
            <a:t>UI</a:t>
          </a:r>
          <a:endParaRPr lang="en-US" sz="5400" dirty="0">
            <a:solidFill>
              <a:schemeClr val="bg1">
                <a:lumMod val="95000"/>
              </a:schemeClr>
            </a:solidFill>
            <a:latin typeface="+mn-lt"/>
          </a:endParaRPr>
        </a:p>
      </dgm:t>
    </dgm:pt>
    <dgm:pt modelId="{40371879-104D-432B-B9C3-FDB058FC9FAD}" type="sibTrans" cxnId="{82556B3B-AF31-4A3D-B0C3-090B597FB91F}">
      <dgm:prSet/>
      <dgm:spPr/>
      <dgm:t>
        <a:bodyPr/>
        <a:lstStyle/>
        <a:p>
          <a:endParaRPr lang="en-US"/>
        </a:p>
      </dgm:t>
    </dgm:pt>
    <dgm:pt modelId="{0ACEA4DB-5E34-4450-8F80-662F21418A3F}" type="parTrans" cxnId="{82556B3B-AF31-4A3D-B0C3-090B597FB91F}">
      <dgm:prSet/>
      <dgm:spPr/>
      <dgm:t>
        <a:bodyPr/>
        <a:lstStyle/>
        <a:p>
          <a:endParaRPr lang="en-US"/>
        </a:p>
      </dgm:t>
    </dgm:pt>
    <dgm:pt modelId="{54A4ED3D-2220-4C4B-A7CD-4D6C52698DC0}" type="pres">
      <dgm:prSet presAssocID="{27BC62E0-B67F-460B-A338-E9B60DE0DA32}" presName="Name0" presStyleCnt="0">
        <dgm:presLayoutVars>
          <dgm:dir/>
          <dgm:animLvl val="lvl"/>
          <dgm:resizeHandles val="exact"/>
        </dgm:presLayoutVars>
      </dgm:prSet>
      <dgm:spPr/>
    </dgm:pt>
    <dgm:pt modelId="{6FAD912D-A180-43E3-8F8F-E7FF84C5067C}" type="pres">
      <dgm:prSet presAssocID="{2F78F5D0-A407-4BF8-8CEE-CC8E00E8D0AC}" presName="Name8" presStyleCnt="0"/>
      <dgm:spPr/>
    </dgm:pt>
    <dgm:pt modelId="{613ABAB8-C2F1-4658-99D1-0A9685DF691A}" type="pres">
      <dgm:prSet presAssocID="{2F78F5D0-A407-4BF8-8CEE-CC8E00E8D0AC}" presName="level" presStyleLbl="node1" presStyleIdx="0" presStyleCnt="3" custLinFactNeighborX="-251" custLinFactNeighborY="-44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08101-4BFD-4519-9E1A-A56116CAA00C}" type="pres">
      <dgm:prSet presAssocID="{2F78F5D0-A407-4BF8-8CEE-CC8E00E8D0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3A85C-D528-438F-AD86-E9AF57D8BA85}" type="pres">
      <dgm:prSet presAssocID="{9A441516-8479-4BFC-BF33-C450E3C3A358}" presName="Name8" presStyleCnt="0"/>
      <dgm:spPr/>
    </dgm:pt>
    <dgm:pt modelId="{1E6C90DC-0B42-4B66-BCF4-71B64B0549C2}" type="pres">
      <dgm:prSet presAssocID="{9A441516-8479-4BFC-BF33-C450E3C3A35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6AE0B-B14F-463C-97F3-388759EEFD46}" type="pres">
      <dgm:prSet presAssocID="{9A441516-8479-4BFC-BF33-C450E3C3A3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3F529-0FFF-485B-909F-C9E234DFC81B}" type="pres">
      <dgm:prSet presAssocID="{E00B3A14-ED75-43E5-8D9A-0F49673D7A3A}" presName="Name8" presStyleCnt="0"/>
      <dgm:spPr/>
    </dgm:pt>
    <dgm:pt modelId="{17C885B6-6EF4-4B6D-A745-5C89CD05D1DA}" type="pres">
      <dgm:prSet presAssocID="{E00B3A14-ED75-43E5-8D9A-0F49673D7A3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35959-0E3B-45A2-816A-36A176714036}" type="pres">
      <dgm:prSet presAssocID="{E00B3A14-ED75-43E5-8D9A-0F49673D7A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C99974-B47C-4362-9E14-1FC55EC78EF3}" type="presOf" srcId="{27BC62E0-B67F-460B-A338-E9B60DE0DA32}" destId="{54A4ED3D-2220-4C4B-A7CD-4D6C52698DC0}" srcOrd="0" destOrd="0" presId="urn:microsoft.com/office/officeart/2005/8/layout/pyramid1"/>
    <dgm:cxn modelId="{82556B3B-AF31-4A3D-B0C3-090B597FB91F}" srcId="{27BC62E0-B67F-460B-A338-E9B60DE0DA32}" destId="{2F78F5D0-A407-4BF8-8CEE-CC8E00E8D0AC}" srcOrd="0" destOrd="0" parTransId="{0ACEA4DB-5E34-4450-8F80-662F21418A3F}" sibTransId="{40371879-104D-432B-B9C3-FDB058FC9FAD}"/>
    <dgm:cxn modelId="{C69B8D5E-A536-41C8-AC81-4BC65DCF6B76}" type="presOf" srcId="{9A441516-8479-4BFC-BF33-C450E3C3A358}" destId="{CB46AE0B-B14F-463C-97F3-388759EEFD46}" srcOrd="1" destOrd="0" presId="urn:microsoft.com/office/officeart/2005/8/layout/pyramid1"/>
    <dgm:cxn modelId="{81B7351D-40BA-4AC8-A65E-F34A588BD343}" srcId="{27BC62E0-B67F-460B-A338-E9B60DE0DA32}" destId="{E00B3A14-ED75-43E5-8D9A-0F49673D7A3A}" srcOrd="2" destOrd="0" parTransId="{31DEEA6B-5A0A-4828-BAA5-DD577AC5872D}" sibTransId="{5993593D-E8A8-444B-8274-9DFF869A1597}"/>
    <dgm:cxn modelId="{C536AD81-47B3-48E2-A3F0-0E915DB2F47D}" type="presOf" srcId="{E00B3A14-ED75-43E5-8D9A-0F49673D7A3A}" destId="{17C885B6-6EF4-4B6D-A745-5C89CD05D1DA}" srcOrd="0" destOrd="0" presId="urn:microsoft.com/office/officeart/2005/8/layout/pyramid1"/>
    <dgm:cxn modelId="{23BE4032-93CD-43E3-B5A7-89D5832B51A4}" type="presOf" srcId="{9A441516-8479-4BFC-BF33-C450E3C3A358}" destId="{1E6C90DC-0B42-4B66-BCF4-71B64B0549C2}" srcOrd="0" destOrd="0" presId="urn:microsoft.com/office/officeart/2005/8/layout/pyramid1"/>
    <dgm:cxn modelId="{21651A65-C9BC-4E43-ACC5-E9ABB924E07D}" srcId="{27BC62E0-B67F-460B-A338-E9B60DE0DA32}" destId="{9A441516-8479-4BFC-BF33-C450E3C3A358}" srcOrd="1" destOrd="0" parTransId="{0096C966-659B-4B3B-83E6-B32A057BBB6E}" sibTransId="{408DF69C-552E-4922-BF91-AC5FDDEA5317}"/>
    <dgm:cxn modelId="{13C1E752-C154-4B66-B7BF-2FE7F1C2EE78}" type="presOf" srcId="{E00B3A14-ED75-43E5-8D9A-0F49673D7A3A}" destId="{33935959-0E3B-45A2-816A-36A176714036}" srcOrd="1" destOrd="0" presId="urn:microsoft.com/office/officeart/2005/8/layout/pyramid1"/>
    <dgm:cxn modelId="{1AD8560E-26D5-438B-B2D8-CF9CDC0EFDE9}" type="presOf" srcId="{2F78F5D0-A407-4BF8-8CEE-CC8E00E8D0AC}" destId="{8F608101-4BFD-4519-9E1A-A56116CAA00C}" srcOrd="1" destOrd="0" presId="urn:microsoft.com/office/officeart/2005/8/layout/pyramid1"/>
    <dgm:cxn modelId="{758B6D1A-8A04-4101-876A-D2F8DE6BD018}" type="presOf" srcId="{2F78F5D0-A407-4BF8-8CEE-CC8E00E8D0AC}" destId="{613ABAB8-C2F1-4658-99D1-0A9685DF691A}" srcOrd="0" destOrd="0" presId="urn:microsoft.com/office/officeart/2005/8/layout/pyramid1"/>
    <dgm:cxn modelId="{22CE600E-866B-4D58-A4F0-1FFF71115BB2}" type="presParOf" srcId="{54A4ED3D-2220-4C4B-A7CD-4D6C52698DC0}" destId="{6FAD912D-A180-43E3-8F8F-E7FF84C5067C}" srcOrd="0" destOrd="0" presId="urn:microsoft.com/office/officeart/2005/8/layout/pyramid1"/>
    <dgm:cxn modelId="{6A71A206-7295-4637-86A7-071010BF2A16}" type="presParOf" srcId="{6FAD912D-A180-43E3-8F8F-E7FF84C5067C}" destId="{613ABAB8-C2F1-4658-99D1-0A9685DF691A}" srcOrd="0" destOrd="0" presId="urn:microsoft.com/office/officeart/2005/8/layout/pyramid1"/>
    <dgm:cxn modelId="{EE7F9578-3691-4DA2-A69D-512A2851129A}" type="presParOf" srcId="{6FAD912D-A180-43E3-8F8F-E7FF84C5067C}" destId="{8F608101-4BFD-4519-9E1A-A56116CAA00C}" srcOrd="1" destOrd="0" presId="urn:microsoft.com/office/officeart/2005/8/layout/pyramid1"/>
    <dgm:cxn modelId="{DEF78D9B-BDC2-41BB-9E80-205BD0F9D502}" type="presParOf" srcId="{54A4ED3D-2220-4C4B-A7CD-4D6C52698DC0}" destId="{B8D3A85C-D528-438F-AD86-E9AF57D8BA85}" srcOrd="1" destOrd="0" presId="urn:microsoft.com/office/officeart/2005/8/layout/pyramid1"/>
    <dgm:cxn modelId="{8AF01D49-B572-4A13-AD33-04D7B8372B87}" type="presParOf" srcId="{B8D3A85C-D528-438F-AD86-E9AF57D8BA85}" destId="{1E6C90DC-0B42-4B66-BCF4-71B64B0549C2}" srcOrd="0" destOrd="0" presId="urn:microsoft.com/office/officeart/2005/8/layout/pyramid1"/>
    <dgm:cxn modelId="{5B2A6AAE-09C6-4E33-9ABF-EBF36940BAA9}" type="presParOf" srcId="{B8D3A85C-D528-438F-AD86-E9AF57D8BA85}" destId="{CB46AE0B-B14F-463C-97F3-388759EEFD46}" srcOrd="1" destOrd="0" presId="urn:microsoft.com/office/officeart/2005/8/layout/pyramid1"/>
    <dgm:cxn modelId="{E9D6B98E-0792-4CFA-8862-D9FD5334B9B8}" type="presParOf" srcId="{54A4ED3D-2220-4C4B-A7CD-4D6C52698DC0}" destId="{3C63F529-0FFF-485B-909F-C9E234DFC81B}" srcOrd="2" destOrd="0" presId="urn:microsoft.com/office/officeart/2005/8/layout/pyramid1"/>
    <dgm:cxn modelId="{1687A47E-367B-4DBB-B8E4-12B58596955A}" type="presParOf" srcId="{3C63F529-0FFF-485B-909F-C9E234DFC81B}" destId="{17C885B6-6EF4-4B6D-A745-5C89CD05D1DA}" srcOrd="0" destOrd="0" presId="urn:microsoft.com/office/officeart/2005/8/layout/pyramid1"/>
    <dgm:cxn modelId="{78449C77-CE26-40F9-8320-0AFF047396AB}" type="presParOf" srcId="{3C63F529-0FFF-485B-909F-C9E234DFC81B}" destId="{33935959-0E3B-45A2-816A-36A17671403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ABAB8-C2F1-4658-99D1-0A9685DF691A}">
      <dsp:nvSpPr>
        <dsp:cNvPr id="0" name=""/>
        <dsp:cNvSpPr/>
      </dsp:nvSpPr>
      <dsp:spPr>
        <a:xfrm>
          <a:off x="2736314" y="0"/>
          <a:ext cx="27432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  <a:latin typeface="+mn-lt"/>
            </a:rPr>
            <a:t>UI</a:t>
          </a:r>
          <a:endParaRPr lang="en-US" sz="5400" kern="1200" dirty="0">
            <a:solidFill>
              <a:schemeClr val="bg1">
                <a:lumMod val="95000"/>
              </a:schemeClr>
            </a:solidFill>
            <a:latin typeface="+mn-lt"/>
          </a:endParaRPr>
        </a:p>
      </dsp:txBody>
      <dsp:txXfrm>
        <a:off x="2736314" y="0"/>
        <a:ext cx="2743200" cy="1617712"/>
      </dsp:txXfrm>
    </dsp:sp>
    <dsp:sp modelId="{1E6C90DC-0B42-4B66-BCF4-71B64B0549C2}">
      <dsp:nvSpPr>
        <dsp:cNvPr id="0" name=""/>
        <dsp:cNvSpPr/>
      </dsp:nvSpPr>
      <dsp:spPr>
        <a:xfrm>
          <a:off x="1371599" y="1617712"/>
          <a:ext cx="54864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</a:rPr>
            <a:t>Service</a:t>
          </a:r>
          <a:endParaRPr lang="en-US" sz="5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331719" y="1617712"/>
        <a:ext cx="3566160" cy="1617712"/>
      </dsp:txXfrm>
    </dsp:sp>
    <dsp:sp modelId="{17C885B6-6EF4-4B6D-A745-5C89CD05D1DA}">
      <dsp:nvSpPr>
        <dsp:cNvPr id="0" name=""/>
        <dsp:cNvSpPr/>
      </dsp:nvSpPr>
      <dsp:spPr>
        <a:xfrm>
          <a:off x="0" y="3235424"/>
          <a:ext cx="82296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</a:rPr>
            <a:t>Unit</a:t>
          </a:r>
          <a:endParaRPr lang="en-US" sz="5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440179" y="3235424"/>
        <a:ext cx="5349240" cy="1617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D4FC0-A908-4AF9-A685-AE949B61EE1D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09A64-6902-418C-ACF9-D2577B6EA4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46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hanmugavelc.blogspot.com/2011/10/pageobjects-and-pagefactory-selenium-20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-heaths-blog.heroku.com/2011/08/22/fast-tests-with-phantomj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lmoloch.blogspot.com/2009/12/design-of-selenium-tests-for-aspnet_19.html" TargetMode="External"/><Relationship Id="rId5" Type="http://schemas.openxmlformats.org/officeDocument/2006/relationships/hyperlink" Target="http://www.codeproject.com/Tips/134389/Running-NUnit-tests-in-parallel" TargetMode="External"/><Relationship Id="rId4" Type="http://schemas.openxmlformats.org/officeDocument/2006/relationships/hyperlink" Target="https://github.com/SteveSanderson/Deleporter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hanmugavelc.blogspot.com/2011/10/pageobjects-and-pagefactory-selenium-20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tevensanderson.com/2009/06/11/integration-testing-your-aspnet-mvc-application/" TargetMode="External"/><Relationship Id="rId3" Type="http://schemas.openxmlformats.org/officeDocument/2006/relationships/hyperlink" Target="https://github.com/axefrog/SimpleBrowser" TargetMode="External"/><Relationship Id="rId7" Type="http://schemas.openxmlformats.org/officeDocument/2006/relationships/hyperlink" Target="http://ltaf.codeplex.com/releases/view/8546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g.codeville.net/2009/03/27/first-steps-with-lightweight-test-automation-framework/" TargetMode="External"/><Relationship Id="rId5" Type="http://schemas.openxmlformats.org/officeDocument/2006/relationships/hyperlink" Target="http://blog.stevensanderson.com/2010/03/30/using-htmlunit-on-net-for-headless-browser-automation/" TargetMode="External"/><Relationship Id="rId4" Type="http://schemas.openxmlformats.org/officeDocument/2006/relationships/hyperlink" Target="https://github.com/HtmlUnit/NHtmlUni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TestPyramid.html" TargetMode="External"/><Relationship Id="rId7" Type="http://schemas.openxmlformats.org/officeDocument/2006/relationships/hyperlink" Target="http://stackoverflow.com/questions/96066/automated-unit-testing-with-javascrip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tackoverflow.com/questions/710776/unit-testing-tsql" TargetMode="External"/><Relationship Id="rId5" Type="http://schemas.openxmlformats.org/officeDocument/2006/relationships/hyperlink" Target="http://blog.stevensanderson.com/2009/11/04/selective-unit-testing-costs-and-benefits/" TargetMode="External"/><Relationship Id="rId4" Type="http://schemas.openxmlformats.org/officeDocument/2006/relationships/hyperlink" Target="http://blog.stevensanderson.com/2009/08/24/writing-great-unit-tests-best-and-worst-practise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dacz/AspNetTesting/blob/e9dd24ddd0a335f9da5dccc53ea2f24b523517ac/Source/Net.Daczkowski.AspNetTesting.FunctionalTests/CartTests.cs" TargetMode="External"/><Relationship Id="rId7" Type="http://schemas.openxmlformats.org/officeDocument/2006/relationships/hyperlink" Target="http://code.google.com/p/selenium/issues/detail?id=410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google.com/folder/d/0B5KGduKl6s6-c3dlMWVNcTJhLUk/edit?docId=0B5KGduKl6s6-YjZILWd1WEJMRUU" TargetMode="External"/><Relationship Id="rId5" Type="http://schemas.openxmlformats.org/officeDocument/2006/relationships/hyperlink" Target="http://rationaleemotions.wordpress.com/2012/05/25/working-with-safari-driver/" TargetMode="External"/><Relationship Id="rId4" Type="http://schemas.openxmlformats.org/officeDocument/2006/relationships/hyperlink" Target="https://github.com/merdacz/AspNetTesting/blob/master/Source/Net.Daczkowski.AspNetTesting.FunctionalTests/CartTests.c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Pytania do uczestników: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Kto w Was jest bardziej programistą? Kto jest bardziej testerem?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Kto tworzył już jakieś testy automatyczne : jednostkowe, integracyjne, end-to-end? 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Jaki są wasze dotychczasowe doświadczenia?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Kto korzystał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Kto zna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1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Pierwszy PO posiada dedykowane metody, które bezpośrednio korzystają z sterownika celem </a:t>
            </a:r>
            <a:r>
              <a:rPr lang="pl-PL" baseline="0" dirty="0" err="1" smtClean="0"/>
              <a:t>slekcji</a:t>
            </a:r>
            <a:r>
              <a:rPr lang="pl-PL" baseline="0" dirty="0" smtClean="0"/>
              <a:t> elementów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 </a:t>
            </a:r>
            <a:r>
              <a:rPr lang="en-US" baseline="0" dirty="0" err="1" smtClean="0"/>
              <a:t>kolejnej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wersji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dodajemy</a:t>
            </a:r>
            <a:r>
              <a:rPr lang="en-US" baseline="0" dirty="0" smtClean="0"/>
              <a:t> </a:t>
            </a:r>
            <a:r>
              <a:rPr lang="pl-PL" baseline="0" dirty="0" smtClean="0"/>
              <a:t>właściwości celem uniknięcia duplikacji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odwołań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Drivera</a:t>
            </a:r>
            <a:endParaRPr lang="pl-PL" baseline="0" dirty="0" smtClean="0"/>
          </a:p>
          <a:p>
            <a:pPr marL="228600" indent="-228600">
              <a:buAutoNum type="arabicParenR"/>
            </a:pPr>
            <a:r>
              <a:rPr lang="pl-PL" strike="sngStrike" baseline="0" dirty="0" smtClean="0"/>
              <a:t>W </a:t>
            </a:r>
            <a:r>
              <a:rPr lang="en-US" strike="sngStrike" baseline="0" dirty="0" err="1" smtClean="0"/>
              <a:t>dalszej</a:t>
            </a:r>
            <a:r>
              <a:rPr lang="en-US" strike="sngStrike" baseline="0" dirty="0" smtClean="0"/>
              <a:t> </a:t>
            </a:r>
            <a:r>
              <a:rPr lang="en-US" strike="sngStrike" baseline="0" dirty="0" err="1" smtClean="0"/>
              <a:t>kolejności</a:t>
            </a:r>
            <a:r>
              <a:rPr lang="en-US" strike="sngStrike" baseline="0" dirty="0" smtClean="0"/>
              <a:t> </a:t>
            </a:r>
            <a:r>
              <a:rPr lang="pl-PL" strike="sngStrike" baseline="0" dirty="0" smtClean="0"/>
              <a:t>pokazujemy jak wykorzystać </a:t>
            </a:r>
            <a:r>
              <a:rPr lang="pl-PL" strike="sngStrike" baseline="0" dirty="0" err="1" smtClean="0"/>
              <a:t>PageFactory</a:t>
            </a:r>
            <a:r>
              <a:rPr lang="pl-PL" strike="sngStrike" baseline="0" dirty="0" smtClean="0"/>
              <a:t> do dalszego uproszczenia </a:t>
            </a:r>
            <a:r>
              <a:rPr lang="pl-PL" strike="sngStrike" baseline="0" dirty="0" err="1" smtClean="0"/>
              <a:t>Page</a:t>
            </a:r>
            <a:r>
              <a:rPr lang="pl-PL" strike="sngStrike" baseline="0" dirty="0" smtClean="0"/>
              <a:t> </a:t>
            </a:r>
            <a:r>
              <a:rPr lang="pl-PL" strike="sngStrike" baseline="0" dirty="0" err="1" smtClean="0"/>
              <a:t>Objectu</a:t>
            </a:r>
            <a:r>
              <a:rPr lang="pl-PL" strike="sngStrike" baseline="0" dirty="0" smtClean="0"/>
              <a:t> </a:t>
            </a:r>
          </a:p>
          <a:p>
            <a:pPr marL="0" indent="0">
              <a:buNone/>
            </a:pPr>
            <a:r>
              <a:rPr lang="pl-PL" baseline="0" dirty="0" smtClean="0"/>
              <a:t>4) Problemy z </a:t>
            </a:r>
            <a:r>
              <a:rPr lang="pl-PL" baseline="0" dirty="0" err="1" smtClean="0"/>
              <a:t>PageFactory</a:t>
            </a:r>
            <a:r>
              <a:rPr lang="pl-PL" baseline="0" dirty="0" smtClean="0"/>
              <a:t> wykryte podczas ewaluacji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Wywołane za wcześnie potrafi nie działać </a:t>
            </a:r>
            <a:r>
              <a:rPr lang="pl-PL" baseline="0" dirty="0" smtClean="0">
                <a:sym typeface="Wingdings" pitchFamily="2" charset="2"/>
              </a:rPr>
              <a:t></a:t>
            </a:r>
          </a:p>
          <a:p>
            <a:pPr marL="685800" lvl="1" indent="-228600">
              <a:buAutoNum type="arabicParenR"/>
            </a:pPr>
            <a:r>
              <a:rPr lang="pl-PL" baseline="0" dirty="0" smtClean="0">
                <a:sym typeface="Wingdings" pitchFamily="2" charset="2"/>
              </a:rPr>
              <a:t>Nie działa dla kolekcji </a:t>
            </a:r>
            <a:r>
              <a:rPr lang="pl-PL" baseline="0" dirty="0" err="1" smtClean="0">
                <a:sym typeface="Wingdings" pitchFamily="2" charset="2"/>
              </a:rPr>
              <a:t>IWebElementów</a:t>
            </a:r>
            <a:r>
              <a:rPr lang="pl-PL" baseline="0" dirty="0" smtClean="0">
                <a:sym typeface="Wingdings" pitchFamily="2" charset="2"/>
              </a:rPr>
              <a:t> (wersja C#)</a:t>
            </a:r>
          </a:p>
          <a:p>
            <a:pPr marL="685800" lvl="1" indent="-228600">
              <a:buAutoNum type="arabicParenR"/>
            </a:pPr>
            <a:r>
              <a:rPr lang="pl-PL" baseline="0" dirty="0" smtClean="0">
                <a:sym typeface="Wingdings" pitchFamily="2" charset="2"/>
              </a:rPr>
              <a:t>Nie wspieraj </a:t>
            </a:r>
            <a:r>
              <a:rPr lang="pl-PL" baseline="0" dirty="0" err="1" smtClean="0">
                <a:sym typeface="Wingdings" pitchFamily="2" charset="2"/>
              </a:rPr>
              <a:t>waitów</a:t>
            </a:r>
            <a:endParaRPr lang="pl-PL" baseline="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pl-PL" baseline="0" dirty="0" smtClean="0">
                <a:sym typeface="Wingdings" pitchFamily="2" charset="2"/>
              </a:rPr>
              <a:t>4) Alternatywą napisanie własnej realizacji</a:t>
            </a:r>
          </a:p>
          <a:p>
            <a:pPr marL="0" lvl="0" indent="0">
              <a:buNone/>
            </a:pPr>
            <a:endParaRPr lang="pl-P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http://shanmugavelc.blogspot.com/2011/10/pageobjects-and-pagefactory-selenium-20.html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35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Headless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instrumentacja przez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WinAPI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powolna alternatywą przeglądarki bez UI napisane z myślą o testach automatycznych: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wspierany przez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nie oparty 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brak wsparcia dla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alert’ów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aktualnie najbardziej rozwijany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PhantomJS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przeciwieństwie do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opiera się 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DriverService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pozwala zarządzać czasem życia sterownika – uwaga do połączenia najlepiej używać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RemoteWebDriver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(z dedykowanymi w aktualnej wersji nie działa zbyt dobrze)</a:t>
            </a:r>
          </a:p>
          <a:p>
            <a:pPr marL="228600" lvl="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wysokopoziomowe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mockowanie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(problem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Safari, musi być na konkretnej stronie)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serializowanie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dostępu do zdalnych lub powolnych usług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Deleporter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zdalne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uruchomienie delegatów 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Uruchamianie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testów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równolege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GRID (koniecznie równoległe uruchomienie)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własny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pozwoli też na wielu konfiguracjach dynamicznie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Użycie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dirty="0" smtClean="0"/>
              <a:t>Parallelizable</a:t>
            </a:r>
            <a:r>
              <a:rPr lang="pl-PL" dirty="0" smtClean="0"/>
              <a:t>]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 rtl="0" fontAlgn="ctr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http://daniel-heaths-blog.heroku.com/2011/08/22/fast-tests-with-phantomjs/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https://github.com/SteveSanderson/Deleporter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http://www.codeproject.com/Tips/134389/Running-NUnit-tests-in-parallel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http://slmoloch.blogspot.com/2009/12/design-of-selenium-tests-for-aspnet_19.html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Pierwszy PO posiada dedykowane metody, które bezpośrednio korzystają z sterownika celem </a:t>
            </a:r>
            <a:r>
              <a:rPr lang="pl-PL" baseline="0" dirty="0" err="1" smtClean="0"/>
              <a:t>slekcji</a:t>
            </a:r>
            <a:r>
              <a:rPr lang="pl-PL" baseline="0" dirty="0" smtClean="0"/>
              <a:t> elementów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W drugim tworzymy właściwości celem uniknięcia duplikacji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W trzecim pokazujemy jak wykorzystać </a:t>
            </a:r>
            <a:r>
              <a:rPr lang="pl-PL" baseline="0" dirty="0" err="1" smtClean="0"/>
              <a:t>PageFactory</a:t>
            </a:r>
            <a:r>
              <a:rPr lang="pl-PL" baseline="0" dirty="0" smtClean="0"/>
              <a:t> do dalszego uproszczenia </a:t>
            </a:r>
            <a:r>
              <a:rPr lang="pl-PL" baseline="0" dirty="0" err="1" smtClean="0"/>
              <a:t>Page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Objectu</a:t>
            </a:r>
            <a:r>
              <a:rPr lang="pl-PL" baseline="0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pl-PL" dirty="0" smtClean="0"/>
              <a:t>Problem z listami elementów</a:t>
            </a:r>
            <a:r>
              <a:rPr lang="pl-PL" baseline="0" dirty="0" smtClean="0"/>
              <a:t> w C#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Tylko pola publiczne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Można napisać własną implementację – jednak punkt 1 nie wydaje się być do końca argumentem za tym</a:t>
            </a:r>
          </a:p>
          <a:p>
            <a:pPr marL="0" lvl="0" indent="0">
              <a:buNone/>
            </a:pPr>
            <a:endParaRPr lang="pl-P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http://shanmugavelc.blogspot.com/2011/10/pageobjects-and-pagefactory-selenium-20.html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35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ctr"/>
            <a:r>
              <a:rPr lang="pl-PL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https://github.com/axefrog/SimpleBrowser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https://github.com/HtmlUnit/NHtmlUnit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http://blog.stevensanderson.com/2010/03/30/using-htmlunit-on-net-for-headless-browser-automation/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http://blog.codeville.net/2009/03/27/first-steps-with-lightweight-test-automation-framework/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http://ltaf.codeplex.com/releases/view/85461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http://blog.stevensanderson.com/2009/06/11/integration-testing-your-aspnet-mvc-application/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http://blog.stevensanderson.com/2010/03/30/using-htmlunit-on-net-for-headless-browser-automation/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1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Piramida testowania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Różne rodzaje testów: jednostkowe, integracyjne, end-to-end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Testy jednostkowe &gt; Integracyjne &gt; Powierzchniowe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Celem testów jednostkowych nie jest znajdowanie błędów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Poziomy piramidy niezależne od warstwy samej aplikacji</a:t>
            </a:r>
          </a:p>
          <a:p>
            <a:endParaRPr lang="pl-P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http://martinfowler.com/bliki/TestPyramid.html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http://blog.stevensanderson.com/2009/08/24/writing-great-unit-tests-best-and-worst-practises/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http://blog.stevensanderson.com/2009/11/04/selective-unit-testing-costs-and-benefits/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http://stackoverflow.com/questions/710776/unit-testing-tsql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http://stackoverflow.com/questions/96066/automated-unit-testing-with-javascript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3</a:t>
            </a:fld>
            <a:endParaRPr lang="pl-PL"/>
          </a:p>
        </p:txBody>
      </p:sp>
    </p:spTree>
    <p:extLst/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Poziom testów powierzchniowych - czyli agenda na dzisiaj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Dają pewność , że cały system działa jako całość a nie tylko pojedyncze komponenty lub ich określone grupy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end-to-end są kruche, kosztowne i działają wolno (za Martinem Fowlerem)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40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czym będziemy mówić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Server / Real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-Less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Broswer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Jaki korzyści dają testy end-to-end?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Jakie scenariusze testować jako end-to-end i kto powinien je tworzyć aby ograniczyć koszty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pisać testy UI aby były on łatwiejsze w utrzymaniu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sprawić aby testy uruchamiały się szybciej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Źródła</a:t>
            </a:r>
          </a:p>
          <a:p>
            <a:pPr lvl="0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http://seleniumhq.org/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65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https://github.com/merdacz/AspNetTesting/blob/e9dd24ddd0a335f9da5dccc53ea2f24b523517ac/Source/Net.Daczkowski.AspNetTesting.FunctionalTests/CartTests.cs#L22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https://github.com/merdacz/AspNetTesting/blob/master/Source/Net.Daczkowski.AspNetTesting.FunctionalTests/CartTests.cs#L17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http://rationaleemotions.wordpress.com/2012/05/25/working-with-safari-driver/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https://docs.google.com/folder/d/0B5KGduKl6s6-c3dlMWVNcTJhLUk/edit?docId=0B5KGduKl6s6-YjZILWd1WEJMRUU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http://code.google.com/p/selenium/issues/detail?id=4107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961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Korzyści płynące z testów end-to-end.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Minimalizacja czasu potrzebnego na testy regresywne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Wykorzystanie podczas prac programistycznych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Zwiększenie pokrycia testów przeglądarek i różnych rozdzielczości także celem dostosowania do urządzeń mobilnych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Możliwość masowego przetestowania aplikacji poprzez sparametryzowane testy 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15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Jakie scenariusze testować jako end-to-end i kto powinien je tworzyć aby ograniczyć koszty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Buduj testy stopniowo poczynając od kluczowych </a:t>
            </a:r>
            <a:r>
              <a:rPr lang="pl-PL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biznesowo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scenariuszy - np. dla sklepu internetowego możliwość złożenia zamówienia, gdyż brak takiej możliwości  generuje straty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"pozytywnych ścieżek" - test ma pokazać, że system działa poprawnie  w ramach testów regresywnych a nie znajdować błędy (to łatwiej robić manualnie) ew. jeśli  manualnie znaleziony błąd zostanie zidentyfikowany jako kluczowe zagrożenie biznesowe można zastanowić się czy nie warto napisać na niego test.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Minimalizowanie ilości sprawdzeń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 wyszukiwarki internetowej będzie to wyszukanie frazy i uzyskanie jakichś wyników niekoniecznie sprawdzenie czy wyniki są poprawne - od tego są testy niższego poziomu (jednostkowe, integracyjne) testujące znacznie szerzej algorytm wyszukiwania.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Sprawdzaj tylko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wystąpienie elementów (np. po klasie) a nie kompletny tekst / zawartość – może łatwo ulec zmianie 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Zacznij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odpowiednio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wcześnie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zostawiaj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testów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ostatnią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chwilę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gdyż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koszt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będzie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niewspółmierny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korzyści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powstaną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wcale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Podejście oparte o cały zespół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Wspólna odpowiedzialność za testy - szczególnie utrzymanie już istniejącego ich zestawu - stąd warto aby wspólny język z kodem aplikacji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przydatne dla realizujących funkcjonalności - uruchomienie testu zamiast ręcznego przygotowywania środowiska za każdym razem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przydatne jako specyfikacje dla PM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Krótkie iteracje - realizacja kolejnych testów razem z funkcjonalnościami 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152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pisać testy UI aby były o łatwiejsze w utrzymaniu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Niezależność od konkretnej implementacji sterownika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Lokalizowanie elementów:  id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Wykorzystanie wzorca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PageObjects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Reprezentuje logiczny widok strony ukrywający bezpośredni użycie drivera przed właściwym testem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Posiada metody reprezentujące interakcje. Nie powinien zawierać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assercji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 są odpowiedzialnością testu (udostępnia jednak pola zwracające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IWebElementy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Assercje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testach gdyż mogą się różnić zależnie od weryfikowanego scenariusza.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- zwracanie właściwego PO (niekoniecznie siebie), wykorzystanie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generyków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varargs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domyślnych wartości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Wysoki poziom abstrakcji -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Pojedyncza operacja powinna zwykle wykonać wiele akcji na driverze np.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InAddress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 zamiast FillInStreetLine1(…),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FillInZipCode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(…). Jeden przycisk Login na stronie może mieć różne zachowanie zależnie od podanych na stronie wartości, dlatego w PO może pojawić się dla niego wiele metod: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LoginAsCorrectCustomer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LoginAsRegionAdministrator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(region),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LoginWithRole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(role) itp. Które mają różną logikę oraz mogą zwracać różne PO na wyjściu</a:t>
            </a:r>
          </a:p>
          <a:p>
            <a:pPr marL="228600" indent="-228600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kłopotiliwy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debugowaniu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używaj z rozwagą tylko w obrębie jednej strony, przy interakcji nazywaj explicite zmienną</a:t>
            </a:r>
          </a:p>
          <a:p>
            <a:pPr marL="228600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Jako, że PO to klasy to użyteczne jest dla nich zastosowanie koncepcji OOP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Bazowa klasa PO - np. sprawdzenia poprawności  tytułu/lokacji aktualnej strony drivera, czy 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Jeśli strona reprezentuje różne zachowanie np. dla różnych  użytkowników (np. dla zwykłych użytkowników tylko do odczytu a dla administratora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możliwość zapisu) to warto pomyśleć o oddzielnych PO z być może wspólną klasą bazową (poza w/w)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Kompozycja przydatna dla komponentów/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widgetów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występujących na wielu stronach. </a:t>
            </a:r>
          </a:p>
          <a:p>
            <a:pPr marL="228600" lvl="0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Przekazywanie kontekstu pomiędzy PO - poza sterownikiem może być przydatne zapamiętanie wcześniejszych wyborów od których może zależeć dalsza interakcja w ramach kolejnych PO</a:t>
            </a:r>
          </a:p>
          <a:p>
            <a:pPr rtl="0" fontAlgn="ctr"/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B303-ADEB-436F-8582-99928D5EC1B6}" type="datetimeFigureOut">
              <a:rPr lang="pl-PL" smtClean="0"/>
              <a:t>2013-02-12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619722"/>
          </a:xfrm>
        </p:spPr>
        <p:txBody>
          <a:bodyPr>
            <a:noAutofit/>
          </a:bodyPr>
          <a:lstStyle/>
          <a:p>
            <a:r>
              <a:rPr lang="pl-PL" sz="5400" b="1" dirty="0"/>
              <a:t>Najlepsze praktyki testowania aplikacji </a:t>
            </a:r>
            <a:r>
              <a:rPr lang="pl-PL" sz="5400" b="1" dirty="0" smtClean="0"/>
              <a:t>ASP.NET</a:t>
            </a:r>
            <a:endParaRPr lang="pl-PL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77072"/>
            <a:ext cx="9144000" cy="1224136"/>
          </a:xfrm>
        </p:spPr>
        <p:txBody>
          <a:bodyPr/>
          <a:lstStyle/>
          <a:p>
            <a:r>
              <a:rPr lang="pl-PL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Marcin </a:t>
            </a:r>
            <a:r>
              <a:rPr lang="pl-PL" b="1" spc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Daczkowski</a:t>
            </a:r>
            <a:endParaRPr lang="en-US" b="1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2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aczkowski.net/about</a:t>
            </a:r>
            <a:endParaRPr lang="pl-PL" sz="2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merdacz\Desktop\ais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666893"/>
            <a:ext cx="2736304" cy="10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– najlepsze praktyki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zachowaj wysoki poziom abstrakcji</a:t>
            </a:r>
          </a:p>
          <a:p>
            <a:r>
              <a:rPr lang="pl-PL" dirty="0" smtClean="0"/>
              <a:t>używaj </a:t>
            </a:r>
            <a:r>
              <a:rPr lang="pl-PL" dirty="0" err="1" smtClean="0"/>
              <a:t>fluent</a:t>
            </a:r>
            <a:r>
              <a:rPr lang="pl-PL" dirty="0" smtClean="0"/>
              <a:t> z rozwagą</a:t>
            </a:r>
          </a:p>
          <a:p>
            <a:r>
              <a:rPr lang="pl-PL" dirty="0"/>
              <a:t>stosuj koncepcje </a:t>
            </a:r>
            <a:r>
              <a:rPr lang="pl-PL" dirty="0" smtClean="0"/>
              <a:t>OOP</a:t>
            </a:r>
          </a:p>
          <a:p>
            <a:r>
              <a:rPr lang="pl-PL" dirty="0" smtClean="0"/>
              <a:t>kontekst </a:t>
            </a:r>
            <a:r>
              <a:rPr lang="pl-PL" dirty="0"/>
              <a:t>wykonania </a:t>
            </a:r>
            <a:endParaRPr lang="pl-PL" dirty="0" smtClean="0"/>
          </a:p>
        </p:txBody>
      </p:sp>
      <p:pic>
        <p:nvPicPr>
          <p:cNvPr id="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parametryzowany </a:t>
            </a:r>
            <a:r>
              <a:rPr lang="pl-PL" sz="3400" dirty="0" err="1" smtClean="0"/>
              <a:t>TestFixture</a:t>
            </a:r>
            <a:endParaRPr lang="en-US" sz="3400" dirty="0" smtClean="0"/>
          </a:p>
          <a:p>
            <a:pPr>
              <a:buFont typeface="Arial" charset="0"/>
              <a:buChar char="•"/>
            </a:pPr>
            <a:r>
              <a:rPr lang="pl-PL" sz="3400" dirty="0" smtClean="0"/>
              <a:t>stworzenie </a:t>
            </a:r>
            <a:r>
              <a:rPr lang="pl-PL" sz="3400" dirty="0" err="1" smtClean="0"/>
              <a:t>Page</a:t>
            </a:r>
            <a:r>
              <a:rPr lang="pl-PL" sz="3400" dirty="0" smtClean="0"/>
              <a:t> Object dla poprzedniego </a:t>
            </a:r>
            <a:r>
              <a:rPr lang="pl-PL" sz="3400" dirty="0" smtClean="0"/>
              <a:t>testu</a:t>
            </a:r>
            <a:endParaRPr lang="en-US" sz="3400" dirty="0" smtClean="0"/>
          </a:p>
          <a:p>
            <a:pPr>
              <a:buFont typeface="Arial" charset="0"/>
              <a:buChar char="•"/>
            </a:pPr>
            <a:r>
              <a:rPr lang="en-US" sz="3400" strike="sngStrike" dirty="0" err="1" smtClean="0"/>
              <a:t>PageFactory</a:t>
            </a:r>
            <a:endParaRPr lang="pl-PL" sz="3400" strike="sngStrike" dirty="0" smtClean="0"/>
          </a:p>
        </p:txBody>
      </p:sp>
      <p:pic>
        <p:nvPicPr>
          <p:cNvPr id="5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099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9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04" y="274638"/>
            <a:ext cx="7067128" cy="1143000"/>
          </a:xfrm>
        </p:spPr>
        <p:txBody>
          <a:bodyPr/>
          <a:lstStyle/>
          <a:p>
            <a:r>
              <a:rPr lang="pl-PL" dirty="0" smtClean="0"/>
              <a:t>Jak przyspieszyć testy?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headless</a:t>
            </a:r>
            <a:r>
              <a:rPr lang="pl-PL" dirty="0" smtClean="0"/>
              <a:t> </a:t>
            </a:r>
            <a:r>
              <a:rPr lang="pl-PL" dirty="0" err="1" smtClean="0"/>
              <a:t>browser</a:t>
            </a:r>
            <a:endParaRPr lang="pl-PL" dirty="0" smtClean="0"/>
          </a:p>
          <a:p>
            <a:r>
              <a:rPr lang="pl-PL" dirty="0" err="1" smtClean="0"/>
              <a:t>DriverService</a:t>
            </a:r>
            <a:endParaRPr lang="pl-PL" dirty="0" smtClean="0"/>
          </a:p>
          <a:p>
            <a:r>
              <a:rPr lang="pl-PL" dirty="0" smtClean="0"/>
              <a:t>wysokopoziomowe </a:t>
            </a:r>
            <a:r>
              <a:rPr lang="pl-PL" dirty="0" err="1" smtClean="0"/>
              <a:t>mockowanie</a:t>
            </a:r>
            <a:endParaRPr lang="pl-PL" dirty="0" smtClean="0"/>
          </a:p>
          <a:p>
            <a:r>
              <a:rPr lang="pl-PL" dirty="0" smtClean="0"/>
              <a:t>uruchamianie testów równolegle </a:t>
            </a:r>
          </a:p>
        </p:txBody>
      </p:sp>
      <p:pic>
        <p:nvPicPr>
          <p:cNvPr id="5" name="Picture 33" descr="speedometer by rg1024 -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4" y="332656"/>
            <a:ext cx="13685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err="1" smtClean="0"/>
              <a:t>Phantom</a:t>
            </a:r>
            <a:r>
              <a:rPr lang="pl-PL" sz="3400" dirty="0" smtClean="0"/>
              <a:t> JS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Driver Service</a:t>
            </a:r>
          </a:p>
        </p:txBody>
      </p:sp>
      <p:pic>
        <p:nvPicPr>
          <p:cNvPr id="5" name="Picture 33" descr="speedometer by rg1024 -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4590"/>
            <a:ext cx="13685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996952"/>
            <a:ext cx="8280920" cy="11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6400" dirty="0" smtClean="0"/>
              <a:t>Zapraszam do dyskusji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669969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95936" y="1888232"/>
            <a:ext cx="1738536" cy="319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0" dirty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4204291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691372"/>
              </p:ext>
            </p:extLst>
          </p:nvPr>
        </p:nvGraphicFramePr>
        <p:xfrm>
          <a:off x="539552" y="980728"/>
          <a:ext cx="8229600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a 12"/>
          <p:cNvGrpSpPr/>
          <p:nvPr/>
        </p:nvGrpSpPr>
        <p:grpSpPr>
          <a:xfrm>
            <a:off x="3275856" y="977987"/>
            <a:ext cx="2748426" cy="1620453"/>
            <a:chOff x="2731088" y="0"/>
            <a:chExt cx="2748426" cy="1620453"/>
          </a:xfrm>
        </p:grpSpPr>
        <p:sp>
          <p:nvSpPr>
            <p:cNvPr id="14" name="Trapez 13"/>
            <p:cNvSpPr/>
            <p:nvPr/>
          </p:nvSpPr>
          <p:spPr>
            <a:xfrm>
              <a:off x="2736314" y="0"/>
              <a:ext cx="2743200" cy="1617712"/>
            </a:xfrm>
            <a:prstGeom prst="trapezoid">
              <a:avLst>
                <a:gd name="adj" fmla="val 84786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rapez 4"/>
            <p:cNvSpPr/>
            <p:nvPr/>
          </p:nvSpPr>
          <p:spPr>
            <a:xfrm>
              <a:off x="2731088" y="2741"/>
              <a:ext cx="2743200" cy="161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5400" kern="1200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UI</a:t>
              </a:r>
              <a:endParaRPr lang="en-US" sz="5400" kern="1200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37882" y="3429000"/>
            <a:ext cx="8229600" cy="2664296"/>
          </a:xfrm>
        </p:spPr>
        <p:txBody>
          <a:bodyPr/>
          <a:lstStyle/>
          <a:p>
            <a:pPr marL="0" indent="0">
              <a:buNone/>
            </a:pPr>
            <a:r>
              <a:rPr lang="pl-PL" b="1" i="1" dirty="0" smtClean="0"/>
              <a:t>„</a:t>
            </a:r>
            <a:r>
              <a:rPr lang="en-US" b="1" i="1" dirty="0" smtClean="0"/>
              <a:t>In </a:t>
            </a:r>
            <a:r>
              <a:rPr lang="en-US" b="1" i="1" dirty="0"/>
              <a:t>short, tests that run end-to-end through the UI are: brittle, expensive to write, and time consuming to run</a:t>
            </a:r>
            <a:r>
              <a:rPr lang="en-US" b="1" i="1" dirty="0" smtClean="0"/>
              <a:t>.</a:t>
            </a:r>
            <a:r>
              <a:rPr lang="pl-PL" b="1" i="1" dirty="0" smtClean="0"/>
              <a:t>”</a:t>
            </a:r>
          </a:p>
          <a:p>
            <a:pPr marL="0" indent="0" algn="r">
              <a:buNone/>
            </a:pPr>
            <a:r>
              <a:rPr lang="pl-PL" i="1" dirty="0" smtClean="0"/>
              <a:t>Martin Fowler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1604"/>
            <a:ext cx="1853432" cy="167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ried about a bill by johnny_automatic - cartoon of man worried about a 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61958"/>
            <a:ext cx="1828293" cy="25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054721" cy="20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lanza by enhy - A modifications to the Gerarld_G word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7368"/>
            <a:ext cx="2664296" cy="17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http://www.flamingtext.com/imagebot/tools/save/tmp/imagebot_com_85204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8" descr="http://www.flamingtext.com/imagebot/tools/save/tmp/imagebot_com_85204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speedometer by rg1024 -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82" y="1543088"/>
            <a:ext cx="1809706" cy="12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15" name="Strzałka w prawo 14"/>
          <p:cNvSpPr/>
          <p:nvPr/>
        </p:nvSpPr>
        <p:spPr>
          <a:xfrm rot="8430503">
            <a:off x="2109772" y="1672475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30"/>
          <p:cNvSpPr/>
          <p:nvPr/>
        </p:nvSpPr>
        <p:spPr>
          <a:xfrm rot="7019423">
            <a:off x="2911188" y="2248045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31"/>
          <p:cNvSpPr/>
          <p:nvPr/>
        </p:nvSpPr>
        <p:spPr>
          <a:xfrm rot="5400000">
            <a:off x="3872632" y="2585616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załka w prawo 33"/>
          <p:cNvSpPr/>
          <p:nvPr/>
        </p:nvSpPr>
        <p:spPr>
          <a:xfrm rot="3600000">
            <a:off x="4894808" y="2260397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34"/>
          <p:cNvSpPr/>
          <p:nvPr/>
        </p:nvSpPr>
        <p:spPr>
          <a:xfrm rot="1800000">
            <a:off x="5542924" y="1540273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pic>
        <p:nvPicPr>
          <p:cNvPr id="12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37" y="260648"/>
            <a:ext cx="143220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aplikacja sklepu</a:t>
            </a:r>
            <a:endParaRPr lang="pl-PL" sz="3400" dirty="0"/>
          </a:p>
          <a:p>
            <a:pPr>
              <a:buFont typeface="Arial" charset="0"/>
              <a:buChar char="•"/>
            </a:pPr>
            <a:r>
              <a:rPr lang="en-US" sz="3400" dirty="0" err="1" smtClean="0"/>
              <a:t>podstawowa</a:t>
            </a:r>
            <a:r>
              <a:rPr lang="en-US" sz="3400" dirty="0" smtClean="0"/>
              <a:t> </a:t>
            </a:r>
            <a:r>
              <a:rPr lang="en-US" sz="3400" dirty="0" err="1" smtClean="0"/>
              <a:t>wersja</a:t>
            </a:r>
            <a:r>
              <a:rPr lang="en-US" sz="3400" dirty="0" smtClean="0"/>
              <a:t> </a:t>
            </a:r>
            <a:r>
              <a:rPr lang="en-US" sz="3400" dirty="0" err="1" smtClean="0"/>
              <a:t>testu</a:t>
            </a:r>
            <a:r>
              <a:rPr lang="en-US" sz="3400" dirty="0" smtClean="0"/>
              <a:t> </a:t>
            </a:r>
            <a:endParaRPr lang="pl-PL" sz="3400" dirty="0" smtClean="0"/>
          </a:p>
        </p:txBody>
      </p:sp>
    </p:spTree>
    <p:extLst>
      <p:ext uri="{BB962C8B-B14F-4D97-AF65-F5344CB8AC3E}">
        <p14:creationId xmlns:p14="http://schemas.microsoft.com/office/powerpoint/2010/main" val="30227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korzyści?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automatyczne </a:t>
            </a:r>
            <a:r>
              <a:rPr lang="pl-PL" sz="3400" dirty="0"/>
              <a:t>testy </a:t>
            </a:r>
            <a:r>
              <a:rPr lang="pl-PL" sz="3400" dirty="0" smtClean="0"/>
              <a:t>regresywne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reprodukcja </a:t>
            </a:r>
            <a:r>
              <a:rPr lang="pl-PL" sz="3400" dirty="0"/>
              <a:t>scenariuszy podczas pracy nad nowymi funkcjonalnościami </a:t>
            </a:r>
            <a:endParaRPr lang="pl-PL" sz="3400" dirty="0" smtClean="0"/>
          </a:p>
          <a:p>
            <a:r>
              <a:rPr lang="pl-PL" sz="3400" dirty="0"/>
              <a:t>testy na wielu </a:t>
            </a:r>
            <a:r>
              <a:rPr lang="pl-PL" sz="3400" dirty="0" smtClean="0"/>
              <a:t>przeglądarkach</a:t>
            </a:r>
          </a:p>
          <a:p>
            <a:r>
              <a:rPr lang="pl-PL" sz="3400" dirty="0"/>
              <a:t>masowe sprawdzenia scenariuszy dla różnych </a:t>
            </a:r>
            <a:r>
              <a:rPr lang="pl-PL" sz="3400" dirty="0" smtClean="0"/>
              <a:t>parametrów</a:t>
            </a:r>
            <a:endParaRPr lang="en-US" sz="3400" dirty="0"/>
          </a:p>
          <a:p>
            <a:endParaRPr lang="pl-PL" sz="3400" dirty="0"/>
          </a:p>
        </p:txBody>
      </p:sp>
      <p:pic>
        <p:nvPicPr>
          <p:cNvPr id="4" name="Picture 14" descr="Balanza by enhy - A modifications to the Gerarld_G word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81" y="332656"/>
            <a:ext cx="1706487" cy="10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redukować koszty?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testuj </a:t>
            </a:r>
            <a:r>
              <a:rPr lang="pl-PL" sz="3400" dirty="0"/>
              <a:t>tylko kluczowe scenariusze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buduj testy stopniowo zacz</a:t>
            </a:r>
            <a:r>
              <a:rPr lang="en-US" sz="3400" dirty="0" smtClean="0"/>
              <a:t>y</a:t>
            </a:r>
            <a:r>
              <a:rPr lang="pl-PL" sz="3400" dirty="0" smtClean="0"/>
              <a:t>n</a:t>
            </a:r>
            <a:r>
              <a:rPr lang="en-US" sz="3400" dirty="0" err="1" smtClean="0"/>
              <a:t>ając</a:t>
            </a:r>
            <a:r>
              <a:rPr lang="en-US" sz="3400" dirty="0" smtClean="0"/>
              <a:t> </a:t>
            </a:r>
            <a:r>
              <a:rPr lang="pl-PL" sz="3400" dirty="0" smtClean="0"/>
              <a:t>od „happy </a:t>
            </a:r>
            <a:r>
              <a:rPr lang="pl-PL" sz="3400" dirty="0" err="1" smtClean="0"/>
              <a:t>path</a:t>
            </a:r>
            <a:r>
              <a:rPr lang="pl-PL" sz="3400" dirty="0" smtClean="0"/>
              <a:t>”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ogranicz asercje</a:t>
            </a:r>
          </a:p>
          <a:p>
            <a:pPr>
              <a:buFont typeface="Arial" charset="0"/>
              <a:buChar char="•"/>
            </a:pPr>
            <a:r>
              <a:rPr lang="pl-PL" sz="3400" dirty="0"/>
              <a:t>zacznij wcześnie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postaw na zespół</a:t>
            </a:r>
            <a:endParaRPr lang="pl-PL" sz="3400" dirty="0"/>
          </a:p>
        </p:txBody>
      </p:sp>
      <p:pic>
        <p:nvPicPr>
          <p:cNvPr id="5" name="Picture 6" descr="worried about a bill by johnny_automatic - cartoon of man worried about a b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255"/>
            <a:ext cx="1224136" cy="16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4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zmniejszyć złożoność?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twórz testy niezależne od sterownika</a:t>
            </a:r>
          </a:p>
          <a:p>
            <a:r>
              <a:rPr lang="pl-PL" dirty="0" smtClean="0"/>
              <a:t>preferuj selekcję po </a:t>
            </a:r>
            <a:r>
              <a:rPr lang="pl-PL" b="1" dirty="0" smtClean="0"/>
              <a:t>id &gt; </a:t>
            </a:r>
            <a:r>
              <a:rPr lang="pl-PL" b="1" dirty="0" err="1" smtClean="0"/>
              <a:t>name</a:t>
            </a:r>
            <a:r>
              <a:rPr lang="pl-PL" b="1" dirty="0" smtClean="0"/>
              <a:t> &gt; </a:t>
            </a:r>
            <a:r>
              <a:rPr lang="pl-PL" b="1" dirty="0" err="1" smtClean="0"/>
              <a:t>css</a:t>
            </a:r>
            <a:r>
              <a:rPr lang="pl-PL" b="1" dirty="0" smtClean="0"/>
              <a:t> &gt; </a:t>
            </a:r>
            <a:r>
              <a:rPr lang="pl-PL" b="1" dirty="0" err="1" smtClean="0"/>
              <a:t>xpath</a:t>
            </a:r>
            <a:endParaRPr lang="pl-PL" b="1" dirty="0" smtClean="0"/>
          </a:p>
          <a:p>
            <a:r>
              <a:rPr lang="pl-PL" dirty="0" smtClean="0"/>
              <a:t>oznaczaj elementy aby uprościć dostęp</a:t>
            </a:r>
          </a:p>
          <a:p>
            <a:r>
              <a:rPr lang="pl-PL" dirty="0" smtClean="0"/>
              <a:t>korzystaj z wzorca </a:t>
            </a:r>
            <a:r>
              <a:rPr lang="pl-PL" dirty="0" err="1" smtClean="0"/>
              <a:t>Page</a:t>
            </a:r>
            <a:r>
              <a:rPr lang="pl-PL" dirty="0" smtClean="0"/>
              <a:t> Object</a:t>
            </a:r>
          </a:p>
          <a:p>
            <a:pPr lvl="1"/>
            <a:r>
              <a:rPr lang="pl-PL" dirty="0"/>
              <a:t>logiczny widok strony</a:t>
            </a:r>
          </a:p>
          <a:p>
            <a:pPr lvl="1"/>
            <a:r>
              <a:rPr lang="pl-PL" dirty="0"/>
              <a:t>ukrywa użycie sterownika przed testem</a:t>
            </a:r>
          </a:p>
          <a:p>
            <a:pPr lvl="1"/>
            <a:r>
              <a:rPr lang="pl-PL" dirty="0"/>
              <a:t>nie zawiera asercji</a:t>
            </a:r>
          </a:p>
          <a:p>
            <a:pPr lvl="1"/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</a:t>
            </a:r>
          </a:p>
          <a:p>
            <a:pPr lvl="1"/>
            <a:endParaRPr lang="pl-PL" dirty="0" smtClean="0"/>
          </a:p>
        </p:txBody>
      </p:sp>
      <p:pic>
        <p:nvPicPr>
          <p:cNvPr id="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2009-11-15T18:41:22Z</outs:dateTime>
      <outs:isPinned>true</outs:isPinned>
    </outs:relatedDate>
    <outs:relatedDate>
      <outs:type>2</outs:type>
      <outs:displayName>Created</outs:displayName>
      <outs:dateTime>2009-11-15T17:36:45Z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Marcin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Marcin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075E0851-7FD8-4C46-BD29-309E451255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1080</Words>
  <Application>Microsoft Office PowerPoint</Application>
  <PresentationFormat>Pokaz na ekranie (4:3)</PresentationFormat>
  <Paragraphs>170</Paragraphs>
  <Slides>14</Slides>
  <Notes>13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Office Theme</vt:lpstr>
      <vt:lpstr>Najlepsze praktyki testowania aplikacji ASP.NET</vt:lpstr>
      <vt:lpstr>Prezentacja programu PowerPoint</vt:lpstr>
      <vt:lpstr>Prezentacja programu PowerPoint</vt:lpstr>
      <vt:lpstr>Prezentacja programu PowerPoint</vt:lpstr>
      <vt:lpstr>Agenda</vt:lpstr>
      <vt:lpstr>Demo</vt:lpstr>
      <vt:lpstr>Jakie są korzyści?</vt:lpstr>
      <vt:lpstr>Jak redukować koszty?</vt:lpstr>
      <vt:lpstr>Jak zmniejszyć złożoność?</vt:lpstr>
      <vt:lpstr>PO – najlepsze praktyki</vt:lpstr>
      <vt:lpstr>Demo</vt:lpstr>
      <vt:lpstr>Jak przyspieszyć testy?</vt:lpstr>
      <vt:lpstr>Demo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MCTS 70-536 Study Group</dc:title>
  <dc:creator>Marcin</dc:creator>
  <cp:lastModifiedBy>merdacz@ais.pl</cp:lastModifiedBy>
  <cp:revision>33</cp:revision>
  <dcterms:created xsi:type="dcterms:W3CDTF">2009-11-15T17:36:45Z</dcterms:created>
  <dcterms:modified xsi:type="dcterms:W3CDTF">2013-02-12T16:02:51Z</dcterms:modified>
</cp:coreProperties>
</file>