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2" r:id="rId4"/>
    <p:sldId id="265" r:id="rId5"/>
    <p:sldId id="268" r:id="rId6"/>
    <p:sldId id="259" r:id="rId7"/>
    <p:sldId id="263" r:id="rId8"/>
    <p:sldId id="261" r:id="rId9"/>
    <p:sldId id="267" r:id="rId10"/>
    <p:sldId id="269" r:id="rId11"/>
    <p:sldId id="266" r:id="rId12"/>
    <p:sldId id="258" r:id="rId13"/>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F89F292A-C145-4EDD-9C4A-A4E6B26F520B}">
          <p14:sldIdLst>
            <p14:sldId id="256"/>
            <p14:sldId id="257"/>
            <p14:sldId id="262"/>
            <p14:sldId id="265"/>
            <p14:sldId id="268"/>
            <p14:sldId id="259"/>
            <p14:sldId id="263"/>
            <p14:sldId id="261"/>
            <p14:sldId id="267"/>
            <p14:sldId id="269"/>
            <p14:sldId id="266"/>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02" autoAdjust="0"/>
  </p:normalViewPr>
  <p:slideViewPr>
    <p:cSldViewPr>
      <p:cViewPr varScale="1">
        <p:scale>
          <a:sx n="64" d="100"/>
          <a:sy n="64" d="100"/>
        </p:scale>
        <p:origin x="-1421" y="-82"/>
      </p:cViewPr>
      <p:guideLst>
        <p:guide orient="horz" pos="2160"/>
        <p:guide pos="2880"/>
      </p:guideLst>
    </p:cSldViewPr>
  </p:slideViewPr>
  <p:notesTextViewPr>
    <p:cViewPr>
      <p:scale>
        <a:sx n="1" d="1"/>
        <a:sy n="1" d="1"/>
      </p:scale>
      <p:origin x="0" y="93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DF32CE-AE55-4801-9A0F-F7A81FCFEDAC}" type="doc">
      <dgm:prSet loTypeId="urn:microsoft.com/office/officeart/2005/8/layout/pyramid1" loCatId="pyramid" qsTypeId="urn:microsoft.com/office/officeart/2005/8/quickstyle/simple1" qsCatId="simple" csTypeId="urn:microsoft.com/office/officeart/2005/8/colors/accent0_1" csCatId="mainScheme" phldr="1"/>
      <dgm:spPr/>
    </dgm:pt>
    <dgm:pt modelId="{1147257E-A95D-4451-9986-C316BB3CFF85}">
      <dgm:prSet phldrT="[Tekst]" custT="1"/>
      <dgm:spPr/>
      <dgm:t>
        <a:bodyPr/>
        <a:lstStyle/>
        <a:p>
          <a:r>
            <a:rPr lang="en-US" sz="4000" dirty="0" smtClean="0"/>
            <a:t>e2e</a:t>
          </a:r>
        </a:p>
      </dgm:t>
    </dgm:pt>
    <dgm:pt modelId="{2024000A-5CA7-47C4-A363-B416ACD484D4}" type="parTrans" cxnId="{2F483578-907B-470F-9250-132E56A0CE96}">
      <dgm:prSet/>
      <dgm:spPr/>
      <dgm:t>
        <a:bodyPr/>
        <a:lstStyle/>
        <a:p>
          <a:endParaRPr lang="pl-PL"/>
        </a:p>
      </dgm:t>
    </dgm:pt>
    <dgm:pt modelId="{FEFA00C9-C8B6-4322-B6D8-48FEC2EC79D5}" type="sibTrans" cxnId="{2F483578-907B-470F-9250-132E56A0CE96}">
      <dgm:prSet/>
      <dgm:spPr/>
      <dgm:t>
        <a:bodyPr/>
        <a:lstStyle/>
        <a:p>
          <a:endParaRPr lang="pl-PL"/>
        </a:p>
      </dgm:t>
    </dgm:pt>
    <dgm:pt modelId="{775087EB-4D00-46E6-9825-330DB98B0047}">
      <dgm:prSet phldrT="[Tekst]" custT="1"/>
      <dgm:spPr/>
      <dgm:t>
        <a:bodyPr/>
        <a:lstStyle/>
        <a:p>
          <a:r>
            <a:rPr lang="en-US" sz="4000" dirty="0" smtClean="0"/>
            <a:t>?</a:t>
          </a:r>
        </a:p>
      </dgm:t>
    </dgm:pt>
    <dgm:pt modelId="{B656CD4E-2604-4E23-B4D8-E799B6561DA1}" type="parTrans" cxnId="{4C7B75BC-0545-4241-83D9-A4F302D25C95}">
      <dgm:prSet/>
      <dgm:spPr/>
      <dgm:t>
        <a:bodyPr/>
        <a:lstStyle/>
        <a:p>
          <a:endParaRPr lang="pl-PL"/>
        </a:p>
      </dgm:t>
    </dgm:pt>
    <dgm:pt modelId="{FDFA2C57-C338-4E6A-AAE1-7639AEABA778}" type="sibTrans" cxnId="{4C7B75BC-0545-4241-83D9-A4F302D25C95}">
      <dgm:prSet/>
      <dgm:spPr/>
      <dgm:t>
        <a:bodyPr/>
        <a:lstStyle/>
        <a:p>
          <a:endParaRPr lang="pl-PL"/>
        </a:p>
      </dgm:t>
    </dgm:pt>
    <dgm:pt modelId="{31A24F70-61AD-423A-BAD0-1CCC7F10D98D}">
      <dgm:prSet phldrT="[Tekst]" custT="1"/>
      <dgm:spPr/>
      <dgm:t>
        <a:bodyPr/>
        <a:lstStyle/>
        <a:p>
          <a:r>
            <a:rPr lang="en-US" sz="4000" b="1" dirty="0" err="1" smtClean="0"/>
            <a:t>jednostkowe</a:t>
          </a:r>
          <a:endParaRPr lang="pl-PL" sz="4000" b="1" dirty="0"/>
        </a:p>
      </dgm:t>
    </dgm:pt>
    <dgm:pt modelId="{D87C9082-A775-431A-B5DC-1E1F9E187434}" type="parTrans" cxnId="{8EAB36B3-3406-4E07-9A9E-AD09C6011164}">
      <dgm:prSet/>
      <dgm:spPr/>
      <dgm:t>
        <a:bodyPr/>
        <a:lstStyle/>
        <a:p>
          <a:endParaRPr lang="pl-PL"/>
        </a:p>
      </dgm:t>
    </dgm:pt>
    <dgm:pt modelId="{67ECE1F6-8116-4343-8938-F297EBCC3FF8}" type="sibTrans" cxnId="{8EAB36B3-3406-4E07-9A9E-AD09C6011164}">
      <dgm:prSet/>
      <dgm:spPr/>
      <dgm:t>
        <a:bodyPr/>
        <a:lstStyle/>
        <a:p>
          <a:endParaRPr lang="pl-PL"/>
        </a:p>
      </dgm:t>
    </dgm:pt>
    <dgm:pt modelId="{0FB82F4D-8D23-4D19-BB18-06EC22D5A8DD}" type="pres">
      <dgm:prSet presAssocID="{E3DF32CE-AE55-4801-9A0F-F7A81FCFEDAC}" presName="Name0" presStyleCnt="0">
        <dgm:presLayoutVars>
          <dgm:dir/>
          <dgm:animLvl val="lvl"/>
          <dgm:resizeHandles val="exact"/>
        </dgm:presLayoutVars>
      </dgm:prSet>
      <dgm:spPr/>
    </dgm:pt>
    <dgm:pt modelId="{C847C062-E63A-4237-8AC2-6D1585E08037}" type="pres">
      <dgm:prSet presAssocID="{1147257E-A95D-4451-9986-C316BB3CFF85}" presName="Name8" presStyleCnt="0"/>
      <dgm:spPr/>
    </dgm:pt>
    <dgm:pt modelId="{5CD7EF1A-EBB7-4FFF-9B85-7DFC8D3E99E5}" type="pres">
      <dgm:prSet presAssocID="{1147257E-A95D-4451-9986-C316BB3CFF85}" presName="level" presStyleLbl="node1" presStyleIdx="0" presStyleCnt="3">
        <dgm:presLayoutVars>
          <dgm:chMax val="1"/>
          <dgm:bulletEnabled val="1"/>
        </dgm:presLayoutVars>
      </dgm:prSet>
      <dgm:spPr/>
      <dgm:t>
        <a:bodyPr/>
        <a:lstStyle/>
        <a:p>
          <a:endParaRPr lang="pl-PL"/>
        </a:p>
      </dgm:t>
    </dgm:pt>
    <dgm:pt modelId="{7133EB4A-64F0-4F39-ABD1-88BEE8523CB5}" type="pres">
      <dgm:prSet presAssocID="{1147257E-A95D-4451-9986-C316BB3CFF85}" presName="levelTx" presStyleLbl="revTx" presStyleIdx="0" presStyleCnt="0">
        <dgm:presLayoutVars>
          <dgm:chMax val="1"/>
          <dgm:bulletEnabled val="1"/>
        </dgm:presLayoutVars>
      </dgm:prSet>
      <dgm:spPr/>
      <dgm:t>
        <a:bodyPr/>
        <a:lstStyle/>
        <a:p>
          <a:endParaRPr lang="pl-PL"/>
        </a:p>
      </dgm:t>
    </dgm:pt>
    <dgm:pt modelId="{EC115809-014F-436B-8DF1-EFF20C9A5778}" type="pres">
      <dgm:prSet presAssocID="{775087EB-4D00-46E6-9825-330DB98B0047}" presName="Name8" presStyleCnt="0"/>
      <dgm:spPr/>
    </dgm:pt>
    <dgm:pt modelId="{68072A6D-3427-4386-9903-FE8AFD29BA3A}" type="pres">
      <dgm:prSet presAssocID="{775087EB-4D00-46E6-9825-330DB98B0047}" presName="level" presStyleLbl="node1" presStyleIdx="1" presStyleCnt="3">
        <dgm:presLayoutVars>
          <dgm:chMax val="1"/>
          <dgm:bulletEnabled val="1"/>
        </dgm:presLayoutVars>
      </dgm:prSet>
      <dgm:spPr/>
      <dgm:t>
        <a:bodyPr/>
        <a:lstStyle/>
        <a:p>
          <a:endParaRPr lang="pl-PL"/>
        </a:p>
      </dgm:t>
    </dgm:pt>
    <dgm:pt modelId="{A47CBE8F-5DD1-48FF-8DE5-D520CA85F2D9}" type="pres">
      <dgm:prSet presAssocID="{775087EB-4D00-46E6-9825-330DB98B0047}" presName="levelTx" presStyleLbl="revTx" presStyleIdx="0" presStyleCnt="0">
        <dgm:presLayoutVars>
          <dgm:chMax val="1"/>
          <dgm:bulletEnabled val="1"/>
        </dgm:presLayoutVars>
      </dgm:prSet>
      <dgm:spPr/>
      <dgm:t>
        <a:bodyPr/>
        <a:lstStyle/>
        <a:p>
          <a:endParaRPr lang="pl-PL"/>
        </a:p>
      </dgm:t>
    </dgm:pt>
    <dgm:pt modelId="{6C9779A9-F86D-4A2F-A507-8ADE8F93CCCA}" type="pres">
      <dgm:prSet presAssocID="{31A24F70-61AD-423A-BAD0-1CCC7F10D98D}" presName="Name8" presStyleCnt="0"/>
      <dgm:spPr/>
    </dgm:pt>
    <dgm:pt modelId="{D733B55E-42DD-4FE0-9FE0-1C1DD5F62FE4}" type="pres">
      <dgm:prSet presAssocID="{31A24F70-61AD-423A-BAD0-1CCC7F10D98D}" presName="level" presStyleLbl="node1" presStyleIdx="2" presStyleCnt="3">
        <dgm:presLayoutVars>
          <dgm:chMax val="1"/>
          <dgm:bulletEnabled val="1"/>
        </dgm:presLayoutVars>
      </dgm:prSet>
      <dgm:spPr/>
      <dgm:t>
        <a:bodyPr/>
        <a:lstStyle/>
        <a:p>
          <a:endParaRPr lang="pl-PL"/>
        </a:p>
      </dgm:t>
    </dgm:pt>
    <dgm:pt modelId="{4214CE4E-FCF7-4F82-9270-7840C18B16BB}" type="pres">
      <dgm:prSet presAssocID="{31A24F70-61AD-423A-BAD0-1CCC7F10D98D}" presName="levelTx" presStyleLbl="revTx" presStyleIdx="0" presStyleCnt="0">
        <dgm:presLayoutVars>
          <dgm:chMax val="1"/>
          <dgm:bulletEnabled val="1"/>
        </dgm:presLayoutVars>
      </dgm:prSet>
      <dgm:spPr/>
      <dgm:t>
        <a:bodyPr/>
        <a:lstStyle/>
        <a:p>
          <a:endParaRPr lang="pl-PL"/>
        </a:p>
      </dgm:t>
    </dgm:pt>
  </dgm:ptLst>
  <dgm:cxnLst>
    <dgm:cxn modelId="{9DABC494-2FC2-42CC-9B6B-66A1FA70BBA4}" type="presOf" srcId="{775087EB-4D00-46E6-9825-330DB98B0047}" destId="{68072A6D-3427-4386-9903-FE8AFD29BA3A}" srcOrd="0" destOrd="0" presId="urn:microsoft.com/office/officeart/2005/8/layout/pyramid1"/>
    <dgm:cxn modelId="{8EAB36B3-3406-4E07-9A9E-AD09C6011164}" srcId="{E3DF32CE-AE55-4801-9A0F-F7A81FCFEDAC}" destId="{31A24F70-61AD-423A-BAD0-1CCC7F10D98D}" srcOrd="2" destOrd="0" parTransId="{D87C9082-A775-431A-B5DC-1E1F9E187434}" sibTransId="{67ECE1F6-8116-4343-8938-F297EBCC3FF8}"/>
    <dgm:cxn modelId="{52779F75-DAED-456C-A9EF-0CF7244E5191}" type="presOf" srcId="{775087EB-4D00-46E6-9825-330DB98B0047}" destId="{A47CBE8F-5DD1-48FF-8DE5-D520CA85F2D9}" srcOrd="1" destOrd="0" presId="urn:microsoft.com/office/officeart/2005/8/layout/pyramid1"/>
    <dgm:cxn modelId="{4C7B75BC-0545-4241-83D9-A4F302D25C95}" srcId="{E3DF32CE-AE55-4801-9A0F-F7A81FCFEDAC}" destId="{775087EB-4D00-46E6-9825-330DB98B0047}" srcOrd="1" destOrd="0" parTransId="{B656CD4E-2604-4E23-B4D8-E799B6561DA1}" sibTransId="{FDFA2C57-C338-4E6A-AAE1-7639AEABA778}"/>
    <dgm:cxn modelId="{2F483578-907B-470F-9250-132E56A0CE96}" srcId="{E3DF32CE-AE55-4801-9A0F-F7A81FCFEDAC}" destId="{1147257E-A95D-4451-9986-C316BB3CFF85}" srcOrd="0" destOrd="0" parTransId="{2024000A-5CA7-47C4-A363-B416ACD484D4}" sibTransId="{FEFA00C9-C8B6-4322-B6D8-48FEC2EC79D5}"/>
    <dgm:cxn modelId="{A91C0A45-C3DE-42FE-BB37-23BF3C709CD9}" type="presOf" srcId="{31A24F70-61AD-423A-BAD0-1CCC7F10D98D}" destId="{D733B55E-42DD-4FE0-9FE0-1C1DD5F62FE4}" srcOrd="0" destOrd="0" presId="urn:microsoft.com/office/officeart/2005/8/layout/pyramid1"/>
    <dgm:cxn modelId="{617B9C61-0B63-4843-A7CC-262A3F124900}" type="presOf" srcId="{31A24F70-61AD-423A-BAD0-1CCC7F10D98D}" destId="{4214CE4E-FCF7-4F82-9270-7840C18B16BB}" srcOrd="1" destOrd="0" presId="urn:microsoft.com/office/officeart/2005/8/layout/pyramid1"/>
    <dgm:cxn modelId="{4D0C24BC-991A-442D-B4A1-D838AF778212}" type="presOf" srcId="{1147257E-A95D-4451-9986-C316BB3CFF85}" destId="{5CD7EF1A-EBB7-4FFF-9B85-7DFC8D3E99E5}" srcOrd="0" destOrd="0" presId="urn:microsoft.com/office/officeart/2005/8/layout/pyramid1"/>
    <dgm:cxn modelId="{6015B709-7E1E-4C89-82D5-248410DDAAE5}" type="presOf" srcId="{1147257E-A95D-4451-9986-C316BB3CFF85}" destId="{7133EB4A-64F0-4F39-ABD1-88BEE8523CB5}" srcOrd="1" destOrd="0" presId="urn:microsoft.com/office/officeart/2005/8/layout/pyramid1"/>
    <dgm:cxn modelId="{A5BF6AF4-5D62-4563-9AC8-CC2459D8C9AB}" type="presOf" srcId="{E3DF32CE-AE55-4801-9A0F-F7A81FCFEDAC}" destId="{0FB82F4D-8D23-4D19-BB18-06EC22D5A8DD}" srcOrd="0" destOrd="0" presId="urn:microsoft.com/office/officeart/2005/8/layout/pyramid1"/>
    <dgm:cxn modelId="{B0A6C6C4-582F-4E8A-902E-8CD233383387}" type="presParOf" srcId="{0FB82F4D-8D23-4D19-BB18-06EC22D5A8DD}" destId="{C847C062-E63A-4237-8AC2-6D1585E08037}" srcOrd="0" destOrd="0" presId="urn:microsoft.com/office/officeart/2005/8/layout/pyramid1"/>
    <dgm:cxn modelId="{279CEDD6-BD3C-44CE-BDB1-27E5A3D0F4BB}" type="presParOf" srcId="{C847C062-E63A-4237-8AC2-6D1585E08037}" destId="{5CD7EF1A-EBB7-4FFF-9B85-7DFC8D3E99E5}" srcOrd="0" destOrd="0" presId="urn:microsoft.com/office/officeart/2005/8/layout/pyramid1"/>
    <dgm:cxn modelId="{41E235AD-F79C-4496-98EA-8170483E0366}" type="presParOf" srcId="{C847C062-E63A-4237-8AC2-6D1585E08037}" destId="{7133EB4A-64F0-4F39-ABD1-88BEE8523CB5}" srcOrd="1" destOrd="0" presId="urn:microsoft.com/office/officeart/2005/8/layout/pyramid1"/>
    <dgm:cxn modelId="{B9839F8D-E01C-4F69-8DD8-A1DB1E002C7A}" type="presParOf" srcId="{0FB82F4D-8D23-4D19-BB18-06EC22D5A8DD}" destId="{EC115809-014F-436B-8DF1-EFF20C9A5778}" srcOrd="1" destOrd="0" presId="urn:microsoft.com/office/officeart/2005/8/layout/pyramid1"/>
    <dgm:cxn modelId="{58992F7C-7190-40BA-9767-F11543726D0D}" type="presParOf" srcId="{EC115809-014F-436B-8DF1-EFF20C9A5778}" destId="{68072A6D-3427-4386-9903-FE8AFD29BA3A}" srcOrd="0" destOrd="0" presId="urn:microsoft.com/office/officeart/2005/8/layout/pyramid1"/>
    <dgm:cxn modelId="{93F5C342-7737-4738-B931-B9CD6645C6C5}" type="presParOf" srcId="{EC115809-014F-436B-8DF1-EFF20C9A5778}" destId="{A47CBE8F-5DD1-48FF-8DE5-D520CA85F2D9}" srcOrd="1" destOrd="0" presId="urn:microsoft.com/office/officeart/2005/8/layout/pyramid1"/>
    <dgm:cxn modelId="{E1B197FB-1348-44AC-B17E-A390254EEFC7}" type="presParOf" srcId="{0FB82F4D-8D23-4D19-BB18-06EC22D5A8DD}" destId="{6C9779A9-F86D-4A2F-A507-8ADE8F93CCCA}" srcOrd="2" destOrd="0" presId="urn:microsoft.com/office/officeart/2005/8/layout/pyramid1"/>
    <dgm:cxn modelId="{5FB52E83-09A4-4D6E-895C-64062F4F3CD2}" type="presParOf" srcId="{6C9779A9-F86D-4A2F-A507-8ADE8F93CCCA}" destId="{D733B55E-42DD-4FE0-9FE0-1C1DD5F62FE4}" srcOrd="0" destOrd="0" presId="urn:microsoft.com/office/officeart/2005/8/layout/pyramid1"/>
    <dgm:cxn modelId="{E389B7C1-32C7-48A9-856C-D1BF9A7F5A3E}" type="presParOf" srcId="{6C9779A9-F86D-4A2F-A507-8ADE8F93CCCA}" destId="{4214CE4E-FCF7-4F82-9270-7840C18B16B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7EF1A-EBB7-4FFF-9B85-7DFC8D3E99E5}">
      <dsp:nvSpPr>
        <dsp:cNvPr id="0" name=""/>
        <dsp:cNvSpPr/>
      </dsp:nvSpPr>
      <dsp:spPr>
        <a:xfrm>
          <a:off x="2006600" y="0"/>
          <a:ext cx="2006599" cy="1432454"/>
        </a:xfrm>
        <a:prstGeom prst="trapezoid">
          <a:avLst>
            <a:gd name="adj" fmla="val 70041"/>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dirty="0" smtClean="0"/>
            <a:t>e2e</a:t>
          </a:r>
        </a:p>
      </dsp:txBody>
      <dsp:txXfrm>
        <a:off x="2006600" y="0"/>
        <a:ext cx="2006599" cy="1432454"/>
      </dsp:txXfrm>
    </dsp:sp>
    <dsp:sp modelId="{68072A6D-3427-4386-9903-FE8AFD29BA3A}">
      <dsp:nvSpPr>
        <dsp:cNvPr id="0" name=""/>
        <dsp:cNvSpPr/>
      </dsp:nvSpPr>
      <dsp:spPr>
        <a:xfrm>
          <a:off x="1003300" y="1432454"/>
          <a:ext cx="4013199" cy="1432454"/>
        </a:xfrm>
        <a:prstGeom prst="trapezoid">
          <a:avLst>
            <a:gd name="adj" fmla="val 70041"/>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dirty="0" smtClean="0"/>
            <a:t>?</a:t>
          </a:r>
        </a:p>
      </dsp:txBody>
      <dsp:txXfrm>
        <a:off x="1705610" y="1432454"/>
        <a:ext cx="2608580" cy="1432454"/>
      </dsp:txXfrm>
    </dsp:sp>
    <dsp:sp modelId="{D733B55E-42DD-4FE0-9FE0-1C1DD5F62FE4}">
      <dsp:nvSpPr>
        <dsp:cNvPr id="0" name=""/>
        <dsp:cNvSpPr/>
      </dsp:nvSpPr>
      <dsp:spPr>
        <a:xfrm>
          <a:off x="0" y="2864908"/>
          <a:ext cx="6019799" cy="1432454"/>
        </a:xfrm>
        <a:prstGeom prst="trapezoid">
          <a:avLst>
            <a:gd name="adj" fmla="val 70041"/>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b="1" kern="1200" dirty="0" err="1" smtClean="0"/>
            <a:t>jednostkowe</a:t>
          </a:r>
          <a:endParaRPr lang="pl-PL" sz="4000" b="1" kern="1200" dirty="0"/>
        </a:p>
      </dsp:txBody>
      <dsp:txXfrm>
        <a:off x="1053464" y="2864908"/>
        <a:ext cx="3912870" cy="143245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CFBDE2-E38A-446A-A92A-9A08CA8D6451}" type="datetimeFigureOut">
              <a:rPr lang="pl-PL" smtClean="0"/>
              <a:t>14.01.2016</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13952A-344F-4462-9D05-EC6405070D08}" type="slidenum">
              <a:rPr lang="pl-PL" smtClean="0"/>
              <a:t>‹#›</a:t>
            </a:fld>
            <a:endParaRPr lang="pl-PL"/>
          </a:p>
        </p:txBody>
      </p:sp>
    </p:spTree>
    <p:extLst>
      <p:ext uri="{BB962C8B-B14F-4D97-AF65-F5344CB8AC3E}">
        <p14:creationId xmlns:p14="http://schemas.microsoft.com/office/powerpoint/2010/main" val="321419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7913952A-344F-4462-9D05-EC6405070D08}" type="slidenum">
              <a:rPr lang="pl-PL" smtClean="0"/>
              <a:t>3</a:t>
            </a:fld>
            <a:endParaRPr lang="pl-PL"/>
          </a:p>
        </p:txBody>
      </p:sp>
    </p:spTree>
    <p:extLst>
      <p:ext uri="{BB962C8B-B14F-4D97-AF65-F5344CB8AC3E}">
        <p14:creationId xmlns:p14="http://schemas.microsoft.com/office/powerpoint/2010/main" val="3553085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noProof="0" dirty="0" smtClean="0"/>
              <a:t>Piramida testów </a:t>
            </a:r>
            <a:r>
              <a:rPr lang="pl-PL" b="0" noProof="0" dirty="0" smtClean="0"/>
              <a:t>– w sieci funkcjonuje wiele różnych</a:t>
            </a:r>
            <a:r>
              <a:rPr lang="pl-PL" b="0" baseline="0" noProof="0" dirty="0" smtClean="0"/>
              <a:t> reprezentacji, kluczowe dwie skrajne warstwy. Poziomy piramidy odpowiadają rekomendowanej % ilości testów danego typu.</a:t>
            </a:r>
            <a:endParaRPr lang="pl-PL" b="0" noProof="0" dirty="0" smtClean="0"/>
          </a:p>
          <a:p>
            <a:endParaRPr lang="pl-PL" b="1" noProof="0" dirty="0" smtClean="0"/>
          </a:p>
          <a:p>
            <a:r>
              <a:rPr lang="pl-PL" b="1" noProof="0" dirty="0" smtClean="0"/>
              <a:t>e2e</a:t>
            </a:r>
            <a:r>
              <a:rPr lang="pl-PL" baseline="0" noProof="0" dirty="0" smtClean="0"/>
              <a:t> – testy end to end zwane również powierzchniowymi, funkcjonalnymi czy akceptacyjnymi – weryfikują system całościowo ze wszystkimi jego zależnościami (UI, baza danych, zewnętrzne serwisy). Charakteryzują się duży kosztem utrzymania ze względu na dużą wrażliwość na zmiany testowanego systemu oraz stosunkowo długi czas wykonywania. Ze względu na całościowe traktowanie systemu często nie gwarantują izolacji poszczególnych testów. Zwykle tworzone są dopiero po sfinalizowaniu całego pionu danej funkcjonalności. </a:t>
            </a:r>
          </a:p>
          <a:p>
            <a:endParaRPr lang="pl-PL" baseline="0" noProof="0" dirty="0" smtClean="0"/>
          </a:p>
          <a:p>
            <a:r>
              <a:rPr lang="pl-PL" b="1" baseline="0" noProof="0" dirty="0" smtClean="0"/>
              <a:t>jednostkowe</a:t>
            </a:r>
            <a:r>
              <a:rPr lang="pl-PL" baseline="0" noProof="0" dirty="0" smtClean="0"/>
              <a:t> – niskopoziomowe testy poszczególnych elementów systemu “jednostek” (ang. unit). w przeciwieństwie do testów end-to-end łatwiejsze w utrzymaniu. Ze względu na bezpośrednim dostępie do poszczególnych elementów mogą być tworzone i z powodzeniem uruchamiane znacznie szybciej niż testy powierzchniowe (a czasami wręcz przed powstaniem właściwego kodu – np. TDD). Testowana jednostka jest w pewnym sensie uznaniowa, zwykle w językach obiektowych jest to klasa lub wręcz jej metoda. Wówczas jeśli kilka klas kooperuje ze sobą należałoby przetestować je oddzielnie stosując adekwatne metody ich izolacji (test </a:t>
            </a:r>
            <a:r>
              <a:rPr lang="pl-PL" baseline="0" noProof="0" dirty="0" err="1" smtClean="0"/>
              <a:t>doubles</a:t>
            </a:r>
            <a:r>
              <a:rPr lang="pl-PL" baseline="0" noProof="0" dirty="0" smtClean="0"/>
              <a:t> patrz - http://www.martinfowler.com/bliki/TestDouble.html). Testy jednostkowe nie dotyczą tylko logiki biznesowej, kluczowa jest izolacja, </a:t>
            </a:r>
            <a:r>
              <a:rPr lang="pl-PL" baseline="0" noProof="0" dirty="0" err="1" smtClean="0"/>
              <a:t>moża</a:t>
            </a:r>
            <a:r>
              <a:rPr lang="pl-PL" baseline="0" noProof="0" dirty="0" smtClean="0"/>
              <a:t> testować kod UI napisany w JS w odseparowaniu od niższych warstw, podobnie SQL za pomocą dedykowanych rozwiązań (np. http://tsqlt.org/)</a:t>
            </a:r>
          </a:p>
          <a:p>
            <a:r>
              <a:rPr lang="pl-PL" baseline="0" noProof="0" dirty="0" smtClean="0"/>
              <a:t> </a:t>
            </a:r>
          </a:p>
          <a:p>
            <a:r>
              <a:rPr lang="pl-PL" b="1" baseline="0" noProof="0" dirty="0" smtClean="0"/>
              <a:t>? – “szara strefa” </a:t>
            </a:r>
            <a:r>
              <a:rPr lang="pl-PL" baseline="0" noProof="0" dirty="0" smtClean="0"/>
              <a:t>– wszystkie rozwiązania hybrydowe pomiędzy. Wyróżnia się m.in. testy integracyjne, komponentów, serwisów itd. Kluczowe jest, że pozwalają łączyć zalety testów end-to-end i jednostkowych (np. szybsze w uruchomieniu przez izolację bazy czy UI ale nadal zbieżne z faktycznymi scenariuszami użycia przez końcowego użytkownika)</a:t>
            </a:r>
            <a:endParaRPr lang="pl-PL" noProof="0" dirty="0"/>
          </a:p>
        </p:txBody>
      </p:sp>
      <p:sp>
        <p:nvSpPr>
          <p:cNvPr id="4" name="Symbol zastępczy numeru slajdu 3"/>
          <p:cNvSpPr>
            <a:spLocks noGrp="1"/>
          </p:cNvSpPr>
          <p:nvPr>
            <p:ph type="sldNum" sz="quarter" idx="10"/>
          </p:nvPr>
        </p:nvSpPr>
        <p:spPr/>
        <p:txBody>
          <a:bodyPr/>
          <a:lstStyle/>
          <a:p>
            <a:fld id="{7913952A-344F-4462-9D05-EC6405070D08}" type="slidenum">
              <a:rPr lang="pl-PL" smtClean="0"/>
              <a:t>6</a:t>
            </a:fld>
            <a:endParaRPr lang="pl-PL"/>
          </a:p>
        </p:txBody>
      </p:sp>
    </p:spTree>
    <p:extLst>
      <p:ext uri="{BB962C8B-B14F-4D97-AF65-F5344CB8AC3E}">
        <p14:creationId xmlns:p14="http://schemas.microsoft.com/office/powerpoint/2010/main" val="98858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noProof="0" dirty="0" smtClean="0"/>
              <a:t>Testy jednostkowe mają swój koszt,</a:t>
            </a:r>
            <a:r>
              <a:rPr lang="pl-PL" baseline="0" noProof="0" dirty="0" smtClean="0"/>
              <a:t> nierzadko ich napisanie może zająć tyle samo czasu co stworzenie pierwszej wersji kodu produkcyjnego. Ich korzyść pojawia się przede wszystkim w momencie konieczności wprowadzenia zmiany do systemu. Dostarczają swoistego rodzaju “</a:t>
            </a:r>
            <a:r>
              <a:rPr lang="pl-PL" baseline="0" noProof="0" dirty="0" err="1" smtClean="0"/>
              <a:t>safety</a:t>
            </a:r>
            <a:r>
              <a:rPr lang="pl-PL" baseline="0" noProof="0" dirty="0" smtClean="0"/>
              <a:t>-net”, dzięki któremu zmiana czy nowa funkcjonalność może zostać od razu zweryfikowana pod kontem negatywnego wpływu na dotychczasowe działanie systemu. </a:t>
            </a:r>
          </a:p>
          <a:p>
            <a:endParaRPr lang="pl-PL" baseline="0" noProof="0" dirty="0" smtClean="0"/>
          </a:p>
          <a:p>
            <a:r>
              <a:rPr lang="pl-PL" baseline="0" noProof="0" dirty="0" smtClean="0"/>
              <a:t>Całkowity koszt poprawy błędu rośnie wraz z zwiększaniem się czasu od jego wprowadzenia do wykrycia. Testy jednostkowe redukują ten czas pozwalając na szybsze wykrycie błędów zanim dotrą one do końcowych użytkowników.</a:t>
            </a:r>
          </a:p>
          <a:p>
            <a:endParaRPr lang="pl-PL" baseline="0" noProof="0" dirty="0" smtClean="0"/>
          </a:p>
          <a:p>
            <a:r>
              <a:rPr lang="pl-PL" baseline="0" noProof="0" dirty="0" smtClean="0"/>
              <a:t>Automatyzacja testów pociąga za sobą specyficzny design aplikacji, który pozwoli na faktycznie jednostkowe / </a:t>
            </a:r>
            <a:r>
              <a:rPr lang="pl-PL" baseline="0" noProof="0" dirty="0" err="1" smtClean="0"/>
              <a:t>granularne</a:t>
            </a:r>
            <a:r>
              <a:rPr lang="pl-PL" baseline="0" noProof="0" dirty="0" smtClean="0"/>
              <a:t> testy. Jeśli naszą jednostką jest komponent interfejsu użytkownika w którym zanurzony został SQL to faktycznie możemy zrealizować tylko test integracyjny. Dekompozycja na osobne komponenty pozwala na ich niezależne przetestowanie. Tworząc kod testowalny zwykle tworzymy “dobry” design i odwrotnie. </a:t>
            </a:r>
          </a:p>
          <a:p>
            <a:endParaRPr lang="pl-PL" baseline="0" noProof="0" dirty="0" smtClean="0"/>
          </a:p>
          <a:p>
            <a:r>
              <a:rPr lang="pl-PL" baseline="0" noProof="0" dirty="0" smtClean="0"/>
              <a:t>Testy jednostkowe można potraktować jako swego rodzaju uruchamialną dokumentację kodu. Szczególnie istotne w przypadku bibliotek z których </a:t>
            </a:r>
            <a:r>
              <a:rPr lang="pl-PL" baseline="0" noProof="0" dirty="0" err="1" smtClean="0"/>
              <a:t>będ</a:t>
            </a:r>
            <a:r>
              <a:rPr lang="en-US" baseline="0" noProof="0" dirty="0" smtClean="0"/>
              <a:t>ą</a:t>
            </a:r>
            <a:r>
              <a:rPr lang="pl-PL" baseline="0" noProof="0" dirty="0" smtClean="0"/>
              <a:t> korzysta</a:t>
            </a:r>
            <a:r>
              <a:rPr lang="en-US" baseline="0" noProof="0" dirty="0" smtClean="0"/>
              <a:t>ć </a:t>
            </a:r>
            <a:r>
              <a:rPr lang="pl-PL" baseline="0" noProof="0" dirty="0" smtClean="0"/>
              <a:t>inni </a:t>
            </a:r>
            <a:r>
              <a:rPr lang="pl-PL" baseline="0" noProof="0" dirty="0" smtClean="0"/>
              <a:t>programiści. </a:t>
            </a:r>
            <a:endParaRPr lang="en-US" baseline="0" noProof="0" dirty="0" smtClean="0"/>
          </a:p>
          <a:p>
            <a:endParaRPr lang="en-US" baseline="0" noProof="0" dirty="0" smtClean="0"/>
          </a:p>
          <a:p>
            <a:r>
              <a:rPr lang="en-US" baseline="0" noProof="0" dirty="0" smtClean="0"/>
              <a:t>Testy </a:t>
            </a:r>
            <a:r>
              <a:rPr lang="en-US" baseline="0" noProof="0" dirty="0" err="1" smtClean="0"/>
              <a:t>powinny</a:t>
            </a:r>
            <a:r>
              <a:rPr lang="en-US" baseline="0" noProof="0" dirty="0" smtClean="0"/>
              <a:t> </a:t>
            </a:r>
            <a:r>
              <a:rPr lang="en-US" baseline="0" noProof="0" dirty="0" err="1" smtClean="0"/>
              <a:t>też</a:t>
            </a:r>
            <a:r>
              <a:rPr lang="en-US" baseline="0" noProof="0" dirty="0" smtClean="0"/>
              <a:t> </a:t>
            </a:r>
            <a:r>
              <a:rPr lang="en-US" baseline="0" noProof="0" dirty="0" err="1" smtClean="0"/>
              <a:t>zostać</a:t>
            </a:r>
            <a:r>
              <a:rPr lang="en-US" baseline="0" noProof="0" dirty="0" smtClean="0"/>
              <a:t> </a:t>
            </a:r>
            <a:r>
              <a:rPr lang="en-US" baseline="0" noProof="0" dirty="0" err="1" smtClean="0"/>
              <a:t>użyte</a:t>
            </a:r>
            <a:r>
              <a:rPr lang="en-US" baseline="0" noProof="0" dirty="0" smtClean="0"/>
              <a:t> w </a:t>
            </a:r>
            <a:r>
              <a:rPr lang="en-US" baseline="0" noProof="0" dirty="0" err="1" smtClean="0"/>
              <a:t>przypadku</a:t>
            </a:r>
            <a:r>
              <a:rPr lang="en-US" baseline="0" noProof="0" dirty="0" smtClean="0"/>
              <a:t> </a:t>
            </a:r>
            <a:r>
              <a:rPr lang="en-US" baseline="0" noProof="0" dirty="0" err="1" smtClean="0"/>
              <a:t>wykrycia</a:t>
            </a:r>
            <a:r>
              <a:rPr lang="en-US" baseline="0" noProof="0" dirty="0" smtClean="0"/>
              <a:t> </a:t>
            </a:r>
            <a:r>
              <a:rPr lang="en-US" baseline="0" noProof="0" dirty="0" err="1" smtClean="0"/>
              <a:t>innym</a:t>
            </a:r>
            <a:r>
              <a:rPr lang="en-US" baseline="0" noProof="0" dirty="0" smtClean="0"/>
              <a:t> </a:t>
            </a:r>
            <a:r>
              <a:rPr lang="en-US" baseline="0" noProof="0" dirty="0" err="1" smtClean="0"/>
              <a:t>sposobem</a:t>
            </a:r>
            <a:r>
              <a:rPr lang="en-US" baseline="0" noProof="0" dirty="0" smtClean="0"/>
              <a:t> (np. </a:t>
            </a:r>
            <a:r>
              <a:rPr lang="en-US" baseline="0" noProof="0" dirty="0" err="1" smtClean="0"/>
              <a:t>manualnie</a:t>
            </a:r>
            <a:r>
              <a:rPr lang="en-US" baseline="0" noProof="0" dirty="0" smtClean="0"/>
              <a:t>). </a:t>
            </a:r>
            <a:r>
              <a:rPr lang="en-US" baseline="0" noProof="0" dirty="0" err="1" smtClean="0"/>
              <a:t>Często</a:t>
            </a:r>
            <a:r>
              <a:rPr lang="en-US" baseline="0" noProof="0" dirty="0" smtClean="0"/>
              <a:t> w </a:t>
            </a:r>
            <a:r>
              <a:rPr lang="en-US" baseline="0" noProof="0" dirty="0" err="1" smtClean="0"/>
              <a:t>projektach</a:t>
            </a:r>
            <a:r>
              <a:rPr lang="en-US" baseline="0" noProof="0" dirty="0" smtClean="0"/>
              <a:t> open source </a:t>
            </a:r>
            <a:r>
              <a:rPr lang="en-US" baseline="0" noProof="0" dirty="0" err="1" smtClean="0"/>
              <a:t>podstawą</a:t>
            </a:r>
            <a:r>
              <a:rPr lang="en-US" baseline="0" noProof="0" dirty="0" smtClean="0"/>
              <a:t> </a:t>
            </a:r>
            <a:r>
              <a:rPr lang="en-US" baseline="0" noProof="0" dirty="0" err="1" smtClean="0"/>
              <a:t>zgłoszenia</a:t>
            </a:r>
            <a:r>
              <a:rPr lang="en-US" baseline="0" noProof="0" dirty="0" smtClean="0"/>
              <a:t> </a:t>
            </a:r>
            <a:r>
              <a:rPr lang="en-US" baseline="0" noProof="0" dirty="0" err="1" smtClean="0"/>
              <a:t>błędu</a:t>
            </a:r>
            <a:r>
              <a:rPr lang="en-US" baseline="0" noProof="0" dirty="0" smtClean="0"/>
              <a:t> jest </a:t>
            </a:r>
            <a:r>
              <a:rPr lang="en-US" baseline="0" noProof="0" dirty="0" err="1" smtClean="0"/>
              <a:t>przesłanie</a:t>
            </a:r>
            <a:r>
              <a:rPr lang="en-US" baseline="0" noProof="0" dirty="0" smtClean="0"/>
              <a:t> </a:t>
            </a:r>
            <a:r>
              <a:rPr lang="en-US" baseline="0" noProof="0" dirty="0" err="1" smtClean="0"/>
              <a:t>testu</a:t>
            </a:r>
            <a:r>
              <a:rPr lang="en-US" baseline="0" noProof="0" dirty="0" smtClean="0"/>
              <a:t> </a:t>
            </a:r>
            <a:r>
              <a:rPr lang="en-US" baseline="0" noProof="0" dirty="0" err="1" smtClean="0"/>
              <a:t>automatycznego</a:t>
            </a:r>
            <a:r>
              <a:rPr lang="en-US" baseline="0" noProof="0" dirty="0" smtClean="0"/>
              <a:t>, </a:t>
            </a:r>
            <a:r>
              <a:rPr lang="en-US" baseline="0" noProof="0" dirty="0" err="1" smtClean="0"/>
              <a:t>który</a:t>
            </a:r>
            <a:r>
              <a:rPr lang="en-US" baseline="0" noProof="0" dirty="0" smtClean="0"/>
              <a:t> go </a:t>
            </a:r>
            <a:r>
              <a:rPr lang="en-US" baseline="0" noProof="0" dirty="0" err="1" smtClean="0"/>
              <a:t>demonstruje</a:t>
            </a:r>
            <a:r>
              <a:rPr lang="en-US" baseline="0" noProof="0" smtClean="0"/>
              <a:t>. </a:t>
            </a:r>
            <a:endParaRPr lang="pl-PL" noProof="0" dirty="0"/>
          </a:p>
        </p:txBody>
      </p:sp>
      <p:sp>
        <p:nvSpPr>
          <p:cNvPr id="4" name="Symbol zastępczy numeru slajdu 3"/>
          <p:cNvSpPr>
            <a:spLocks noGrp="1"/>
          </p:cNvSpPr>
          <p:nvPr>
            <p:ph type="sldNum" sz="quarter" idx="10"/>
          </p:nvPr>
        </p:nvSpPr>
        <p:spPr/>
        <p:txBody>
          <a:bodyPr/>
          <a:lstStyle/>
          <a:p>
            <a:fld id="{7913952A-344F-4462-9D05-EC6405070D08}" type="slidenum">
              <a:rPr lang="pl-PL" smtClean="0"/>
              <a:t>7</a:t>
            </a:fld>
            <a:endParaRPr lang="pl-PL"/>
          </a:p>
        </p:txBody>
      </p:sp>
    </p:spTree>
    <p:extLst>
      <p:ext uri="{BB962C8B-B14F-4D97-AF65-F5344CB8AC3E}">
        <p14:creationId xmlns:p14="http://schemas.microsoft.com/office/powerpoint/2010/main" val="2062633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err="1" smtClean="0"/>
              <a:t>Kod</a:t>
            </a:r>
            <a:r>
              <a:rPr lang="en-US" baseline="0" dirty="0" smtClean="0"/>
              <a:t> </a:t>
            </a:r>
            <a:r>
              <a:rPr lang="en-US" baseline="0" dirty="0" err="1" smtClean="0"/>
              <a:t>testów</a:t>
            </a:r>
            <a:r>
              <a:rPr lang="en-US" baseline="0" dirty="0" smtClean="0"/>
              <a:t> </a:t>
            </a:r>
            <a:r>
              <a:rPr lang="en-US" baseline="0" dirty="0" err="1" smtClean="0"/>
              <a:t>kieruje</a:t>
            </a:r>
            <a:r>
              <a:rPr lang="en-US" baseline="0" dirty="0" smtClean="0"/>
              <a:t> </a:t>
            </a:r>
            <a:r>
              <a:rPr lang="en-US" baseline="0" dirty="0" err="1" smtClean="0"/>
              <a:t>się</a:t>
            </a:r>
            <a:r>
              <a:rPr lang="en-US" baseline="0" dirty="0" smtClean="0"/>
              <a:t> </a:t>
            </a:r>
            <a:r>
              <a:rPr lang="en-US" baseline="0" dirty="0" err="1" smtClean="0"/>
              <a:t>nieco</a:t>
            </a:r>
            <a:r>
              <a:rPr lang="en-US" baseline="0" dirty="0" smtClean="0"/>
              <a:t> </a:t>
            </a:r>
            <a:r>
              <a:rPr lang="en-US" baseline="0" dirty="0" err="1" smtClean="0"/>
              <a:t>innymi</a:t>
            </a:r>
            <a:r>
              <a:rPr lang="en-US" baseline="0" dirty="0" smtClean="0"/>
              <a:t> </a:t>
            </a:r>
            <a:r>
              <a:rPr lang="en-US" baseline="0" dirty="0" err="1" smtClean="0"/>
              <a:t>zasadami</a:t>
            </a:r>
            <a:r>
              <a:rPr lang="en-US" baseline="0" dirty="0" smtClean="0"/>
              <a:t> </a:t>
            </a:r>
            <a:r>
              <a:rPr lang="en-US" baseline="0" dirty="0" err="1" smtClean="0"/>
              <a:t>niż</a:t>
            </a:r>
            <a:r>
              <a:rPr lang="en-US" baseline="0" dirty="0" smtClean="0"/>
              <a:t> </a:t>
            </a:r>
            <a:r>
              <a:rPr lang="en-US" baseline="0" dirty="0" err="1" smtClean="0"/>
              <a:t>kod</a:t>
            </a:r>
            <a:r>
              <a:rPr lang="en-US" baseline="0" dirty="0" smtClean="0"/>
              <a:t> </a:t>
            </a:r>
            <a:r>
              <a:rPr lang="en-US" baseline="0" dirty="0" err="1" smtClean="0"/>
              <a:t>produkcyjny</a:t>
            </a:r>
            <a:r>
              <a:rPr lang="en-US" baseline="0" dirty="0" smtClean="0"/>
              <a:t>. W </a:t>
            </a:r>
            <a:r>
              <a:rPr lang="en-US" baseline="0" dirty="0" err="1" smtClean="0"/>
              <a:t>szczególności</a:t>
            </a:r>
            <a:r>
              <a:rPr lang="en-US" baseline="0" dirty="0" smtClean="0"/>
              <a:t> </a:t>
            </a:r>
            <a:r>
              <a:rPr lang="en-US" baseline="0" dirty="0" err="1" smtClean="0"/>
              <a:t>nie</a:t>
            </a:r>
            <a:r>
              <a:rPr lang="en-US" baseline="0" dirty="0" smtClean="0"/>
              <a:t> </a:t>
            </a:r>
            <a:r>
              <a:rPr lang="en-US" baseline="0" dirty="0" err="1" smtClean="0"/>
              <a:t>są</a:t>
            </a:r>
            <a:r>
              <a:rPr lang="en-US" baseline="0" dirty="0" smtClean="0"/>
              <a:t> </a:t>
            </a:r>
            <a:r>
              <a:rPr lang="en-US" baseline="0" dirty="0" err="1" smtClean="0"/>
              <a:t>tak</a:t>
            </a:r>
            <a:r>
              <a:rPr lang="en-US" baseline="0" dirty="0" smtClean="0"/>
              <a:t> </a:t>
            </a:r>
            <a:r>
              <a:rPr lang="en-US" baseline="0" dirty="0" err="1" smtClean="0"/>
              <a:t>istotne</a:t>
            </a:r>
            <a:r>
              <a:rPr lang="en-US" baseline="0" dirty="0" smtClean="0"/>
              <a:t> </a:t>
            </a:r>
            <a:r>
              <a:rPr lang="en-US" baseline="0" dirty="0" err="1" smtClean="0"/>
              <a:t>zwięzłe</a:t>
            </a:r>
            <a:r>
              <a:rPr lang="en-US" baseline="0" dirty="0" smtClean="0"/>
              <a:t> </a:t>
            </a:r>
            <a:r>
              <a:rPr lang="en-US" baseline="0" dirty="0" err="1" smtClean="0"/>
              <a:t>nazwy</a:t>
            </a:r>
            <a:r>
              <a:rPr lang="en-US" baseline="0" dirty="0" smtClean="0"/>
              <a:t> a </a:t>
            </a:r>
            <a:r>
              <a:rPr lang="en-US" baseline="0" dirty="0" err="1" smtClean="0"/>
              <a:t>nawet</a:t>
            </a:r>
            <a:r>
              <a:rPr lang="en-US" baseline="0" dirty="0" smtClean="0"/>
              <a:t> </a:t>
            </a:r>
            <a:r>
              <a:rPr lang="en-US" baseline="0" dirty="0" err="1" smtClean="0"/>
              <a:t>rekomendowane</a:t>
            </a:r>
            <a:r>
              <a:rPr lang="en-US" baseline="0" dirty="0" smtClean="0"/>
              <a:t> jest </a:t>
            </a:r>
            <a:r>
              <a:rPr lang="en-US" baseline="0" dirty="0" err="1" smtClean="0"/>
              <a:t>używanie</a:t>
            </a:r>
            <a:r>
              <a:rPr lang="en-US" baseline="0" dirty="0" smtClean="0"/>
              <a:t> </a:t>
            </a:r>
            <a:r>
              <a:rPr lang="en-US" baseline="0" dirty="0" err="1" smtClean="0"/>
              <a:t>jak</a:t>
            </a:r>
            <a:r>
              <a:rPr lang="en-US" baseline="0" dirty="0" smtClean="0"/>
              <a:t> </a:t>
            </a:r>
            <a:r>
              <a:rPr lang="en-US" baseline="0" dirty="0" err="1" smtClean="0"/>
              <a:t>najbardziej</a:t>
            </a:r>
            <a:r>
              <a:rPr lang="en-US" baseline="0" dirty="0" smtClean="0"/>
              <a:t> </a:t>
            </a:r>
            <a:r>
              <a:rPr lang="en-US" baseline="0" dirty="0" err="1" smtClean="0"/>
              <a:t>opisowych</a:t>
            </a:r>
            <a:r>
              <a:rPr lang="en-US" baseline="0" dirty="0" smtClean="0"/>
              <a:t> </a:t>
            </a:r>
            <a:r>
              <a:rPr lang="en-US" baseline="0" dirty="0" err="1" smtClean="0"/>
              <a:t>być</a:t>
            </a:r>
            <a:r>
              <a:rPr lang="en-US" baseline="0" dirty="0" smtClean="0"/>
              <a:t> </a:t>
            </a:r>
            <a:r>
              <a:rPr lang="en-US" baseline="0" dirty="0" err="1" smtClean="0"/>
              <a:t>może</a:t>
            </a:r>
            <a:r>
              <a:rPr lang="en-US" baseline="0" dirty="0" smtClean="0"/>
              <a:t> </a:t>
            </a:r>
            <a:r>
              <a:rPr lang="en-US" baseline="0" dirty="0" err="1" smtClean="0"/>
              <a:t>redundantych</a:t>
            </a:r>
            <a:r>
              <a:rPr lang="en-US" baseline="0" dirty="0" smtClean="0"/>
              <a:t> </a:t>
            </a:r>
            <a:r>
              <a:rPr lang="en-US" baseline="0" dirty="0" err="1" smtClean="0"/>
              <a:t>nazw</a:t>
            </a:r>
            <a:r>
              <a:rPr lang="en-US" baseline="0" dirty="0" smtClean="0"/>
              <a:t> </a:t>
            </a:r>
            <a:r>
              <a:rPr lang="en-US" baseline="0" dirty="0" err="1" smtClean="0"/>
              <a:t>i</a:t>
            </a:r>
            <a:r>
              <a:rPr lang="en-US" baseline="0" dirty="0" smtClean="0"/>
              <a:t> </a:t>
            </a:r>
            <a:r>
              <a:rPr lang="en-US" baseline="0" dirty="0" err="1" smtClean="0"/>
              <a:t>fragmentów</a:t>
            </a:r>
            <a:r>
              <a:rPr lang="en-US" baseline="0" dirty="0" smtClean="0"/>
              <a:t> </a:t>
            </a:r>
            <a:r>
              <a:rPr lang="en-US" baseline="0" dirty="0" err="1" smtClean="0"/>
              <a:t>kodu</a:t>
            </a:r>
            <a:r>
              <a:rPr lang="en-US" baseline="0" dirty="0" smtClean="0"/>
              <a:t>. </a:t>
            </a:r>
            <a:r>
              <a:rPr lang="en-US" baseline="0" dirty="0" err="1" smtClean="0"/>
              <a:t>Przy</a:t>
            </a:r>
            <a:r>
              <a:rPr lang="en-US" baseline="0" dirty="0" smtClean="0"/>
              <a:t> </a:t>
            </a:r>
            <a:r>
              <a:rPr lang="en-US" baseline="0" dirty="0" err="1" smtClean="0"/>
              <a:t>długich</a:t>
            </a:r>
            <a:r>
              <a:rPr lang="en-US" baseline="0" dirty="0" smtClean="0"/>
              <a:t> </a:t>
            </a:r>
            <a:r>
              <a:rPr lang="en-US" baseline="0" dirty="0" err="1" smtClean="0"/>
              <a:t>frazach</a:t>
            </a:r>
            <a:r>
              <a:rPr lang="en-US" baseline="0" dirty="0" smtClean="0"/>
              <a:t> </a:t>
            </a:r>
            <a:r>
              <a:rPr lang="en-US" baseline="0" dirty="0" err="1" smtClean="0"/>
              <a:t>warto</a:t>
            </a:r>
            <a:r>
              <a:rPr lang="en-US" baseline="0" dirty="0" smtClean="0"/>
              <a:t> </a:t>
            </a:r>
            <a:r>
              <a:rPr lang="en-US" baseline="0" dirty="0" err="1" smtClean="0"/>
              <a:t>zastosowac</a:t>
            </a:r>
            <a:r>
              <a:rPr lang="en-US" baseline="0" dirty="0" smtClean="0"/>
              <a:t> </a:t>
            </a:r>
            <a:r>
              <a:rPr lang="en-US" baseline="0" dirty="0" err="1" smtClean="0"/>
              <a:t>konwencję</a:t>
            </a:r>
            <a:r>
              <a:rPr lang="en-US" baseline="0" dirty="0" smtClean="0"/>
              <a:t> </a:t>
            </a:r>
            <a:r>
              <a:rPr lang="en-US" baseline="0" dirty="0" err="1" smtClean="0"/>
              <a:t>snake_case</a:t>
            </a:r>
            <a:r>
              <a:rPr lang="en-US" baseline="0" dirty="0" smtClean="0"/>
              <a:t> do </a:t>
            </a:r>
            <a:r>
              <a:rPr lang="en-US" baseline="0" dirty="0" err="1" smtClean="0"/>
              <a:t>nazw_metod_testowych</a:t>
            </a:r>
            <a:r>
              <a:rPr lang="en-US" baseline="0" dirty="0" smtClean="0"/>
              <a:t>, </a:t>
            </a:r>
            <a:r>
              <a:rPr lang="en-US" baseline="0" dirty="0" err="1" smtClean="0"/>
              <a:t>dzięki</a:t>
            </a:r>
            <a:r>
              <a:rPr lang="en-US" baseline="0" dirty="0" smtClean="0"/>
              <a:t> </a:t>
            </a:r>
            <a:r>
              <a:rPr lang="en-US" baseline="0" dirty="0" err="1" smtClean="0"/>
              <a:t>czemu</a:t>
            </a:r>
            <a:r>
              <a:rPr lang="en-US" baseline="0" dirty="0" smtClean="0"/>
              <a:t> </a:t>
            </a:r>
            <a:r>
              <a:rPr lang="en-US" baseline="0" dirty="0" err="1" smtClean="0"/>
              <a:t>będą</a:t>
            </a:r>
            <a:r>
              <a:rPr lang="en-US" baseline="0" dirty="0" smtClean="0"/>
              <a:t> one </a:t>
            </a:r>
            <a:r>
              <a:rPr lang="en-US" baseline="0" dirty="0" err="1" smtClean="0"/>
              <a:t>bardziej</a:t>
            </a:r>
            <a:r>
              <a:rPr lang="en-US" baseline="0" dirty="0" smtClean="0"/>
              <a:t> </a:t>
            </a:r>
            <a:r>
              <a:rPr lang="en-US" baseline="0" dirty="0" err="1" smtClean="0"/>
              <a:t>czytelne</a:t>
            </a:r>
            <a:r>
              <a:rPr lang="en-US" baseline="0" dirty="0" smtClean="0"/>
              <a:t> </a:t>
            </a:r>
            <a:r>
              <a:rPr lang="en-US" baseline="0" dirty="0" err="1" smtClean="0"/>
              <a:t>niż</a:t>
            </a:r>
            <a:r>
              <a:rPr lang="en-US" baseline="0" dirty="0" smtClean="0"/>
              <a:t> </a:t>
            </a:r>
            <a:r>
              <a:rPr lang="en-US" baseline="0" dirty="0" err="1" smtClean="0"/>
              <a:t>NazwyUżywającePascalCase</a:t>
            </a:r>
            <a:r>
              <a:rPr lang="en-US" baseline="0" dirty="0" smtClean="0"/>
              <a:t>. W </a:t>
            </a:r>
            <a:r>
              <a:rPr lang="en-US" baseline="0" dirty="0" err="1" smtClean="0"/>
              <a:t>niektórych</a:t>
            </a:r>
            <a:r>
              <a:rPr lang="en-US" baseline="0" dirty="0" smtClean="0"/>
              <a:t> </a:t>
            </a:r>
            <a:r>
              <a:rPr lang="en-US" baseline="0" dirty="0" err="1" smtClean="0"/>
              <a:t>językach</a:t>
            </a:r>
            <a:r>
              <a:rPr lang="en-US" baseline="0" dirty="0" smtClean="0"/>
              <a:t> (F#) </a:t>
            </a:r>
            <a:r>
              <a:rPr lang="en-US" baseline="0" dirty="0" err="1" smtClean="0"/>
              <a:t>istnieje</a:t>
            </a:r>
            <a:r>
              <a:rPr lang="en-US" baseline="0" dirty="0" smtClean="0"/>
              <a:t> </a:t>
            </a:r>
            <a:r>
              <a:rPr lang="en-US" baseline="0" dirty="0" err="1" smtClean="0"/>
              <a:t>możliwosć</a:t>
            </a:r>
            <a:r>
              <a:rPr lang="en-US" baseline="0" dirty="0" smtClean="0"/>
              <a:t> </a:t>
            </a:r>
            <a:r>
              <a:rPr lang="en-US" baseline="0" dirty="0" err="1" smtClean="0"/>
              <a:t>użycia</a:t>
            </a:r>
            <a:r>
              <a:rPr lang="en-US" baseline="0" dirty="0" smtClean="0"/>
              <a:t> </a:t>
            </a:r>
            <a:r>
              <a:rPr lang="en-US" baseline="0" dirty="0" err="1" smtClean="0"/>
              <a:t>stringów</a:t>
            </a:r>
            <a:r>
              <a:rPr lang="en-US" baseline="0" dirty="0" smtClean="0"/>
              <a:t> (</a:t>
            </a:r>
            <a:r>
              <a:rPr lang="en-US" baseline="0" dirty="0" err="1" smtClean="0"/>
              <a:t>ze</a:t>
            </a:r>
            <a:r>
              <a:rPr lang="en-US" baseline="0" dirty="0" smtClean="0"/>
              <a:t> </a:t>
            </a:r>
            <a:r>
              <a:rPr lang="en-US" baseline="0" dirty="0" err="1" smtClean="0"/>
              <a:t>spacjami</a:t>
            </a:r>
            <a:r>
              <a:rPr lang="en-US" baseline="0" dirty="0" smtClean="0"/>
              <a:t>) </a:t>
            </a:r>
            <a:r>
              <a:rPr lang="en-US" baseline="0" dirty="0" err="1" smtClean="0"/>
              <a:t>jako</a:t>
            </a:r>
            <a:r>
              <a:rPr lang="en-US" baseline="0" dirty="0" smtClean="0"/>
              <a:t> </a:t>
            </a:r>
            <a:r>
              <a:rPr lang="en-US" baseline="0" dirty="0" err="1" smtClean="0"/>
              <a:t>nazw</a:t>
            </a:r>
            <a:r>
              <a:rPr lang="en-US" baseline="0" dirty="0" smtClean="0"/>
              <a:t> </a:t>
            </a:r>
            <a:r>
              <a:rPr lang="en-US" baseline="0" dirty="0" err="1" smtClean="0"/>
              <a:t>metod</a:t>
            </a:r>
            <a:r>
              <a:rPr lang="en-US" baseline="0" dirty="0" smtClean="0"/>
              <a:t>. </a:t>
            </a:r>
          </a:p>
          <a:p>
            <a:endParaRPr lang="en-US" baseline="0" dirty="0" smtClean="0"/>
          </a:p>
          <a:p>
            <a:r>
              <a:rPr lang="en-US" baseline="0" dirty="0" smtClean="0"/>
              <a:t>AAA = Arrange Act Assert – </a:t>
            </a:r>
            <a:r>
              <a:rPr lang="en-US" baseline="0" dirty="0" err="1" smtClean="0"/>
              <a:t>rekomendowana</a:t>
            </a:r>
            <a:r>
              <a:rPr lang="en-US" baseline="0" dirty="0" smtClean="0"/>
              <a:t> </a:t>
            </a:r>
            <a:r>
              <a:rPr lang="en-US" baseline="0" dirty="0" err="1" smtClean="0"/>
              <a:t>wewnętrzna</a:t>
            </a:r>
            <a:r>
              <a:rPr lang="en-US" baseline="0" dirty="0" smtClean="0"/>
              <a:t> </a:t>
            </a:r>
            <a:r>
              <a:rPr lang="en-US" baseline="0" dirty="0" err="1" smtClean="0"/>
              <a:t>struktura</a:t>
            </a:r>
            <a:r>
              <a:rPr lang="en-US" baseline="0" dirty="0" smtClean="0"/>
              <a:t> </a:t>
            </a:r>
            <a:r>
              <a:rPr lang="en-US" baseline="0" dirty="0" err="1" smtClean="0"/>
              <a:t>kodu</a:t>
            </a:r>
            <a:r>
              <a:rPr lang="en-US" baseline="0" dirty="0" smtClean="0"/>
              <a:t> </a:t>
            </a:r>
            <a:r>
              <a:rPr lang="en-US" baseline="0" dirty="0" err="1" smtClean="0"/>
              <a:t>testów</a:t>
            </a:r>
            <a:r>
              <a:rPr lang="en-US" baseline="0" dirty="0" smtClean="0"/>
              <a:t>. Arrange – </a:t>
            </a:r>
            <a:r>
              <a:rPr lang="en-US" baseline="0" dirty="0" err="1" smtClean="0"/>
              <a:t>tworzymy</a:t>
            </a:r>
            <a:r>
              <a:rPr lang="en-US" baseline="0" dirty="0" smtClean="0"/>
              <a:t> </a:t>
            </a:r>
            <a:r>
              <a:rPr lang="en-US" baseline="0" dirty="0" err="1" smtClean="0"/>
              <a:t>stan</a:t>
            </a:r>
            <a:r>
              <a:rPr lang="en-US" baseline="0" dirty="0" smtClean="0"/>
              <a:t> </a:t>
            </a:r>
            <a:r>
              <a:rPr lang="en-US" baseline="0" dirty="0" err="1" smtClean="0"/>
              <a:t>środowiska</a:t>
            </a:r>
            <a:r>
              <a:rPr lang="en-US" baseline="0" dirty="0" smtClean="0"/>
              <a:t> do </a:t>
            </a:r>
            <a:r>
              <a:rPr lang="en-US" baseline="0" dirty="0" err="1" smtClean="0"/>
              <a:t>testów</a:t>
            </a:r>
            <a:r>
              <a:rPr lang="en-US" baseline="0" dirty="0" smtClean="0"/>
              <a:t> (SUT – system under test), Act – </a:t>
            </a:r>
            <a:r>
              <a:rPr lang="en-US" baseline="0" dirty="0" err="1" smtClean="0"/>
              <a:t>wykonujemy</a:t>
            </a:r>
            <a:r>
              <a:rPr lang="en-US" baseline="0" dirty="0" smtClean="0"/>
              <a:t> </a:t>
            </a:r>
            <a:r>
              <a:rPr lang="en-US" baseline="0" dirty="0" err="1" smtClean="0"/>
              <a:t>działanie</a:t>
            </a:r>
            <a:r>
              <a:rPr lang="en-US" baseline="0" dirty="0" smtClean="0"/>
              <a:t> </a:t>
            </a:r>
            <a:r>
              <a:rPr lang="en-US" baseline="0" dirty="0" err="1" smtClean="0"/>
              <a:t>na</a:t>
            </a:r>
            <a:r>
              <a:rPr lang="en-US" baseline="0" dirty="0" smtClean="0"/>
              <a:t> SUT, Assert – </a:t>
            </a:r>
            <a:r>
              <a:rPr lang="en-US" baseline="0" dirty="0" err="1" smtClean="0"/>
              <a:t>weryfikujemy</a:t>
            </a:r>
            <a:r>
              <a:rPr lang="en-US" baseline="0" dirty="0" smtClean="0"/>
              <a:t> </a:t>
            </a:r>
            <a:r>
              <a:rPr lang="en-US" baseline="0" dirty="0" err="1" smtClean="0"/>
              <a:t>wynik</a:t>
            </a:r>
            <a:r>
              <a:rPr lang="en-US" baseline="0" dirty="0" smtClean="0"/>
              <a:t> (</a:t>
            </a:r>
            <a:r>
              <a:rPr lang="en-US" baseline="0" dirty="0" err="1" smtClean="0"/>
              <a:t>jeden</a:t>
            </a:r>
            <a:r>
              <a:rPr lang="en-US" baseline="0" dirty="0" smtClean="0"/>
              <a:t> </a:t>
            </a:r>
            <a:r>
              <a:rPr lang="en-US" baseline="0" dirty="0" err="1" smtClean="0"/>
              <a:t>logiczny</a:t>
            </a:r>
            <a:r>
              <a:rPr lang="en-US" baseline="0" dirty="0" smtClean="0"/>
              <a:t> assert). </a:t>
            </a:r>
            <a:r>
              <a:rPr lang="en-US" baseline="0" dirty="0" err="1" smtClean="0"/>
              <a:t>Unikamy</a:t>
            </a:r>
            <a:r>
              <a:rPr lang="en-US" baseline="0" dirty="0" smtClean="0"/>
              <a:t> </a:t>
            </a:r>
            <a:r>
              <a:rPr lang="en-US" baseline="0" dirty="0" err="1" smtClean="0"/>
              <a:t>struktury</a:t>
            </a:r>
            <a:r>
              <a:rPr lang="en-US" baseline="0" dirty="0" smtClean="0"/>
              <a:t> w </a:t>
            </a:r>
            <a:r>
              <a:rPr lang="en-US" baseline="0" dirty="0" err="1" smtClean="0"/>
              <a:t>której</a:t>
            </a:r>
            <a:r>
              <a:rPr lang="en-US" baseline="0" dirty="0" smtClean="0"/>
              <a:t> Act </a:t>
            </a:r>
            <a:r>
              <a:rPr lang="en-US" baseline="0" dirty="0" err="1" smtClean="0"/>
              <a:t>i</a:t>
            </a:r>
            <a:r>
              <a:rPr lang="en-US" baseline="0" dirty="0" smtClean="0"/>
              <a:t> Assert </a:t>
            </a:r>
            <a:r>
              <a:rPr lang="en-US" baseline="0" dirty="0" err="1" smtClean="0"/>
              <a:t>występują</a:t>
            </a:r>
            <a:r>
              <a:rPr lang="en-US" baseline="0" dirty="0" smtClean="0"/>
              <a:t> </a:t>
            </a:r>
            <a:r>
              <a:rPr lang="en-US" baseline="0" dirty="0" err="1" smtClean="0"/>
              <a:t>po</a:t>
            </a:r>
            <a:r>
              <a:rPr lang="en-US" baseline="0" dirty="0" smtClean="0"/>
              <a:t> </a:t>
            </a:r>
            <a:r>
              <a:rPr lang="en-US" baseline="0" dirty="0" err="1" smtClean="0"/>
              <a:t>sobie</a:t>
            </a:r>
            <a:r>
              <a:rPr lang="en-US" baseline="0" dirty="0" smtClean="0"/>
              <a:t> </a:t>
            </a:r>
            <a:r>
              <a:rPr lang="en-US" baseline="0" dirty="0" err="1" smtClean="0"/>
              <a:t>naprzemiennie</a:t>
            </a:r>
            <a:r>
              <a:rPr lang="en-US" baseline="0" dirty="0" smtClean="0"/>
              <a:t> </a:t>
            </a:r>
            <a:r>
              <a:rPr lang="en-US" baseline="0" dirty="0" err="1" smtClean="0"/>
              <a:t>kilkukrotnie</a:t>
            </a:r>
            <a:r>
              <a:rPr lang="en-US" baseline="0" dirty="0" smtClean="0"/>
              <a:t> (</a:t>
            </a:r>
            <a:r>
              <a:rPr lang="en-US" baseline="0" dirty="0" err="1" smtClean="0"/>
              <a:t>zamiast</a:t>
            </a:r>
            <a:r>
              <a:rPr lang="en-US" baseline="0" dirty="0" smtClean="0"/>
              <a:t> </a:t>
            </a:r>
            <a:r>
              <a:rPr lang="en-US" baseline="0" dirty="0" err="1" smtClean="0"/>
              <a:t>tego</a:t>
            </a:r>
            <a:r>
              <a:rPr lang="en-US" baseline="0" dirty="0" smtClean="0"/>
              <a:t> </a:t>
            </a:r>
            <a:r>
              <a:rPr lang="en-US" baseline="0" dirty="0" err="1" smtClean="0"/>
              <a:t>należy</a:t>
            </a:r>
            <a:r>
              <a:rPr lang="en-US" baseline="0" dirty="0" smtClean="0"/>
              <a:t> </a:t>
            </a:r>
            <a:r>
              <a:rPr lang="en-US" baseline="0" dirty="0" err="1" smtClean="0"/>
              <a:t>pomyśleć</a:t>
            </a:r>
            <a:r>
              <a:rPr lang="en-US" baseline="0" dirty="0" smtClean="0"/>
              <a:t> o </a:t>
            </a:r>
            <a:r>
              <a:rPr lang="en-US" baseline="0" dirty="0" err="1" smtClean="0"/>
              <a:t>stworzeniu</a:t>
            </a:r>
            <a:r>
              <a:rPr lang="en-US" baseline="0" dirty="0" smtClean="0"/>
              <a:t> </a:t>
            </a:r>
            <a:r>
              <a:rPr lang="en-US" baseline="0" dirty="0" err="1" smtClean="0"/>
              <a:t>kilku</a:t>
            </a:r>
            <a:r>
              <a:rPr lang="en-US" baseline="0" dirty="0" smtClean="0"/>
              <a:t> </a:t>
            </a:r>
            <a:r>
              <a:rPr lang="en-US" baseline="0" dirty="0" err="1" smtClean="0"/>
              <a:t>testów</a:t>
            </a:r>
            <a:r>
              <a:rPr lang="en-US" baseline="0" dirty="0" smtClean="0"/>
              <a:t>).  </a:t>
            </a:r>
          </a:p>
          <a:p>
            <a:endParaRPr lang="en-US" baseline="0" dirty="0" smtClean="0"/>
          </a:p>
          <a:p>
            <a:r>
              <a:rPr lang="en-US" baseline="0" dirty="0" smtClean="0"/>
              <a:t>FIRST:</a:t>
            </a:r>
          </a:p>
          <a:p>
            <a:pPr marL="171450" indent="-171450">
              <a:buFontTx/>
              <a:buChar char="-"/>
            </a:pPr>
            <a:r>
              <a:rPr lang="en-US" baseline="0" dirty="0" smtClean="0"/>
              <a:t>Fast – testy </a:t>
            </a:r>
            <a:r>
              <a:rPr lang="en-US" baseline="0" dirty="0" err="1" smtClean="0"/>
              <a:t>powinny</a:t>
            </a:r>
            <a:r>
              <a:rPr lang="en-US" baseline="0" dirty="0" smtClean="0"/>
              <a:t> </a:t>
            </a:r>
            <a:r>
              <a:rPr lang="en-US" baseline="0" dirty="0" err="1" smtClean="0"/>
              <a:t>być</a:t>
            </a:r>
            <a:r>
              <a:rPr lang="en-US" baseline="0" dirty="0" smtClean="0"/>
              <a:t> </a:t>
            </a:r>
            <a:r>
              <a:rPr lang="en-US" baseline="0" dirty="0" err="1" smtClean="0"/>
              <a:t>szybkie</a:t>
            </a:r>
            <a:r>
              <a:rPr lang="en-US" baseline="0" dirty="0" smtClean="0"/>
              <a:t> </a:t>
            </a:r>
          </a:p>
          <a:p>
            <a:pPr marL="171450" indent="-171450">
              <a:buFontTx/>
              <a:buChar char="-"/>
            </a:pPr>
            <a:r>
              <a:rPr lang="en-US" baseline="0" dirty="0" smtClean="0"/>
              <a:t>Isolated – testy </a:t>
            </a:r>
            <a:r>
              <a:rPr lang="en-US" baseline="0" dirty="0" err="1" smtClean="0"/>
              <a:t>powinny</a:t>
            </a:r>
            <a:r>
              <a:rPr lang="en-US" baseline="0" dirty="0" smtClean="0"/>
              <a:t> </a:t>
            </a:r>
            <a:r>
              <a:rPr lang="en-US" baseline="0" dirty="0" err="1" smtClean="0"/>
              <a:t>być</a:t>
            </a:r>
            <a:r>
              <a:rPr lang="en-US" baseline="0" dirty="0" smtClean="0"/>
              <a:t> </a:t>
            </a:r>
            <a:r>
              <a:rPr lang="en-US" baseline="0" dirty="0" err="1" smtClean="0"/>
              <a:t>niezaelżne</a:t>
            </a:r>
            <a:r>
              <a:rPr lang="en-US" baseline="0" dirty="0" smtClean="0"/>
              <a:t> od </a:t>
            </a:r>
            <a:r>
              <a:rPr lang="en-US" baseline="0" dirty="0" err="1" smtClean="0"/>
              <a:t>siebie</a:t>
            </a:r>
            <a:r>
              <a:rPr lang="en-US" baseline="0" dirty="0" smtClean="0"/>
              <a:t> </a:t>
            </a:r>
            <a:r>
              <a:rPr lang="en-US" baseline="0" dirty="0" err="1" smtClean="0"/>
              <a:t>oraz</a:t>
            </a:r>
            <a:r>
              <a:rPr lang="en-US" baseline="0" dirty="0" smtClean="0"/>
              <a:t> </a:t>
            </a:r>
            <a:r>
              <a:rPr lang="en-US" baseline="0" dirty="0" err="1" smtClean="0"/>
              <a:t>mieć</a:t>
            </a:r>
            <a:r>
              <a:rPr lang="en-US" baseline="0" dirty="0" smtClean="0"/>
              <a:t> </a:t>
            </a:r>
            <a:r>
              <a:rPr lang="en-US" baseline="0" dirty="0" err="1" smtClean="0"/>
              <a:t>tylko</a:t>
            </a:r>
            <a:r>
              <a:rPr lang="en-US" baseline="0" dirty="0" smtClean="0"/>
              <a:t> </a:t>
            </a:r>
            <a:r>
              <a:rPr lang="en-US" baseline="0" dirty="0" err="1" smtClean="0"/>
              <a:t>jeden</a:t>
            </a:r>
            <a:r>
              <a:rPr lang="en-US" baseline="0" dirty="0" smtClean="0"/>
              <a:t> </a:t>
            </a:r>
            <a:r>
              <a:rPr lang="en-US" baseline="0" dirty="0" err="1" smtClean="0"/>
              <a:t>powód</a:t>
            </a:r>
            <a:r>
              <a:rPr lang="en-US" baseline="0" dirty="0" smtClean="0"/>
              <a:t> do </a:t>
            </a:r>
            <a:r>
              <a:rPr lang="en-US" baseline="0" dirty="0" err="1" smtClean="0"/>
              <a:t>niepowodzenia</a:t>
            </a:r>
            <a:r>
              <a:rPr lang="en-US" baseline="0" dirty="0" smtClean="0"/>
              <a:t> (</a:t>
            </a:r>
            <a:r>
              <a:rPr lang="en-US" baseline="0" dirty="0" err="1" smtClean="0"/>
              <a:t>jeden</a:t>
            </a:r>
            <a:r>
              <a:rPr lang="en-US" baseline="0" dirty="0" smtClean="0"/>
              <a:t> </a:t>
            </a:r>
            <a:r>
              <a:rPr lang="en-US" baseline="0" dirty="0" err="1" smtClean="0"/>
              <a:t>logiczny</a:t>
            </a:r>
            <a:r>
              <a:rPr lang="en-US" baseline="0" dirty="0" smtClean="0"/>
              <a:t> assert)</a:t>
            </a:r>
          </a:p>
          <a:p>
            <a:pPr marL="171450" indent="-171450">
              <a:buFontTx/>
              <a:buChar char="-"/>
            </a:pPr>
            <a:r>
              <a:rPr lang="en-US" baseline="0" dirty="0" smtClean="0"/>
              <a:t>Repeatable – </a:t>
            </a:r>
            <a:r>
              <a:rPr lang="en-US" baseline="0" dirty="0" err="1" smtClean="0"/>
              <a:t>wielokrotne</a:t>
            </a:r>
            <a:r>
              <a:rPr lang="en-US" baseline="0" dirty="0" smtClean="0"/>
              <a:t> </a:t>
            </a:r>
            <a:r>
              <a:rPr lang="en-US" baseline="0" dirty="0" err="1" smtClean="0"/>
              <a:t>uruchamianie</a:t>
            </a:r>
            <a:r>
              <a:rPr lang="en-US" baseline="0" dirty="0" smtClean="0"/>
              <a:t> </a:t>
            </a:r>
            <a:r>
              <a:rPr lang="en-US" baseline="0" dirty="0" err="1" smtClean="0"/>
              <a:t>testu</a:t>
            </a:r>
            <a:r>
              <a:rPr lang="en-US" baseline="0" dirty="0" smtClean="0"/>
              <a:t>  </a:t>
            </a:r>
            <a:r>
              <a:rPr lang="en-US" baseline="0" dirty="0" err="1" smtClean="0"/>
              <a:t>lub</a:t>
            </a:r>
            <a:r>
              <a:rPr lang="en-US" baseline="0" dirty="0" smtClean="0"/>
              <a:t> </a:t>
            </a:r>
            <a:r>
              <a:rPr lang="en-US" baseline="0" dirty="0" err="1" smtClean="0"/>
              <a:t>uruchamianie</a:t>
            </a:r>
            <a:r>
              <a:rPr lang="en-US" baseline="0" dirty="0" smtClean="0"/>
              <a:t> go w </a:t>
            </a:r>
            <a:r>
              <a:rPr lang="en-US" baseline="0" dirty="0" err="1" smtClean="0"/>
              <a:t>różnych</a:t>
            </a:r>
            <a:r>
              <a:rPr lang="en-US" baseline="0" dirty="0" smtClean="0"/>
              <a:t> </a:t>
            </a:r>
            <a:r>
              <a:rPr lang="en-US" baseline="0" dirty="0" err="1" smtClean="0"/>
              <a:t>konfiguracjach</a:t>
            </a:r>
            <a:r>
              <a:rPr lang="en-US" baseline="0" dirty="0" smtClean="0"/>
              <a:t> (np. </a:t>
            </a:r>
            <a:r>
              <a:rPr lang="en-US" baseline="0" dirty="0" err="1" smtClean="0"/>
              <a:t>jako</a:t>
            </a:r>
            <a:r>
              <a:rPr lang="en-US" baseline="0" dirty="0" smtClean="0"/>
              <a:t> </a:t>
            </a:r>
            <a:r>
              <a:rPr lang="en-US" baseline="0" dirty="0" err="1" smtClean="0"/>
              <a:t>pojedynczy</a:t>
            </a:r>
            <a:r>
              <a:rPr lang="en-US" baseline="0" dirty="0" smtClean="0"/>
              <a:t> test, </a:t>
            </a:r>
            <a:r>
              <a:rPr lang="en-US" baseline="0" dirty="0" err="1" smtClean="0"/>
              <a:t>wraz</a:t>
            </a:r>
            <a:r>
              <a:rPr lang="en-US" baseline="0" dirty="0" smtClean="0"/>
              <a:t> z </a:t>
            </a:r>
            <a:r>
              <a:rPr lang="en-US" baseline="0" dirty="0" err="1" smtClean="0"/>
              <a:t>wszystkimi</a:t>
            </a:r>
            <a:r>
              <a:rPr lang="en-US" baseline="0" dirty="0" smtClean="0"/>
              <a:t> </a:t>
            </a:r>
            <a:r>
              <a:rPr lang="en-US" baseline="0" dirty="0" err="1" smtClean="0"/>
              <a:t>testami</a:t>
            </a:r>
            <a:r>
              <a:rPr lang="en-US" baseline="0" dirty="0" smtClean="0"/>
              <a:t> </a:t>
            </a:r>
            <a:r>
              <a:rPr lang="en-US" baseline="0" dirty="0" err="1" smtClean="0"/>
              <a:t>lub</a:t>
            </a:r>
            <a:r>
              <a:rPr lang="en-US" baseline="0" dirty="0" smtClean="0"/>
              <a:t> w </a:t>
            </a:r>
            <a:r>
              <a:rPr lang="en-US" baseline="0" dirty="0" err="1" smtClean="0"/>
              <a:t>ich</a:t>
            </a:r>
            <a:r>
              <a:rPr lang="en-US" baseline="0" dirty="0" smtClean="0"/>
              <a:t> </a:t>
            </a:r>
            <a:r>
              <a:rPr lang="en-US" baseline="0" dirty="0" err="1" smtClean="0"/>
              <a:t>grupie</a:t>
            </a:r>
            <a:r>
              <a:rPr lang="en-US" baseline="0" dirty="0" smtClean="0"/>
              <a:t>) </a:t>
            </a:r>
            <a:r>
              <a:rPr lang="en-US" baseline="0" dirty="0" err="1" smtClean="0"/>
              <a:t>nie</a:t>
            </a:r>
            <a:r>
              <a:rPr lang="en-US" baseline="0" dirty="0" smtClean="0"/>
              <a:t> </a:t>
            </a:r>
            <a:r>
              <a:rPr lang="en-US" baseline="0" dirty="0" err="1" smtClean="0"/>
              <a:t>powinno</a:t>
            </a:r>
            <a:r>
              <a:rPr lang="en-US" baseline="0" dirty="0" smtClean="0"/>
              <a:t> </a:t>
            </a:r>
            <a:r>
              <a:rPr lang="en-US" baseline="0" dirty="0" err="1" smtClean="0"/>
              <a:t>mieć</a:t>
            </a:r>
            <a:r>
              <a:rPr lang="en-US" baseline="0" dirty="0" smtClean="0"/>
              <a:t> </a:t>
            </a:r>
            <a:r>
              <a:rPr lang="en-US" baseline="0" dirty="0" err="1" smtClean="0"/>
              <a:t>wpływu</a:t>
            </a:r>
            <a:r>
              <a:rPr lang="en-US" baseline="0" dirty="0" smtClean="0"/>
              <a:t> </a:t>
            </a:r>
            <a:r>
              <a:rPr lang="en-US" baseline="0" dirty="0" err="1" smtClean="0"/>
              <a:t>na</a:t>
            </a:r>
            <a:r>
              <a:rPr lang="en-US" baseline="0" dirty="0" smtClean="0"/>
              <a:t> </a:t>
            </a:r>
            <a:r>
              <a:rPr lang="en-US" baseline="0" dirty="0" err="1" smtClean="0"/>
              <a:t>wynik</a:t>
            </a:r>
            <a:r>
              <a:rPr lang="en-US" baseline="0" dirty="0" smtClean="0"/>
              <a:t> </a:t>
            </a:r>
            <a:r>
              <a:rPr lang="en-US" baseline="0" dirty="0" err="1" smtClean="0"/>
              <a:t>działania</a:t>
            </a:r>
            <a:r>
              <a:rPr lang="en-US" baseline="0" dirty="0" smtClean="0"/>
              <a:t> </a:t>
            </a:r>
            <a:r>
              <a:rPr lang="en-US" baseline="0" dirty="0" err="1" smtClean="0"/>
              <a:t>testu</a:t>
            </a:r>
            <a:r>
              <a:rPr lang="en-US" baseline="0" dirty="0" smtClean="0"/>
              <a:t> </a:t>
            </a:r>
          </a:p>
          <a:p>
            <a:pPr marL="171450" indent="-171450">
              <a:buFontTx/>
              <a:buChar char="-"/>
            </a:pPr>
            <a:r>
              <a:rPr lang="en-US" baseline="0" dirty="0" smtClean="0"/>
              <a:t>Self-verifying – testy bez </a:t>
            </a:r>
            <a:r>
              <a:rPr lang="en-US" baseline="0" dirty="0" err="1" smtClean="0"/>
              <a:t>asercji</a:t>
            </a:r>
            <a:r>
              <a:rPr lang="en-US" baseline="0" dirty="0" smtClean="0"/>
              <a:t> </a:t>
            </a:r>
            <a:r>
              <a:rPr lang="en-US" baseline="0" dirty="0" err="1" smtClean="0"/>
              <a:t>dowodzą</a:t>
            </a:r>
            <a:r>
              <a:rPr lang="en-US" baseline="0" dirty="0" smtClean="0"/>
              <a:t> </a:t>
            </a:r>
            <a:r>
              <a:rPr lang="en-US" baseline="0" dirty="0" err="1" smtClean="0"/>
              <a:t>tylko</a:t>
            </a:r>
            <a:r>
              <a:rPr lang="en-US" baseline="0" dirty="0" smtClean="0"/>
              <a:t>, </a:t>
            </a:r>
            <a:r>
              <a:rPr lang="en-US" baseline="0" dirty="0" err="1" smtClean="0"/>
              <a:t>że</a:t>
            </a:r>
            <a:r>
              <a:rPr lang="en-US" baseline="0" dirty="0" smtClean="0"/>
              <a:t> system “</a:t>
            </a:r>
            <a:r>
              <a:rPr lang="en-US" baseline="0" dirty="0" err="1" smtClean="0"/>
              <a:t>nie</a:t>
            </a:r>
            <a:r>
              <a:rPr lang="en-US" baseline="0" dirty="0" smtClean="0"/>
              <a:t> </a:t>
            </a:r>
            <a:r>
              <a:rPr lang="en-US" baseline="0" dirty="0" err="1" smtClean="0"/>
              <a:t>wywala</a:t>
            </a:r>
            <a:r>
              <a:rPr lang="en-US" baseline="0" dirty="0" smtClean="0"/>
              <a:t> </a:t>
            </a:r>
            <a:r>
              <a:rPr lang="en-US" baseline="0" dirty="0" err="1" smtClean="0"/>
              <a:t>się</a:t>
            </a:r>
            <a:r>
              <a:rPr lang="en-US" baseline="0" dirty="0" smtClean="0"/>
              <a:t>”</a:t>
            </a:r>
          </a:p>
          <a:p>
            <a:pPr marL="171450" indent="-171450">
              <a:buFontTx/>
              <a:buChar char="-"/>
            </a:pPr>
            <a:r>
              <a:rPr lang="en-US" baseline="0" dirty="0" smtClean="0"/>
              <a:t>Timely – </a:t>
            </a:r>
            <a:r>
              <a:rPr lang="en-US" baseline="0" dirty="0" err="1" smtClean="0"/>
              <a:t>napisane</a:t>
            </a:r>
            <a:r>
              <a:rPr lang="en-US" baseline="0" dirty="0" smtClean="0"/>
              <a:t> </a:t>
            </a:r>
            <a:r>
              <a:rPr lang="en-US" baseline="0" dirty="0" err="1" smtClean="0"/>
              <a:t>przed</a:t>
            </a:r>
            <a:r>
              <a:rPr lang="en-US" baseline="0" dirty="0" smtClean="0"/>
              <a:t> </a:t>
            </a:r>
            <a:r>
              <a:rPr lang="en-US" baseline="0" dirty="0" err="1" smtClean="0"/>
              <a:t>kodem</a:t>
            </a:r>
            <a:r>
              <a:rPr lang="en-US" baseline="0" dirty="0" smtClean="0"/>
              <a:t> </a:t>
            </a:r>
            <a:r>
              <a:rPr lang="en-US" baseline="0" dirty="0" err="1" smtClean="0"/>
              <a:t>który</a:t>
            </a:r>
            <a:r>
              <a:rPr lang="en-US" baseline="0" dirty="0" smtClean="0"/>
              <a:t> </a:t>
            </a:r>
            <a:r>
              <a:rPr lang="en-US" baseline="0" dirty="0" err="1" smtClean="0"/>
              <a:t>testują</a:t>
            </a:r>
            <a:endParaRPr lang="en-US" baseline="0" dirty="0" smtClean="0"/>
          </a:p>
        </p:txBody>
      </p:sp>
      <p:sp>
        <p:nvSpPr>
          <p:cNvPr id="4" name="Symbol zastępczy numeru slajdu 3"/>
          <p:cNvSpPr>
            <a:spLocks noGrp="1"/>
          </p:cNvSpPr>
          <p:nvPr>
            <p:ph type="sldNum" sz="quarter" idx="10"/>
          </p:nvPr>
        </p:nvSpPr>
        <p:spPr/>
        <p:txBody>
          <a:bodyPr/>
          <a:lstStyle/>
          <a:p>
            <a:fld id="{7913952A-344F-4462-9D05-EC6405070D08}" type="slidenum">
              <a:rPr lang="pl-PL" smtClean="0"/>
              <a:t>8</a:t>
            </a:fld>
            <a:endParaRPr lang="pl-PL"/>
          </a:p>
        </p:txBody>
      </p:sp>
    </p:spTree>
    <p:extLst>
      <p:ext uri="{BB962C8B-B14F-4D97-AF65-F5344CB8AC3E}">
        <p14:creationId xmlns:p14="http://schemas.microsoft.com/office/powerpoint/2010/main" val="2119504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err="1" smtClean="0"/>
              <a:t>Kod</a:t>
            </a:r>
            <a:r>
              <a:rPr lang="en-US" baseline="0" dirty="0" smtClean="0"/>
              <a:t> </a:t>
            </a:r>
            <a:r>
              <a:rPr lang="en-US" baseline="0" dirty="0" err="1" smtClean="0"/>
              <a:t>testów</a:t>
            </a:r>
            <a:r>
              <a:rPr lang="en-US" baseline="0" dirty="0" smtClean="0"/>
              <a:t> </a:t>
            </a:r>
            <a:r>
              <a:rPr lang="en-US" baseline="0" dirty="0" err="1" smtClean="0"/>
              <a:t>kieruje</a:t>
            </a:r>
            <a:r>
              <a:rPr lang="en-US" baseline="0" dirty="0" smtClean="0"/>
              <a:t> </a:t>
            </a:r>
            <a:r>
              <a:rPr lang="en-US" baseline="0" dirty="0" err="1" smtClean="0"/>
              <a:t>się</a:t>
            </a:r>
            <a:r>
              <a:rPr lang="en-US" baseline="0" dirty="0" smtClean="0"/>
              <a:t> </a:t>
            </a:r>
            <a:r>
              <a:rPr lang="en-US" baseline="0" dirty="0" err="1" smtClean="0"/>
              <a:t>nieco</a:t>
            </a:r>
            <a:r>
              <a:rPr lang="en-US" baseline="0" dirty="0" smtClean="0"/>
              <a:t> </a:t>
            </a:r>
            <a:r>
              <a:rPr lang="en-US" baseline="0" dirty="0" err="1" smtClean="0"/>
              <a:t>innymi</a:t>
            </a:r>
            <a:r>
              <a:rPr lang="en-US" baseline="0" dirty="0" smtClean="0"/>
              <a:t> </a:t>
            </a:r>
            <a:r>
              <a:rPr lang="en-US" baseline="0" dirty="0" err="1" smtClean="0"/>
              <a:t>zasadami</a:t>
            </a:r>
            <a:r>
              <a:rPr lang="en-US" baseline="0" dirty="0" smtClean="0"/>
              <a:t> </a:t>
            </a:r>
            <a:r>
              <a:rPr lang="en-US" baseline="0" dirty="0" err="1" smtClean="0"/>
              <a:t>niż</a:t>
            </a:r>
            <a:r>
              <a:rPr lang="en-US" baseline="0" dirty="0" smtClean="0"/>
              <a:t> </a:t>
            </a:r>
            <a:r>
              <a:rPr lang="en-US" baseline="0" dirty="0" err="1" smtClean="0"/>
              <a:t>kod</a:t>
            </a:r>
            <a:r>
              <a:rPr lang="en-US" baseline="0" dirty="0" smtClean="0"/>
              <a:t> </a:t>
            </a:r>
            <a:r>
              <a:rPr lang="en-US" baseline="0" dirty="0" err="1" smtClean="0"/>
              <a:t>produkcyjny</a:t>
            </a:r>
            <a:r>
              <a:rPr lang="en-US" baseline="0" dirty="0" smtClean="0"/>
              <a:t>. W </a:t>
            </a:r>
            <a:r>
              <a:rPr lang="en-US" baseline="0" dirty="0" err="1" smtClean="0"/>
              <a:t>szczególności</a:t>
            </a:r>
            <a:r>
              <a:rPr lang="en-US" baseline="0" dirty="0" smtClean="0"/>
              <a:t> </a:t>
            </a:r>
            <a:r>
              <a:rPr lang="en-US" baseline="0" dirty="0" err="1" smtClean="0"/>
              <a:t>nie</a:t>
            </a:r>
            <a:r>
              <a:rPr lang="en-US" baseline="0" dirty="0" smtClean="0"/>
              <a:t> </a:t>
            </a:r>
            <a:r>
              <a:rPr lang="en-US" baseline="0" dirty="0" err="1" smtClean="0"/>
              <a:t>są</a:t>
            </a:r>
            <a:r>
              <a:rPr lang="en-US" baseline="0" dirty="0" smtClean="0"/>
              <a:t> </a:t>
            </a:r>
            <a:r>
              <a:rPr lang="en-US" baseline="0" dirty="0" err="1" smtClean="0"/>
              <a:t>tak</a:t>
            </a:r>
            <a:r>
              <a:rPr lang="en-US" baseline="0" dirty="0" smtClean="0"/>
              <a:t> </a:t>
            </a:r>
            <a:r>
              <a:rPr lang="en-US" baseline="0" dirty="0" err="1" smtClean="0"/>
              <a:t>istotne</a:t>
            </a:r>
            <a:r>
              <a:rPr lang="en-US" baseline="0" dirty="0" smtClean="0"/>
              <a:t> </a:t>
            </a:r>
            <a:r>
              <a:rPr lang="en-US" baseline="0" dirty="0" err="1" smtClean="0"/>
              <a:t>zwięzłe</a:t>
            </a:r>
            <a:r>
              <a:rPr lang="en-US" baseline="0" dirty="0" smtClean="0"/>
              <a:t> </a:t>
            </a:r>
            <a:r>
              <a:rPr lang="en-US" baseline="0" dirty="0" err="1" smtClean="0"/>
              <a:t>nazwy</a:t>
            </a:r>
            <a:r>
              <a:rPr lang="en-US" baseline="0" dirty="0" smtClean="0"/>
              <a:t> a </a:t>
            </a:r>
            <a:r>
              <a:rPr lang="en-US" baseline="0" dirty="0" err="1" smtClean="0"/>
              <a:t>nawet</a:t>
            </a:r>
            <a:r>
              <a:rPr lang="en-US" baseline="0" dirty="0" smtClean="0"/>
              <a:t> </a:t>
            </a:r>
            <a:r>
              <a:rPr lang="en-US" baseline="0" dirty="0" err="1" smtClean="0"/>
              <a:t>rekomendowane</a:t>
            </a:r>
            <a:r>
              <a:rPr lang="en-US" baseline="0" dirty="0" smtClean="0"/>
              <a:t> jest </a:t>
            </a:r>
            <a:r>
              <a:rPr lang="en-US" baseline="0" dirty="0" err="1" smtClean="0"/>
              <a:t>używanie</a:t>
            </a:r>
            <a:r>
              <a:rPr lang="en-US" baseline="0" dirty="0" smtClean="0"/>
              <a:t> </a:t>
            </a:r>
            <a:r>
              <a:rPr lang="en-US" baseline="0" dirty="0" err="1" smtClean="0"/>
              <a:t>jak</a:t>
            </a:r>
            <a:r>
              <a:rPr lang="en-US" baseline="0" dirty="0" smtClean="0"/>
              <a:t> </a:t>
            </a:r>
            <a:r>
              <a:rPr lang="en-US" baseline="0" dirty="0" err="1" smtClean="0"/>
              <a:t>najbardziej</a:t>
            </a:r>
            <a:r>
              <a:rPr lang="en-US" baseline="0" dirty="0" smtClean="0"/>
              <a:t> </a:t>
            </a:r>
            <a:r>
              <a:rPr lang="en-US" baseline="0" dirty="0" err="1" smtClean="0"/>
              <a:t>opisowych</a:t>
            </a:r>
            <a:r>
              <a:rPr lang="en-US" baseline="0" dirty="0" smtClean="0"/>
              <a:t> </a:t>
            </a:r>
            <a:r>
              <a:rPr lang="en-US" baseline="0" dirty="0" err="1" smtClean="0"/>
              <a:t>być</a:t>
            </a:r>
            <a:r>
              <a:rPr lang="en-US" baseline="0" dirty="0" smtClean="0"/>
              <a:t> </a:t>
            </a:r>
            <a:r>
              <a:rPr lang="en-US" baseline="0" dirty="0" err="1" smtClean="0"/>
              <a:t>może</a:t>
            </a:r>
            <a:r>
              <a:rPr lang="en-US" baseline="0" dirty="0" smtClean="0"/>
              <a:t> </a:t>
            </a:r>
            <a:r>
              <a:rPr lang="en-US" baseline="0" dirty="0" err="1" smtClean="0"/>
              <a:t>redundantych</a:t>
            </a:r>
            <a:r>
              <a:rPr lang="en-US" baseline="0" dirty="0" smtClean="0"/>
              <a:t> </a:t>
            </a:r>
            <a:r>
              <a:rPr lang="en-US" baseline="0" dirty="0" err="1" smtClean="0"/>
              <a:t>nazw</a:t>
            </a:r>
            <a:r>
              <a:rPr lang="en-US" baseline="0" dirty="0" smtClean="0"/>
              <a:t> </a:t>
            </a:r>
            <a:r>
              <a:rPr lang="en-US" baseline="0" dirty="0" err="1" smtClean="0"/>
              <a:t>i</a:t>
            </a:r>
            <a:r>
              <a:rPr lang="en-US" baseline="0" dirty="0" smtClean="0"/>
              <a:t> </a:t>
            </a:r>
            <a:r>
              <a:rPr lang="en-US" baseline="0" dirty="0" err="1" smtClean="0"/>
              <a:t>fragmentów</a:t>
            </a:r>
            <a:r>
              <a:rPr lang="en-US" baseline="0" dirty="0" smtClean="0"/>
              <a:t> </a:t>
            </a:r>
            <a:r>
              <a:rPr lang="en-US" baseline="0" dirty="0" err="1" smtClean="0"/>
              <a:t>kodu</a:t>
            </a:r>
            <a:r>
              <a:rPr lang="en-US" baseline="0" dirty="0" smtClean="0"/>
              <a:t>. </a:t>
            </a:r>
            <a:r>
              <a:rPr lang="en-US" baseline="0" dirty="0" err="1" smtClean="0"/>
              <a:t>Przy</a:t>
            </a:r>
            <a:r>
              <a:rPr lang="en-US" baseline="0" dirty="0" smtClean="0"/>
              <a:t> </a:t>
            </a:r>
            <a:r>
              <a:rPr lang="en-US" baseline="0" dirty="0" err="1" smtClean="0"/>
              <a:t>długich</a:t>
            </a:r>
            <a:r>
              <a:rPr lang="en-US" baseline="0" dirty="0" smtClean="0"/>
              <a:t> </a:t>
            </a:r>
            <a:r>
              <a:rPr lang="en-US" baseline="0" dirty="0" err="1" smtClean="0"/>
              <a:t>frazach</a:t>
            </a:r>
            <a:r>
              <a:rPr lang="en-US" baseline="0" dirty="0" smtClean="0"/>
              <a:t> </a:t>
            </a:r>
            <a:r>
              <a:rPr lang="en-US" baseline="0" dirty="0" err="1" smtClean="0"/>
              <a:t>warto</a:t>
            </a:r>
            <a:r>
              <a:rPr lang="en-US" baseline="0" dirty="0" smtClean="0"/>
              <a:t> </a:t>
            </a:r>
            <a:r>
              <a:rPr lang="en-US" baseline="0" dirty="0" err="1" smtClean="0"/>
              <a:t>zastosowac</a:t>
            </a:r>
            <a:r>
              <a:rPr lang="en-US" baseline="0" dirty="0" smtClean="0"/>
              <a:t> </a:t>
            </a:r>
            <a:r>
              <a:rPr lang="en-US" baseline="0" dirty="0" err="1" smtClean="0"/>
              <a:t>konwencję</a:t>
            </a:r>
            <a:r>
              <a:rPr lang="en-US" baseline="0" dirty="0" smtClean="0"/>
              <a:t> </a:t>
            </a:r>
            <a:r>
              <a:rPr lang="en-US" baseline="0" dirty="0" err="1" smtClean="0"/>
              <a:t>snake_case</a:t>
            </a:r>
            <a:r>
              <a:rPr lang="en-US" baseline="0" dirty="0" smtClean="0"/>
              <a:t> do </a:t>
            </a:r>
            <a:r>
              <a:rPr lang="en-US" baseline="0" dirty="0" err="1" smtClean="0"/>
              <a:t>nazw_metod_testowych</a:t>
            </a:r>
            <a:r>
              <a:rPr lang="en-US" baseline="0" dirty="0" smtClean="0"/>
              <a:t>, </a:t>
            </a:r>
            <a:r>
              <a:rPr lang="en-US" baseline="0" dirty="0" err="1" smtClean="0"/>
              <a:t>dzięki</a:t>
            </a:r>
            <a:r>
              <a:rPr lang="en-US" baseline="0" dirty="0" smtClean="0"/>
              <a:t> </a:t>
            </a:r>
            <a:r>
              <a:rPr lang="en-US" baseline="0" dirty="0" err="1" smtClean="0"/>
              <a:t>czemu</a:t>
            </a:r>
            <a:r>
              <a:rPr lang="en-US" baseline="0" dirty="0" smtClean="0"/>
              <a:t> </a:t>
            </a:r>
            <a:r>
              <a:rPr lang="en-US" baseline="0" dirty="0" err="1" smtClean="0"/>
              <a:t>będą</a:t>
            </a:r>
            <a:r>
              <a:rPr lang="en-US" baseline="0" dirty="0" smtClean="0"/>
              <a:t> one </a:t>
            </a:r>
            <a:r>
              <a:rPr lang="en-US" baseline="0" dirty="0" err="1" smtClean="0"/>
              <a:t>bardziej</a:t>
            </a:r>
            <a:r>
              <a:rPr lang="en-US" baseline="0" dirty="0" smtClean="0"/>
              <a:t> </a:t>
            </a:r>
            <a:r>
              <a:rPr lang="en-US" baseline="0" dirty="0" err="1" smtClean="0"/>
              <a:t>czytelne</a:t>
            </a:r>
            <a:r>
              <a:rPr lang="en-US" baseline="0" dirty="0" smtClean="0"/>
              <a:t> </a:t>
            </a:r>
            <a:r>
              <a:rPr lang="en-US" baseline="0" dirty="0" err="1" smtClean="0"/>
              <a:t>niż</a:t>
            </a:r>
            <a:r>
              <a:rPr lang="en-US" baseline="0" dirty="0" smtClean="0"/>
              <a:t> </a:t>
            </a:r>
            <a:r>
              <a:rPr lang="en-US" baseline="0" dirty="0" err="1" smtClean="0"/>
              <a:t>NazwyUżywającePascalCase</a:t>
            </a:r>
            <a:r>
              <a:rPr lang="en-US" baseline="0" dirty="0" smtClean="0"/>
              <a:t>. W </a:t>
            </a:r>
            <a:r>
              <a:rPr lang="en-US" baseline="0" dirty="0" err="1" smtClean="0"/>
              <a:t>niektórych</a:t>
            </a:r>
            <a:r>
              <a:rPr lang="en-US" baseline="0" dirty="0" smtClean="0"/>
              <a:t> </a:t>
            </a:r>
            <a:r>
              <a:rPr lang="en-US" baseline="0" dirty="0" err="1" smtClean="0"/>
              <a:t>językach</a:t>
            </a:r>
            <a:r>
              <a:rPr lang="en-US" baseline="0" dirty="0" smtClean="0"/>
              <a:t> (F#) </a:t>
            </a:r>
            <a:r>
              <a:rPr lang="en-US" baseline="0" dirty="0" err="1" smtClean="0"/>
              <a:t>istnieje</a:t>
            </a:r>
            <a:r>
              <a:rPr lang="en-US" baseline="0" dirty="0" smtClean="0"/>
              <a:t> </a:t>
            </a:r>
            <a:r>
              <a:rPr lang="en-US" baseline="0" dirty="0" err="1" smtClean="0"/>
              <a:t>możliwosć</a:t>
            </a:r>
            <a:r>
              <a:rPr lang="en-US" baseline="0" dirty="0" smtClean="0"/>
              <a:t> </a:t>
            </a:r>
            <a:r>
              <a:rPr lang="en-US" baseline="0" dirty="0" err="1" smtClean="0"/>
              <a:t>użycia</a:t>
            </a:r>
            <a:r>
              <a:rPr lang="en-US" baseline="0" dirty="0" smtClean="0"/>
              <a:t> </a:t>
            </a:r>
            <a:r>
              <a:rPr lang="en-US" baseline="0" dirty="0" err="1" smtClean="0"/>
              <a:t>stringów</a:t>
            </a:r>
            <a:r>
              <a:rPr lang="en-US" baseline="0" dirty="0" smtClean="0"/>
              <a:t> (</a:t>
            </a:r>
            <a:r>
              <a:rPr lang="en-US" baseline="0" dirty="0" err="1" smtClean="0"/>
              <a:t>ze</a:t>
            </a:r>
            <a:r>
              <a:rPr lang="en-US" baseline="0" dirty="0" smtClean="0"/>
              <a:t> </a:t>
            </a:r>
            <a:r>
              <a:rPr lang="en-US" baseline="0" dirty="0" err="1" smtClean="0"/>
              <a:t>spacjami</a:t>
            </a:r>
            <a:r>
              <a:rPr lang="en-US" baseline="0" dirty="0" smtClean="0"/>
              <a:t>) </a:t>
            </a:r>
            <a:r>
              <a:rPr lang="en-US" baseline="0" dirty="0" err="1" smtClean="0"/>
              <a:t>jako</a:t>
            </a:r>
            <a:r>
              <a:rPr lang="en-US" baseline="0" dirty="0" smtClean="0"/>
              <a:t> </a:t>
            </a:r>
            <a:r>
              <a:rPr lang="en-US" baseline="0" dirty="0" err="1" smtClean="0"/>
              <a:t>nazw</a:t>
            </a:r>
            <a:r>
              <a:rPr lang="en-US" baseline="0" dirty="0" smtClean="0"/>
              <a:t> </a:t>
            </a:r>
            <a:r>
              <a:rPr lang="en-US" baseline="0" dirty="0" err="1" smtClean="0"/>
              <a:t>metod</a:t>
            </a:r>
            <a:r>
              <a:rPr lang="en-US" baseline="0" dirty="0" smtClean="0"/>
              <a:t>. </a:t>
            </a:r>
          </a:p>
          <a:p>
            <a:endParaRPr lang="en-US" baseline="0" dirty="0" smtClean="0"/>
          </a:p>
          <a:p>
            <a:r>
              <a:rPr lang="en-US" baseline="0" dirty="0" smtClean="0"/>
              <a:t>AAA = Arrange Act Assert – </a:t>
            </a:r>
            <a:r>
              <a:rPr lang="en-US" baseline="0" dirty="0" err="1" smtClean="0"/>
              <a:t>rekomendowana</a:t>
            </a:r>
            <a:r>
              <a:rPr lang="en-US" baseline="0" dirty="0" smtClean="0"/>
              <a:t> </a:t>
            </a:r>
            <a:r>
              <a:rPr lang="en-US" baseline="0" dirty="0" err="1" smtClean="0"/>
              <a:t>wewnętrzna</a:t>
            </a:r>
            <a:r>
              <a:rPr lang="en-US" baseline="0" dirty="0" smtClean="0"/>
              <a:t> </a:t>
            </a:r>
            <a:r>
              <a:rPr lang="en-US" baseline="0" dirty="0" err="1" smtClean="0"/>
              <a:t>struktura</a:t>
            </a:r>
            <a:r>
              <a:rPr lang="en-US" baseline="0" dirty="0" smtClean="0"/>
              <a:t> </a:t>
            </a:r>
            <a:r>
              <a:rPr lang="en-US" baseline="0" dirty="0" err="1" smtClean="0"/>
              <a:t>kodu</a:t>
            </a:r>
            <a:r>
              <a:rPr lang="en-US" baseline="0" dirty="0" smtClean="0"/>
              <a:t> </a:t>
            </a:r>
            <a:r>
              <a:rPr lang="en-US" baseline="0" dirty="0" err="1" smtClean="0"/>
              <a:t>testów</a:t>
            </a:r>
            <a:r>
              <a:rPr lang="en-US" baseline="0" dirty="0" smtClean="0"/>
              <a:t>. Arrange – </a:t>
            </a:r>
            <a:r>
              <a:rPr lang="en-US" baseline="0" dirty="0" err="1" smtClean="0"/>
              <a:t>tworzymy</a:t>
            </a:r>
            <a:r>
              <a:rPr lang="en-US" baseline="0" dirty="0" smtClean="0"/>
              <a:t> </a:t>
            </a:r>
            <a:r>
              <a:rPr lang="en-US" baseline="0" dirty="0" err="1" smtClean="0"/>
              <a:t>stan</a:t>
            </a:r>
            <a:r>
              <a:rPr lang="en-US" baseline="0" dirty="0" smtClean="0"/>
              <a:t> </a:t>
            </a:r>
            <a:r>
              <a:rPr lang="en-US" baseline="0" dirty="0" err="1" smtClean="0"/>
              <a:t>środowiska</a:t>
            </a:r>
            <a:r>
              <a:rPr lang="en-US" baseline="0" dirty="0" smtClean="0"/>
              <a:t> do </a:t>
            </a:r>
            <a:r>
              <a:rPr lang="en-US" baseline="0" dirty="0" err="1" smtClean="0"/>
              <a:t>testów</a:t>
            </a:r>
            <a:r>
              <a:rPr lang="en-US" baseline="0" dirty="0" smtClean="0"/>
              <a:t> (SUT – system under test), Act – </a:t>
            </a:r>
            <a:r>
              <a:rPr lang="en-US" baseline="0" dirty="0" err="1" smtClean="0"/>
              <a:t>wykonujemy</a:t>
            </a:r>
            <a:r>
              <a:rPr lang="en-US" baseline="0" dirty="0" smtClean="0"/>
              <a:t> </a:t>
            </a:r>
            <a:r>
              <a:rPr lang="en-US" baseline="0" dirty="0" err="1" smtClean="0"/>
              <a:t>działanie</a:t>
            </a:r>
            <a:r>
              <a:rPr lang="en-US" baseline="0" dirty="0" smtClean="0"/>
              <a:t> </a:t>
            </a:r>
            <a:r>
              <a:rPr lang="en-US" baseline="0" dirty="0" err="1" smtClean="0"/>
              <a:t>na</a:t>
            </a:r>
            <a:r>
              <a:rPr lang="en-US" baseline="0" dirty="0" smtClean="0"/>
              <a:t> SUT, Assert – </a:t>
            </a:r>
            <a:r>
              <a:rPr lang="en-US" baseline="0" dirty="0" err="1" smtClean="0"/>
              <a:t>weryfikujemy</a:t>
            </a:r>
            <a:r>
              <a:rPr lang="en-US" baseline="0" dirty="0" smtClean="0"/>
              <a:t> </a:t>
            </a:r>
            <a:r>
              <a:rPr lang="en-US" baseline="0" dirty="0" err="1" smtClean="0"/>
              <a:t>wynik</a:t>
            </a:r>
            <a:r>
              <a:rPr lang="en-US" baseline="0" dirty="0" smtClean="0"/>
              <a:t> (</a:t>
            </a:r>
            <a:r>
              <a:rPr lang="en-US" baseline="0" dirty="0" err="1" smtClean="0"/>
              <a:t>jeden</a:t>
            </a:r>
            <a:r>
              <a:rPr lang="en-US" baseline="0" dirty="0" smtClean="0"/>
              <a:t> </a:t>
            </a:r>
            <a:r>
              <a:rPr lang="en-US" baseline="0" dirty="0" err="1" smtClean="0"/>
              <a:t>logiczny</a:t>
            </a:r>
            <a:r>
              <a:rPr lang="en-US" baseline="0" dirty="0" smtClean="0"/>
              <a:t> assert). </a:t>
            </a:r>
            <a:r>
              <a:rPr lang="en-US" baseline="0" dirty="0" err="1" smtClean="0"/>
              <a:t>Unikamy</a:t>
            </a:r>
            <a:r>
              <a:rPr lang="en-US" baseline="0" dirty="0" smtClean="0"/>
              <a:t> </a:t>
            </a:r>
            <a:r>
              <a:rPr lang="en-US" baseline="0" dirty="0" err="1" smtClean="0"/>
              <a:t>struktury</a:t>
            </a:r>
            <a:r>
              <a:rPr lang="en-US" baseline="0" dirty="0" smtClean="0"/>
              <a:t> w </a:t>
            </a:r>
            <a:r>
              <a:rPr lang="en-US" baseline="0" dirty="0" err="1" smtClean="0"/>
              <a:t>której</a:t>
            </a:r>
            <a:r>
              <a:rPr lang="en-US" baseline="0" dirty="0" smtClean="0"/>
              <a:t> Act </a:t>
            </a:r>
            <a:r>
              <a:rPr lang="en-US" baseline="0" dirty="0" err="1" smtClean="0"/>
              <a:t>i</a:t>
            </a:r>
            <a:r>
              <a:rPr lang="en-US" baseline="0" dirty="0" smtClean="0"/>
              <a:t> Assert </a:t>
            </a:r>
            <a:r>
              <a:rPr lang="en-US" baseline="0" dirty="0" err="1" smtClean="0"/>
              <a:t>występują</a:t>
            </a:r>
            <a:r>
              <a:rPr lang="en-US" baseline="0" dirty="0" smtClean="0"/>
              <a:t> </a:t>
            </a:r>
            <a:r>
              <a:rPr lang="en-US" baseline="0" dirty="0" err="1" smtClean="0"/>
              <a:t>po</a:t>
            </a:r>
            <a:r>
              <a:rPr lang="en-US" baseline="0" dirty="0" smtClean="0"/>
              <a:t> </a:t>
            </a:r>
            <a:r>
              <a:rPr lang="en-US" baseline="0" dirty="0" err="1" smtClean="0"/>
              <a:t>sobie</a:t>
            </a:r>
            <a:r>
              <a:rPr lang="en-US" baseline="0" dirty="0" smtClean="0"/>
              <a:t> </a:t>
            </a:r>
            <a:r>
              <a:rPr lang="en-US" baseline="0" dirty="0" err="1" smtClean="0"/>
              <a:t>naprzemiennie</a:t>
            </a:r>
            <a:r>
              <a:rPr lang="en-US" baseline="0" dirty="0" smtClean="0"/>
              <a:t> </a:t>
            </a:r>
            <a:r>
              <a:rPr lang="en-US" baseline="0" dirty="0" err="1" smtClean="0"/>
              <a:t>kilkukrotnie</a:t>
            </a:r>
            <a:r>
              <a:rPr lang="en-US" baseline="0" dirty="0" smtClean="0"/>
              <a:t> (</a:t>
            </a:r>
            <a:r>
              <a:rPr lang="en-US" baseline="0" dirty="0" err="1" smtClean="0"/>
              <a:t>zamiast</a:t>
            </a:r>
            <a:r>
              <a:rPr lang="en-US" baseline="0" dirty="0" smtClean="0"/>
              <a:t> </a:t>
            </a:r>
            <a:r>
              <a:rPr lang="en-US" baseline="0" dirty="0" err="1" smtClean="0"/>
              <a:t>tego</a:t>
            </a:r>
            <a:r>
              <a:rPr lang="en-US" baseline="0" dirty="0" smtClean="0"/>
              <a:t> </a:t>
            </a:r>
            <a:r>
              <a:rPr lang="en-US" baseline="0" dirty="0" err="1" smtClean="0"/>
              <a:t>należy</a:t>
            </a:r>
            <a:r>
              <a:rPr lang="en-US" baseline="0" dirty="0" smtClean="0"/>
              <a:t> </a:t>
            </a:r>
            <a:r>
              <a:rPr lang="en-US" baseline="0" dirty="0" err="1" smtClean="0"/>
              <a:t>pomyśleć</a:t>
            </a:r>
            <a:r>
              <a:rPr lang="en-US" baseline="0" dirty="0" smtClean="0"/>
              <a:t> o </a:t>
            </a:r>
            <a:r>
              <a:rPr lang="en-US" baseline="0" dirty="0" err="1" smtClean="0"/>
              <a:t>stworzeniu</a:t>
            </a:r>
            <a:r>
              <a:rPr lang="en-US" baseline="0" dirty="0" smtClean="0"/>
              <a:t> </a:t>
            </a:r>
            <a:r>
              <a:rPr lang="en-US" baseline="0" dirty="0" err="1" smtClean="0"/>
              <a:t>kilku</a:t>
            </a:r>
            <a:r>
              <a:rPr lang="en-US" baseline="0" dirty="0" smtClean="0"/>
              <a:t> </a:t>
            </a:r>
            <a:r>
              <a:rPr lang="en-US" baseline="0" dirty="0" err="1" smtClean="0"/>
              <a:t>testów</a:t>
            </a:r>
            <a:r>
              <a:rPr lang="en-US" baseline="0" dirty="0" smtClean="0"/>
              <a:t>).  </a:t>
            </a:r>
          </a:p>
          <a:p>
            <a:endParaRPr lang="en-US" baseline="0" dirty="0" smtClean="0"/>
          </a:p>
          <a:p>
            <a:r>
              <a:rPr lang="en-US" baseline="0" dirty="0" smtClean="0"/>
              <a:t>FIRST:</a:t>
            </a:r>
          </a:p>
          <a:p>
            <a:pPr marL="171450" indent="-171450">
              <a:buFontTx/>
              <a:buChar char="-"/>
            </a:pPr>
            <a:r>
              <a:rPr lang="en-US" baseline="0" dirty="0" smtClean="0"/>
              <a:t>Fast – testy </a:t>
            </a:r>
            <a:r>
              <a:rPr lang="en-US" baseline="0" dirty="0" err="1" smtClean="0"/>
              <a:t>powinny</a:t>
            </a:r>
            <a:r>
              <a:rPr lang="en-US" baseline="0" dirty="0" smtClean="0"/>
              <a:t> </a:t>
            </a:r>
            <a:r>
              <a:rPr lang="en-US" baseline="0" dirty="0" err="1" smtClean="0"/>
              <a:t>być</a:t>
            </a:r>
            <a:r>
              <a:rPr lang="en-US" baseline="0" dirty="0" smtClean="0"/>
              <a:t> </a:t>
            </a:r>
            <a:r>
              <a:rPr lang="en-US" baseline="0" dirty="0" err="1" smtClean="0"/>
              <a:t>szybkie</a:t>
            </a:r>
            <a:r>
              <a:rPr lang="en-US" baseline="0" dirty="0" smtClean="0"/>
              <a:t> </a:t>
            </a:r>
          </a:p>
          <a:p>
            <a:pPr marL="171450" indent="-171450">
              <a:buFontTx/>
              <a:buChar char="-"/>
            </a:pPr>
            <a:r>
              <a:rPr lang="en-US" baseline="0" dirty="0" smtClean="0"/>
              <a:t>Isolated – testy </a:t>
            </a:r>
            <a:r>
              <a:rPr lang="en-US" baseline="0" dirty="0" err="1" smtClean="0"/>
              <a:t>powinny</a:t>
            </a:r>
            <a:r>
              <a:rPr lang="en-US" baseline="0" dirty="0" smtClean="0"/>
              <a:t> </a:t>
            </a:r>
            <a:r>
              <a:rPr lang="en-US" baseline="0" dirty="0" err="1" smtClean="0"/>
              <a:t>być</a:t>
            </a:r>
            <a:r>
              <a:rPr lang="en-US" baseline="0" dirty="0" smtClean="0"/>
              <a:t> </a:t>
            </a:r>
            <a:r>
              <a:rPr lang="en-US" baseline="0" dirty="0" err="1" smtClean="0"/>
              <a:t>niezaelżne</a:t>
            </a:r>
            <a:r>
              <a:rPr lang="en-US" baseline="0" dirty="0" smtClean="0"/>
              <a:t> od </a:t>
            </a:r>
            <a:r>
              <a:rPr lang="en-US" baseline="0" dirty="0" err="1" smtClean="0"/>
              <a:t>siebie</a:t>
            </a:r>
            <a:r>
              <a:rPr lang="en-US" baseline="0" dirty="0" smtClean="0"/>
              <a:t> </a:t>
            </a:r>
            <a:r>
              <a:rPr lang="en-US" baseline="0" dirty="0" err="1" smtClean="0"/>
              <a:t>oraz</a:t>
            </a:r>
            <a:r>
              <a:rPr lang="en-US" baseline="0" dirty="0" smtClean="0"/>
              <a:t> </a:t>
            </a:r>
            <a:r>
              <a:rPr lang="en-US" baseline="0" dirty="0" err="1" smtClean="0"/>
              <a:t>mieć</a:t>
            </a:r>
            <a:r>
              <a:rPr lang="en-US" baseline="0" dirty="0" smtClean="0"/>
              <a:t> </a:t>
            </a:r>
            <a:r>
              <a:rPr lang="en-US" baseline="0" dirty="0" err="1" smtClean="0"/>
              <a:t>tylko</a:t>
            </a:r>
            <a:r>
              <a:rPr lang="en-US" baseline="0" dirty="0" smtClean="0"/>
              <a:t> </a:t>
            </a:r>
            <a:r>
              <a:rPr lang="en-US" baseline="0" dirty="0" err="1" smtClean="0"/>
              <a:t>jeden</a:t>
            </a:r>
            <a:r>
              <a:rPr lang="en-US" baseline="0" dirty="0" smtClean="0"/>
              <a:t> </a:t>
            </a:r>
            <a:r>
              <a:rPr lang="en-US" baseline="0" dirty="0" err="1" smtClean="0"/>
              <a:t>powód</a:t>
            </a:r>
            <a:r>
              <a:rPr lang="en-US" baseline="0" dirty="0" smtClean="0"/>
              <a:t> do </a:t>
            </a:r>
            <a:r>
              <a:rPr lang="en-US" baseline="0" dirty="0" err="1" smtClean="0"/>
              <a:t>niepowodzenia</a:t>
            </a:r>
            <a:r>
              <a:rPr lang="en-US" baseline="0" dirty="0" smtClean="0"/>
              <a:t> (</a:t>
            </a:r>
            <a:r>
              <a:rPr lang="en-US" baseline="0" dirty="0" err="1" smtClean="0"/>
              <a:t>jeden</a:t>
            </a:r>
            <a:r>
              <a:rPr lang="en-US" baseline="0" dirty="0" smtClean="0"/>
              <a:t> </a:t>
            </a:r>
            <a:r>
              <a:rPr lang="en-US" baseline="0" dirty="0" err="1" smtClean="0"/>
              <a:t>logiczny</a:t>
            </a:r>
            <a:r>
              <a:rPr lang="en-US" baseline="0" dirty="0" smtClean="0"/>
              <a:t> assert)</a:t>
            </a:r>
          </a:p>
          <a:p>
            <a:pPr marL="171450" indent="-171450">
              <a:buFontTx/>
              <a:buChar char="-"/>
            </a:pPr>
            <a:r>
              <a:rPr lang="en-US" baseline="0" dirty="0" smtClean="0"/>
              <a:t>Repeatable – </a:t>
            </a:r>
            <a:r>
              <a:rPr lang="en-US" baseline="0" dirty="0" err="1" smtClean="0"/>
              <a:t>wielokrotne</a:t>
            </a:r>
            <a:r>
              <a:rPr lang="en-US" baseline="0" dirty="0" smtClean="0"/>
              <a:t> </a:t>
            </a:r>
            <a:r>
              <a:rPr lang="en-US" baseline="0" dirty="0" err="1" smtClean="0"/>
              <a:t>uruchamianie</a:t>
            </a:r>
            <a:r>
              <a:rPr lang="en-US" baseline="0" dirty="0" smtClean="0"/>
              <a:t> </a:t>
            </a:r>
            <a:r>
              <a:rPr lang="en-US" baseline="0" dirty="0" err="1" smtClean="0"/>
              <a:t>testu</a:t>
            </a:r>
            <a:r>
              <a:rPr lang="en-US" baseline="0" dirty="0" smtClean="0"/>
              <a:t>  </a:t>
            </a:r>
            <a:r>
              <a:rPr lang="en-US" baseline="0" dirty="0" err="1" smtClean="0"/>
              <a:t>lub</a:t>
            </a:r>
            <a:r>
              <a:rPr lang="en-US" baseline="0" dirty="0" smtClean="0"/>
              <a:t> </a:t>
            </a:r>
            <a:r>
              <a:rPr lang="en-US" baseline="0" dirty="0" err="1" smtClean="0"/>
              <a:t>uruchamianie</a:t>
            </a:r>
            <a:r>
              <a:rPr lang="en-US" baseline="0" dirty="0" smtClean="0"/>
              <a:t> go w </a:t>
            </a:r>
            <a:r>
              <a:rPr lang="en-US" baseline="0" dirty="0" err="1" smtClean="0"/>
              <a:t>różnych</a:t>
            </a:r>
            <a:r>
              <a:rPr lang="en-US" baseline="0" dirty="0" smtClean="0"/>
              <a:t> </a:t>
            </a:r>
            <a:r>
              <a:rPr lang="en-US" baseline="0" dirty="0" err="1" smtClean="0"/>
              <a:t>konfiguracjach</a:t>
            </a:r>
            <a:r>
              <a:rPr lang="en-US" baseline="0" dirty="0" smtClean="0"/>
              <a:t> (np. </a:t>
            </a:r>
            <a:r>
              <a:rPr lang="en-US" baseline="0" dirty="0" err="1" smtClean="0"/>
              <a:t>jako</a:t>
            </a:r>
            <a:r>
              <a:rPr lang="en-US" baseline="0" dirty="0" smtClean="0"/>
              <a:t> </a:t>
            </a:r>
            <a:r>
              <a:rPr lang="en-US" baseline="0" dirty="0" err="1" smtClean="0"/>
              <a:t>pojedynczy</a:t>
            </a:r>
            <a:r>
              <a:rPr lang="en-US" baseline="0" dirty="0" smtClean="0"/>
              <a:t> test, </a:t>
            </a:r>
            <a:r>
              <a:rPr lang="en-US" baseline="0" dirty="0" err="1" smtClean="0"/>
              <a:t>wraz</a:t>
            </a:r>
            <a:r>
              <a:rPr lang="en-US" baseline="0" dirty="0" smtClean="0"/>
              <a:t> z </a:t>
            </a:r>
            <a:r>
              <a:rPr lang="en-US" baseline="0" dirty="0" err="1" smtClean="0"/>
              <a:t>wszystkimi</a:t>
            </a:r>
            <a:r>
              <a:rPr lang="en-US" baseline="0" dirty="0" smtClean="0"/>
              <a:t> </a:t>
            </a:r>
            <a:r>
              <a:rPr lang="en-US" baseline="0" dirty="0" err="1" smtClean="0"/>
              <a:t>testami</a:t>
            </a:r>
            <a:r>
              <a:rPr lang="en-US" baseline="0" dirty="0" smtClean="0"/>
              <a:t> </a:t>
            </a:r>
            <a:r>
              <a:rPr lang="en-US" baseline="0" dirty="0" err="1" smtClean="0"/>
              <a:t>lub</a:t>
            </a:r>
            <a:r>
              <a:rPr lang="en-US" baseline="0" dirty="0" smtClean="0"/>
              <a:t> w </a:t>
            </a:r>
            <a:r>
              <a:rPr lang="en-US" baseline="0" dirty="0" err="1" smtClean="0"/>
              <a:t>ich</a:t>
            </a:r>
            <a:r>
              <a:rPr lang="en-US" baseline="0" dirty="0" smtClean="0"/>
              <a:t> </a:t>
            </a:r>
            <a:r>
              <a:rPr lang="en-US" baseline="0" dirty="0" err="1" smtClean="0"/>
              <a:t>grupie</a:t>
            </a:r>
            <a:r>
              <a:rPr lang="en-US" baseline="0" dirty="0" smtClean="0"/>
              <a:t>) </a:t>
            </a:r>
            <a:r>
              <a:rPr lang="en-US" baseline="0" dirty="0" err="1" smtClean="0"/>
              <a:t>nie</a:t>
            </a:r>
            <a:r>
              <a:rPr lang="en-US" baseline="0" dirty="0" smtClean="0"/>
              <a:t> </a:t>
            </a:r>
            <a:r>
              <a:rPr lang="en-US" baseline="0" dirty="0" err="1" smtClean="0"/>
              <a:t>powinno</a:t>
            </a:r>
            <a:r>
              <a:rPr lang="en-US" baseline="0" dirty="0" smtClean="0"/>
              <a:t> </a:t>
            </a:r>
            <a:r>
              <a:rPr lang="en-US" baseline="0" dirty="0" err="1" smtClean="0"/>
              <a:t>mieć</a:t>
            </a:r>
            <a:r>
              <a:rPr lang="en-US" baseline="0" dirty="0" smtClean="0"/>
              <a:t> </a:t>
            </a:r>
            <a:r>
              <a:rPr lang="en-US" baseline="0" dirty="0" err="1" smtClean="0"/>
              <a:t>wpływu</a:t>
            </a:r>
            <a:r>
              <a:rPr lang="en-US" baseline="0" dirty="0" smtClean="0"/>
              <a:t> </a:t>
            </a:r>
            <a:r>
              <a:rPr lang="en-US" baseline="0" dirty="0" err="1" smtClean="0"/>
              <a:t>na</a:t>
            </a:r>
            <a:r>
              <a:rPr lang="en-US" baseline="0" dirty="0" smtClean="0"/>
              <a:t> </a:t>
            </a:r>
            <a:r>
              <a:rPr lang="en-US" baseline="0" dirty="0" err="1" smtClean="0"/>
              <a:t>wynik</a:t>
            </a:r>
            <a:r>
              <a:rPr lang="en-US" baseline="0" dirty="0" smtClean="0"/>
              <a:t> </a:t>
            </a:r>
            <a:r>
              <a:rPr lang="en-US" baseline="0" dirty="0" err="1" smtClean="0"/>
              <a:t>działania</a:t>
            </a:r>
            <a:r>
              <a:rPr lang="en-US" baseline="0" dirty="0" smtClean="0"/>
              <a:t> </a:t>
            </a:r>
            <a:r>
              <a:rPr lang="en-US" baseline="0" dirty="0" err="1" smtClean="0"/>
              <a:t>testu</a:t>
            </a:r>
            <a:r>
              <a:rPr lang="en-US" baseline="0" dirty="0" smtClean="0"/>
              <a:t> </a:t>
            </a:r>
          </a:p>
          <a:p>
            <a:pPr marL="171450" indent="-171450">
              <a:buFontTx/>
              <a:buChar char="-"/>
            </a:pPr>
            <a:r>
              <a:rPr lang="en-US" baseline="0" dirty="0" smtClean="0"/>
              <a:t>Self-verifying – testy bez </a:t>
            </a:r>
            <a:r>
              <a:rPr lang="en-US" baseline="0" dirty="0" err="1" smtClean="0"/>
              <a:t>asercji</a:t>
            </a:r>
            <a:r>
              <a:rPr lang="en-US" baseline="0" dirty="0" smtClean="0"/>
              <a:t> </a:t>
            </a:r>
            <a:r>
              <a:rPr lang="en-US" baseline="0" dirty="0" err="1" smtClean="0"/>
              <a:t>dowodzą</a:t>
            </a:r>
            <a:r>
              <a:rPr lang="en-US" baseline="0" dirty="0" smtClean="0"/>
              <a:t> </a:t>
            </a:r>
            <a:r>
              <a:rPr lang="en-US" baseline="0" dirty="0" err="1" smtClean="0"/>
              <a:t>tylko</a:t>
            </a:r>
            <a:r>
              <a:rPr lang="en-US" baseline="0" dirty="0" smtClean="0"/>
              <a:t>, </a:t>
            </a:r>
            <a:r>
              <a:rPr lang="en-US" baseline="0" dirty="0" err="1" smtClean="0"/>
              <a:t>że</a:t>
            </a:r>
            <a:r>
              <a:rPr lang="en-US" baseline="0" dirty="0" smtClean="0"/>
              <a:t> system “</a:t>
            </a:r>
            <a:r>
              <a:rPr lang="en-US" baseline="0" dirty="0" err="1" smtClean="0"/>
              <a:t>nie</a:t>
            </a:r>
            <a:r>
              <a:rPr lang="en-US" baseline="0" dirty="0" smtClean="0"/>
              <a:t> </a:t>
            </a:r>
            <a:r>
              <a:rPr lang="en-US" baseline="0" dirty="0" err="1" smtClean="0"/>
              <a:t>wywala</a:t>
            </a:r>
            <a:r>
              <a:rPr lang="en-US" baseline="0" dirty="0" smtClean="0"/>
              <a:t> </a:t>
            </a:r>
            <a:r>
              <a:rPr lang="en-US" baseline="0" dirty="0" err="1" smtClean="0"/>
              <a:t>się</a:t>
            </a:r>
            <a:r>
              <a:rPr lang="en-US" baseline="0" dirty="0" smtClean="0"/>
              <a:t>”</a:t>
            </a:r>
          </a:p>
          <a:p>
            <a:pPr marL="171450" indent="-171450">
              <a:buFontTx/>
              <a:buChar char="-"/>
            </a:pPr>
            <a:r>
              <a:rPr lang="en-US" baseline="0" dirty="0" smtClean="0"/>
              <a:t>Timely – </a:t>
            </a:r>
            <a:r>
              <a:rPr lang="en-US" baseline="0" dirty="0" err="1" smtClean="0"/>
              <a:t>napisane</a:t>
            </a:r>
            <a:r>
              <a:rPr lang="en-US" baseline="0" dirty="0" smtClean="0"/>
              <a:t> </a:t>
            </a:r>
            <a:r>
              <a:rPr lang="en-US" baseline="0" dirty="0" err="1" smtClean="0"/>
              <a:t>przed</a:t>
            </a:r>
            <a:r>
              <a:rPr lang="en-US" baseline="0" dirty="0" smtClean="0"/>
              <a:t> </a:t>
            </a:r>
            <a:r>
              <a:rPr lang="en-US" baseline="0" dirty="0" err="1" smtClean="0"/>
              <a:t>kodem</a:t>
            </a:r>
            <a:r>
              <a:rPr lang="en-US" baseline="0" dirty="0" smtClean="0"/>
              <a:t> </a:t>
            </a:r>
            <a:r>
              <a:rPr lang="en-US" baseline="0" dirty="0" err="1" smtClean="0"/>
              <a:t>który</a:t>
            </a:r>
            <a:r>
              <a:rPr lang="en-US" baseline="0" dirty="0" smtClean="0"/>
              <a:t> </a:t>
            </a:r>
            <a:r>
              <a:rPr lang="en-US" baseline="0" dirty="0" err="1" smtClean="0"/>
              <a:t>testują</a:t>
            </a:r>
            <a:endParaRPr lang="en-US" baseline="0" dirty="0" smtClean="0"/>
          </a:p>
        </p:txBody>
      </p:sp>
      <p:sp>
        <p:nvSpPr>
          <p:cNvPr id="4" name="Symbol zastępczy numeru slajdu 3"/>
          <p:cNvSpPr>
            <a:spLocks noGrp="1"/>
          </p:cNvSpPr>
          <p:nvPr>
            <p:ph type="sldNum" sz="quarter" idx="10"/>
          </p:nvPr>
        </p:nvSpPr>
        <p:spPr/>
        <p:txBody>
          <a:bodyPr/>
          <a:lstStyle/>
          <a:p>
            <a:fld id="{7913952A-344F-4462-9D05-EC6405070D08}" type="slidenum">
              <a:rPr lang="pl-PL" smtClean="0"/>
              <a:t>10</a:t>
            </a:fld>
            <a:endParaRPr lang="pl-PL"/>
          </a:p>
        </p:txBody>
      </p:sp>
    </p:spTree>
    <p:extLst>
      <p:ext uri="{BB962C8B-B14F-4D97-AF65-F5344CB8AC3E}">
        <p14:creationId xmlns:p14="http://schemas.microsoft.com/office/powerpoint/2010/main" val="2119504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00ED9A82-1414-48B9-9A27-3B82328E22C3}" type="datetimeFigureOut">
              <a:rPr lang="pl-PL" smtClean="0"/>
              <a:t>14.01.2016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51C3AE6-2BDD-408A-9070-26181D5CC584}" type="slidenum">
              <a:rPr lang="pl-PL" smtClean="0"/>
              <a:t>‹#›</a:t>
            </a:fld>
            <a:endParaRPr lang="pl-PL"/>
          </a:p>
        </p:txBody>
      </p:sp>
    </p:spTree>
    <p:extLst>
      <p:ext uri="{BB962C8B-B14F-4D97-AF65-F5344CB8AC3E}">
        <p14:creationId xmlns:p14="http://schemas.microsoft.com/office/powerpoint/2010/main" val="174991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00ED9A82-1414-48B9-9A27-3B82328E22C3}" type="datetimeFigureOut">
              <a:rPr lang="pl-PL" smtClean="0"/>
              <a:t>14.01.2016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51C3AE6-2BDD-408A-9070-26181D5CC584}" type="slidenum">
              <a:rPr lang="pl-PL" smtClean="0"/>
              <a:t>‹#›</a:t>
            </a:fld>
            <a:endParaRPr lang="pl-PL"/>
          </a:p>
        </p:txBody>
      </p:sp>
    </p:spTree>
    <p:extLst>
      <p:ext uri="{BB962C8B-B14F-4D97-AF65-F5344CB8AC3E}">
        <p14:creationId xmlns:p14="http://schemas.microsoft.com/office/powerpoint/2010/main" val="264395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00ED9A82-1414-48B9-9A27-3B82328E22C3}" type="datetimeFigureOut">
              <a:rPr lang="pl-PL" smtClean="0"/>
              <a:t>14.01.2016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51C3AE6-2BDD-408A-9070-26181D5CC584}" type="slidenum">
              <a:rPr lang="pl-PL" smtClean="0"/>
              <a:t>‹#›</a:t>
            </a:fld>
            <a:endParaRPr lang="pl-PL"/>
          </a:p>
        </p:txBody>
      </p:sp>
    </p:spTree>
    <p:extLst>
      <p:ext uri="{BB962C8B-B14F-4D97-AF65-F5344CB8AC3E}">
        <p14:creationId xmlns:p14="http://schemas.microsoft.com/office/powerpoint/2010/main" val="111516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00ED9A82-1414-48B9-9A27-3B82328E22C3}" type="datetimeFigureOut">
              <a:rPr lang="pl-PL" smtClean="0"/>
              <a:t>14.01.2016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51C3AE6-2BDD-408A-9070-26181D5CC584}" type="slidenum">
              <a:rPr lang="pl-PL" smtClean="0"/>
              <a:t>‹#›</a:t>
            </a:fld>
            <a:endParaRPr lang="pl-PL"/>
          </a:p>
        </p:txBody>
      </p:sp>
    </p:spTree>
    <p:extLst>
      <p:ext uri="{BB962C8B-B14F-4D97-AF65-F5344CB8AC3E}">
        <p14:creationId xmlns:p14="http://schemas.microsoft.com/office/powerpoint/2010/main" val="30983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00ED9A82-1414-48B9-9A27-3B82328E22C3}" type="datetimeFigureOut">
              <a:rPr lang="pl-PL" smtClean="0"/>
              <a:t>14.01.2016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51C3AE6-2BDD-408A-9070-26181D5CC584}" type="slidenum">
              <a:rPr lang="pl-PL" smtClean="0"/>
              <a:t>‹#›</a:t>
            </a:fld>
            <a:endParaRPr lang="pl-PL"/>
          </a:p>
        </p:txBody>
      </p:sp>
    </p:spTree>
    <p:extLst>
      <p:ext uri="{BB962C8B-B14F-4D97-AF65-F5344CB8AC3E}">
        <p14:creationId xmlns:p14="http://schemas.microsoft.com/office/powerpoint/2010/main" val="416958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00ED9A82-1414-48B9-9A27-3B82328E22C3}" type="datetimeFigureOut">
              <a:rPr lang="pl-PL" smtClean="0"/>
              <a:t>14.01.2016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51C3AE6-2BDD-408A-9070-26181D5CC584}" type="slidenum">
              <a:rPr lang="pl-PL" smtClean="0"/>
              <a:t>‹#›</a:t>
            </a:fld>
            <a:endParaRPr lang="pl-PL"/>
          </a:p>
        </p:txBody>
      </p:sp>
    </p:spTree>
    <p:extLst>
      <p:ext uri="{BB962C8B-B14F-4D97-AF65-F5344CB8AC3E}">
        <p14:creationId xmlns:p14="http://schemas.microsoft.com/office/powerpoint/2010/main" val="2287480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00ED9A82-1414-48B9-9A27-3B82328E22C3}" type="datetimeFigureOut">
              <a:rPr lang="pl-PL" smtClean="0"/>
              <a:t>14.01.2016</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A51C3AE6-2BDD-408A-9070-26181D5CC584}" type="slidenum">
              <a:rPr lang="pl-PL" smtClean="0"/>
              <a:t>‹#›</a:t>
            </a:fld>
            <a:endParaRPr lang="pl-PL"/>
          </a:p>
        </p:txBody>
      </p:sp>
    </p:spTree>
    <p:extLst>
      <p:ext uri="{BB962C8B-B14F-4D97-AF65-F5344CB8AC3E}">
        <p14:creationId xmlns:p14="http://schemas.microsoft.com/office/powerpoint/2010/main" val="118555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00ED9A82-1414-48B9-9A27-3B82328E22C3}" type="datetimeFigureOut">
              <a:rPr lang="pl-PL" smtClean="0"/>
              <a:t>14.01.2016</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A51C3AE6-2BDD-408A-9070-26181D5CC584}" type="slidenum">
              <a:rPr lang="pl-PL" smtClean="0"/>
              <a:t>‹#›</a:t>
            </a:fld>
            <a:endParaRPr lang="pl-PL"/>
          </a:p>
        </p:txBody>
      </p:sp>
    </p:spTree>
    <p:extLst>
      <p:ext uri="{BB962C8B-B14F-4D97-AF65-F5344CB8AC3E}">
        <p14:creationId xmlns:p14="http://schemas.microsoft.com/office/powerpoint/2010/main" val="36776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00ED9A82-1414-48B9-9A27-3B82328E22C3}" type="datetimeFigureOut">
              <a:rPr lang="pl-PL" smtClean="0"/>
              <a:t>14.01.2016</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A51C3AE6-2BDD-408A-9070-26181D5CC584}" type="slidenum">
              <a:rPr lang="pl-PL" smtClean="0"/>
              <a:t>‹#›</a:t>
            </a:fld>
            <a:endParaRPr lang="pl-PL"/>
          </a:p>
        </p:txBody>
      </p:sp>
    </p:spTree>
    <p:extLst>
      <p:ext uri="{BB962C8B-B14F-4D97-AF65-F5344CB8AC3E}">
        <p14:creationId xmlns:p14="http://schemas.microsoft.com/office/powerpoint/2010/main" val="335048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00ED9A82-1414-48B9-9A27-3B82328E22C3}" type="datetimeFigureOut">
              <a:rPr lang="pl-PL" smtClean="0"/>
              <a:t>14.01.2016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51C3AE6-2BDD-408A-9070-26181D5CC584}" type="slidenum">
              <a:rPr lang="pl-PL" smtClean="0"/>
              <a:t>‹#›</a:t>
            </a:fld>
            <a:endParaRPr lang="pl-PL"/>
          </a:p>
        </p:txBody>
      </p:sp>
    </p:spTree>
    <p:extLst>
      <p:ext uri="{BB962C8B-B14F-4D97-AF65-F5344CB8AC3E}">
        <p14:creationId xmlns:p14="http://schemas.microsoft.com/office/powerpoint/2010/main" val="66592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00ED9A82-1414-48B9-9A27-3B82328E22C3}" type="datetimeFigureOut">
              <a:rPr lang="pl-PL" smtClean="0"/>
              <a:t>14.01.2016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51C3AE6-2BDD-408A-9070-26181D5CC584}" type="slidenum">
              <a:rPr lang="pl-PL" smtClean="0"/>
              <a:t>‹#›</a:t>
            </a:fld>
            <a:endParaRPr lang="pl-PL"/>
          </a:p>
        </p:txBody>
      </p:sp>
    </p:spTree>
    <p:extLst>
      <p:ext uri="{BB962C8B-B14F-4D97-AF65-F5344CB8AC3E}">
        <p14:creationId xmlns:p14="http://schemas.microsoft.com/office/powerpoint/2010/main" val="213112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D9A82-1414-48B9-9A27-3B82328E22C3}" type="datetimeFigureOut">
              <a:rPr lang="pl-PL" smtClean="0"/>
              <a:t>14.01.2016</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1C3AE6-2BDD-408A-9070-26181D5CC584}" type="slidenum">
              <a:rPr lang="pl-PL" smtClean="0"/>
              <a:t>‹#›</a:t>
            </a:fld>
            <a:endParaRPr lang="pl-PL"/>
          </a:p>
        </p:txBody>
      </p:sp>
    </p:spTree>
    <p:extLst>
      <p:ext uri="{BB962C8B-B14F-4D97-AF65-F5344CB8AC3E}">
        <p14:creationId xmlns:p14="http://schemas.microsoft.com/office/powerpoint/2010/main" val="3858915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bit.ly/maciej-list" TargetMode="External"/><Relationship Id="rId2" Type="http://schemas.openxmlformats.org/officeDocument/2006/relationships/hyperlink" Target="http://bit.ly/michal-li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1752600"/>
            <a:ext cx="7772400" cy="1470025"/>
          </a:xfrm>
        </p:spPr>
        <p:txBody>
          <a:bodyPr/>
          <a:lstStyle/>
          <a:p>
            <a:r>
              <a:rPr lang="en-US" dirty="0" err="1" smtClean="0"/>
              <a:t>Automatyzacja</a:t>
            </a:r>
            <a:r>
              <a:rPr lang="en-US" dirty="0" smtClean="0"/>
              <a:t> </a:t>
            </a:r>
            <a:r>
              <a:rPr lang="en-US" dirty="0" err="1" smtClean="0"/>
              <a:t>testów</a:t>
            </a:r>
            <a:endParaRPr lang="pl-PL" dirty="0"/>
          </a:p>
        </p:txBody>
      </p:sp>
      <p:sp>
        <p:nvSpPr>
          <p:cNvPr id="3" name="Podtytuł 2"/>
          <p:cNvSpPr>
            <a:spLocks noGrp="1"/>
          </p:cNvSpPr>
          <p:nvPr>
            <p:ph type="subTitle" idx="1"/>
          </p:nvPr>
        </p:nvSpPr>
        <p:spPr>
          <a:xfrm>
            <a:off x="1371600" y="3505200"/>
            <a:ext cx="6400800" cy="1752600"/>
          </a:xfrm>
        </p:spPr>
        <p:txBody>
          <a:bodyPr/>
          <a:lstStyle/>
          <a:p>
            <a:r>
              <a:rPr lang="en-US" dirty="0" smtClean="0"/>
              <a:t>Marcin </a:t>
            </a:r>
            <a:r>
              <a:rPr lang="en-US" dirty="0" err="1" smtClean="0"/>
              <a:t>Daczkowski</a:t>
            </a:r>
            <a:endParaRPr lang="en-US" dirty="0"/>
          </a:p>
          <a:p>
            <a:r>
              <a:rPr lang="en-US" dirty="0" smtClean="0"/>
              <a:t>merdacz@ais.pl</a:t>
            </a:r>
            <a:endParaRPr lang="pl-PL" dirty="0"/>
          </a:p>
        </p:txBody>
      </p:sp>
    </p:spTree>
    <p:extLst>
      <p:ext uri="{BB962C8B-B14F-4D97-AF65-F5344CB8AC3E}">
        <p14:creationId xmlns:p14="http://schemas.microsoft.com/office/powerpoint/2010/main" val="351924767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err="1" smtClean="0"/>
              <a:t>Jak</a:t>
            </a:r>
            <a:r>
              <a:rPr lang="en-US" dirty="0" smtClean="0"/>
              <a:t>?</a:t>
            </a:r>
            <a:endParaRPr lang="pl-PL" dirty="0"/>
          </a:p>
        </p:txBody>
      </p:sp>
      <p:sp>
        <p:nvSpPr>
          <p:cNvPr id="3" name="Symbol zastępczy zawartości 2"/>
          <p:cNvSpPr>
            <a:spLocks noGrp="1"/>
          </p:cNvSpPr>
          <p:nvPr>
            <p:ph idx="1"/>
          </p:nvPr>
        </p:nvSpPr>
        <p:spPr/>
        <p:txBody>
          <a:bodyPr/>
          <a:lstStyle/>
          <a:p>
            <a:r>
              <a:rPr lang="en-US" dirty="0" err="1" smtClean="0">
                <a:solidFill>
                  <a:schemeClr val="bg1">
                    <a:lumMod val="75000"/>
                  </a:schemeClr>
                </a:solidFill>
              </a:rPr>
              <a:t>Użyj</a:t>
            </a:r>
            <a:r>
              <a:rPr lang="en-US" dirty="0" smtClean="0">
                <a:solidFill>
                  <a:schemeClr val="bg1">
                    <a:lumMod val="75000"/>
                  </a:schemeClr>
                </a:solidFill>
              </a:rPr>
              <a:t> </a:t>
            </a:r>
            <a:r>
              <a:rPr lang="en-US" dirty="0" err="1" smtClean="0">
                <a:solidFill>
                  <a:schemeClr val="bg1">
                    <a:lumMod val="75000"/>
                  </a:schemeClr>
                </a:solidFill>
              </a:rPr>
              <a:t>gotowego</a:t>
            </a:r>
            <a:r>
              <a:rPr lang="en-US" dirty="0" smtClean="0">
                <a:solidFill>
                  <a:schemeClr val="bg1">
                    <a:lumMod val="75000"/>
                  </a:schemeClr>
                </a:solidFill>
              </a:rPr>
              <a:t> </a:t>
            </a:r>
            <a:r>
              <a:rPr lang="en-US" dirty="0" err="1" smtClean="0">
                <a:solidFill>
                  <a:schemeClr val="bg1">
                    <a:lumMod val="75000"/>
                  </a:schemeClr>
                </a:solidFill>
              </a:rPr>
              <a:t>frameworka</a:t>
            </a:r>
            <a:r>
              <a:rPr lang="en-US" dirty="0" smtClean="0">
                <a:solidFill>
                  <a:schemeClr val="bg1">
                    <a:lumMod val="75000"/>
                  </a:schemeClr>
                </a:solidFill>
              </a:rPr>
              <a:t>!</a:t>
            </a:r>
          </a:p>
          <a:p>
            <a:r>
              <a:rPr lang="en-US" dirty="0" err="1" smtClean="0">
                <a:solidFill>
                  <a:schemeClr val="bg1">
                    <a:lumMod val="75000"/>
                  </a:schemeClr>
                </a:solidFill>
              </a:rPr>
              <a:t>Nazywanie</a:t>
            </a:r>
            <a:r>
              <a:rPr lang="en-US" dirty="0" smtClean="0">
                <a:solidFill>
                  <a:schemeClr val="bg1">
                    <a:lumMod val="75000"/>
                  </a:schemeClr>
                </a:solidFill>
              </a:rPr>
              <a:t> </a:t>
            </a:r>
            <a:r>
              <a:rPr lang="en-US" dirty="0" err="1" smtClean="0">
                <a:solidFill>
                  <a:schemeClr val="bg1">
                    <a:lumMod val="75000"/>
                  </a:schemeClr>
                </a:solidFill>
              </a:rPr>
              <a:t>i</a:t>
            </a:r>
            <a:r>
              <a:rPr lang="en-US" dirty="0" smtClean="0">
                <a:solidFill>
                  <a:schemeClr val="bg1">
                    <a:lumMod val="75000"/>
                  </a:schemeClr>
                </a:solidFill>
              </a:rPr>
              <a:t> </a:t>
            </a:r>
            <a:r>
              <a:rPr lang="en-US" dirty="0" err="1" smtClean="0">
                <a:solidFill>
                  <a:schemeClr val="bg1">
                    <a:lumMod val="75000"/>
                  </a:schemeClr>
                </a:solidFill>
              </a:rPr>
              <a:t>struktura</a:t>
            </a:r>
            <a:r>
              <a:rPr lang="en-US" dirty="0" smtClean="0">
                <a:solidFill>
                  <a:schemeClr val="bg1">
                    <a:lumMod val="75000"/>
                  </a:schemeClr>
                </a:solidFill>
              </a:rPr>
              <a:t> </a:t>
            </a:r>
            <a:r>
              <a:rPr lang="en-US" dirty="0" err="1" smtClean="0">
                <a:solidFill>
                  <a:schemeClr val="bg1">
                    <a:lumMod val="75000"/>
                  </a:schemeClr>
                </a:solidFill>
              </a:rPr>
              <a:t>testów</a:t>
            </a:r>
            <a:endParaRPr lang="pl-PL" dirty="0" smtClean="0">
              <a:solidFill>
                <a:schemeClr val="bg1">
                  <a:lumMod val="75000"/>
                </a:schemeClr>
              </a:solidFill>
            </a:endParaRPr>
          </a:p>
          <a:p>
            <a:r>
              <a:rPr lang="en-US" dirty="0" smtClean="0">
                <a:solidFill>
                  <a:schemeClr val="bg1">
                    <a:lumMod val="75000"/>
                  </a:schemeClr>
                </a:solidFill>
              </a:rPr>
              <a:t>AAA</a:t>
            </a:r>
          </a:p>
          <a:p>
            <a:r>
              <a:rPr lang="en-US" dirty="0" smtClean="0"/>
              <a:t>FIRST</a:t>
            </a:r>
            <a:endParaRPr lang="en-US" dirty="0" smtClean="0"/>
          </a:p>
          <a:p>
            <a:r>
              <a:rPr lang="en-US" dirty="0" smtClean="0"/>
              <a:t>DAMP vs DRY</a:t>
            </a:r>
          </a:p>
        </p:txBody>
      </p:sp>
    </p:spTree>
    <p:extLst>
      <p:ext uri="{BB962C8B-B14F-4D97-AF65-F5344CB8AC3E}">
        <p14:creationId xmlns:p14="http://schemas.microsoft.com/office/powerpoint/2010/main" val="2796771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3400" y="1752600"/>
            <a:ext cx="8229600" cy="1143000"/>
          </a:xfrm>
        </p:spPr>
        <p:txBody>
          <a:bodyPr/>
          <a:lstStyle/>
          <a:p>
            <a:r>
              <a:rPr lang="en-US" b="1" dirty="0" smtClean="0"/>
              <a:t>DEMO</a:t>
            </a:r>
            <a:endParaRPr lang="pl-PL" b="1" dirty="0"/>
          </a:p>
        </p:txBody>
      </p:sp>
      <p:sp>
        <p:nvSpPr>
          <p:cNvPr id="3" name="Symbol zastępczy zawartości 2"/>
          <p:cNvSpPr>
            <a:spLocks noGrp="1"/>
          </p:cNvSpPr>
          <p:nvPr>
            <p:ph idx="1"/>
          </p:nvPr>
        </p:nvSpPr>
        <p:spPr>
          <a:xfrm>
            <a:off x="457200" y="3124200"/>
            <a:ext cx="8229600" cy="1477963"/>
          </a:xfrm>
        </p:spPr>
        <p:txBody>
          <a:bodyPr/>
          <a:lstStyle/>
          <a:p>
            <a:pPr marL="0" indent="0" algn="ctr">
              <a:buNone/>
            </a:pPr>
            <a:r>
              <a:rPr lang="en-US" i="1" dirty="0" err="1" smtClean="0"/>
              <a:t>Dalsza</a:t>
            </a:r>
            <a:r>
              <a:rPr lang="en-US" i="1" dirty="0" smtClean="0"/>
              <a:t> </a:t>
            </a:r>
            <a:r>
              <a:rPr lang="en-US" i="1" dirty="0" err="1" smtClean="0"/>
              <a:t>ewolucja</a:t>
            </a:r>
            <a:r>
              <a:rPr lang="en-US" i="1" dirty="0" smtClean="0"/>
              <a:t> </a:t>
            </a:r>
            <a:r>
              <a:rPr lang="en-US" i="1" dirty="0" err="1" smtClean="0"/>
              <a:t>naszego</a:t>
            </a:r>
            <a:r>
              <a:rPr lang="en-US" i="1" dirty="0" smtClean="0"/>
              <a:t> </a:t>
            </a:r>
            <a:r>
              <a:rPr lang="en-US" i="1" dirty="0" err="1" smtClean="0"/>
              <a:t>przykładu</a:t>
            </a:r>
            <a:endParaRPr lang="pl-PL" i="1" dirty="0"/>
          </a:p>
        </p:txBody>
      </p:sp>
    </p:spTree>
    <p:extLst>
      <p:ext uri="{BB962C8B-B14F-4D97-AF65-F5344CB8AC3E}">
        <p14:creationId xmlns:p14="http://schemas.microsoft.com/office/powerpoint/2010/main" val="160995485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Co </a:t>
            </a:r>
            <a:r>
              <a:rPr lang="en-US" dirty="0" err="1" smtClean="0"/>
              <a:t>dalej</a:t>
            </a:r>
            <a:r>
              <a:rPr lang="en-US" dirty="0" smtClean="0"/>
              <a:t>?</a:t>
            </a:r>
            <a:endParaRPr lang="pl-PL" dirty="0"/>
          </a:p>
        </p:txBody>
      </p:sp>
      <p:sp>
        <p:nvSpPr>
          <p:cNvPr id="3" name="Symbol zastępczy zawartości 2"/>
          <p:cNvSpPr>
            <a:spLocks noGrp="1"/>
          </p:cNvSpPr>
          <p:nvPr>
            <p:ph idx="1"/>
          </p:nvPr>
        </p:nvSpPr>
        <p:spPr/>
        <p:txBody>
          <a:bodyPr>
            <a:normAutofit lnSpcReduction="10000"/>
          </a:bodyPr>
          <a:lstStyle/>
          <a:p>
            <a:r>
              <a:rPr lang="en-US" b="1" dirty="0"/>
              <a:t>https://github.com/merdacz/unit-tests-lab</a:t>
            </a:r>
            <a:r>
              <a:rPr lang="en-US" b="1" dirty="0" smtClean="0"/>
              <a:t>/</a:t>
            </a:r>
            <a:endParaRPr lang="en-US" b="1" dirty="0"/>
          </a:p>
          <a:p>
            <a:r>
              <a:rPr lang="en-US" b="1" dirty="0" smtClean="0"/>
              <a:t>The Art </a:t>
            </a:r>
            <a:r>
              <a:rPr lang="en-US" b="1" dirty="0"/>
              <a:t>of Unit </a:t>
            </a:r>
            <a:r>
              <a:rPr lang="en-US" b="1" dirty="0" smtClean="0"/>
              <a:t>Testing </a:t>
            </a:r>
            <a:r>
              <a:rPr lang="en-US" b="1" dirty="0"/>
              <a:t>- Roy </a:t>
            </a:r>
            <a:r>
              <a:rPr lang="en-US" b="1" dirty="0" err="1" smtClean="0"/>
              <a:t>Osherove</a:t>
            </a:r>
            <a:endParaRPr lang="en-US" b="1" dirty="0" smtClean="0"/>
          </a:p>
          <a:p>
            <a:r>
              <a:rPr lang="en-US" dirty="0">
                <a:hlinkClick r:id="rId2"/>
              </a:rPr>
              <a:t>http://bit.ly/michal-list</a:t>
            </a:r>
            <a:endParaRPr lang="en-US" dirty="0"/>
          </a:p>
          <a:p>
            <a:r>
              <a:rPr lang="en-US" dirty="0">
                <a:hlinkClick r:id="rId3"/>
              </a:rPr>
              <a:t>http://bit.ly/maciej-list</a:t>
            </a:r>
            <a:endParaRPr lang="en-US" dirty="0"/>
          </a:p>
          <a:p>
            <a:r>
              <a:rPr lang="en-US" dirty="0" smtClean="0"/>
              <a:t>TDD by </a:t>
            </a:r>
            <a:r>
              <a:rPr lang="en-US" dirty="0"/>
              <a:t>Example - Kent Beck</a:t>
            </a:r>
            <a:endParaRPr lang="en-US" dirty="0" smtClean="0">
              <a:effectLst/>
            </a:endParaRPr>
          </a:p>
          <a:p>
            <a:r>
              <a:rPr lang="pl-PL" dirty="0" err="1" smtClean="0"/>
              <a:t>xUnit</a:t>
            </a:r>
            <a:r>
              <a:rPr lang="pl-PL" dirty="0" smtClean="0"/>
              <a:t> </a:t>
            </a:r>
            <a:r>
              <a:rPr lang="pl-PL" dirty="0"/>
              <a:t>Test </a:t>
            </a:r>
            <a:r>
              <a:rPr lang="pl-PL" dirty="0" err="1" smtClean="0"/>
              <a:t>Patterns</a:t>
            </a:r>
            <a:r>
              <a:rPr lang="en-US" dirty="0" smtClean="0"/>
              <a:t> </a:t>
            </a:r>
            <a:r>
              <a:rPr lang="en-US" i="1" dirty="0" smtClean="0"/>
              <a:t>– </a:t>
            </a:r>
            <a:r>
              <a:rPr lang="pl-PL" dirty="0" smtClean="0"/>
              <a:t>Gerard</a:t>
            </a:r>
            <a:endParaRPr lang="en-US" dirty="0"/>
          </a:p>
          <a:p>
            <a:r>
              <a:rPr lang="pl-PL" dirty="0" smtClean="0"/>
              <a:t>https</a:t>
            </a:r>
            <a:r>
              <a:rPr lang="pl-PL" dirty="0"/>
              <a:t>://github.com/merdacz/Cart-Testing-Playground</a:t>
            </a:r>
            <a:endParaRPr lang="en-US" dirty="0" smtClean="0"/>
          </a:p>
          <a:p>
            <a:pPr marL="0" indent="0">
              <a:buNone/>
            </a:pPr>
            <a:endParaRPr lang="en-US" dirty="0" smtClean="0">
              <a:effectLst/>
            </a:endParaRPr>
          </a:p>
          <a:p>
            <a:endParaRPr lang="en-US" dirty="0" smtClean="0">
              <a:effectLst/>
            </a:endParaRPr>
          </a:p>
          <a:p>
            <a:endParaRPr lang="pl-PL" dirty="0"/>
          </a:p>
        </p:txBody>
      </p:sp>
    </p:spTree>
    <p:extLst>
      <p:ext uri="{BB962C8B-B14F-4D97-AF65-F5344CB8AC3E}">
        <p14:creationId xmlns:p14="http://schemas.microsoft.com/office/powerpoint/2010/main" val="376295200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Agenda</a:t>
            </a:r>
            <a:endParaRPr lang="pl-PL" dirty="0"/>
          </a:p>
        </p:txBody>
      </p:sp>
      <p:sp>
        <p:nvSpPr>
          <p:cNvPr id="3" name="Symbol zastępczy zawartości 2"/>
          <p:cNvSpPr>
            <a:spLocks noGrp="1"/>
          </p:cNvSpPr>
          <p:nvPr>
            <p:ph idx="1"/>
          </p:nvPr>
        </p:nvSpPr>
        <p:spPr/>
        <p:txBody>
          <a:bodyPr/>
          <a:lstStyle/>
          <a:p>
            <a:r>
              <a:rPr lang="en-US" dirty="0" smtClean="0"/>
              <a:t>Co to?</a:t>
            </a:r>
          </a:p>
          <a:p>
            <a:r>
              <a:rPr lang="en-US" dirty="0" smtClean="0"/>
              <a:t>Po co?</a:t>
            </a:r>
          </a:p>
          <a:p>
            <a:r>
              <a:rPr lang="en-US" dirty="0" err="1" smtClean="0"/>
              <a:t>Jak</a:t>
            </a:r>
            <a:r>
              <a:rPr lang="en-US" dirty="0" smtClean="0"/>
              <a:t>?</a:t>
            </a:r>
            <a:endParaRPr lang="pl-PL" dirty="0"/>
          </a:p>
        </p:txBody>
      </p:sp>
    </p:spTree>
    <p:extLst>
      <p:ext uri="{BB962C8B-B14F-4D97-AF65-F5344CB8AC3E}">
        <p14:creationId xmlns:p14="http://schemas.microsoft.com/office/powerpoint/2010/main" val="88067607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en-US" dirty="0" smtClean="0"/>
              <a:t>Co to?</a:t>
            </a:r>
            <a:endParaRPr lang="pl-PL" dirty="0"/>
          </a:p>
        </p:txBody>
      </p:sp>
      <p:sp>
        <p:nvSpPr>
          <p:cNvPr id="3" name="Symbol zastępczy zawartości 2"/>
          <p:cNvSpPr>
            <a:spLocks noGrp="1"/>
          </p:cNvSpPr>
          <p:nvPr>
            <p:ph idx="1"/>
          </p:nvPr>
        </p:nvSpPr>
        <p:spPr>
          <a:xfrm>
            <a:off x="457200" y="2255837"/>
            <a:ext cx="8229600" cy="3382963"/>
          </a:xfrm>
        </p:spPr>
        <p:txBody>
          <a:bodyPr/>
          <a:lstStyle/>
          <a:p>
            <a:pPr marL="0" indent="0" algn="ctr">
              <a:buNone/>
            </a:pPr>
            <a:r>
              <a:rPr lang="pl-PL" i="1" dirty="0" smtClean="0"/>
              <a:t>Test automatyczny to program lub skrypt sprawdzający poprawność działania właściwego kodu produkcyjnego aplikacji w sposób nie wymagający ingerencji człowieka. </a:t>
            </a:r>
            <a:endParaRPr lang="pl-PL" i="1" dirty="0"/>
          </a:p>
        </p:txBody>
      </p:sp>
    </p:spTree>
    <p:extLst>
      <p:ext uri="{BB962C8B-B14F-4D97-AF65-F5344CB8AC3E}">
        <p14:creationId xmlns:p14="http://schemas.microsoft.com/office/powerpoint/2010/main" val="292453630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3400" y="1752600"/>
            <a:ext cx="8229600" cy="1143000"/>
          </a:xfrm>
        </p:spPr>
        <p:txBody>
          <a:bodyPr/>
          <a:lstStyle/>
          <a:p>
            <a:r>
              <a:rPr lang="en-US" b="1" dirty="0" smtClean="0"/>
              <a:t>DEMO</a:t>
            </a:r>
            <a:endParaRPr lang="pl-PL" b="1" dirty="0"/>
          </a:p>
        </p:txBody>
      </p:sp>
      <p:sp>
        <p:nvSpPr>
          <p:cNvPr id="3" name="Symbol zastępczy zawartości 2"/>
          <p:cNvSpPr>
            <a:spLocks noGrp="1"/>
          </p:cNvSpPr>
          <p:nvPr>
            <p:ph idx="1"/>
          </p:nvPr>
        </p:nvSpPr>
        <p:spPr>
          <a:xfrm>
            <a:off x="457200" y="3124200"/>
            <a:ext cx="8229600" cy="1477963"/>
          </a:xfrm>
        </p:spPr>
        <p:txBody>
          <a:bodyPr/>
          <a:lstStyle/>
          <a:p>
            <a:pPr marL="0" indent="0" algn="ctr">
              <a:buNone/>
            </a:pPr>
            <a:r>
              <a:rPr lang="en-US" i="1" dirty="0" err="1" smtClean="0"/>
              <a:t>Aplikacja</a:t>
            </a:r>
            <a:r>
              <a:rPr lang="en-US" i="1" dirty="0" smtClean="0"/>
              <a:t> </a:t>
            </a:r>
            <a:r>
              <a:rPr lang="en-US" i="1" dirty="0" err="1" smtClean="0"/>
              <a:t>konsolowa</a:t>
            </a:r>
            <a:r>
              <a:rPr lang="en-US" i="1" dirty="0" smtClean="0"/>
              <a:t> </a:t>
            </a:r>
            <a:r>
              <a:rPr lang="en-US" i="1" dirty="0" err="1" smtClean="0"/>
              <a:t>testująca</a:t>
            </a:r>
            <a:r>
              <a:rPr lang="en-US" i="1" dirty="0" smtClean="0"/>
              <a:t> </a:t>
            </a:r>
            <a:r>
              <a:rPr lang="en-US" i="1" dirty="0" err="1" smtClean="0"/>
              <a:t>funkcję</a:t>
            </a:r>
            <a:r>
              <a:rPr lang="en-US" i="1" dirty="0" smtClean="0"/>
              <a:t> </a:t>
            </a:r>
            <a:r>
              <a:rPr lang="en-US" i="1" dirty="0" err="1" smtClean="0"/>
              <a:t>biblioteczną</a:t>
            </a:r>
            <a:endParaRPr lang="pl-PL" i="1" dirty="0"/>
          </a:p>
        </p:txBody>
      </p:sp>
    </p:spTree>
    <p:extLst>
      <p:ext uri="{BB962C8B-B14F-4D97-AF65-F5344CB8AC3E}">
        <p14:creationId xmlns:p14="http://schemas.microsoft.com/office/powerpoint/2010/main" val="128882756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3400" y="914400"/>
            <a:ext cx="8229600" cy="1143000"/>
          </a:xfrm>
        </p:spPr>
        <p:txBody>
          <a:bodyPr/>
          <a:lstStyle/>
          <a:p>
            <a:r>
              <a:rPr lang="en-US" b="1" dirty="0" err="1" smtClean="0"/>
              <a:t>Asystent</a:t>
            </a:r>
            <a:r>
              <a:rPr lang="en-US" b="1" dirty="0" smtClean="0"/>
              <a:t> </a:t>
            </a:r>
            <a:r>
              <a:rPr lang="en-US" b="1" dirty="0" err="1" smtClean="0"/>
              <a:t>zmiany</a:t>
            </a:r>
            <a:r>
              <a:rPr lang="en-US" b="1" dirty="0" smtClean="0"/>
              <a:t> </a:t>
            </a:r>
            <a:r>
              <a:rPr lang="en-US" b="1" dirty="0" err="1" smtClean="0"/>
              <a:t>biegów</a:t>
            </a:r>
            <a:endParaRPr lang="pl-PL" b="1" dirty="0"/>
          </a:p>
        </p:txBody>
      </p:sp>
      <p:sp>
        <p:nvSpPr>
          <p:cNvPr id="3" name="Symbol zastępczy zawartości 2"/>
          <p:cNvSpPr>
            <a:spLocks noGrp="1"/>
          </p:cNvSpPr>
          <p:nvPr>
            <p:ph idx="1"/>
          </p:nvPr>
        </p:nvSpPr>
        <p:spPr>
          <a:xfrm>
            <a:off x="457200" y="2590800"/>
            <a:ext cx="8229600" cy="2362200"/>
          </a:xfrm>
        </p:spPr>
        <p:txBody>
          <a:bodyPr>
            <a:normAutofit/>
          </a:bodyPr>
          <a:lstStyle/>
          <a:p>
            <a:pPr marL="514350" indent="-514350">
              <a:buFont typeface="Arial" panose="020B0604020202020204" pitchFamily="34" charset="0"/>
              <a:buAutoNum type="arabicPeriod"/>
            </a:pPr>
            <a:r>
              <a:rPr lang="en-US" i="1" dirty="0" err="1"/>
              <a:t>Jeśli</a:t>
            </a:r>
            <a:r>
              <a:rPr lang="en-US" i="1" dirty="0"/>
              <a:t> </a:t>
            </a:r>
            <a:r>
              <a:rPr lang="en-US" i="1" dirty="0" err="1"/>
              <a:t>bieżące</a:t>
            </a:r>
            <a:r>
              <a:rPr lang="en-US" i="1" dirty="0"/>
              <a:t> </a:t>
            </a:r>
            <a:r>
              <a:rPr lang="en-US" i="1" dirty="0" err="1"/>
              <a:t>obroty</a:t>
            </a:r>
            <a:r>
              <a:rPr lang="en-US" i="1" dirty="0"/>
              <a:t> </a:t>
            </a:r>
            <a:r>
              <a:rPr lang="en-US" i="1" dirty="0" err="1"/>
              <a:t>silnika</a:t>
            </a:r>
            <a:r>
              <a:rPr lang="en-US" i="1" dirty="0"/>
              <a:t> </a:t>
            </a:r>
            <a:r>
              <a:rPr lang="en-US" i="1" dirty="0" err="1"/>
              <a:t>są</a:t>
            </a:r>
            <a:r>
              <a:rPr lang="en-US" i="1" dirty="0"/>
              <a:t> </a:t>
            </a:r>
            <a:r>
              <a:rPr lang="en-US" i="1" dirty="0" err="1"/>
              <a:t>poniżej</a:t>
            </a:r>
            <a:r>
              <a:rPr lang="en-US" i="1" dirty="0"/>
              <a:t> 1500 RPM </a:t>
            </a:r>
            <a:r>
              <a:rPr lang="en-US" i="1" dirty="0" err="1"/>
              <a:t>zasugeruj</a:t>
            </a:r>
            <a:r>
              <a:rPr lang="en-US" i="1" dirty="0"/>
              <a:t> </a:t>
            </a:r>
            <a:r>
              <a:rPr lang="en-US" i="1" dirty="0" err="1"/>
              <a:t>poprzedni</a:t>
            </a:r>
            <a:r>
              <a:rPr lang="en-US" i="1" dirty="0"/>
              <a:t> </a:t>
            </a:r>
            <a:r>
              <a:rPr lang="en-US" i="1" dirty="0" err="1"/>
              <a:t>bieg</a:t>
            </a:r>
            <a:endParaRPr lang="pl-PL" i="1" dirty="0"/>
          </a:p>
          <a:p>
            <a:pPr marL="514350" indent="-514350">
              <a:buAutoNum type="arabicPeriod"/>
            </a:pPr>
            <a:r>
              <a:rPr lang="en-US" i="1" dirty="0" err="1" smtClean="0"/>
              <a:t>Jeśli</a:t>
            </a:r>
            <a:r>
              <a:rPr lang="en-US" i="1" dirty="0" smtClean="0"/>
              <a:t> </a:t>
            </a:r>
            <a:r>
              <a:rPr lang="en-US" i="1" dirty="0" err="1" smtClean="0"/>
              <a:t>bieżące</a:t>
            </a:r>
            <a:r>
              <a:rPr lang="en-US" i="1" dirty="0" smtClean="0"/>
              <a:t> </a:t>
            </a:r>
            <a:r>
              <a:rPr lang="en-US" i="1" dirty="0" err="1" smtClean="0"/>
              <a:t>obroty</a:t>
            </a:r>
            <a:r>
              <a:rPr lang="en-US" i="1" dirty="0" smtClean="0"/>
              <a:t> </a:t>
            </a:r>
            <a:r>
              <a:rPr lang="en-US" i="1" dirty="0" err="1" smtClean="0"/>
              <a:t>silnika</a:t>
            </a:r>
            <a:r>
              <a:rPr lang="en-US" i="1" dirty="0" smtClean="0"/>
              <a:t> </a:t>
            </a:r>
            <a:r>
              <a:rPr lang="en-US" i="1" dirty="0" err="1" smtClean="0"/>
              <a:t>przekraczają</a:t>
            </a:r>
            <a:r>
              <a:rPr lang="en-US" i="1" dirty="0" smtClean="0"/>
              <a:t> 2500 RPM </a:t>
            </a:r>
            <a:r>
              <a:rPr lang="en-US" i="1" dirty="0" err="1" smtClean="0"/>
              <a:t>zasugeruj</a:t>
            </a:r>
            <a:r>
              <a:rPr lang="en-US" i="1" dirty="0" smtClean="0"/>
              <a:t> </a:t>
            </a:r>
            <a:r>
              <a:rPr lang="en-US" i="1" dirty="0" err="1" smtClean="0"/>
              <a:t>kolejny</a:t>
            </a:r>
            <a:r>
              <a:rPr lang="en-US" i="1" dirty="0" smtClean="0"/>
              <a:t> </a:t>
            </a:r>
            <a:r>
              <a:rPr lang="en-US" i="1" dirty="0" err="1" smtClean="0"/>
              <a:t>bieg</a:t>
            </a:r>
            <a:endParaRPr lang="en-US" i="1" dirty="0" smtClean="0"/>
          </a:p>
        </p:txBody>
      </p:sp>
    </p:spTree>
    <p:extLst>
      <p:ext uri="{BB962C8B-B14F-4D97-AF65-F5344CB8AC3E}">
        <p14:creationId xmlns:p14="http://schemas.microsoft.com/office/powerpoint/2010/main" val="253293340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en-US" dirty="0" err="1" smtClean="0"/>
              <a:t>Klasyfikacja</a:t>
            </a:r>
            <a:r>
              <a:rPr lang="en-US" dirty="0" smtClean="0"/>
              <a:t> </a:t>
            </a:r>
            <a:r>
              <a:rPr lang="en-US" dirty="0" err="1" smtClean="0"/>
              <a:t>testów</a:t>
            </a:r>
            <a:endParaRPr lang="pl-PL" dirty="0"/>
          </a:p>
        </p:txBody>
      </p:sp>
      <p:graphicFrame>
        <p:nvGraphicFramePr>
          <p:cNvPr id="6" name="Symbol zastępczy zawartości 5"/>
          <p:cNvGraphicFramePr>
            <a:graphicFrameLocks noGrp="1"/>
          </p:cNvGraphicFramePr>
          <p:nvPr>
            <p:ph idx="1"/>
            <p:extLst>
              <p:ext uri="{D42A27DB-BD31-4B8C-83A1-F6EECF244321}">
                <p14:modId xmlns:p14="http://schemas.microsoft.com/office/powerpoint/2010/main" val="1077470958"/>
              </p:ext>
            </p:extLst>
          </p:nvPr>
        </p:nvGraphicFramePr>
        <p:xfrm>
          <a:off x="1600200" y="1828800"/>
          <a:ext cx="6019800" cy="4297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222877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Po co?</a:t>
            </a:r>
            <a:endParaRPr lang="pl-PL" dirty="0"/>
          </a:p>
        </p:txBody>
      </p:sp>
      <p:sp>
        <p:nvSpPr>
          <p:cNvPr id="3" name="Symbol zastępczy zawartości 2"/>
          <p:cNvSpPr>
            <a:spLocks noGrp="1"/>
          </p:cNvSpPr>
          <p:nvPr>
            <p:ph idx="1"/>
          </p:nvPr>
        </p:nvSpPr>
        <p:spPr/>
        <p:txBody>
          <a:bodyPr/>
          <a:lstStyle/>
          <a:p>
            <a:r>
              <a:rPr lang="pl-PL" b="1" dirty="0" smtClean="0"/>
              <a:t>Redukcja ryzyka związane z wprowadzaniem zmian i </a:t>
            </a:r>
            <a:r>
              <a:rPr lang="pl-PL" b="1" dirty="0" err="1" smtClean="0"/>
              <a:t>refaktoringiem</a:t>
            </a:r>
            <a:r>
              <a:rPr lang="pl-PL" b="1" dirty="0" smtClean="0"/>
              <a:t> </a:t>
            </a:r>
          </a:p>
          <a:p>
            <a:r>
              <a:rPr lang="pl-PL" dirty="0" smtClean="0"/>
              <a:t>Skrócenie czasu od wprowadzenia błędu do jego poprawy</a:t>
            </a:r>
          </a:p>
          <a:p>
            <a:r>
              <a:rPr lang="pl-PL" dirty="0" smtClean="0"/>
              <a:t>Lepszy design aplikacji</a:t>
            </a:r>
          </a:p>
          <a:p>
            <a:r>
              <a:rPr lang="pl-PL" dirty="0" smtClean="0"/>
              <a:t>Dokumentacja </a:t>
            </a:r>
            <a:r>
              <a:rPr lang="pl-PL" dirty="0" smtClean="0"/>
              <a:t>kodu</a:t>
            </a:r>
            <a:endParaRPr lang="en-US" dirty="0" smtClean="0"/>
          </a:p>
          <a:p>
            <a:r>
              <a:rPr lang="en-US" dirty="0" err="1" smtClean="0"/>
              <a:t>Reprodukowanie</a:t>
            </a:r>
            <a:r>
              <a:rPr lang="en-US" dirty="0" smtClean="0"/>
              <a:t> </a:t>
            </a:r>
            <a:r>
              <a:rPr lang="en-US" dirty="0" err="1" smtClean="0"/>
              <a:t>błędów</a:t>
            </a:r>
            <a:endParaRPr lang="pl-PL" dirty="0"/>
          </a:p>
        </p:txBody>
      </p:sp>
    </p:spTree>
    <p:extLst>
      <p:ext uri="{BB962C8B-B14F-4D97-AF65-F5344CB8AC3E}">
        <p14:creationId xmlns:p14="http://schemas.microsoft.com/office/powerpoint/2010/main" val="30714410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err="1" smtClean="0"/>
              <a:t>Jak</a:t>
            </a:r>
            <a:r>
              <a:rPr lang="en-US" dirty="0" smtClean="0"/>
              <a:t>?</a:t>
            </a:r>
            <a:endParaRPr lang="pl-PL" dirty="0"/>
          </a:p>
        </p:txBody>
      </p:sp>
      <p:sp>
        <p:nvSpPr>
          <p:cNvPr id="3" name="Symbol zastępczy zawartości 2"/>
          <p:cNvSpPr>
            <a:spLocks noGrp="1"/>
          </p:cNvSpPr>
          <p:nvPr>
            <p:ph idx="1"/>
          </p:nvPr>
        </p:nvSpPr>
        <p:spPr/>
        <p:txBody>
          <a:bodyPr/>
          <a:lstStyle/>
          <a:p>
            <a:r>
              <a:rPr lang="en-US" dirty="0" err="1"/>
              <a:t>Użyj</a:t>
            </a:r>
            <a:r>
              <a:rPr lang="en-US" dirty="0"/>
              <a:t> </a:t>
            </a:r>
            <a:r>
              <a:rPr lang="en-US" dirty="0" err="1"/>
              <a:t>gotowego</a:t>
            </a:r>
            <a:r>
              <a:rPr lang="en-US" dirty="0"/>
              <a:t> </a:t>
            </a:r>
            <a:r>
              <a:rPr lang="en-US" dirty="0" err="1"/>
              <a:t>frameworka</a:t>
            </a:r>
            <a:r>
              <a:rPr lang="en-US" dirty="0"/>
              <a:t>!</a:t>
            </a:r>
          </a:p>
          <a:p>
            <a:r>
              <a:rPr lang="en-US" dirty="0" err="1" smtClean="0"/>
              <a:t>Nazywanie</a:t>
            </a:r>
            <a:r>
              <a:rPr lang="en-US" dirty="0" smtClean="0"/>
              <a:t> </a:t>
            </a:r>
            <a:r>
              <a:rPr lang="en-US" dirty="0" err="1"/>
              <a:t>i</a:t>
            </a:r>
            <a:r>
              <a:rPr lang="en-US" dirty="0"/>
              <a:t> </a:t>
            </a:r>
            <a:r>
              <a:rPr lang="en-US" dirty="0" err="1"/>
              <a:t>struktura</a:t>
            </a:r>
            <a:r>
              <a:rPr lang="en-US" dirty="0"/>
              <a:t> </a:t>
            </a:r>
            <a:r>
              <a:rPr lang="en-US" dirty="0" err="1"/>
              <a:t>testów</a:t>
            </a:r>
            <a:endParaRPr lang="pl-PL" dirty="0"/>
          </a:p>
          <a:p>
            <a:r>
              <a:rPr lang="en-US" dirty="0" smtClean="0"/>
              <a:t>AAA</a:t>
            </a:r>
            <a:endParaRPr lang="en-US" dirty="0"/>
          </a:p>
        </p:txBody>
      </p:sp>
    </p:spTree>
    <p:extLst>
      <p:ext uri="{BB962C8B-B14F-4D97-AF65-F5344CB8AC3E}">
        <p14:creationId xmlns:p14="http://schemas.microsoft.com/office/powerpoint/2010/main" val="3986358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3400" y="1752600"/>
            <a:ext cx="8229600" cy="1143000"/>
          </a:xfrm>
        </p:spPr>
        <p:txBody>
          <a:bodyPr/>
          <a:lstStyle/>
          <a:p>
            <a:r>
              <a:rPr lang="en-US" b="1" dirty="0" smtClean="0"/>
              <a:t>DEMO</a:t>
            </a:r>
            <a:endParaRPr lang="pl-PL" b="1" dirty="0"/>
          </a:p>
        </p:txBody>
      </p:sp>
      <p:sp>
        <p:nvSpPr>
          <p:cNvPr id="3" name="Symbol zastępczy zawartości 2"/>
          <p:cNvSpPr>
            <a:spLocks noGrp="1"/>
          </p:cNvSpPr>
          <p:nvPr>
            <p:ph idx="1"/>
          </p:nvPr>
        </p:nvSpPr>
        <p:spPr>
          <a:xfrm>
            <a:off x="457200" y="3124200"/>
            <a:ext cx="8229600" cy="1477963"/>
          </a:xfrm>
        </p:spPr>
        <p:txBody>
          <a:bodyPr/>
          <a:lstStyle/>
          <a:p>
            <a:pPr marL="0" indent="0" algn="ctr">
              <a:buNone/>
            </a:pPr>
            <a:r>
              <a:rPr lang="en-US" i="1" dirty="0" err="1" smtClean="0"/>
              <a:t>Użycie</a:t>
            </a:r>
            <a:r>
              <a:rPr lang="en-US" i="1" dirty="0" smtClean="0"/>
              <a:t> </a:t>
            </a:r>
            <a:r>
              <a:rPr lang="en-US" i="1" dirty="0" err="1" smtClean="0"/>
              <a:t>xUnit</a:t>
            </a:r>
            <a:r>
              <a:rPr lang="en-US" i="1" dirty="0" smtClean="0"/>
              <a:t> </a:t>
            </a:r>
            <a:r>
              <a:rPr lang="en-US" i="1" dirty="0" err="1" smtClean="0"/>
              <a:t>wraz</a:t>
            </a:r>
            <a:r>
              <a:rPr lang="en-US" i="1" dirty="0" smtClean="0"/>
              <a:t> z </a:t>
            </a:r>
            <a:r>
              <a:rPr lang="en-US" i="1" dirty="0" err="1" smtClean="0"/>
              <a:t>FluentAssertions</a:t>
            </a:r>
            <a:r>
              <a:rPr lang="en-US" i="1" dirty="0" smtClean="0"/>
              <a:t> </a:t>
            </a:r>
          </a:p>
          <a:p>
            <a:pPr marL="0" indent="0" algn="ctr">
              <a:buNone/>
            </a:pPr>
            <a:r>
              <a:rPr lang="en-US" i="1" dirty="0" err="1" smtClean="0"/>
              <a:t>oraz</a:t>
            </a:r>
            <a:r>
              <a:rPr lang="en-US" i="1" dirty="0" smtClean="0"/>
              <a:t> </a:t>
            </a:r>
            <a:r>
              <a:rPr lang="en-US" i="1" dirty="0" err="1" smtClean="0"/>
              <a:t>ich</a:t>
            </a:r>
            <a:r>
              <a:rPr lang="en-US" i="1" dirty="0" smtClean="0"/>
              <a:t> </a:t>
            </a:r>
            <a:r>
              <a:rPr lang="en-US" i="1" dirty="0" err="1" smtClean="0"/>
              <a:t>integracja</a:t>
            </a:r>
            <a:r>
              <a:rPr lang="en-US" i="1" dirty="0" smtClean="0"/>
              <a:t> z IDE</a:t>
            </a:r>
            <a:endParaRPr lang="pl-PL" i="1" dirty="0"/>
          </a:p>
        </p:txBody>
      </p:sp>
    </p:spTree>
    <p:extLst>
      <p:ext uri="{BB962C8B-B14F-4D97-AF65-F5344CB8AC3E}">
        <p14:creationId xmlns:p14="http://schemas.microsoft.com/office/powerpoint/2010/main" val="160995485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1130</Words>
  <Application>Microsoft Office PowerPoint</Application>
  <PresentationFormat>Pokaz na ekranie (4:3)</PresentationFormat>
  <Paragraphs>89</Paragraphs>
  <Slides>12</Slides>
  <Notes>5</Notes>
  <HiddenSlides>0</HiddenSlides>
  <MMClips>0</MMClips>
  <ScaleCrop>false</ScaleCrop>
  <HeadingPairs>
    <vt:vector size="4" baseType="variant">
      <vt:variant>
        <vt:lpstr>Motyw</vt:lpstr>
      </vt:variant>
      <vt:variant>
        <vt:i4>1</vt:i4>
      </vt:variant>
      <vt:variant>
        <vt:lpstr>Tytuły slajdów</vt:lpstr>
      </vt:variant>
      <vt:variant>
        <vt:i4>12</vt:i4>
      </vt:variant>
    </vt:vector>
  </HeadingPairs>
  <TitlesOfParts>
    <vt:vector size="13" baseType="lpstr">
      <vt:lpstr>Motyw pakietu Office</vt:lpstr>
      <vt:lpstr>Automatyzacja testów</vt:lpstr>
      <vt:lpstr>Agenda</vt:lpstr>
      <vt:lpstr>Co to?</vt:lpstr>
      <vt:lpstr>DEMO</vt:lpstr>
      <vt:lpstr>Asystent zmiany biegów</vt:lpstr>
      <vt:lpstr>Klasyfikacja testów</vt:lpstr>
      <vt:lpstr>Po co?</vt:lpstr>
      <vt:lpstr>Jak?</vt:lpstr>
      <vt:lpstr>DEMO</vt:lpstr>
      <vt:lpstr>Jak?</vt:lpstr>
      <vt:lpstr>DEMO</vt:lpstr>
      <vt:lpstr>Co dalej?</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Automatyzacja testów</dc:title>
  <dc:creator>admin</dc:creator>
  <cp:lastModifiedBy>admin</cp:lastModifiedBy>
  <cp:revision>13</cp:revision>
  <dcterms:created xsi:type="dcterms:W3CDTF">2016-01-13T17:49:40Z</dcterms:created>
  <dcterms:modified xsi:type="dcterms:W3CDTF">2016-01-14T06:28:14Z</dcterms:modified>
</cp:coreProperties>
</file>