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7"/>
  </p:notesMasterIdLst>
  <p:handoutMasterIdLst>
    <p:handoutMasterId r:id="rId68"/>
  </p:handoutMasterIdLst>
  <p:sldIdLst>
    <p:sldId id="292" r:id="rId3"/>
    <p:sldId id="277" r:id="rId4"/>
    <p:sldId id="285" r:id="rId5"/>
    <p:sldId id="295" r:id="rId6"/>
    <p:sldId id="278" r:id="rId7"/>
    <p:sldId id="281" r:id="rId8"/>
    <p:sldId id="282" r:id="rId9"/>
    <p:sldId id="283" r:id="rId10"/>
    <p:sldId id="289" r:id="rId11"/>
    <p:sldId id="294" r:id="rId12"/>
    <p:sldId id="258" r:id="rId13"/>
    <p:sldId id="259" r:id="rId14"/>
    <p:sldId id="261" r:id="rId15"/>
    <p:sldId id="262" r:id="rId16"/>
    <p:sldId id="263" r:id="rId17"/>
    <p:sldId id="264" r:id="rId18"/>
    <p:sldId id="266" r:id="rId19"/>
    <p:sldId id="268" r:id="rId20"/>
    <p:sldId id="269" r:id="rId21"/>
    <p:sldId id="270" r:id="rId22"/>
    <p:sldId id="290" r:id="rId23"/>
    <p:sldId id="288" r:id="rId24"/>
    <p:sldId id="287" r:id="rId25"/>
    <p:sldId id="271" r:id="rId26"/>
    <p:sldId id="272" r:id="rId27"/>
    <p:sldId id="297" r:id="rId28"/>
    <p:sldId id="306" r:id="rId29"/>
    <p:sldId id="299" r:id="rId30"/>
    <p:sldId id="304" r:id="rId31"/>
    <p:sldId id="316" r:id="rId32"/>
    <p:sldId id="317" r:id="rId33"/>
    <p:sldId id="319" r:id="rId34"/>
    <p:sldId id="322" r:id="rId35"/>
    <p:sldId id="323" r:id="rId36"/>
    <p:sldId id="324" r:id="rId37"/>
    <p:sldId id="325" r:id="rId38"/>
    <p:sldId id="326" r:id="rId39"/>
    <p:sldId id="302" r:id="rId40"/>
    <p:sldId id="301" r:id="rId41"/>
    <p:sldId id="310" r:id="rId42"/>
    <p:sldId id="330" r:id="rId43"/>
    <p:sldId id="313" r:id="rId44"/>
    <p:sldId id="333" r:id="rId45"/>
    <p:sldId id="332" r:id="rId46"/>
    <p:sldId id="331" r:id="rId47"/>
    <p:sldId id="309" r:id="rId48"/>
    <p:sldId id="340" r:id="rId49"/>
    <p:sldId id="341" r:id="rId50"/>
    <p:sldId id="342" r:id="rId51"/>
    <p:sldId id="362" r:id="rId52"/>
    <p:sldId id="364" r:id="rId53"/>
    <p:sldId id="352" r:id="rId54"/>
    <p:sldId id="353" r:id="rId55"/>
    <p:sldId id="363" r:id="rId56"/>
    <p:sldId id="357" r:id="rId57"/>
    <p:sldId id="354" r:id="rId58"/>
    <p:sldId id="358" r:id="rId59"/>
    <p:sldId id="355" r:id="rId60"/>
    <p:sldId id="366" r:id="rId61"/>
    <p:sldId id="360" r:id="rId62"/>
    <p:sldId id="361" r:id="rId63"/>
    <p:sldId id="312" r:id="rId64"/>
    <p:sldId id="311" r:id="rId65"/>
    <p:sldId id="291"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1365" autoAdjust="0"/>
  </p:normalViewPr>
  <p:slideViewPr>
    <p:cSldViewPr>
      <p:cViewPr>
        <p:scale>
          <a:sx n="70" d="100"/>
          <a:sy n="70" d="100"/>
        </p:scale>
        <p:origin x="-1140" y="12"/>
      </p:cViewPr>
      <p:guideLst>
        <p:guide orient="horz" pos="2160"/>
        <p:guide pos="2880"/>
      </p:guideLst>
    </p:cSldViewPr>
  </p:slideViewPr>
  <p:outlineViewPr>
    <p:cViewPr>
      <p:scale>
        <a:sx n="33" d="100"/>
        <a:sy n="33" d="100"/>
      </p:scale>
      <p:origin x="0" y="32754"/>
    </p:cViewPr>
  </p:outlineViewPr>
  <p:notesTextViewPr>
    <p:cViewPr>
      <p:scale>
        <a:sx n="1" d="1"/>
        <a:sy n="1" d="1"/>
      </p:scale>
      <p:origin x="0" y="0"/>
    </p:cViewPr>
  </p:notesTextViewPr>
  <p:sorterViewPr>
    <p:cViewPr>
      <p:scale>
        <a:sx n="100" d="100"/>
        <a:sy n="100" d="100"/>
      </p:scale>
      <p:origin x="0" y="3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Variable selection</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C9002-8E87-4536-B417-1D250CD1BC91}" type="datetimeFigureOut">
              <a:rPr lang="zh-CN" altLang="en-US" smtClean="0"/>
              <a:t>2019/4/7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Variable selection 1</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1EC5AF-5ED4-4A1A-9956-F29CC88CDD51}" type="slidenum">
              <a:rPr lang="zh-CN" altLang="en-US" smtClean="0"/>
              <a:t>‹#›</a:t>
            </a:fld>
            <a:endParaRPr lang="zh-CN" altLang="en-US"/>
          </a:p>
        </p:txBody>
      </p:sp>
    </p:spTree>
    <p:extLst>
      <p:ext uri="{BB962C8B-B14F-4D97-AF65-F5344CB8AC3E}">
        <p14:creationId xmlns:p14="http://schemas.microsoft.com/office/powerpoint/2010/main" val="30970669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Variable selection</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0F229-23D7-4859-8A47-AF8F6CE1FA35}"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Variable selection 1</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E4786-9D36-41EE-BC85-86F38C5C4E84}" type="slidenum">
              <a:rPr lang="zh-CN" altLang="en-US" smtClean="0"/>
              <a:t>‹#›</a:t>
            </a:fld>
            <a:endParaRPr lang="zh-CN" altLang="en-US"/>
          </a:p>
        </p:txBody>
      </p:sp>
    </p:spTree>
    <p:extLst>
      <p:ext uri="{BB962C8B-B14F-4D97-AF65-F5344CB8AC3E}">
        <p14:creationId xmlns:p14="http://schemas.microsoft.com/office/powerpoint/2010/main" val="215480323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4786-9D36-41EE-BC85-86F38C5C4E84}" type="slidenum">
              <a:rPr lang="zh-CN" altLang="en-US" smtClean="0"/>
              <a:t>1</a:t>
            </a:fld>
            <a:endParaRPr lang="zh-CN" altLang="en-US"/>
          </a:p>
        </p:txBody>
      </p:sp>
      <p:sp>
        <p:nvSpPr>
          <p:cNvPr id="5" name="页眉占位符 4"/>
          <p:cNvSpPr>
            <a:spLocks noGrp="1"/>
          </p:cNvSpPr>
          <p:nvPr>
            <p:ph type="hdr" sz="quarter" idx="11"/>
          </p:nvPr>
        </p:nvSpPr>
        <p:spPr/>
        <p:txBody>
          <a:bodyPr/>
          <a:lstStyle/>
          <a:p>
            <a:r>
              <a:rPr lang="en-US" altLang="zh-CN" smtClean="0"/>
              <a:t>Variable selection</a:t>
            </a:r>
            <a:endParaRPr lang="zh-CN" altLang="en-US"/>
          </a:p>
        </p:txBody>
      </p:sp>
      <p:sp>
        <p:nvSpPr>
          <p:cNvPr id="6" name="页脚占位符 5"/>
          <p:cNvSpPr>
            <a:spLocks noGrp="1"/>
          </p:cNvSpPr>
          <p:nvPr>
            <p:ph type="ftr" sz="quarter" idx="12"/>
          </p:nvPr>
        </p:nvSpPr>
        <p:spPr/>
        <p:txBody>
          <a:bodyPr/>
          <a:lstStyle/>
          <a:p>
            <a:r>
              <a:rPr lang="en-US" altLang="zh-CN" smtClean="0"/>
              <a:t>Variable selection 1</a:t>
            </a:r>
            <a:endParaRPr lang="zh-CN" altLang="en-US"/>
          </a:p>
        </p:txBody>
      </p:sp>
    </p:spTree>
    <p:extLst>
      <p:ext uri="{BB962C8B-B14F-4D97-AF65-F5344CB8AC3E}">
        <p14:creationId xmlns:p14="http://schemas.microsoft.com/office/powerpoint/2010/main" val="360815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E4786-9D36-41EE-BC85-86F38C5C4E84}" type="slidenum">
              <a:rPr lang="zh-CN" altLang="en-US" smtClean="0"/>
              <a:t>3</a:t>
            </a:fld>
            <a:endParaRPr lang="zh-CN" altLang="en-US"/>
          </a:p>
        </p:txBody>
      </p:sp>
      <p:sp>
        <p:nvSpPr>
          <p:cNvPr id="5" name="页眉占位符 4"/>
          <p:cNvSpPr>
            <a:spLocks noGrp="1"/>
          </p:cNvSpPr>
          <p:nvPr>
            <p:ph type="hdr" sz="quarter" idx="11"/>
          </p:nvPr>
        </p:nvSpPr>
        <p:spPr/>
        <p:txBody>
          <a:bodyPr/>
          <a:lstStyle/>
          <a:p>
            <a:r>
              <a:rPr lang="en-US" altLang="zh-CN" smtClean="0"/>
              <a:t>Variable selection</a:t>
            </a:r>
            <a:endParaRPr lang="zh-CN" altLang="en-US"/>
          </a:p>
        </p:txBody>
      </p:sp>
      <p:sp>
        <p:nvSpPr>
          <p:cNvPr id="6" name="页脚占位符 5"/>
          <p:cNvSpPr>
            <a:spLocks noGrp="1"/>
          </p:cNvSpPr>
          <p:nvPr>
            <p:ph type="ftr" sz="quarter" idx="12"/>
          </p:nvPr>
        </p:nvSpPr>
        <p:spPr/>
        <p:txBody>
          <a:bodyPr/>
          <a:lstStyle/>
          <a:p>
            <a:r>
              <a:rPr lang="en-US" altLang="zh-CN" smtClean="0"/>
              <a:t>Variable selection 1</a:t>
            </a:r>
            <a:endParaRPr lang="zh-CN" altLang="en-US"/>
          </a:p>
        </p:txBody>
      </p:sp>
    </p:spTree>
    <p:extLst>
      <p:ext uri="{BB962C8B-B14F-4D97-AF65-F5344CB8AC3E}">
        <p14:creationId xmlns:p14="http://schemas.microsoft.com/office/powerpoint/2010/main" val="360815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Variable selection</a:t>
            </a:r>
            <a:endParaRPr lang="zh-CN" altLang="en-US"/>
          </a:p>
        </p:txBody>
      </p:sp>
      <p:sp>
        <p:nvSpPr>
          <p:cNvPr id="5" name="页脚占位符 4"/>
          <p:cNvSpPr>
            <a:spLocks noGrp="1"/>
          </p:cNvSpPr>
          <p:nvPr>
            <p:ph type="ftr" sz="quarter" idx="11"/>
          </p:nvPr>
        </p:nvSpPr>
        <p:spPr/>
        <p:txBody>
          <a:bodyPr/>
          <a:lstStyle/>
          <a:p>
            <a:r>
              <a:rPr lang="en-US" altLang="zh-CN" smtClean="0"/>
              <a:t>Variable selection 1</a:t>
            </a:r>
            <a:endParaRPr lang="zh-CN" altLang="en-US"/>
          </a:p>
        </p:txBody>
      </p:sp>
      <p:sp>
        <p:nvSpPr>
          <p:cNvPr id="6" name="灯片编号占位符 5"/>
          <p:cNvSpPr>
            <a:spLocks noGrp="1"/>
          </p:cNvSpPr>
          <p:nvPr>
            <p:ph type="sldNum" sz="quarter" idx="12"/>
          </p:nvPr>
        </p:nvSpPr>
        <p:spPr/>
        <p:txBody>
          <a:bodyPr/>
          <a:lstStyle/>
          <a:p>
            <a:fld id="{AB1E4786-9D36-41EE-BC85-86F38C5C4E84}" type="slidenum">
              <a:rPr lang="zh-CN" altLang="en-US" smtClean="0"/>
              <a:t>21</a:t>
            </a:fld>
            <a:endParaRPr lang="zh-CN" altLang="en-US"/>
          </a:p>
        </p:txBody>
      </p:sp>
    </p:spTree>
    <p:extLst>
      <p:ext uri="{BB962C8B-B14F-4D97-AF65-F5344CB8AC3E}">
        <p14:creationId xmlns:p14="http://schemas.microsoft.com/office/powerpoint/2010/main" val="3640706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9875">
              <a:lnSpc>
                <a:spcPct val="110000"/>
              </a:lnSpc>
              <a:buFontTx/>
              <a:buNone/>
            </a:pPr>
            <a:r>
              <a:rPr lang="zh-CN" altLang="en-US" sz="1200" dirty="0" smtClean="0"/>
              <a:t>（</a:t>
            </a:r>
            <a:r>
              <a:rPr lang="en-US" altLang="zh-CN" sz="1200" dirty="0" smtClean="0"/>
              <a:t>1</a:t>
            </a:r>
            <a:r>
              <a:rPr lang="zh-CN" altLang="en-US" sz="1200" dirty="0" smtClean="0"/>
              <a:t>）各回归系数的岭估计基本稳定；</a:t>
            </a:r>
          </a:p>
          <a:p>
            <a:pPr indent="269875">
              <a:lnSpc>
                <a:spcPct val="110000"/>
              </a:lnSpc>
              <a:buFontTx/>
              <a:buNone/>
            </a:pPr>
            <a:r>
              <a:rPr lang="zh-CN" altLang="en-US" sz="1200" dirty="0" smtClean="0"/>
              <a:t>（</a:t>
            </a:r>
            <a:r>
              <a:rPr lang="en-US" altLang="zh-CN" sz="1200" dirty="0" smtClean="0"/>
              <a:t>2</a:t>
            </a:r>
            <a:r>
              <a:rPr lang="zh-CN" altLang="en-US" sz="1200" dirty="0" smtClean="0"/>
              <a:t>）用最小二乘估计时符号不合理的回归系数，其岭估计的符号变得合理；</a:t>
            </a:r>
          </a:p>
          <a:p>
            <a:pPr indent="269875">
              <a:lnSpc>
                <a:spcPct val="110000"/>
              </a:lnSpc>
              <a:buFontTx/>
              <a:buNone/>
            </a:pPr>
            <a:r>
              <a:rPr lang="zh-CN" altLang="en-US" sz="1200" dirty="0" smtClean="0"/>
              <a:t>（</a:t>
            </a:r>
            <a:r>
              <a:rPr lang="en-US" altLang="zh-CN" sz="1200" dirty="0" smtClean="0"/>
              <a:t>3</a:t>
            </a:r>
            <a:r>
              <a:rPr lang="zh-CN" altLang="en-US" sz="1200" dirty="0" smtClean="0"/>
              <a:t>）回归系数没有不合乎经济意义的绝对值；</a:t>
            </a:r>
          </a:p>
          <a:p>
            <a:pPr indent="269875">
              <a:lnSpc>
                <a:spcPct val="110000"/>
              </a:lnSpc>
              <a:buFontTx/>
              <a:buNone/>
            </a:pPr>
            <a:r>
              <a:rPr lang="zh-CN" altLang="en-US" sz="1200" dirty="0" smtClean="0"/>
              <a:t>（</a:t>
            </a:r>
            <a:r>
              <a:rPr lang="en-US" altLang="zh-CN" sz="1200" dirty="0" smtClean="0"/>
              <a:t>4</a:t>
            </a:r>
            <a:r>
              <a:rPr lang="zh-CN" altLang="en-US" sz="1200" dirty="0" smtClean="0"/>
              <a:t>）残差平方和增大不太多。</a:t>
            </a:r>
            <a:r>
              <a:rPr lang="zh-CN" altLang="en-US" sz="1050" dirty="0" smtClean="0"/>
              <a:t> </a:t>
            </a:r>
          </a:p>
          <a:p>
            <a:endParaRPr lang="zh-CN" altLang="en-US" dirty="0"/>
          </a:p>
        </p:txBody>
      </p:sp>
      <p:sp>
        <p:nvSpPr>
          <p:cNvPr id="4" name="页眉占位符 3"/>
          <p:cNvSpPr>
            <a:spLocks noGrp="1"/>
          </p:cNvSpPr>
          <p:nvPr>
            <p:ph type="hdr" sz="quarter" idx="10"/>
          </p:nvPr>
        </p:nvSpPr>
        <p:spPr/>
        <p:txBody>
          <a:bodyPr/>
          <a:lstStyle/>
          <a:p>
            <a:r>
              <a:rPr lang="en-US" altLang="zh-CN" smtClean="0"/>
              <a:t>Variable selection</a:t>
            </a:r>
            <a:endParaRPr lang="zh-CN" altLang="en-US"/>
          </a:p>
        </p:txBody>
      </p:sp>
      <p:sp>
        <p:nvSpPr>
          <p:cNvPr id="5" name="页脚占位符 4"/>
          <p:cNvSpPr>
            <a:spLocks noGrp="1"/>
          </p:cNvSpPr>
          <p:nvPr>
            <p:ph type="ftr" sz="quarter" idx="11"/>
          </p:nvPr>
        </p:nvSpPr>
        <p:spPr/>
        <p:txBody>
          <a:bodyPr/>
          <a:lstStyle/>
          <a:p>
            <a:r>
              <a:rPr lang="en-US" altLang="zh-CN" smtClean="0"/>
              <a:t>Variable selection 1</a:t>
            </a:r>
            <a:endParaRPr lang="zh-CN" altLang="en-US"/>
          </a:p>
        </p:txBody>
      </p:sp>
      <p:sp>
        <p:nvSpPr>
          <p:cNvPr id="6" name="灯片编号占位符 5"/>
          <p:cNvSpPr>
            <a:spLocks noGrp="1"/>
          </p:cNvSpPr>
          <p:nvPr>
            <p:ph type="sldNum" sz="quarter" idx="12"/>
          </p:nvPr>
        </p:nvSpPr>
        <p:spPr/>
        <p:txBody>
          <a:bodyPr/>
          <a:lstStyle/>
          <a:p>
            <a:fld id="{AB1E4786-9D36-41EE-BC85-86F38C5C4E84}" type="slidenum">
              <a:rPr lang="zh-CN" altLang="en-US" smtClean="0"/>
              <a:t>32</a:t>
            </a:fld>
            <a:endParaRPr lang="zh-CN" altLang="en-US"/>
          </a:p>
        </p:txBody>
      </p:sp>
    </p:spTree>
    <p:extLst>
      <p:ext uri="{BB962C8B-B14F-4D97-AF65-F5344CB8AC3E}">
        <p14:creationId xmlns:p14="http://schemas.microsoft.com/office/powerpoint/2010/main" val="287395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Lars</a:t>
            </a:r>
            <a:r>
              <a:rPr lang="en-US" altLang="zh-CN" baseline="0" dirty="0" smtClean="0"/>
              <a:t> 2002 </a:t>
            </a:r>
            <a:r>
              <a:rPr lang="zh-CN" altLang="en-US" baseline="0" dirty="0" smtClean="0"/>
              <a:t>文献中公式及图片  </a:t>
            </a:r>
            <a:r>
              <a:rPr lang="en-US" altLang="zh-CN" baseline="0" dirty="0" smtClean="0"/>
              <a:t>http://blog.csdn.net/xbinworld/article/details/44284293</a:t>
            </a:r>
          </a:p>
        </p:txBody>
      </p:sp>
      <p:sp>
        <p:nvSpPr>
          <p:cNvPr id="4" name="页眉占位符 3"/>
          <p:cNvSpPr>
            <a:spLocks noGrp="1"/>
          </p:cNvSpPr>
          <p:nvPr>
            <p:ph type="hdr" sz="quarter" idx="10"/>
          </p:nvPr>
        </p:nvSpPr>
        <p:spPr/>
        <p:txBody>
          <a:bodyPr/>
          <a:lstStyle/>
          <a:p>
            <a:r>
              <a:rPr lang="en-US" altLang="zh-CN" smtClean="0"/>
              <a:t>Variable selection</a:t>
            </a:r>
            <a:endParaRPr lang="zh-CN" altLang="en-US"/>
          </a:p>
        </p:txBody>
      </p:sp>
      <p:sp>
        <p:nvSpPr>
          <p:cNvPr id="5" name="页脚占位符 4"/>
          <p:cNvSpPr>
            <a:spLocks noGrp="1"/>
          </p:cNvSpPr>
          <p:nvPr>
            <p:ph type="ftr" sz="quarter" idx="11"/>
          </p:nvPr>
        </p:nvSpPr>
        <p:spPr/>
        <p:txBody>
          <a:bodyPr/>
          <a:lstStyle/>
          <a:p>
            <a:r>
              <a:rPr lang="en-US" altLang="zh-CN" smtClean="0"/>
              <a:t>Variable selection 1</a:t>
            </a:r>
            <a:endParaRPr lang="zh-CN" altLang="en-US"/>
          </a:p>
        </p:txBody>
      </p:sp>
      <p:sp>
        <p:nvSpPr>
          <p:cNvPr id="6" name="灯片编号占位符 5"/>
          <p:cNvSpPr>
            <a:spLocks noGrp="1"/>
          </p:cNvSpPr>
          <p:nvPr>
            <p:ph type="sldNum" sz="quarter" idx="12"/>
          </p:nvPr>
        </p:nvSpPr>
        <p:spPr/>
        <p:txBody>
          <a:bodyPr/>
          <a:lstStyle/>
          <a:p>
            <a:fld id="{AB1E4786-9D36-41EE-BC85-86F38C5C4E84}" type="slidenum">
              <a:rPr lang="zh-CN" altLang="en-US" smtClean="0"/>
              <a:t>40</a:t>
            </a:fld>
            <a:endParaRPr lang="zh-CN" altLang="en-US"/>
          </a:p>
        </p:txBody>
      </p:sp>
    </p:spTree>
    <p:extLst>
      <p:ext uri="{BB962C8B-B14F-4D97-AF65-F5344CB8AC3E}">
        <p14:creationId xmlns:p14="http://schemas.microsoft.com/office/powerpoint/2010/main" val="9209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a:t>
            </a:r>
            <a:r>
              <a:rPr lang="en-US" altLang="zh-CN" sz="1200" b="0" i="0" u="none" strike="noStrike" kern="1200" dirty="0" smtClean="0">
                <a:solidFill>
                  <a:schemeClr val="tx1"/>
                </a:solidFill>
                <a:effectLst/>
                <a:latin typeface="+mn-lt"/>
                <a:ea typeface="+mn-ea"/>
                <a:cs typeface="+mn-cs"/>
              </a:rPr>
              <a:t>ϵ</a:t>
            </a:r>
            <a:r>
              <a:rPr lang="zh-CN" altLang="en-US" sz="1200" b="0" i="0" kern="1200" dirty="0" smtClean="0">
                <a:solidFill>
                  <a:schemeClr val="tx1"/>
                </a:solidFill>
                <a:effectLst/>
                <a:latin typeface="+mn-lt"/>
                <a:ea typeface="+mn-ea"/>
                <a:cs typeface="+mn-cs"/>
              </a:rPr>
              <a:t>是一个很小的常数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很小是很有必要的，如果很大的话就容易错过一些中间状态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比如，如果</a:t>
            </a:r>
            <a:r>
              <a:rPr lang="en-US" altLang="zh-CN" sz="1200" b="0" i="0" u="none" strike="noStrike" kern="1200" dirty="0" smtClean="0">
                <a:solidFill>
                  <a:schemeClr val="tx1"/>
                </a:solidFill>
                <a:effectLst/>
                <a:latin typeface="+mn-lt"/>
                <a:ea typeface="+mn-ea"/>
                <a:cs typeface="+mn-cs"/>
              </a:rPr>
              <a:t>ϵ=|</a:t>
            </a:r>
            <a:r>
              <a:rPr lang="en-US" altLang="zh-CN" sz="1200" b="0" i="0" u="none" strike="noStrike" kern="1200" dirty="0" err="1" smtClean="0">
                <a:solidFill>
                  <a:schemeClr val="tx1"/>
                </a:solidFill>
                <a:effectLst/>
                <a:latin typeface="+mn-lt"/>
                <a:ea typeface="+mn-ea"/>
                <a:cs typeface="+mn-cs"/>
              </a:rPr>
              <a:t>c^j</a:t>
            </a:r>
            <a:r>
              <a:rPr lang="en-US" altLang="zh-CN"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这么大的话</a:t>
            </a:r>
            <a:r>
              <a:rPr lang="en-US" altLang="zh-CN" sz="1200" b="0" i="0" kern="1200" dirty="0" err="1" smtClean="0">
                <a:solidFill>
                  <a:schemeClr val="tx1"/>
                </a:solidFill>
                <a:effectLst/>
                <a:latin typeface="+mn-lt"/>
                <a:ea typeface="+mn-ea"/>
                <a:cs typeface="+mn-cs"/>
              </a:rPr>
              <a:t>stagewise</a:t>
            </a:r>
            <a:r>
              <a:rPr lang="zh-CN" altLang="en-US" sz="1200" b="0" i="0" kern="1200" dirty="0" smtClean="0">
                <a:solidFill>
                  <a:schemeClr val="tx1"/>
                </a:solidFill>
                <a:effectLst/>
                <a:latin typeface="+mn-lt"/>
                <a:ea typeface="+mn-ea"/>
                <a:cs typeface="+mn-cs"/>
              </a:rPr>
              <a:t>方法就退化到了经典的“</a:t>
            </a:r>
            <a:r>
              <a:rPr lang="en-US" altLang="zh-CN" sz="1200" b="0" i="0" kern="1200" dirty="0" smtClean="0">
                <a:solidFill>
                  <a:schemeClr val="tx1"/>
                </a:solidFill>
                <a:effectLst/>
                <a:latin typeface="+mn-lt"/>
                <a:ea typeface="+mn-ea"/>
                <a:cs typeface="+mn-cs"/>
              </a:rPr>
              <a:t>Forward Selection ”</a:t>
            </a:r>
            <a:r>
              <a:rPr lang="zh-CN" altLang="en-US" sz="1200" b="0" i="0" kern="1200" dirty="0" smtClean="0">
                <a:solidFill>
                  <a:schemeClr val="tx1"/>
                </a:solidFill>
                <a:effectLst/>
                <a:latin typeface="+mn-lt"/>
                <a:ea typeface="+mn-ea"/>
                <a:cs typeface="+mn-cs"/>
              </a:rPr>
              <a:t>方法，是完全贪心选择的一次一个特征维度。但是在</a:t>
            </a:r>
            <a:r>
              <a:rPr lang="en-US" altLang="zh-CN" sz="1200" b="0" i="0" kern="1200" dirty="0" err="1" smtClean="0">
                <a:solidFill>
                  <a:schemeClr val="tx1"/>
                </a:solidFill>
                <a:effectLst/>
                <a:latin typeface="+mn-lt"/>
                <a:ea typeface="+mn-ea"/>
                <a:cs typeface="+mn-cs"/>
              </a:rPr>
              <a:t>stagewise</a:t>
            </a:r>
            <a:r>
              <a:rPr lang="zh-CN" altLang="en-US" sz="1200" b="0" i="0" kern="1200" dirty="0" smtClean="0">
                <a:solidFill>
                  <a:schemeClr val="tx1"/>
                </a:solidFill>
                <a:effectLst/>
                <a:latin typeface="+mn-lt"/>
                <a:ea typeface="+mn-ea"/>
                <a:cs typeface="+mn-cs"/>
              </a:rPr>
              <a:t>中，每次只会走很小一步，所以有可能在一个方向上走多步。</a:t>
            </a:r>
            <a:endParaRPr lang="zh-CN" altLang="en-US" dirty="0"/>
          </a:p>
        </p:txBody>
      </p:sp>
      <p:sp>
        <p:nvSpPr>
          <p:cNvPr id="4" name="页眉占位符 3"/>
          <p:cNvSpPr>
            <a:spLocks noGrp="1"/>
          </p:cNvSpPr>
          <p:nvPr>
            <p:ph type="hdr" sz="quarter" idx="10"/>
          </p:nvPr>
        </p:nvSpPr>
        <p:spPr/>
        <p:txBody>
          <a:bodyPr/>
          <a:lstStyle/>
          <a:p>
            <a:r>
              <a:rPr lang="en-US" altLang="zh-CN" smtClean="0"/>
              <a:t>Variable selection</a:t>
            </a:r>
            <a:endParaRPr lang="zh-CN" altLang="en-US"/>
          </a:p>
        </p:txBody>
      </p:sp>
      <p:sp>
        <p:nvSpPr>
          <p:cNvPr id="5" name="页脚占位符 4"/>
          <p:cNvSpPr>
            <a:spLocks noGrp="1"/>
          </p:cNvSpPr>
          <p:nvPr>
            <p:ph type="ftr" sz="quarter" idx="11"/>
          </p:nvPr>
        </p:nvSpPr>
        <p:spPr/>
        <p:txBody>
          <a:bodyPr/>
          <a:lstStyle/>
          <a:p>
            <a:r>
              <a:rPr lang="en-US" altLang="zh-CN" smtClean="0"/>
              <a:t>Variable selection 1</a:t>
            </a:r>
            <a:endParaRPr lang="zh-CN" altLang="en-US"/>
          </a:p>
        </p:txBody>
      </p:sp>
      <p:sp>
        <p:nvSpPr>
          <p:cNvPr id="6" name="灯片编号占位符 5"/>
          <p:cNvSpPr>
            <a:spLocks noGrp="1"/>
          </p:cNvSpPr>
          <p:nvPr>
            <p:ph type="sldNum" sz="quarter" idx="12"/>
          </p:nvPr>
        </p:nvSpPr>
        <p:spPr/>
        <p:txBody>
          <a:bodyPr/>
          <a:lstStyle/>
          <a:p>
            <a:fld id="{AB1E4786-9D36-41EE-BC85-86F38C5C4E84}" type="slidenum">
              <a:rPr lang="zh-CN" altLang="en-US" smtClean="0"/>
              <a:t>41</a:t>
            </a:fld>
            <a:endParaRPr lang="zh-CN" altLang="en-US"/>
          </a:p>
        </p:txBody>
      </p:sp>
    </p:spTree>
    <p:extLst>
      <p:ext uri="{BB962C8B-B14F-4D97-AF65-F5344CB8AC3E}">
        <p14:creationId xmlns:p14="http://schemas.microsoft.com/office/powerpoint/2010/main" val="128385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Cp</a:t>
            </a:r>
            <a:r>
              <a:rPr lang="zh-CN" altLang="en-US" dirty="0" smtClean="0"/>
              <a:t>中</a:t>
            </a:r>
            <a:r>
              <a:rPr lang="en-US" altLang="zh-CN" dirty="0" smtClean="0"/>
              <a:t>m</a:t>
            </a:r>
            <a:r>
              <a:rPr lang="zh-CN" altLang="en-US" dirty="0" smtClean="0"/>
              <a:t>表示子模型中变量的个数。分母是所有变量都纳入模型时的</a:t>
            </a:r>
            <a:r>
              <a:rPr lang="zh-CN" altLang="en-US" baseline="0" dirty="0" smtClean="0"/>
              <a:t> 均方误差。</a:t>
            </a:r>
            <a:r>
              <a:rPr lang="en-US" altLang="zh-CN" baseline="0" dirty="0" smtClean="0"/>
              <a:t>P</a:t>
            </a:r>
            <a:r>
              <a:rPr lang="zh-CN" altLang="en-US" baseline="0" dirty="0" smtClean="0"/>
              <a:t>为子模型中变量的个数。 </a:t>
            </a:r>
            <a:r>
              <a:rPr lang="en-US" altLang="zh-CN" baseline="0" dirty="0" smtClean="0"/>
              <a:t>M</a:t>
            </a:r>
            <a:r>
              <a:rPr lang="zh-CN" altLang="en-US" baseline="0" dirty="0" smtClean="0"/>
              <a:t>不含截距项。</a:t>
            </a:r>
            <a:r>
              <a:rPr lang="zh-CN" altLang="en-US" sz="1200" b="0" i="0" kern="1200" dirty="0" smtClean="0">
                <a:solidFill>
                  <a:schemeClr val="tx1"/>
                </a:solidFill>
                <a:effectLst/>
                <a:latin typeface="+mn-lt"/>
                <a:ea typeface="+mn-ea"/>
                <a:cs typeface="+mn-cs"/>
              </a:rPr>
              <a:t>通常，当  </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接近或小于</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时，可停止筛选并采用该自变量子集为最佳组合，即  </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约等于</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，也就是采用数量较少的自变量组合来简化模型的同时，也能保持模型的均方误差不变或减小。同时缓解了过度拟合问题以及提升了模型的预测能力。</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latin typeface="Calibri" pitchFamily="34" charset="0"/>
                <a:sym typeface="宋体" charset="-122"/>
              </a:rPr>
              <a:t>偏差纠正的</a:t>
            </a:r>
            <a:r>
              <a:rPr lang="en-US" altLang="zh-CN" dirty="0" smtClean="0">
                <a:solidFill>
                  <a:srgbClr val="000000"/>
                </a:solidFill>
                <a:latin typeface="Calibri" pitchFamily="34" charset="0"/>
                <a:sym typeface="Calibri" pitchFamily="34" charset="0"/>
              </a:rPr>
              <a:t>AIC(</a:t>
            </a:r>
            <a:r>
              <a:rPr lang="en-US" altLang="zh-CN" dirty="0" err="1" smtClean="0">
                <a:solidFill>
                  <a:srgbClr val="000000"/>
                </a:solidFill>
                <a:latin typeface="Calibri" pitchFamily="34" charset="0"/>
                <a:sym typeface="Calibri" pitchFamily="34" charset="0"/>
              </a:rPr>
              <a:t>AICc</a:t>
            </a:r>
            <a:r>
              <a:rPr lang="zh-CN" altLang="en-US" dirty="0" smtClean="0">
                <a:solidFill>
                  <a:srgbClr val="000000"/>
                </a:solidFill>
                <a:latin typeface="Calibri" pitchFamily="34" charset="0"/>
                <a:sym typeface="宋体" charset="-122"/>
              </a:rPr>
              <a:t>）</a:t>
            </a:r>
            <a:endParaRPr lang="en-US" altLang="zh-CN" dirty="0" smtClean="0">
              <a:solidFill>
                <a:srgbClr val="000000"/>
              </a:solidFill>
              <a:latin typeface="Calibri" pitchFamily="34" charset="0"/>
              <a:sym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solidFill>
                  <a:srgbClr val="000000"/>
                </a:solidFill>
                <a:latin typeface="Calibri" pitchFamily="34" charset="0"/>
                <a:sym typeface="宋体" charset="-122"/>
              </a:rPr>
              <a:t>Gcv</a:t>
            </a:r>
            <a:r>
              <a:rPr lang="en-US" altLang="zh-CN" dirty="0" smtClean="0">
                <a:solidFill>
                  <a:srgbClr val="000000"/>
                </a:solidFill>
                <a:latin typeface="Calibri" pitchFamily="34" charset="0"/>
                <a:sym typeface="宋体" charset="-122"/>
              </a:rPr>
              <a:t> </a:t>
            </a:r>
            <a:r>
              <a:rPr lang="zh-CN" altLang="en-US" dirty="0" smtClean="0">
                <a:solidFill>
                  <a:srgbClr val="000000"/>
                </a:solidFill>
                <a:latin typeface="Calibri" pitchFamily="34" charset="0"/>
                <a:sym typeface="宋体" charset="-122"/>
              </a:rPr>
              <a:t>后面介绍在做展开</a:t>
            </a:r>
            <a:endParaRPr lang="en-US" altLang="zh-CN" dirty="0" smtClean="0">
              <a:solidFill>
                <a:srgbClr val="000000"/>
              </a:solidFill>
              <a:latin typeface="Calibri" pitchFamily="34" charset="0"/>
              <a:sym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000000"/>
              </a:solidFill>
              <a:latin typeface="Calibri" pitchFamily="34" charset="0"/>
              <a:sym typeface="Calibri" pitchFamily="34" charset="0"/>
            </a:endParaRPr>
          </a:p>
          <a:p>
            <a:endParaRPr lang="zh-CN" altLang="en-US" dirty="0"/>
          </a:p>
        </p:txBody>
      </p:sp>
      <p:sp>
        <p:nvSpPr>
          <p:cNvPr id="4" name="页眉占位符 3"/>
          <p:cNvSpPr>
            <a:spLocks noGrp="1"/>
          </p:cNvSpPr>
          <p:nvPr>
            <p:ph type="hdr" sz="quarter" idx="10"/>
          </p:nvPr>
        </p:nvSpPr>
        <p:spPr/>
        <p:txBody>
          <a:bodyPr/>
          <a:lstStyle/>
          <a:p>
            <a:r>
              <a:rPr lang="en-US" altLang="zh-CN" smtClean="0">
                <a:solidFill>
                  <a:prstClr val="black"/>
                </a:solidFill>
              </a:rPr>
              <a:t>Variable selection</a:t>
            </a:r>
            <a:endParaRPr lang="zh-CN" altLang="en-US">
              <a:solidFill>
                <a:prstClr val="black"/>
              </a:solidFill>
            </a:endParaRPr>
          </a:p>
        </p:txBody>
      </p:sp>
      <p:sp>
        <p:nvSpPr>
          <p:cNvPr id="5" name="页脚占位符 4"/>
          <p:cNvSpPr>
            <a:spLocks noGrp="1"/>
          </p:cNvSpPr>
          <p:nvPr>
            <p:ph type="ftr" sz="quarter" idx="11"/>
          </p:nvPr>
        </p:nvSpPr>
        <p:spPr/>
        <p:txBody>
          <a:bodyPr/>
          <a:lstStyle/>
          <a:p>
            <a:r>
              <a:rPr lang="en-US" altLang="zh-CN" smtClean="0">
                <a:solidFill>
                  <a:prstClr val="black"/>
                </a:solidFill>
              </a:rPr>
              <a:t>Variable selection 1</a:t>
            </a:r>
            <a:endParaRPr lang="zh-CN" altLang="en-US">
              <a:solidFill>
                <a:prstClr val="black"/>
              </a:solidFill>
            </a:endParaRPr>
          </a:p>
        </p:txBody>
      </p:sp>
      <p:sp>
        <p:nvSpPr>
          <p:cNvPr id="6" name="灯片编号占位符 5"/>
          <p:cNvSpPr>
            <a:spLocks noGrp="1"/>
          </p:cNvSpPr>
          <p:nvPr>
            <p:ph type="sldNum" sz="quarter" idx="12"/>
          </p:nvPr>
        </p:nvSpPr>
        <p:spPr/>
        <p:txBody>
          <a:bodyPr/>
          <a:lstStyle/>
          <a:p>
            <a:fld id="{AB1E4786-9D36-41EE-BC85-86F38C5C4E84}"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25333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Ordinal </a:t>
            </a:r>
            <a:r>
              <a:rPr lang="en-US" altLang="zh-CN" dirty="0" err="1" smtClean="0"/>
              <a:t>crossvalidation</a:t>
            </a:r>
            <a:endParaRPr lang="zh-CN" altLang="en-US" dirty="0"/>
          </a:p>
        </p:txBody>
      </p:sp>
      <p:sp>
        <p:nvSpPr>
          <p:cNvPr id="4" name="页眉占位符 3"/>
          <p:cNvSpPr>
            <a:spLocks noGrp="1"/>
          </p:cNvSpPr>
          <p:nvPr>
            <p:ph type="hdr" sz="quarter" idx="10"/>
          </p:nvPr>
        </p:nvSpPr>
        <p:spPr/>
        <p:txBody>
          <a:bodyPr/>
          <a:lstStyle/>
          <a:p>
            <a:r>
              <a:rPr lang="en-US" altLang="zh-CN" smtClean="0"/>
              <a:t>Variable selection</a:t>
            </a:r>
            <a:endParaRPr lang="zh-CN" altLang="en-US"/>
          </a:p>
        </p:txBody>
      </p:sp>
      <p:sp>
        <p:nvSpPr>
          <p:cNvPr id="5" name="页脚占位符 4"/>
          <p:cNvSpPr>
            <a:spLocks noGrp="1"/>
          </p:cNvSpPr>
          <p:nvPr>
            <p:ph type="ftr" sz="quarter" idx="11"/>
          </p:nvPr>
        </p:nvSpPr>
        <p:spPr/>
        <p:txBody>
          <a:bodyPr/>
          <a:lstStyle/>
          <a:p>
            <a:r>
              <a:rPr lang="en-US" altLang="zh-CN" smtClean="0"/>
              <a:t>Variable selection 1</a:t>
            </a:r>
            <a:endParaRPr lang="zh-CN" altLang="en-US"/>
          </a:p>
        </p:txBody>
      </p:sp>
      <p:sp>
        <p:nvSpPr>
          <p:cNvPr id="6" name="灯片编号占位符 5"/>
          <p:cNvSpPr>
            <a:spLocks noGrp="1"/>
          </p:cNvSpPr>
          <p:nvPr>
            <p:ph type="sldNum" sz="quarter" idx="12"/>
          </p:nvPr>
        </p:nvSpPr>
        <p:spPr/>
        <p:txBody>
          <a:bodyPr/>
          <a:lstStyle/>
          <a:p>
            <a:fld id="{AB1E4786-9D36-41EE-BC85-86F38C5C4E84}" type="slidenum">
              <a:rPr lang="zh-CN" altLang="en-US" smtClean="0"/>
              <a:t>51</a:t>
            </a:fld>
            <a:endParaRPr lang="zh-CN" altLang="en-US"/>
          </a:p>
        </p:txBody>
      </p:sp>
    </p:spTree>
    <p:extLst>
      <p:ext uri="{BB962C8B-B14F-4D97-AF65-F5344CB8AC3E}">
        <p14:creationId xmlns:p14="http://schemas.microsoft.com/office/powerpoint/2010/main" val="309401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E44E81-FD8D-4117-AB45-D66DE17E05FE}"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313218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30CAB4-4A4A-4072-84EE-759181DA6A89}"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707403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3DDB8F-C724-460E-B7C5-677ED6349189}"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427954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7399D5C-D01D-417B-8A70-07BCDB6E6767}" type="datetime1">
              <a:rPr lang="en-US" altLang="zh-CN"/>
              <a:pPr>
                <a:defRPr/>
              </a:pPr>
              <a:t>4/7/2019</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E73540B-2442-4D77-BFB7-DDD4C741C2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4736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A02EB29-5C73-4B51-A7C4-799E84C5D22B}" type="datetime1">
              <a:rPr lang="en-US" altLang="zh-CN"/>
              <a:pPr>
                <a:defRPr/>
              </a:pPr>
              <a:t>4/7/2019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3EDC87E-81F0-4F03-9F76-4AB046C97CC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8450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26E2ED-2BE1-43E6-ACE0-1C9EEA161714}" type="datetime1">
              <a:rPr lang="en-US" altLang="zh-CN"/>
              <a:pPr>
                <a:defRPr/>
              </a:pPr>
              <a:t>4/7/2019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C36294-9252-4722-BF57-E3F5A00CCE9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46172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B66C2CC-D0AA-4738-B2F9-7AF0EE62575A}" type="datetime1">
              <a:rPr lang="en-US" altLang="zh-CN"/>
              <a:pPr>
                <a:defRPr/>
              </a:pPr>
              <a:t>4/7/2019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C4E5081-5011-49A9-A546-C4B285719AA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69863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7904C51-6A11-4C4A-AA97-C588C7F0A8A5}" type="datetime1">
              <a:rPr lang="en-US" altLang="zh-CN"/>
              <a:pPr>
                <a:defRPr/>
              </a:pPr>
              <a:t>4/7/2019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4FCF49E-1F5A-49AB-8761-CAF0033443A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7793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18BE27F-CF36-49A5-93C3-60D2A4E7D3E1}" type="datetime1">
              <a:rPr lang="en-US" altLang="zh-CN"/>
              <a:pPr>
                <a:defRPr/>
              </a:pPr>
              <a:t>4/7/2019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49629E9E-FA01-40F9-AEC1-6F3136DFB06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48997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2BF821-E191-41AC-BC3F-A9C2471A2BEE}" type="datetime1">
              <a:rPr lang="en-US" altLang="zh-CN"/>
              <a:pPr>
                <a:defRPr/>
              </a:pPr>
              <a:t>4/7/2019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0216F56-A2E9-4618-B058-2385457F4EB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7064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CF05BB7-09FF-4532-ADEA-D1312B3106E4}" type="datetime1">
              <a:rPr lang="en-US" altLang="zh-CN"/>
              <a:pPr>
                <a:defRPr/>
              </a:pPr>
              <a:t>4/7/2019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0786067-E65C-47F7-A813-CB1DAE4E8A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736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2999386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BA1371C-EAFF-441C-BA02-4D2992BE658D}" type="datetime1">
              <a:rPr lang="en-US" altLang="zh-CN"/>
              <a:pPr>
                <a:defRPr/>
              </a:pPr>
              <a:t>4/7/2019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4A5D6F3-88FB-4B2D-9CDA-7D9A48299A1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8798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142FCB2-41E3-4B2C-9261-3B4A0E4A9469}" type="datetime1">
              <a:rPr lang="en-US" altLang="zh-CN"/>
              <a:pPr>
                <a:defRPr/>
              </a:pPr>
              <a:t>4/7/2019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8240992-D5F7-41AC-8654-543D4E3C726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49547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47137BB-FD8C-4864-99E3-FBDB6E4915AE}" type="datetime1">
              <a:rPr lang="en-US" altLang="zh-CN"/>
              <a:pPr>
                <a:defRPr/>
              </a:pPr>
              <a:t>4/7/2019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937EB12-E12F-4FB5-9749-E896558C6B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26715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35D4B30-F37C-4102-8D69-EC4154DA3CC4}" type="datetime1">
              <a:rPr lang="en-US" altLang="zh-CN"/>
              <a:pPr>
                <a:defRPr/>
              </a:pPr>
              <a:t>4/7/2019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1DE7139-6183-42DC-92DD-02BDD79E4F7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11255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ACECA93-4841-4BCF-A7A2-54A70C97B096}" type="datetime1">
              <a:rPr lang="en-US" altLang="zh-CN"/>
              <a:pPr>
                <a:defRPr/>
              </a:pPr>
              <a:t>4/7/2019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9FD144D-67AA-4F32-88E4-87AEFA47A0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05148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C387B9C-8070-4649-84B6-CB8AF811FB04}" type="datetime1">
              <a:rPr lang="en-US" altLang="zh-CN"/>
              <a:pPr>
                <a:defRPr/>
              </a:pPr>
              <a:t>4/7/2019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9B29950-5217-47E2-8A08-501F75DE90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9655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5643E3-447C-4D07-A4DD-9D64D316BBFD}"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415187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D58A02-61FC-40FC-9728-B8FA48DB2EEE}" type="datetime1">
              <a:rPr lang="zh-CN" altLang="en-US" smtClean="0"/>
              <a:t>2019/4/7</a:t>
            </a:fld>
            <a:endParaRPr lang="zh-CN" altLang="en-US"/>
          </a:p>
        </p:txBody>
      </p:sp>
      <p:sp>
        <p:nvSpPr>
          <p:cNvPr id="6" name="页脚占位符 5"/>
          <p:cNvSpPr>
            <a:spLocks noGrp="1"/>
          </p:cNvSpPr>
          <p:nvPr>
            <p:ph type="ftr" sz="quarter" idx="11"/>
          </p:nvPr>
        </p:nvSpPr>
        <p:spPr/>
        <p:txBody>
          <a:bodyPr/>
          <a:lstStyle/>
          <a:p>
            <a:r>
              <a:rPr lang="en-US" altLang="zh-CN" smtClean="0"/>
              <a:t>Liu Miao</a:t>
            </a:r>
            <a:endParaRPr lang="zh-CN" altLang="en-US"/>
          </a:p>
        </p:txBody>
      </p:sp>
      <p:sp>
        <p:nvSpPr>
          <p:cNvPr id="7" name="灯片编号占位符 6"/>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1815411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365A1A-911C-4305-97F9-2BA72E1925E8}" type="datetime1">
              <a:rPr lang="zh-CN" altLang="en-US" smtClean="0"/>
              <a:t>2019/4/7</a:t>
            </a:fld>
            <a:endParaRPr lang="zh-CN" altLang="en-US"/>
          </a:p>
        </p:txBody>
      </p:sp>
      <p:sp>
        <p:nvSpPr>
          <p:cNvPr id="8" name="页脚占位符 7"/>
          <p:cNvSpPr>
            <a:spLocks noGrp="1"/>
          </p:cNvSpPr>
          <p:nvPr>
            <p:ph type="ftr" sz="quarter" idx="11"/>
          </p:nvPr>
        </p:nvSpPr>
        <p:spPr/>
        <p:txBody>
          <a:bodyPr/>
          <a:lstStyle/>
          <a:p>
            <a:r>
              <a:rPr lang="en-US" altLang="zh-CN" smtClean="0"/>
              <a:t>Liu Miao</a:t>
            </a:r>
            <a:endParaRPr lang="zh-CN" altLang="en-US"/>
          </a:p>
        </p:txBody>
      </p:sp>
      <p:sp>
        <p:nvSpPr>
          <p:cNvPr id="9" name="灯片编号占位符 8"/>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29360755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91B654-CDCB-4778-920F-ECEFE488A33F}" type="datetime1">
              <a:rPr lang="zh-CN" altLang="en-US" smtClean="0"/>
              <a:t>2019/4/7</a:t>
            </a:fld>
            <a:endParaRPr lang="zh-CN" altLang="en-US"/>
          </a:p>
        </p:txBody>
      </p:sp>
      <p:sp>
        <p:nvSpPr>
          <p:cNvPr id="4" name="页脚占位符 3"/>
          <p:cNvSpPr>
            <a:spLocks noGrp="1"/>
          </p:cNvSpPr>
          <p:nvPr>
            <p:ph type="ftr" sz="quarter" idx="11"/>
          </p:nvPr>
        </p:nvSpPr>
        <p:spPr/>
        <p:txBody>
          <a:bodyPr/>
          <a:lstStyle/>
          <a:p>
            <a:r>
              <a:rPr lang="en-US" altLang="zh-CN" smtClean="0"/>
              <a:t>Liu Miao</a:t>
            </a:r>
            <a:endParaRPr lang="zh-CN" altLang="en-US"/>
          </a:p>
        </p:txBody>
      </p:sp>
      <p:sp>
        <p:nvSpPr>
          <p:cNvPr id="5" name="灯片编号占位符 4"/>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2638868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22421A-2B47-4BF8-BDF9-7E91EF5B6FA0}" type="datetime1">
              <a:rPr lang="zh-CN" altLang="en-US" smtClean="0"/>
              <a:t>2019/4/7</a:t>
            </a:fld>
            <a:endParaRPr lang="zh-CN" altLang="en-US"/>
          </a:p>
        </p:txBody>
      </p:sp>
      <p:sp>
        <p:nvSpPr>
          <p:cNvPr id="3" name="页脚占位符 2"/>
          <p:cNvSpPr>
            <a:spLocks noGrp="1"/>
          </p:cNvSpPr>
          <p:nvPr>
            <p:ph type="ftr" sz="quarter" idx="11"/>
          </p:nvPr>
        </p:nvSpPr>
        <p:spPr/>
        <p:txBody>
          <a:bodyPr/>
          <a:lstStyle/>
          <a:p>
            <a:r>
              <a:rPr lang="en-US" altLang="zh-CN" smtClean="0"/>
              <a:t>Liu Miao</a:t>
            </a:r>
            <a:endParaRPr lang="zh-CN" altLang="en-US"/>
          </a:p>
        </p:txBody>
      </p:sp>
      <p:sp>
        <p:nvSpPr>
          <p:cNvPr id="4" name="灯片编号占位符 3"/>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21950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EBBFD3-94A8-489E-92A4-217D9C914E8F}" type="datetime1">
              <a:rPr lang="zh-CN" altLang="en-US" smtClean="0"/>
              <a:t>2019/4/7</a:t>
            </a:fld>
            <a:endParaRPr lang="zh-CN" altLang="en-US"/>
          </a:p>
        </p:txBody>
      </p:sp>
      <p:sp>
        <p:nvSpPr>
          <p:cNvPr id="6" name="页脚占位符 5"/>
          <p:cNvSpPr>
            <a:spLocks noGrp="1"/>
          </p:cNvSpPr>
          <p:nvPr>
            <p:ph type="ftr" sz="quarter" idx="11"/>
          </p:nvPr>
        </p:nvSpPr>
        <p:spPr/>
        <p:txBody>
          <a:bodyPr/>
          <a:lstStyle/>
          <a:p>
            <a:r>
              <a:rPr lang="en-US" altLang="zh-CN" smtClean="0"/>
              <a:t>Liu Miao</a:t>
            </a:r>
            <a:endParaRPr lang="zh-CN" altLang="en-US"/>
          </a:p>
        </p:txBody>
      </p:sp>
      <p:sp>
        <p:nvSpPr>
          <p:cNvPr id="7" name="灯片编号占位符 6"/>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282287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4CFDE1-4023-4993-90BA-B79F595F6436}" type="datetime1">
              <a:rPr lang="zh-CN" altLang="en-US" smtClean="0"/>
              <a:t>2019/4/7</a:t>
            </a:fld>
            <a:endParaRPr lang="zh-CN" altLang="en-US"/>
          </a:p>
        </p:txBody>
      </p:sp>
      <p:sp>
        <p:nvSpPr>
          <p:cNvPr id="6" name="页脚占位符 5"/>
          <p:cNvSpPr>
            <a:spLocks noGrp="1"/>
          </p:cNvSpPr>
          <p:nvPr>
            <p:ph type="ftr" sz="quarter" idx="11"/>
          </p:nvPr>
        </p:nvSpPr>
        <p:spPr/>
        <p:txBody>
          <a:bodyPr/>
          <a:lstStyle/>
          <a:p>
            <a:r>
              <a:rPr lang="en-US" altLang="zh-CN" smtClean="0"/>
              <a:t>Liu Miao</a:t>
            </a:r>
            <a:endParaRPr lang="zh-CN" altLang="en-US"/>
          </a:p>
        </p:txBody>
      </p:sp>
      <p:sp>
        <p:nvSpPr>
          <p:cNvPr id="7" name="灯片编号占位符 6"/>
          <p:cNvSpPr>
            <a:spLocks noGrp="1"/>
          </p:cNvSpPr>
          <p:nvPr>
            <p:ph type="sldNum" sz="quarter" idx="12"/>
          </p:nvPr>
        </p:nvSpPr>
        <p:spPr/>
        <p:txBody>
          <a:body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36154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45278-E1D1-4D88-8F36-5BA60874AAEB}" type="datetime1">
              <a:rPr lang="zh-CN" altLang="en-US" smtClean="0"/>
              <a:t>2019/4/7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Liu Miao</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C0EC1-E114-4240-8B5B-79B562F04858}" type="slidenum">
              <a:rPr lang="zh-CN" altLang="en-US" smtClean="0"/>
              <a:t>‹#›</a:t>
            </a:fld>
            <a:endParaRPr lang="zh-CN" altLang="en-US"/>
          </a:p>
        </p:txBody>
      </p:sp>
    </p:spTree>
    <p:extLst>
      <p:ext uri="{BB962C8B-B14F-4D97-AF65-F5344CB8AC3E}">
        <p14:creationId xmlns:p14="http://schemas.microsoft.com/office/powerpoint/2010/main" val="146883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itchFamily="34" charset="0"/>
              </a:rPr>
              <a:t>单击此处编辑母版文本样式</a:t>
            </a:r>
          </a:p>
          <a:p>
            <a:pPr lvl="1"/>
            <a:r>
              <a:rPr lang="zh-CN" altLang="en-US" smtClean="0">
                <a:sym typeface="Calibri" pitchFamily="34" charset="0"/>
              </a:rPr>
              <a:t>第二级</a:t>
            </a:r>
          </a:p>
          <a:p>
            <a:pPr lvl="2"/>
            <a:r>
              <a:rPr lang="zh-CN" altLang="en-US" smtClean="0">
                <a:sym typeface="Calibri" pitchFamily="34" charset="0"/>
              </a:rPr>
              <a:t>第三级</a:t>
            </a:r>
          </a:p>
          <a:p>
            <a:pPr lvl="3"/>
            <a:r>
              <a:rPr lang="zh-CN" altLang="en-US" smtClean="0">
                <a:sym typeface="Calibri" pitchFamily="34" charset="0"/>
              </a:rPr>
              <a:t>第四级</a:t>
            </a:r>
          </a:p>
          <a:p>
            <a:pPr lvl="4"/>
            <a:r>
              <a:rPr lang="zh-CN" altLang="en-US"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fontAlgn="base">
              <a:spcBef>
                <a:spcPct val="0"/>
              </a:spcBef>
              <a:spcAft>
                <a:spcPct val="0"/>
              </a:spcAft>
              <a:buFont typeface="Arial" charset="0"/>
              <a:buNone/>
              <a:defRPr/>
            </a:pPr>
            <a:fld id="{3BBFB601-B7E5-40C7-9692-6EA9FE513356}" type="datetime1">
              <a:rPr lang="en-US" altLang="zh-CN">
                <a:latin typeface="Arial" charset="0"/>
              </a:rPr>
              <a:pPr fontAlgn="base">
                <a:spcBef>
                  <a:spcPct val="0"/>
                </a:spcBef>
                <a:spcAft>
                  <a:spcPct val="0"/>
                </a:spcAft>
                <a:buFont typeface="Arial" charset="0"/>
                <a:buNone/>
                <a:defRPr/>
              </a:pPr>
              <a:t>4/7/2019</a:t>
            </a:fld>
            <a:endParaRPr lang="zh-CN" altLang="en-US" sz="1800">
              <a:solidFill>
                <a:srgbClr val="000000"/>
              </a:solidFill>
              <a:latin typeface="Arial" charset="0"/>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fontAlgn="base">
              <a:spcBef>
                <a:spcPct val="0"/>
              </a:spcBef>
              <a:spcAft>
                <a:spcPct val="0"/>
              </a:spcAft>
              <a:buFont typeface="Arial" charset="0"/>
              <a:buNone/>
              <a:defRPr/>
            </a:pPr>
            <a:endParaRPr lang="zh-CN" altLang="en-US">
              <a:latin typeface="Arial" charset="0"/>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fontAlgn="base">
              <a:spcBef>
                <a:spcPct val="0"/>
              </a:spcBef>
              <a:spcAft>
                <a:spcPct val="0"/>
              </a:spcAft>
              <a:buFont typeface="Arial" charset="0"/>
              <a:buNone/>
              <a:defRPr/>
            </a:pPr>
            <a:fld id="{89F59AF0-34A1-491B-B513-7D5393353477}" type="slidenum">
              <a:rPr lang="zh-CN" altLang="en-US">
                <a:latin typeface="Arial" charset="0"/>
              </a:rPr>
              <a:pPr fontAlgn="base">
                <a:spcBef>
                  <a:spcPct val="0"/>
                </a:spcBef>
                <a:spcAft>
                  <a:spcPct val="0"/>
                </a:spcAft>
                <a:buFont typeface="Arial" charset="0"/>
                <a:buNone/>
                <a:defRPr/>
              </a:pPr>
              <a:t>‹#›</a:t>
            </a:fld>
            <a:endParaRPr lang="zh-CN" altLang="en-US" sz="1800">
              <a:solidFill>
                <a:srgbClr val="000000"/>
              </a:solidFill>
              <a:latin typeface="Arial" charset="0"/>
            </a:endParaRPr>
          </a:p>
        </p:txBody>
      </p:sp>
    </p:spTree>
    <p:extLst>
      <p:ext uri="{BB962C8B-B14F-4D97-AF65-F5344CB8AC3E}">
        <p14:creationId xmlns:p14="http://schemas.microsoft.com/office/powerpoint/2010/main" val="1689016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3.wmf"/><Relationship Id="rId3" Type="http://schemas.openxmlformats.org/officeDocument/2006/relationships/image" Target="../media/image53.png"/><Relationship Id="rId7" Type="http://schemas.openxmlformats.org/officeDocument/2006/relationships/image" Target="../media/image40.wmf"/><Relationship Id="rId12" Type="http://schemas.openxmlformats.org/officeDocument/2006/relationships/oleObject" Target="../embeddings/oleObject38.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8.vml"/><Relationship Id="rId6" Type="http://schemas.openxmlformats.org/officeDocument/2006/relationships/oleObject" Target="../embeddings/oleObject35.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1.wmf"/><Relationship Id="rId14"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48.emf"/><Relationship Id="rId4" Type="http://schemas.openxmlformats.org/officeDocument/2006/relationships/oleObject" Target="../embeddings/Microsoft_Word_97_-_2003___1.doc"/></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43.bin"/><Relationship Id="rId4" Type="http://schemas.openxmlformats.org/officeDocument/2006/relationships/image" Target="../media/image1.wmf"/></Relationships>
</file>

<file path=ppt/slides/_rels/slide39.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480.png"/><Relationship Id="rId7" Type="http://schemas.openxmlformats.org/officeDocument/2006/relationships/image" Target="../media/image52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500.png"/><Relationship Id="rId4" Type="http://schemas.openxmlformats.org/officeDocument/2006/relationships/image" Target="../media/image490.png"/></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0.wmf"/><Relationship Id="rId3" Type="http://schemas.openxmlformats.org/officeDocument/2006/relationships/notesSlide" Target="../notesSlides/notesSlide6.xml"/><Relationship Id="rId7" Type="http://schemas.openxmlformats.org/officeDocument/2006/relationships/image" Target="../media/image57.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5.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8.wmf"/></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notesSlide" Target="../notesSlides/notesSlide7.xml"/><Relationship Id="rId7" Type="http://schemas.openxmlformats.org/officeDocument/2006/relationships/oleObject" Target="../embeddings/oleObject50.bin"/><Relationship Id="rId12" Type="http://schemas.openxmlformats.org/officeDocument/2006/relationships/image" Target="../media/image69.wmf"/><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66.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8.wmf"/><Relationship Id="rId4" Type="http://schemas.openxmlformats.org/officeDocument/2006/relationships/image" Target="../media/image72.png"/><Relationship Id="rId9" Type="http://schemas.openxmlformats.org/officeDocument/2006/relationships/oleObject" Target="../embeddings/oleObject5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1.wmf"/><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oleObject" Target="../embeddings/oleObject54.bin"/><Relationship Id="rId5" Type="http://schemas.openxmlformats.org/officeDocument/2006/relationships/image" Target="../media/image70.wmf"/><Relationship Id="rId4" Type="http://schemas.openxmlformats.org/officeDocument/2006/relationships/oleObject" Target="../embeddings/oleObject5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www.stats.ox.ac.uk/~meinshau/consistent.pdf" TargetMode="External"/><Relationship Id="rId3" Type="http://schemas.openxmlformats.org/officeDocument/2006/relationships/hyperlink" Target="http://citeseerx.ist.psu.edu/viewdoc/summary?doi=10.1.1.79.2062" TargetMode="External"/><Relationship Id="rId7" Type="http://schemas.openxmlformats.org/officeDocument/2006/relationships/hyperlink" Target="http://www.stat.umn.edu/~hzou/Papers/onestep.pdf" TargetMode="External"/><Relationship Id="rId2" Type="http://schemas.openxmlformats.org/officeDocument/2006/relationships/hyperlink" Target="http://www-stat.stanford.edu/~tibs/lasso.html" TargetMode="External"/><Relationship Id="rId1" Type="http://schemas.openxmlformats.org/officeDocument/2006/relationships/slideLayout" Target="../slideLayouts/slideLayout2.xml"/><Relationship Id="rId6" Type="http://schemas.openxmlformats.org/officeDocument/2006/relationships/hyperlink" Target="http://www.orfe.princeton.edu/~jqfan/papers/01/penlike.pdf" TargetMode="External"/><Relationship Id="rId5" Type="http://schemas.openxmlformats.org/officeDocument/2006/relationships/hyperlink" Target="http://www.stat.umn.edu/~hzou/Papers/adaLasso.pdf" TargetMode="External"/><Relationship Id="rId10" Type="http://schemas.openxmlformats.org/officeDocument/2006/relationships/hyperlink" Target="http://www-stat.stanford.edu/~tibs/ftp/graph.pdf" TargetMode="External"/><Relationship Id="rId4" Type="http://schemas.openxmlformats.org/officeDocument/2006/relationships/hyperlink" Target="http://www-stat.stanford.edu/~hastie/TALKS/enet_talk.pdf" TargetMode="External"/><Relationship Id="rId9" Type="http://schemas.openxmlformats.org/officeDocument/2006/relationships/hyperlink" Target="http://arxiv.org/abs/0811.4463"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143000"/>
          </a:xfrm>
        </p:spPr>
        <p:txBody>
          <a:bodyPr>
            <a:normAutofit fontScale="90000"/>
          </a:bodyPr>
          <a:lstStyle/>
          <a:p>
            <a:r>
              <a:rPr lang="en-US" altLang="zh-CN" b="1" dirty="0" smtClean="0">
                <a:solidFill>
                  <a:srgbClr val="00B050"/>
                </a:solidFill>
                <a:latin typeface="Century Schoolbook" pitchFamily="18" charset="0"/>
                <a:cs typeface="Times New Roman" pitchFamily="18" charset="0"/>
              </a:rPr>
              <a:t/>
            </a:r>
            <a:br>
              <a:rPr lang="en-US" altLang="zh-CN" b="1" dirty="0" smtClean="0">
                <a:solidFill>
                  <a:srgbClr val="00B050"/>
                </a:solidFill>
                <a:latin typeface="Century Schoolbook" pitchFamily="18" charset="0"/>
                <a:cs typeface="Times New Roman" pitchFamily="18" charset="0"/>
              </a:rPr>
            </a:br>
            <a:r>
              <a:rPr lang="en-US" altLang="zh-CN" b="1" dirty="0" smtClean="0">
                <a:solidFill>
                  <a:srgbClr val="00B050"/>
                </a:solidFill>
                <a:latin typeface="Century Schoolbook" pitchFamily="18" charset="0"/>
                <a:cs typeface="Times New Roman" pitchFamily="18" charset="0"/>
              </a:rPr>
              <a:t>Multi-</a:t>
            </a:r>
            <a:r>
              <a:rPr lang="en-US" altLang="zh-CN" b="1" dirty="0" err="1" smtClean="0">
                <a:solidFill>
                  <a:srgbClr val="00B050"/>
                </a:solidFill>
                <a:latin typeface="Century Schoolbook" pitchFamily="18" charset="0"/>
                <a:cs typeface="Times New Roman" pitchFamily="18" charset="0"/>
              </a:rPr>
              <a:t>Colinearity</a:t>
            </a:r>
            <a:r>
              <a:rPr lang="en-US" altLang="zh-CN" b="1" dirty="0" smtClean="0">
                <a:solidFill>
                  <a:srgbClr val="00B050"/>
                </a:solidFill>
                <a:latin typeface="Century Schoolbook" pitchFamily="18" charset="0"/>
                <a:cs typeface="Times New Roman" pitchFamily="18" charset="0"/>
              </a:rPr>
              <a:t> and  Variable Selection  in regression problem</a:t>
            </a:r>
            <a:r>
              <a:rPr lang="en-US" altLang="zh-CN" b="1" dirty="0" smtClean="0">
                <a:solidFill>
                  <a:srgbClr val="00B050"/>
                </a:solidFill>
                <a:latin typeface="Century Schoolbook" pitchFamily="18" charset="0"/>
                <a:ea typeface="Microsoft YaHei UI" pitchFamily="34" charset="-122"/>
                <a:cs typeface="Vani" pitchFamily="34" charset="0"/>
              </a:rPr>
              <a:t/>
            </a:r>
            <a:br>
              <a:rPr lang="en-US" altLang="zh-CN" b="1" dirty="0" smtClean="0">
                <a:solidFill>
                  <a:srgbClr val="00B050"/>
                </a:solidFill>
                <a:latin typeface="Century Schoolbook" pitchFamily="18" charset="0"/>
                <a:ea typeface="Microsoft YaHei UI" pitchFamily="34" charset="-122"/>
                <a:cs typeface="Vani" pitchFamily="34" charset="0"/>
              </a:rPr>
            </a:br>
            <a:r>
              <a:rPr lang="en-US" altLang="zh-CN" b="1" dirty="0" smtClean="0">
                <a:latin typeface="Century Schoolbook" pitchFamily="18" charset="0"/>
                <a:ea typeface="Microsoft YaHei UI" pitchFamily="34" charset="-122"/>
                <a:cs typeface="Vani" pitchFamily="34" charset="0"/>
              </a:rPr>
              <a:t/>
            </a:r>
            <a:br>
              <a:rPr lang="en-US" altLang="zh-CN" b="1" dirty="0" smtClean="0">
                <a:latin typeface="Century Schoolbook" pitchFamily="18" charset="0"/>
                <a:ea typeface="Microsoft YaHei UI" pitchFamily="34" charset="-122"/>
                <a:cs typeface="Vani" pitchFamily="34" charset="0"/>
              </a:rPr>
            </a:br>
            <a:r>
              <a:rPr lang="nl-NL" altLang="zh-CN" sz="2700" dirty="0">
                <a:solidFill>
                  <a:srgbClr val="0070C0"/>
                </a:solidFill>
                <a:latin typeface="Century Schoolbook" pitchFamily="18" charset="0"/>
                <a:ea typeface="Microsoft YaHei UI" pitchFamily="34" charset="-122"/>
                <a:cs typeface="Vani" pitchFamily="34" charset="0"/>
              </a:rPr>
              <a:t>Liu Miao</a:t>
            </a:r>
            <a:br>
              <a:rPr lang="nl-NL" altLang="zh-CN" sz="2700" dirty="0">
                <a:solidFill>
                  <a:srgbClr val="0070C0"/>
                </a:solidFill>
                <a:latin typeface="Century Schoolbook" pitchFamily="18" charset="0"/>
                <a:ea typeface="Microsoft YaHei UI" pitchFamily="34" charset="-122"/>
                <a:cs typeface="Vani" pitchFamily="34" charset="0"/>
              </a:rPr>
            </a:br>
            <a:r>
              <a:rPr lang="en-US" altLang="zh-CN" sz="2700" dirty="0">
                <a:solidFill>
                  <a:srgbClr val="0070C0"/>
                </a:solidFill>
                <a:latin typeface="Century Schoolbook" pitchFamily="18" charset="0"/>
                <a:ea typeface="Microsoft YaHei UI" pitchFamily="34" charset="-122"/>
                <a:cs typeface="Vani" pitchFamily="34" charset="0"/>
              </a:rPr>
              <a:t>School of Statistics and Mathematics</a:t>
            </a:r>
            <a:br>
              <a:rPr lang="en-US" altLang="zh-CN" sz="2700" dirty="0">
                <a:solidFill>
                  <a:srgbClr val="0070C0"/>
                </a:solidFill>
                <a:latin typeface="Century Schoolbook" pitchFamily="18" charset="0"/>
                <a:ea typeface="Microsoft YaHei UI" pitchFamily="34" charset="-122"/>
                <a:cs typeface="Vani" pitchFamily="34" charset="0"/>
              </a:rPr>
            </a:br>
            <a:r>
              <a:rPr lang="en-US" altLang="zh-CN" sz="2700" dirty="0">
                <a:solidFill>
                  <a:srgbClr val="0070C0"/>
                </a:solidFill>
                <a:latin typeface="Century Schoolbook" pitchFamily="18" charset="0"/>
                <a:ea typeface="Microsoft YaHei UI" pitchFamily="34" charset="-122"/>
                <a:cs typeface="Vani" pitchFamily="34" charset="0"/>
              </a:rPr>
              <a:t>Central University of Finance and Economics</a:t>
            </a:r>
            <a:br>
              <a:rPr lang="en-US" altLang="zh-CN" sz="2700" dirty="0">
                <a:solidFill>
                  <a:srgbClr val="0070C0"/>
                </a:solidFill>
                <a:latin typeface="Century Schoolbook" pitchFamily="18" charset="0"/>
                <a:ea typeface="Microsoft YaHei UI" pitchFamily="34" charset="-122"/>
                <a:cs typeface="Vani" pitchFamily="34" charset="0"/>
              </a:rPr>
            </a:br>
            <a:endParaRPr lang="en-US" altLang="zh-CN" sz="2700" dirty="0">
              <a:solidFill>
                <a:srgbClr val="0070C0"/>
              </a:solidFill>
              <a:latin typeface="Century Schoolbook" pitchFamily="18" charset="0"/>
              <a:ea typeface="Microsoft YaHei UI" pitchFamily="34" charset="-122"/>
              <a:cs typeface="Vani" pitchFamily="34" charset="0"/>
            </a:endParaRPr>
          </a:p>
        </p:txBody>
      </p:sp>
    </p:spTree>
    <p:extLst>
      <p:ext uri="{BB962C8B-B14F-4D97-AF65-F5344CB8AC3E}">
        <p14:creationId xmlns:p14="http://schemas.microsoft.com/office/powerpoint/2010/main" val="84468008"/>
      </p:ext>
    </p:extLst>
  </p:cSld>
  <p:clrMapOvr>
    <a:masterClrMapping/>
  </p:clrMapOvr>
  <mc:AlternateContent xmlns:mc="http://schemas.openxmlformats.org/markup-compatibility/2006" xmlns:p14="http://schemas.microsoft.com/office/powerpoint/2010/main">
    <mc:Choice Requires="p14">
      <p:transition spd="slow" p14:dur="2000" advTm="2157"/>
    </mc:Choice>
    <mc:Fallback xmlns="">
      <p:transition spd="slow" advTm="21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2286000"/>
            <a:ext cx="7772400" cy="1143000"/>
          </a:xfrm>
        </p:spPr>
        <p:txBody>
          <a:bodyPr>
            <a:normAutofit fontScale="90000"/>
          </a:bodyPr>
          <a:lstStyle/>
          <a:p>
            <a:r>
              <a:rPr lang="en-US" altLang="zh-CN" dirty="0" smtClean="0">
                <a:latin typeface="Century Schoolbook" pitchFamily="18" charset="0"/>
                <a:cs typeface="Times New Roman" pitchFamily="18" charset="0"/>
              </a:rPr>
              <a:t>Multi-</a:t>
            </a:r>
            <a:r>
              <a:rPr lang="en-US" altLang="zh-CN" dirty="0" err="1" smtClean="0">
                <a:latin typeface="Century Schoolbook" pitchFamily="18" charset="0"/>
                <a:cs typeface="Times New Roman" pitchFamily="18" charset="0"/>
              </a:rPr>
              <a:t>Colinearity</a:t>
            </a:r>
            <a:r>
              <a:rPr lang="en-US" altLang="zh-CN" dirty="0" smtClean="0">
                <a:latin typeface="Century Schoolbook" pitchFamily="18" charset="0"/>
                <a:cs typeface="Times New Roman" pitchFamily="18" charset="0"/>
              </a:rPr>
              <a:t/>
            </a:r>
            <a:br>
              <a:rPr lang="en-US" altLang="zh-CN" dirty="0" smtClean="0">
                <a:latin typeface="Century Schoolbook" pitchFamily="18" charset="0"/>
                <a:cs typeface="Times New Roman" pitchFamily="18" charset="0"/>
              </a:rPr>
            </a:br>
            <a:endParaRPr lang="en-US" altLang="zh-CN" dirty="0" smtClean="0">
              <a:latin typeface="Century Schoolbook" pitchFamily="18" charset="0"/>
              <a:cs typeface="Times New Roman" pitchFamily="18" charset="0"/>
            </a:endParaRPr>
          </a:p>
        </p:txBody>
      </p:sp>
    </p:spTree>
    <p:extLst>
      <p:ext uri="{BB962C8B-B14F-4D97-AF65-F5344CB8AC3E}">
        <p14:creationId xmlns:p14="http://schemas.microsoft.com/office/powerpoint/2010/main" val="404509439"/>
      </p:ext>
    </p:extLst>
  </p:cSld>
  <p:clrMapOvr>
    <a:masterClrMapping/>
  </p:clrMapOvr>
  <mc:AlternateContent xmlns:mc="http://schemas.openxmlformats.org/markup-compatibility/2006" xmlns:p14="http://schemas.microsoft.com/office/powerpoint/2010/main">
    <mc:Choice Requires="p14">
      <p:transition spd="slow" p14:dur="2000" advTm="245"/>
    </mc:Choice>
    <mc:Fallback xmlns="">
      <p:transition spd="slow" advTm="24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Question</a:t>
            </a:r>
          </a:p>
        </p:txBody>
      </p:sp>
      <p:sp>
        <p:nvSpPr>
          <p:cNvPr id="46083" name="Rectangle 3"/>
          <p:cNvSpPr>
            <a:spLocks noGrp="1" noChangeArrowheads="1"/>
          </p:cNvSpPr>
          <p:nvPr>
            <p:ph type="body" idx="1"/>
          </p:nvPr>
        </p:nvSpPr>
        <p:spPr>
          <a:xfrm>
            <a:off x="685800" y="1981200"/>
            <a:ext cx="8001000" cy="4114800"/>
          </a:xfrm>
        </p:spPr>
        <p:txBody>
          <a:bodyPr/>
          <a:lstStyle/>
          <a:p>
            <a:pPr eaLnBrk="1" hangingPunct="1"/>
            <a:r>
              <a:rPr lang="en-US" altLang="zh-CN" dirty="0" smtClean="0">
                <a:latin typeface="Century Schoolbook" pitchFamily="18" charset="0"/>
                <a:cs typeface="Times New Roman" pitchFamily="18" charset="0"/>
              </a:rPr>
              <a:t>Suppose</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Can we decompose in this way</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If we fit the above model, what will happen?</a:t>
            </a:r>
          </a:p>
        </p:txBody>
      </p:sp>
      <p:graphicFrame>
        <p:nvGraphicFramePr>
          <p:cNvPr id="46084" name="Object 0"/>
          <p:cNvGraphicFramePr>
            <a:graphicFrameLocks noChangeAspect="1"/>
          </p:cNvGraphicFramePr>
          <p:nvPr/>
        </p:nvGraphicFramePr>
        <p:xfrm>
          <a:off x="2971800" y="2590800"/>
          <a:ext cx="2209800" cy="520700"/>
        </p:xfrm>
        <a:graphic>
          <a:graphicData uri="http://schemas.openxmlformats.org/presentationml/2006/ole">
            <mc:AlternateContent xmlns:mc="http://schemas.openxmlformats.org/markup-compatibility/2006">
              <mc:Choice xmlns:v="urn:schemas-microsoft-com:vml" Requires="v">
                <p:oleObj spid="_x0000_s1208" name="Equation" r:id="rId3" imgW="863225" imgH="203112" progId="Equation.3">
                  <p:embed/>
                </p:oleObj>
              </mc:Choice>
              <mc:Fallback>
                <p:oleObj name="Equation" r:id="rId3" imgW="86322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908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1"/>
          <p:cNvGraphicFramePr>
            <a:graphicFrameLocks noChangeAspect="1"/>
          </p:cNvGraphicFramePr>
          <p:nvPr/>
        </p:nvGraphicFramePr>
        <p:xfrm>
          <a:off x="2652713" y="3717925"/>
          <a:ext cx="3152775" cy="554038"/>
        </p:xfrm>
        <a:graphic>
          <a:graphicData uri="http://schemas.openxmlformats.org/presentationml/2006/ole">
            <mc:AlternateContent xmlns:mc="http://schemas.openxmlformats.org/markup-compatibility/2006">
              <mc:Choice xmlns:v="urn:schemas-microsoft-com:vml" Requires="v">
                <p:oleObj spid="_x0000_s1209" name="Equation" r:id="rId5" imgW="1231366" imgH="215806" progId="Equation.3">
                  <p:embed/>
                </p:oleObj>
              </mc:Choice>
              <mc:Fallback>
                <p:oleObj name="Equation" r:id="rId5" imgW="1231366"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3717925"/>
                        <a:ext cx="31527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11</a:t>
            </a:fld>
            <a:endParaRPr lang="zh-CN" altLang="en-US"/>
          </a:p>
        </p:txBody>
      </p:sp>
      <p:sp>
        <p:nvSpPr>
          <p:cNvPr id="4" name="日期占位符 3"/>
          <p:cNvSpPr>
            <a:spLocks noGrp="1"/>
          </p:cNvSpPr>
          <p:nvPr>
            <p:ph type="dt" sz="half" idx="10"/>
          </p:nvPr>
        </p:nvSpPr>
        <p:spPr/>
        <p:txBody>
          <a:bodyPr/>
          <a:lstStyle/>
          <a:p>
            <a:fld id="{0E85DFDB-D778-46EC-89FD-7642EBC0F3AE}" type="datetime1">
              <a:rPr lang="zh-CN" altLang="en-US" smtClean="0"/>
              <a:t>2019/4/7</a:t>
            </a:fld>
            <a:endParaRPr lang="zh-CN" altLang="en-US"/>
          </a:p>
        </p:txBody>
      </p:sp>
    </p:spTree>
    <p:extLst>
      <p:ext uri="{BB962C8B-B14F-4D97-AF65-F5344CB8AC3E}">
        <p14:creationId xmlns:p14="http://schemas.microsoft.com/office/powerpoint/2010/main" val="2032310990"/>
      </p:ext>
    </p:extLst>
  </p:cSld>
  <p:clrMapOvr>
    <a:masterClrMapping/>
  </p:clrMapOvr>
  <mc:AlternateContent xmlns:mc="http://schemas.openxmlformats.org/markup-compatibility/2006" xmlns:p14="http://schemas.microsoft.com/office/powerpoint/2010/main">
    <mc:Choice Requires="p14">
      <p:transition spd="slow" p14:dur="2000" advTm="208"/>
    </mc:Choice>
    <mc:Fallback xmlns="">
      <p:transition spd="slow" advTm="20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3906192" cy="51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64703"/>
            <a:ext cx="4104456" cy="518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4" name="灯片编号占位符 3"/>
          <p:cNvSpPr>
            <a:spLocks noGrp="1"/>
          </p:cNvSpPr>
          <p:nvPr>
            <p:ph type="sldNum" sz="quarter" idx="12"/>
          </p:nvPr>
        </p:nvSpPr>
        <p:spPr/>
        <p:txBody>
          <a:bodyPr/>
          <a:lstStyle/>
          <a:p>
            <a:fld id="{713C0EC1-E114-4240-8B5B-79B562F04858}" type="slidenum">
              <a:rPr lang="zh-CN" altLang="en-US" smtClean="0"/>
              <a:t>12</a:t>
            </a:fld>
            <a:endParaRPr lang="zh-CN" altLang="en-US"/>
          </a:p>
        </p:txBody>
      </p:sp>
      <p:sp>
        <p:nvSpPr>
          <p:cNvPr id="5" name="日期占位符 4"/>
          <p:cNvSpPr>
            <a:spLocks noGrp="1"/>
          </p:cNvSpPr>
          <p:nvPr>
            <p:ph type="dt" sz="half" idx="10"/>
          </p:nvPr>
        </p:nvSpPr>
        <p:spPr/>
        <p:txBody>
          <a:bodyPr/>
          <a:lstStyle/>
          <a:p>
            <a:fld id="{E2995E89-CBF9-4B2E-AA91-57B3333CA6A5}" type="datetime1">
              <a:rPr lang="zh-CN" altLang="en-US" smtClean="0"/>
              <a:t>2019/4/7</a:t>
            </a:fld>
            <a:endParaRPr lang="zh-CN" altLang="en-US"/>
          </a:p>
        </p:txBody>
      </p:sp>
      <p:sp>
        <p:nvSpPr>
          <p:cNvPr id="7"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itchFamily="18" charset="0"/>
                <a:cs typeface="Times New Roman" pitchFamily="18" charset="0"/>
              </a:rPr>
              <a:t>Scatter plot</a:t>
            </a:r>
          </a:p>
        </p:txBody>
      </p:sp>
    </p:spTree>
    <p:extLst>
      <p:ext uri="{BB962C8B-B14F-4D97-AF65-F5344CB8AC3E}">
        <p14:creationId xmlns:p14="http://schemas.microsoft.com/office/powerpoint/2010/main" val="3545026930"/>
      </p:ext>
    </p:extLst>
  </p:cSld>
  <p:clrMapOvr>
    <a:masterClrMapping/>
  </p:clrMapOvr>
  <mc:AlternateContent xmlns:mc="http://schemas.openxmlformats.org/markup-compatibility/2006" xmlns:p14="http://schemas.microsoft.com/office/powerpoint/2010/main">
    <mc:Choice Requires="p14">
      <p:transition spd="slow" p14:dur="2000" advTm="124"/>
    </mc:Choice>
    <mc:Fallback xmlns="">
      <p:transition spd="slow" advTm="12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extLst>
              <p:ext uri="{D42A27DB-BD31-4B8C-83A1-F6EECF244321}">
                <p14:modId xmlns:p14="http://schemas.microsoft.com/office/powerpoint/2010/main" val="510593071"/>
              </p:ext>
            </p:extLst>
          </p:nvPr>
        </p:nvGraphicFramePr>
        <p:xfrm>
          <a:off x="1044351" y="1763688"/>
          <a:ext cx="7639000" cy="3332584"/>
        </p:xfrm>
        <a:graphic>
          <a:graphicData uri="http://schemas.openxmlformats.org/presentationml/2006/ole">
            <mc:AlternateContent xmlns:mc="http://schemas.openxmlformats.org/markup-compatibility/2006">
              <mc:Choice xmlns:v="urn:schemas-microsoft-com:vml" Requires="v">
                <p:oleObj spid="_x0000_s2141" name="位图图像" r:id="rId3" imgW="4466667" imgH="1504762" progId="Paint.Picture">
                  <p:embed/>
                </p:oleObj>
              </mc:Choice>
              <mc:Fallback>
                <p:oleObj name="位图图像" r:id="rId3" imgW="4466667" imgH="1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351" y="1763688"/>
                        <a:ext cx="7639000" cy="3332584"/>
                      </a:xfrm>
                      <a:prstGeom prst="rect">
                        <a:avLst/>
                      </a:prstGeom>
                      <a:noFill/>
                      <a:ln>
                        <a:noFill/>
                        <a:prstDash val="dash"/>
                      </a:ln>
                      <a:effectLs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13</a:t>
            </a:fld>
            <a:endParaRPr lang="zh-CN" altLang="en-US"/>
          </a:p>
        </p:txBody>
      </p:sp>
      <p:sp>
        <p:nvSpPr>
          <p:cNvPr id="4" name="日期占位符 3"/>
          <p:cNvSpPr>
            <a:spLocks noGrp="1"/>
          </p:cNvSpPr>
          <p:nvPr>
            <p:ph type="dt" sz="half" idx="10"/>
          </p:nvPr>
        </p:nvSpPr>
        <p:spPr/>
        <p:txBody>
          <a:bodyPr/>
          <a:lstStyle/>
          <a:p>
            <a:fld id="{441AD2D1-6D52-4C57-A041-30F4B253DFD5}" type="datetime1">
              <a:rPr lang="zh-CN" altLang="en-US" smtClean="0"/>
              <a:t>2019/4/7</a:t>
            </a:fld>
            <a:endParaRPr lang="zh-CN" altLang="en-US"/>
          </a:p>
        </p:txBody>
      </p:sp>
      <p:sp>
        <p:nvSpPr>
          <p:cNvPr id="5" name="矩形 4"/>
          <p:cNvSpPr/>
          <p:nvPr/>
        </p:nvSpPr>
        <p:spPr>
          <a:xfrm>
            <a:off x="6444208" y="2780928"/>
            <a:ext cx="1008112" cy="720080"/>
          </a:xfrm>
          <a:prstGeom prst="rect">
            <a:avLst/>
          </a:prstGeom>
          <a:noFill/>
          <a:ln w="22225" cmpd="dbl">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txBox="1">
            <a:spLocks noChangeArrowheads="1"/>
          </p:cNvSpPr>
          <p:nvPr/>
        </p:nvSpPr>
        <p:spPr>
          <a:xfrm>
            <a:off x="481781" y="6206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itchFamily="18" charset="0"/>
                <a:cs typeface="Times New Roman" pitchFamily="18" charset="0"/>
              </a:rPr>
              <a:t>R output</a:t>
            </a:r>
          </a:p>
        </p:txBody>
      </p:sp>
    </p:spTree>
    <p:extLst>
      <p:ext uri="{BB962C8B-B14F-4D97-AF65-F5344CB8AC3E}">
        <p14:creationId xmlns:p14="http://schemas.microsoft.com/office/powerpoint/2010/main" val="3195849517"/>
      </p:ext>
    </p:extLst>
  </p:cSld>
  <p:clrMapOvr>
    <a:masterClrMapping/>
  </p:clrMapOvr>
  <mc:AlternateContent xmlns:mc="http://schemas.openxmlformats.org/markup-compatibility/2006" xmlns:p14="http://schemas.microsoft.com/office/powerpoint/2010/main">
    <mc:Choice Requires="p14">
      <p:transition spd="slow" p14:dur="2000" advTm="25497"/>
    </mc:Choice>
    <mc:Fallback xmlns="">
      <p:transition spd="slow" advTm="2549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47650"/>
            <a:ext cx="6372225"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14</a:t>
            </a:fld>
            <a:endParaRPr lang="zh-CN" altLang="en-US"/>
          </a:p>
        </p:txBody>
      </p:sp>
      <p:sp>
        <p:nvSpPr>
          <p:cNvPr id="4" name="日期占位符 3"/>
          <p:cNvSpPr>
            <a:spLocks noGrp="1"/>
          </p:cNvSpPr>
          <p:nvPr>
            <p:ph type="dt" sz="half" idx="10"/>
          </p:nvPr>
        </p:nvSpPr>
        <p:spPr/>
        <p:txBody>
          <a:bodyPr/>
          <a:lstStyle/>
          <a:p>
            <a:fld id="{235B6D22-8AAC-4D14-8958-1AAC0E146CA5}" type="datetime1">
              <a:rPr lang="zh-CN" altLang="en-US" smtClean="0"/>
              <a:t>2019/4/7</a:t>
            </a:fld>
            <a:endParaRPr lang="zh-CN" altLang="en-US"/>
          </a:p>
        </p:txBody>
      </p:sp>
    </p:spTree>
    <p:extLst>
      <p:ext uri="{BB962C8B-B14F-4D97-AF65-F5344CB8AC3E}">
        <p14:creationId xmlns:p14="http://schemas.microsoft.com/office/powerpoint/2010/main" val="3508901982"/>
      </p:ext>
    </p:extLst>
  </p:cSld>
  <p:clrMapOvr>
    <a:masterClrMapping/>
  </p:clrMapOvr>
  <mc:AlternateContent xmlns:mc="http://schemas.openxmlformats.org/markup-compatibility/2006" xmlns:p14="http://schemas.microsoft.com/office/powerpoint/2010/main">
    <mc:Choice Requires="p14">
      <p:transition spd="slow" p14:dur="2000" advTm="18751"/>
    </mc:Choice>
    <mc:Fallback xmlns="">
      <p:transition spd="slow" advTm="1875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Correlation Coefficient</a:t>
            </a:r>
          </a:p>
        </p:txBody>
      </p:sp>
      <p:sp>
        <p:nvSpPr>
          <p:cNvPr id="51203"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Given sample</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Define</a:t>
            </a:r>
          </a:p>
        </p:txBody>
      </p:sp>
      <p:graphicFrame>
        <p:nvGraphicFramePr>
          <p:cNvPr id="51204" name="Object 4"/>
          <p:cNvGraphicFramePr>
            <a:graphicFrameLocks noChangeAspect="1"/>
          </p:cNvGraphicFramePr>
          <p:nvPr>
            <p:extLst>
              <p:ext uri="{D42A27DB-BD31-4B8C-83A1-F6EECF244321}">
                <p14:modId xmlns:p14="http://schemas.microsoft.com/office/powerpoint/2010/main" val="2185704446"/>
              </p:ext>
            </p:extLst>
          </p:nvPr>
        </p:nvGraphicFramePr>
        <p:xfrm>
          <a:off x="2195736" y="2492896"/>
          <a:ext cx="5334000" cy="755650"/>
        </p:xfrm>
        <a:graphic>
          <a:graphicData uri="http://schemas.openxmlformats.org/presentationml/2006/ole">
            <mc:AlternateContent xmlns:mc="http://schemas.openxmlformats.org/markup-compatibility/2006">
              <mc:Choice xmlns:v="urn:schemas-microsoft-com:vml" Requires="v">
                <p:oleObj spid="_x0000_s3256" name="Equation" r:id="rId3" imgW="1612900" imgH="228600" progId="Equation.3">
                  <p:embed/>
                </p:oleObj>
              </mc:Choice>
              <mc:Fallback>
                <p:oleObj name="Equation" r:id="rId3" imgW="1612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492896"/>
                        <a:ext cx="53340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2883406943"/>
              </p:ext>
            </p:extLst>
          </p:nvPr>
        </p:nvGraphicFramePr>
        <p:xfrm>
          <a:off x="1619672" y="3861048"/>
          <a:ext cx="6183313" cy="1963738"/>
        </p:xfrm>
        <a:graphic>
          <a:graphicData uri="http://schemas.openxmlformats.org/presentationml/2006/ole">
            <mc:AlternateContent xmlns:mc="http://schemas.openxmlformats.org/markup-compatibility/2006">
              <mc:Choice xmlns:v="urn:schemas-microsoft-com:vml" Requires="v">
                <p:oleObj spid="_x0000_s3257" name="Equation" r:id="rId5" imgW="2679700" imgH="850900" progId="Equation.3">
                  <p:embed/>
                </p:oleObj>
              </mc:Choice>
              <mc:Fallback>
                <p:oleObj name="Equation" r:id="rId5" imgW="2679700" imgH="850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861048"/>
                        <a:ext cx="6183313" cy="196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15</a:t>
            </a:fld>
            <a:endParaRPr lang="zh-CN" altLang="en-US"/>
          </a:p>
        </p:txBody>
      </p:sp>
      <p:sp>
        <p:nvSpPr>
          <p:cNvPr id="4" name="日期占位符 3"/>
          <p:cNvSpPr>
            <a:spLocks noGrp="1"/>
          </p:cNvSpPr>
          <p:nvPr>
            <p:ph type="dt" sz="half" idx="10"/>
          </p:nvPr>
        </p:nvSpPr>
        <p:spPr/>
        <p:txBody>
          <a:bodyPr/>
          <a:lstStyle/>
          <a:p>
            <a:fld id="{A6747F09-6A47-4170-9F4B-880A8E7774CC}" type="datetime1">
              <a:rPr lang="zh-CN" altLang="en-US" smtClean="0"/>
              <a:t>2019/4/7</a:t>
            </a:fld>
            <a:endParaRPr lang="zh-CN" altLang="en-US"/>
          </a:p>
        </p:txBody>
      </p:sp>
    </p:spTree>
    <p:extLst>
      <p:ext uri="{BB962C8B-B14F-4D97-AF65-F5344CB8AC3E}">
        <p14:creationId xmlns:p14="http://schemas.microsoft.com/office/powerpoint/2010/main" val="3783657617"/>
      </p:ext>
    </p:extLst>
  </p:cSld>
  <p:clrMapOvr>
    <a:masterClrMapping/>
  </p:clrMapOvr>
  <mc:AlternateContent xmlns:mc="http://schemas.openxmlformats.org/markup-compatibility/2006" xmlns:p14="http://schemas.microsoft.com/office/powerpoint/2010/main">
    <mc:Choice Requires="p14">
      <p:transition spd="slow" p14:dur="2000" advTm="22437"/>
    </mc:Choice>
    <mc:Fallback xmlns="">
      <p:transition spd="slow" advTm="2243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Question</a:t>
            </a:r>
          </a:p>
        </p:txBody>
      </p:sp>
      <p:sp>
        <p:nvSpPr>
          <p:cNvPr id="52227"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What the range of correlation coefficient?</a:t>
            </a:r>
          </a:p>
          <a:p>
            <a:pPr eaLnBrk="1" hangingPunct="1"/>
            <a:r>
              <a:rPr lang="en-US" altLang="zh-CN" dirty="0" smtClean="0">
                <a:latin typeface="Century Schoolbook" pitchFamily="18" charset="0"/>
                <a:cs typeface="Times New Roman" pitchFamily="18" charset="0"/>
              </a:rPr>
              <a:t>When can it reach its maximum?</a:t>
            </a:r>
          </a:p>
          <a:p>
            <a:pPr eaLnBrk="1" hangingPunct="1"/>
            <a:r>
              <a:rPr lang="en-US" altLang="zh-CN" dirty="0" smtClean="0">
                <a:latin typeface="Century Schoolbook" pitchFamily="18" charset="0"/>
                <a:cs typeface="Times New Roman" pitchFamily="18" charset="0"/>
              </a:rPr>
              <a:t>When can it reach its minimum?</a:t>
            </a:r>
          </a:p>
          <a:p>
            <a:r>
              <a:rPr lang="en-US" altLang="zh-CN" dirty="0">
                <a:latin typeface="Century Schoolbook" pitchFamily="18" charset="0"/>
                <a:cs typeface="Times New Roman" pitchFamily="18" charset="0"/>
              </a:rPr>
              <a:t>Correlation coefficient is a measure of the degree of linear relationship between two variables.</a:t>
            </a:r>
          </a:p>
          <a:p>
            <a:pPr eaLnBrk="1" hangingPunct="1"/>
            <a:endParaRPr lang="en-US" altLang="zh-CN" dirty="0" smtClean="0">
              <a:latin typeface="Century Schoolbook" pitchFamily="18" charset="0"/>
              <a:cs typeface="Times New Roman" pitchFamily="18" charset="0"/>
            </a:endParaRPr>
          </a:p>
        </p:txBody>
      </p:sp>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16</a:t>
            </a:fld>
            <a:endParaRPr lang="zh-CN" altLang="en-US"/>
          </a:p>
        </p:txBody>
      </p:sp>
      <p:sp>
        <p:nvSpPr>
          <p:cNvPr id="4" name="日期占位符 3"/>
          <p:cNvSpPr>
            <a:spLocks noGrp="1"/>
          </p:cNvSpPr>
          <p:nvPr>
            <p:ph type="dt" sz="half" idx="10"/>
          </p:nvPr>
        </p:nvSpPr>
        <p:spPr/>
        <p:txBody>
          <a:bodyPr/>
          <a:lstStyle/>
          <a:p>
            <a:fld id="{BCD24B9A-E4F6-46CB-81DC-79DF8235EC1C}" type="datetime1">
              <a:rPr lang="zh-CN" altLang="en-US" smtClean="0"/>
              <a:t>2019/4/7</a:t>
            </a:fld>
            <a:endParaRPr lang="zh-CN" altLang="en-US"/>
          </a:p>
        </p:txBody>
      </p:sp>
    </p:spTree>
    <p:extLst>
      <p:ext uri="{BB962C8B-B14F-4D97-AF65-F5344CB8AC3E}">
        <p14:creationId xmlns:p14="http://schemas.microsoft.com/office/powerpoint/2010/main" val="3519077813"/>
      </p:ext>
    </p:extLst>
  </p:cSld>
  <p:clrMapOvr>
    <a:masterClrMapping/>
  </p:clrMapOvr>
  <mc:AlternateContent xmlns:mc="http://schemas.openxmlformats.org/markup-compatibility/2006" xmlns:p14="http://schemas.microsoft.com/office/powerpoint/2010/main">
    <mc:Choice Requires="p14">
      <p:transition spd="slow" p14:dur="2000" advTm="10422"/>
    </mc:Choice>
    <mc:Fallback xmlns="">
      <p:transition spd="slow" advTm="1042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65944" y="548680"/>
            <a:ext cx="8229600" cy="1143000"/>
          </a:xfrm>
        </p:spPr>
        <p:txBody>
          <a:bodyPr/>
          <a:lstStyle/>
          <a:p>
            <a:pPr eaLnBrk="1" hangingPunct="1"/>
            <a:r>
              <a:rPr lang="en-US" altLang="zh-CN" dirty="0" smtClean="0">
                <a:latin typeface="Century Schoolbook" pitchFamily="18" charset="0"/>
                <a:cs typeface="Times New Roman" pitchFamily="18" charset="0"/>
              </a:rPr>
              <a:t>Correlation Coefficient</a:t>
            </a:r>
          </a:p>
        </p:txBody>
      </p:sp>
      <p:pic>
        <p:nvPicPr>
          <p:cNvPr id="5427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8315"/>
          <a:stretch/>
        </p:blipFill>
        <p:spPr bwMode="auto">
          <a:xfrm>
            <a:off x="1547664" y="1745450"/>
            <a:ext cx="6338342" cy="171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17</a:t>
            </a:fld>
            <a:endParaRPr lang="zh-CN" altLang="en-US"/>
          </a:p>
        </p:txBody>
      </p:sp>
      <p:sp>
        <p:nvSpPr>
          <p:cNvPr id="4" name="日期占位符 3"/>
          <p:cNvSpPr>
            <a:spLocks noGrp="1"/>
          </p:cNvSpPr>
          <p:nvPr>
            <p:ph type="dt" sz="half" idx="10"/>
          </p:nvPr>
        </p:nvSpPr>
        <p:spPr/>
        <p:txBody>
          <a:bodyPr/>
          <a:lstStyle/>
          <a:p>
            <a:fld id="{D4C94ED8-9B4E-47F4-A85B-DF68B7FB3CF3}" type="datetime1">
              <a:rPr lang="zh-CN" altLang="en-US" smtClean="0"/>
              <a:t>2019/4/7</a:t>
            </a:fld>
            <a:endParaRPr lang="zh-CN" altLang="en-US"/>
          </a:p>
        </p:txBody>
      </p:sp>
      <p:sp>
        <p:nvSpPr>
          <p:cNvPr id="5" name="Rectangle 1"/>
          <p:cNvSpPr>
            <a:spLocks noChangeArrowheads="1"/>
          </p:cNvSpPr>
          <p:nvPr/>
        </p:nvSpPr>
        <p:spPr bwMode="auto">
          <a:xfrm>
            <a:off x="756395" y="4437112"/>
            <a:ext cx="792088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Century Schoolbook" pitchFamily="18" charset="0"/>
                <a:ea typeface="宋体" pitchFamily="2" charset="-122"/>
                <a:cs typeface="宋体" pitchFamily="2" charset="-122"/>
              </a:rPr>
              <a:t>cor(x, y = NULL, use = "everything",</a:t>
            </a:r>
            <a:endParaRPr kumimoji="0" lang="en-US" altLang="zh-CN" sz="2800" b="0" i="0" u="none" strike="noStrike" cap="none" normalizeH="0" baseline="0" dirty="0" smtClean="0">
              <a:ln>
                <a:noFill/>
              </a:ln>
              <a:solidFill>
                <a:srgbClr val="000000"/>
              </a:solidFill>
              <a:effectLst/>
              <a:latin typeface="Century Schoolbook"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Century Schoolbook" pitchFamily="18" charset="0"/>
                <a:ea typeface="宋体" pitchFamily="2" charset="-122"/>
                <a:cs typeface="宋体" pitchFamily="2" charset="-122"/>
              </a:rPr>
              <a:t> method = </a:t>
            </a:r>
            <a:r>
              <a:rPr kumimoji="0" lang="zh-CN" altLang="zh-CN" sz="2800" b="0" i="0" u="none" strike="noStrike" cap="none" normalizeH="0" baseline="0" dirty="0" smtClean="0">
                <a:ln>
                  <a:noFill/>
                </a:ln>
                <a:solidFill>
                  <a:srgbClr val="FF0000"/>
                </a:solidFill>
                <a:effectLst/>
                <a:latin typeface="Century Schoolbook" pitchFamily="18" charset="0"/>
                <a:ea typeface="宋体" pitchFamily="2" charset="-122"/>
                <a:cs typeface="宋体" pitchFamily="2" charset="-122"/>
              </a:rPr>
              <a:t>c("pearson", "kendall", "spearman")) </a:t>
            </a:r>
          </a:p>
        </p:txBody>
      </p:sp>
    </p:spTree>
    <p:extLst>
      <p:ext uri="{BB962C8B-B14F-4D97-AF65-F5344CB8AC3E}">
        <p14:creationId xmlns:p14="http://schemas.microsoft.com/office/powerpoint/2010/main" val="1786733139"/>
      </p:ext>
    </p:extLst>
  </p:cSld>
  <p:clrMapOvr>
    <a:masterClrMapping/>
  </p:clrMapOvr>
  <mc:AlternateContent xmlns:mc="http://schemas.openxmlformats.org/markup-compatibility/2006" xmlns:p14="http://schemas.microsoft.com/office/powerpoint/2010/main">
    <mc:Choice Requires="p14">
      <p:transition spd="slow" p14:dur="2000" advTm="23825"/>
    </mc:Choice>
    <mc:Fallback xmlns="">
      <p:transition spd="slow" advTm="2382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15" y="548680"/>
            <a:ext cx="6138441" cy="612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18</a:t>
            </a:fld>
            <a:endParaRPr lang="zh-CN" altLang="en-US"/>
          </a:p>
        </p:txBody>
      </p:sp>
      <p:sp>
        <p:nvSpPr>
          <p:cNvPr id="4" name="日期占位符 3"/>
          <p:cNvSpPr>
            <a:spLocks noGrp="1"/>
          </p:cNvSpPr>
          <p:nvPr>
            <p:ph type="dt" sz="half" idx="10"/>
          </p:nvPr>
        </p:nvSpPr>
        <p:spPr/>
        <p:txBody>
          <a:bodyPr/>
          <a:lstStyle/>
          <a:p>
            <a:fld id="{7EE8DFD0-A323-4D40-956F-465621C592FE}" type="datetime1">
              <a:rPr lang="zh-CN" altLang="en-US" smtClean="0"/>
              <a:t>2019/4/7</a:t>
            </a:fld>
            <a:endParaRPr lang="zh-CN" altLang="en-US"/>
          </a:p>
        </p:txBody>
      </p:sp>
      <p:sp>
        <p:nvSpPr>
          <p:cNvPr id="6" name="Rectangle 2"/>
          <p:cNvSpPr txBox="1">
            <a:spLocks noChangeArrowheads="1"/>
          </p:cNvSpPr>
          <p:nvPr/>
        </p:nvSpPr>
        <p:spPr>
          <a:xfrm>
            <a:off x="395536" y="247650"/>
            <a:ext cx="7772400" cy="5890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solidFill>
                  <a:srgbClr val="FF0000"/>
                </a:solidFill>
                <a:latin typeface="Times New Roman" pitchFamily="18" charset="0"/>
                <a:cs typeface="Times New Roman" pitchFamily="18" charset="0"/>
              </a:rPr>
              <a:t>One More Example</a:t>
            </a:r>
          </a:p>
        </p:txBody>
      </p:sp>
    </p:spTree>
    <p:extLst>
      <p:ext uri="{BB962C8B-B14F-4D97-AF65-F5344CB8AC3E}">
        <p14:creationId xmlns:p14="http://schemas.microsoft.com/office/powerpoint/2010/main" val="709270517"/>
      </p:ext>
    </p:extLst>
  </p:cSld>
  <p:clrMapOvr>
    <a:masterClrMapping/>
  </p:clrMapOvr>
  <mc:AlternateContent xmlns:mc="http://schemas.openxmlformats.org/markup-compatibility/2006" xmlns:p14="http://schemas.microsoft.com/office/powerpoint/2010/main">
    <mc:Choice Requires="p14">
      <p:transition spd="slow" p14:dur="2000" advTm="50826"/>
    </mc:Choice>
    <mc:Fallback xmlns="">
      <p:transition spd="slow" advTm="5082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5"/>
          <p:cNvGraphicFramePr>
            <a:graphicFrameLocks noChangeAspect="1"/>
          </p:cNvGraphicFramePr>
          <p:nvPr>
            <p:extLst>
              <p:ext uri="{D42A27DB-BD31-4B8C-83A1-F6EECF244321}">
                <p14:modId xmlns:p14="http://schemas.microsoft.com/office/powerpoint/2010/main" val="3708649551"/>
              </p:ext>
            </p:extLst>
          </p:nvPr>
        </p:nvGraphicFramePr>
        <p:xfrm>
          <a:off x="827584" y="1543180"/>
          <a:ext cx="7410450" cy="3733800"/>
        </p:xfrm>
        <a:graphic>
          <a:graphicData uri="http://schemas.openxmlformats.org/presentationml/2006/ole">
            <mc:AlternateContent xmlns:mc="http://schemas.openxmlformats.org/markup-compatibility/2006">
              <mc:Choice xmlns:v="urn:schemas-microsoft-com:vml" Requires="v">
                <p:oleObj spid="_x0000_s4192" name="位图图像" r:id="rId3" imgW="4761905" imgH="1980952" progId="Equation.3">
                  <p:embed/>
                </p:oleObj>
              </mc:Choice>
              <mc:Fallback>
                <p:oleObj name="位图图像" r:id="rId3" imgW="4761905" imgH="19809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543180"/>
                        <a:ext cx="74104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19</a:t>
            </a:fld>
            <a:endParaRPr lang="zh-CN" altLang="en-US"/>
          </a:p>
        </p:txBody>
      </p:sp>
      <p:sp>
        <p:nvSpPr>
          <p:cNvPr id="4" name="日期占位符 3"/>
          <p:cNvSpPr>
            <a:spLocks noGrp="1"/>
          </p:cNvSpPr>
          <p:nvPr>
            <p:ph type="dt" sz="half" idx="10"/>
          </p:nvPr>
        </p:nvSpPr>
        <p:spPr/>
        <p:txBody>
          <a:bodyPr/>
          <a:lstStyle/>
          <a:p>
            <a:fld id="{6CAFA2E6-AEA6-418A-A11A-C892B20E99FC}" type="datetime1">
              <a:rPr lang="zh-CN" altLang="en-US" smtClean="0"/>
              <a:t>2019/4/7</a:t>
            </a:fld>
            <a:endParaRPr lang="zh-CN" altLang="en-US"/>
          </a:p>
        </p:txBody>
      </p:sp>
      <p:sp>
        <p:nvSpPr>
          <p:cNvPr id="5" name="圆角矩形 4"/>
          <p:cNvSpPr/>
          <p:nvPr/>
        </p:nvSpPr>
        <p:spPr>
          <a:xfrm>
            <a:off x="2195736" y="2492896"/>
            <a:ext cx="1368152"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868144" y="2420888"/>
            <a:ext cx="1368152"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txBox="1">
            <a:spLocks noChangeArrowheads="1"/>
          </p:cNvSpPr>
          <p:nvPr/>
        </p:nvSpPr>
        <p:spPr>
          <a:xfrm>
            <a:off x="457200" y="41379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itchFamily="18" charset="0"/>
                <a:cs typeface="Times New Roman" pitchFamily="18" charset="0"/>
              </a:rPr>
              <a:t>R output</a:t>
            </a:r>
          </a:p>
        </p:txBody>
      </p:sp>
      <p:sp>
        <p:nvSpPr>
          <p:cNvPr id="9" name="圆角矩形 8"/>
          <p:cNvSpPr/>
          <p:nvPr/>
        </p:nvSpPr>
        <p:spPr>
          <a:xfrm>
            <a:off x="755576" y="4149080"/>
            <a:ext cx="705678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9511115"/>
      </p:ext>
    </p:extLst>
  </p:cSld>
  <p:clrMapOvr>
    <a:masterClrMapping/>
  </p:clrMapOvr>
  <mc:AlternateContent xmlns:mc="http://schemas.openxmlformats.org/markup-compatibility/2006" xmlns:p14="http://schemas.microsoft.com/office/powerpoint/2010/main">
    <mc:Choice Requires="p14">
      <p:transition spd="slow" p14:dur="2000" advTm="41043"/>
    </mc:Choice>
    <mc:Fallback xmlns="">
      <p:transition spd="slow" advTm="4104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908720"/>
            <a:ext cx="8229600" cy="1143000"/>
          </a:xfrm>
        </p:spPr>
        <p:txBody>
          <a:bodyPr/>
          <a:lstStyle/>
          <a:p>
            <a:pPr eaLnBrk="1" hangingPunct="1"/>
            <a:r>
              <a:rPr lang="en-US" altLang="zh-CN" dirty="0" smtClean="0">
                <a:solidFill>
                  <a:srgbClr val="FF0000"/>
                </a:solidFill>
                <a:effectLst>
                  <a:outerShdw blurRad="38100" dist="38100" dir="2700000" algn="tl">
                    <a:srgbClr val="000000">
                      <a:alpha val="43137"/>
                    </a:srgbClr>
                  </a:outerShdw>
                </a:effectLst>
                <a:latin typeface="Century Schoolbook" pitchFamily="18" charset="0"/>
                <a:cs typeface="Times New Roman" pitchFamily="18" charset="0"/>
              </a:rPr>
              <a:t>Outline</a:t>
            </a:r>
          </a:p>
        </p:txBody>
      </p:sp>
      <p:sp>
        <p:nvSpPr>
          <p:cNvPr id="22531" name="Rectangle 3"/>
          <p:cNvSpPr>
            <a:spLocks noGrp="1" noChangeArrowheads="1"/>
          </p:cNvSpPr>
          <p:nvPr>
            <p:ph type="body" idx="1"/>
          </p:nvPr>
        </p:nvSpPr>
        <p:spPr>
          <a:xfrm>
            <a:off x="1619672" y="2204864"/>
            <a:ext cx="7067128" cy="3921299"/>
          </a:xfrm>
        </p:spPr>
        <p:txBody>
          <a:bodyPr/>
          <a:lstStyle/>
          <a:p>
            <a:r>
              <a:rPr lang="en-US" altLang="zh-CN" dirty="0" smtClean="0">
                <a:latin typeface="Century Schoolbook" pitchFamily="18" charset="0"/>
                <a:cs typeface="Times New Roman" pitchFamily="18" charset="0"/>
              </a:rPr>
              <a:t>Linear Regression Models</a:t>
            </a:r>
          </a:p>
          <a:p>
            <a:r>
              <a:rPr lang="en-US" altLang="zh-CN" dirty="0" smtClean="0">
                <a:latin typeface="Century Schoolbook" pitchFamily="18" charset="0"/>
                <a:cs typeface="Times New Roman" pitchFamily="18" charset="0"/>
              </a:rPr>
              <a:t>Multi-</a:t>
            </a:r>
            <a:r>
              <a:rPr lang="en-US" altLang="zh-CN" dirty="0" err="1" smtClean="0">
                <a:latin typeface="Century Schoolbook" pitchFamily="18" charset="0"/>
                <a:cs typeface="Times New Roman" pitchFamily="18" charset="0"/>
              </a:rPr>
              <a:t>Colinearity</a:t>
            </a:r>
            <a:endParaRPr lang="en-US" altLang="zh-CN" dirty="0" smtClean="0">
              <a:latin typeface="Century Schoolbook" pitchFamily="18" charset="0"/>
              <a:cs typeface="Times New Roman" pitchFamily="18" charset="0"/>
            </a:endParaRPr>
          </a:p>
          <a:p>
            <a:r>
              <a:rPr lang="en-US" altLang="zh-CN" dirty="0" smtClean="0">
                <a:latin typeface="Century Schoolbook" pitchFamily="18" charset="0"/>
                <a:cs typeface="Times New Roman" pitchFamily="18" charset="0"/>
              </a:rPr>
              <a:t>Variable selection: Ridge and  Lasso</a:t>
            </a:r>
            <a:r>
              <a:rPr lang="zh-CN" altLang="en-US" dirty="0">
                <a:latin typeface="Century Schoolbook" pitchFamily="18" charset="0"/>
              </a:rPr>
              <a:t/>
            </a:r>
            <a:br>
              <a:rPr lang="zh-CN" altLang="en-US" dirty="0">
                <a:latin typeface="Century Schoolbook" pitchFamily="18" charset="0"/>
              </a:rPr>
            </a:br>
            <a:endParaRPr lang="en-US" altLang="zh-CN" dirty="0" smtClean="0">
              <a:latin typeface="Century Schoolbook" pitchFamily="18" charset="0"/>
              <a:cs typeface="Times New Roman" pitchFamily="18" charset="0"/>
            </a:endParaRPr>
          </a:p>
        </p:txBody>
      </p:sp>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2</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spTree>
    <p:extLst>
      <p:ext uri="{BB962C8B-B14F-4D97-AF65-F5344CB8AC3E}">
        <p14:creationId xmlns:p14="http://schemas.microsoft.com/office/powerpoint/2010/main" val="3948351564"/>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280337710"/>
              </p:ext>
            </p:extLst>
          </p:nvPr>
        </p:nvGraphicFramePr>
        <p:xfrm>
          <a:off x="1763688" y="1863769"/>
          <a:ext cx="5184576" cy="3077399"/>
        </p:xfrm>
        <a:graphic>
          <a:graphicData uri="http://schemas.openxmlformats.org/presentationml/2006/ole">
            <mc:AlternateContent xmlns:mc="http://schemas.openxmlformats.org/markup-compatibility/2006">
              <mc:Choice xmlns:v="urn:schemas-microsoft-com:vml" Requires="v">
                <p:oleObj spid="_x0000_s5227" name="Equation" r:id="rId3" imgW="1841400" imgH="1091880" progId="Equation.DSMT4">
                  <p:embed/>
                </p:oleObj>
              </mc:Choice>
              <mc:Fallback>
                <p:oleObj name="Equation" r:id="rId3" imgW="1841400" imgH="1091880" progId="Equation.DSMT4">
                  <p:embed/>
                  <p:pic>
                    <p:nvPicPr>
                      <p:cNvPr id="0" name="Object 4"/>
                      <p:cNvPicPr>
                        <a:picLocks noChangeAspect="1" noChangeArrowheads="1"/>
                      </p:cNvPicPr>
                      <p:nvPr/>
                    </p:nvPicPr>
                    <p:blipFill>
                      <a:blip r:embed="rId4"/>
                      <a:srcRect/>
                      <a:stretch>
                        <a:fillRect/>
                      </a:stretch>
                    </p:blipFill>
                    <p:spPr bwMode="auto">
                      <a:xfrm>
                        <a:off x="1763688" y="1863769"/>
                        <a:ext cx="5184576" cy="3077399"/>
                      </a:xfrm>
                      <a:prstGeom prst="rect">
                        <a:avLst/>
                      </a:prstGeom>
                      <a:noFill/>
                      <a:ln>
                        <a:noFill/>
                      </a:ln>
                      <a:effectLst/>
                    </p:spPr>
                  </p:pic>
                </p:oleObj>
              </mc:Fallback>
            </mc:AlternateContent>
          </a:graphicData>
        </a:graphic>
      </p:graphicFrame>
      <p:sp>
        <p:nvSpPr>
          <p:cNvPr id="58370"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Diagnostics</a:t>
            </a:r>
          </a:p>
        </p:txBody>
      </p:sp>
      <p:sp>
        <p:nvSpPr>
          <p:cNvPr id="5" name="矩形 4"/>
          <p:cNvSpPr/>
          <p:nvPr/>
        </p:nvSpPr>
        <p:spPr>
          <a:xfrm>
            <a:off x="4067944" y="3356992"/>
            <a:ext cx="1152128"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4" name="灯片编号占位符 3"/>
          <p:cNvSpPr>
            <a:spLocks noGrp="1"/>
          </p:cNvSpPr>
          <p:nvPr>
            <p:ph type="sldNum" sz="quarter" idx="12"/>
          </p:nvPr>
        </p:nvSpPr>
        <p:spPr/>
        <p:txBody>
          <a:bodyPr/>
          <a:lstStyle/>
          <a:p>
            <a:fld id="{713C0EC1-E114-4240-8B5B-79B562F04858}" type="slidenum">
              <a:rPr lang="zh-CN" altLang="en-US" smtClean="0"/>
              <a:t>20</a:t>
            </a:fld>
            <a:endParaRPr lang="zh-CN" altLang="en-US"/>
          </a:p>
        </p:txBody>
      </p:sp>
      <p:sp>
        <p:nvSpPr>
          <p:cNvPr id="6" name="日期占位符 5"/>
          <p:cNvSpPr>
            <a:spLocks noGrp="1"/>
          </p:cNvSpPr>
          <p:nvPr>
            <p:ph type="dt" sz="half" idx="10"/>
          </p:nvPr>
        </p:nvSpPr>
        <p:spPr/>
        <p:txBody>
          <a:bodyPr/>
          <a:lstStyle/>
          <a:p>
            <a:fld id="{BE33AA25-944D-4087-A80D-B480213DAC2A}" type="datetime1">
              <a:rPr lang="zh-CN" altLang="en-US" smtClean="0"/>
              <a:t>2019/4/7</a:t>
            </a:fld>
            <a:endParaRPr lang="zh-CN" altLang="en-US"/>
          </a:p>
        </p:txBody>
      </p:sp>
    </p:spTree>
    <p:extLst>
      <p:ext uri="{BB962C8B-B14F-4D97-AF65-F5344CB8AC3E}">
        <p14:creationId xmlns:p14="http://schemas.microsoft.com/office/powerpoint/2010/main" val="1657162533"/>
      </p:ext>
    </p:extLst>
  </p:cSld>
  <p:clrMapOvr>
    <a:masterClrMapping/>
  </p:clrMapOvr>
  <mc:AlternateContent xmlns:mc="http://schemas.openxmlformats.org/markup-compatibility/2006" xmlns:p14="http://schemas.microsoft.com/office/powerpoint/2010/main">
    <mc:Choice Requires="p14">
      <p:transition spd="slow" p14:dur="2000" advTm="56772"/>
    </mc:Choice>
    <mc:Fallback xmlns="">
      <p:transition spd="slow" advTm="5677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For example</a:t>
            </a:r>
            <a:endParaRPr lang="zh-CN" altLang="en-US" dirty="0">
              <a:latin typeface="Century Schoolbook"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12776525"/>
              </p:ext>
            </p:extLst>
          </p:nvPr>
        </p:nvGraphicFramePr>
        <p:xfrm>
          <a:off x="1219795" y="1772816"/>
          <a:ext cx="6232525" cy="4210050"/>
        </p:xfrm>
        <a:graphic>
          <a:graphicData uri="http://schemas.openxmlformats.org/presentationml/2006/ole">
            <mc:AlternateContent xmlns:mc="http://schemas.openxmlformats.org/markup-compatibility/2006">
              <mc:Choice xmlns:v="urn:schemas-microsoft-com:vml" Requires="v">
                <p:oleObj spid="_x0000_s18520" name="Equation" r:id="rId4" imgW="2781000" imgH="1879560" progId="Equation.DSMT4">
                  <p:embed/>
                </p:oleObj>
              </mc:Choice>
              <mc:Fallback>
                <p:oleObj name="Equation" r:id="rId4" imgW="2781000" imgH="1879560" progId="Equation.DSMT4">
                  <p:embed/>
                  <p:pic>
                    <p:nvPicPr>
                      <p:cNvPr id="0" name=""/>
                      <p:cNvPicPr/>
                      <p:nvPr/>
                    </p:nvPicPr>
                    <p:blipFill>
                      <a:blip r:embed="rId5"/>
                      <a:stretch>
                        <a:fillRect/>
                      </a:stretch>
                    </p:blipFill>
                    <p:spPr>
                      <a:xfrm>
                        <a:off x="1219795" y="1772816"/>
                        <a:ext cx="6232525" cy="4210050"/>
                      </a:xfrm>
                      <a:prstGeom prst="rect">
                        <a:avLst/>
                      </a:prstGeom>
                    </p:spPr>
                  </p:pic>
                </p:oleObj>
              </mc:Fallback>
            </mc:AlternateContent>
          </a:graphicData>
        </a:graphic>
      </p:graphicFrame>
      <p:sp>
        <p:nvSpPr>
          <p:cNvPr id="5" name="圆角矩形 4"/>
          <p:cNvSpPr/>
          <p:nvPr/>
        </p:nvSpPr>
        <p:spPr>
          <a:xfrm>
            <a:off x="2339752" y="3789040"/>
            <a:ext cx="936104"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491880" y="3589656"/>
            <a:ext cx="936104" cy="9194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en-US" altLang="zh-CN" smtClean="0"/>
              <a:t>Liu Miao</a:t>
            </a:r>
            <a:endParaRPr lang="zh-CN" altLang="en-US"/>
          </a:p>
        </p:txBody>
      </p:sp>
      <p:sp>
        <p:nvSpPr>
          <p:cNvPr id="7" name="灯片编号占位符 6"/>
          <p:cNvSpPr>
            <a:spLocks noGrp="1"/>
          </p:cNvSpPr>
          <p:nvPr>
            <p:ph type="sldNum" sz="quarter" idx="12"/>
          </p:nvPr>
        </p:nvSpPr>
        <p:spPr/>
        <p:txBody>
          <a:bodyPr/>
          <a:lstStyle/>
          <a:p>
            <a:fld id="{713C0EC1-E114-4240-8B5B-79B562F04858}" type="slidenum">
              <a:rPr lang="zh-CN" altLang="en-US" smtClean="0"/>
              <a:t>21</a:t>
            </a:fld>
            <a:endParaRPr lang="zh-CN" altLang="en-US"/>
          </a:p>
        </p:txBody>
      </p:sp>
      <p:sp>
        <p:nvSpPr>
          <p:cNvPr id="8" name="日期占位符 7"/>
          <p:cNvSpPr>
            <a:spLocks noGrp="1"/>
          </p:cNvSpPr>
          <p:nvPr>
            <p:ph type="dt" sz="half" idx="10"/>
          </p:nvPr>
        </p:nvSpPr>
        <p:spPr/>
        <p:txBody>
          <a:bodyPr/>
          <a:lstStyle/>
          <a:p>
            <a:fld id="{6FE85989-2A8A-4DE5-AC8A-99E76D04B817}" type="datetime1">
              <a:rPr lang="zh-CN" altLang="en-US" smtClean="0"/>
              <a:t>2019/4/7</a:t>
            </a:fld>
            <a:endParaRPr lang="zh-CN" altLang="en-US"/>
          </a:p>
        </p:txBody>
      </p:sp>
    </p:spTree>
    <p:extLst>
      <p:ext uri="{BB962C8B-B14F-4D97-AF65-F5344CB8AC3E}">
        <p14:creationId xmlns:p14="http://schemas.microsoft.com/office/powerpoint/2010/main" val="1501433693"/>
      </p:ext>
    </p:extLst>
  </p:cSld>
  <p:clrMapOvr>
    <a:masterClrMapping/>
  </p:clrMapOvr>
  <mc:AlternateContent xmlns:mc="http://schemas.openxmlformats.org/markup-compatibility/2006" xmlns:p14="http://schemas.microsoft.com/office/powerpoint/2010/main">
    <mc:Choice Requires="p14">
      <p:transition spd="slow" p14:dur="2000" advTm="1209"/>
    </mc:Choice>
    <mc:Fallback xmlns="">
      <p:transition spd="slow" advTm="120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Sample size </a:t>
            </a:r>
            <a:endParaRPr lang="zh-CN" altLang="en-US" dirty="0">
              <a:latin typeface="Century Schoolbook" pitchFamily="18" charset="0"/>
              <a:cs typeface="Times New Roman" pitchFamily="18" charset="0"/>
            </a:endParaRPr>
          </a:p>
        </p:txBody>
      </p:sp>
      <p:sp>
        <p:nvSpPr>
          <p:cNvPr id="3" name="内容占位符 2"/>
          <p:cNvSpPr>
            <a:spLocks noGrp="1"/>
          </p:cNvSpPr>
          <p:nvPr>
            <p:ph idx="1"/>
          </p:nvPr>
        </p:nvSpPr>
        <p:spPr/>
        <p:txBody>
          <a:bodyPr/>
          <a:lstStyle/>
          <a:p>
            <a:endParaRPr lang="en-US" altLang="zh-CN" dirty="0" smtClean="0">
              <a:latin typeface="Century Schoolbook" pitchFamily="18" charset="0"/>
            </a:endParaRPr>
          </a:p>
          <a:p>
            <a:r>
              <a:rPr lang="en-US" altLang="zh-CN" dirty="0" smtClean="0">
                <a:latin typeface="Century Schoolbook" pitchFamily="18" charset="0"/>
              </a:rPr>
              <a:t> </a:t>
            </a:r>
            <a:endParaRPr lang="en-US" altLang="zh-CN" dirty="0">
              <a:latin typeface="Century Schoolbook" pitchFamily="18" charset="0"/>
            </a:endParaRPr>
          </a:p>
          <a:p>
            <a:endParaRPr lang="en-US" altLang="zh-CN" dirty="0" smtClean="0">
              <a:latin typeface="Century Schoolbook" pitchFamily="18" charset="0"/>
            </a:endParaRPr>
          </a:p>
          <a:p>
            <a:endParaRPr lang="en-US" altLang="zh-CN" dirty="0">
              <a:latin typeface="Century Schoolbook" pitchFamily="18" charset="0"/>
            </a:endParaRPr>
          </a:p>
          <a:p>
            <a:r>
              <a:rPr lang="en-US" altLang="zh-CN" dirty="0">
                <a:latin typeface="Century Schoolbook" pitchFamily="18" charset="0"/>
                <a:cs typeface="Times New Roman" pitchFamily="18" charset="0"/>
              </a:rPr>
              <a:t>Augment the Sample size </a:t>
            </a:r>
            <a:r>
              <a:rPr lang="en-US" altLang="zh-CN" dirty="0" smtClean="0">
                <a:latin typeface="Century Schoolbook" pitchFamily="18" charset="0"/>
              </a:rPr>
              <a:t> </a:t>
            </a:r>
            <a:endParaRPr lang="zh-CN" altLang="en-US" dirty="0">
              <a:latin typeface="Century Schoolbook"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83735096"/>
              </p:ext>
            </p:extLst>
          </p:nvPr>
        </p:nvGraphicFramePr>
        <p:xfrm>
          <a:off x="971600" y="1916832"/>
          <a:ext cx="3572162" cy="1656184"/>
        </p:xfrm>
        <a:graphic>
          <a:graphicData uri="http://schemas.openxmlformats.org/presentationml/2006/ole">
            <mc:AlternateContent xmlns:mc="http://schemas.openxmlformats.org/markup-compatibility/2006">
              <mc:Choice xmlns:v="urn:schemas-microsoft-com:vml" Requires="v">
                <p:oleObj spid="_x0000_s16476" name="Equation" r:id="rId3" imgW="1396800" imgH="647640" progId="Equation.DSMT4">
                  <p:embed/>
                </p:oleObj>
              </mc:Choice>
              <mc:Fallback>
                <p:oleObj name="Equation" r:id="rId3" imgW="1396800" imgH="647640" progId="Equation.DSMT4">
                  <p:embed/>
                  <p:pic>
                    <p:nvPicPr>
                      <p:cNvPr id="0" name=""/>
                      <p:cNvPicPr/>
                      <p:nvPr/>
                    </p:nvPicPr>
                    <p:blipFill>
                      <a:blip r:embed="rId4"/>
                      <a:stretch>
                        <a:fillRect/>
                      </a:stretch>
                    </p:blipFill>
                    <p:spPr>
                      <a:xfrm>
                        <a:off x="971600" y="1916832"/>
                        <a:ext cx="3572162" cy="1656184"/>
                      </a:xfrm>
                      <a:prstGeom prst="rect">
                        <a:avLst/>
                      </a:prstGeom>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22</a:t>
            </a:fld>
            <a:endParaRPr lang="zh-CN" altLang="en-US"/>
          </a:p>
        </p:txBody>
      </p:sp>
      <p:sp>
        <p:nvSpPr>
          <p:cNvPr id="7" name="日期占位符 6"/>
          <p:cNvSpPr>
            <a:spLocks noGrp="1"/>
          </p:cNvSpPr>
          <p:nvPr>
            <p:ph type="dt" sz="half" idx="10"/>
          </p:nvPr>
        </p:nvSpPr>
        <p:spPr/>
        <p:txBody>
          <a:bodyPr/>
          <a:lstStyle/>
          <a:p>
            <a:fld id="{B9276181-ED99-40AA-AA6D-E06FC9C5259B}" type="datetime1">
              <a:rPr lang="zh-CN" altLang="en-US" smtClean="0"/>
              <a:t>2019/4/7</a:t>
            </a:fld>
            <a:endParaRPr lang="zh-CN" altLang="en-US"/>
          </a:p>
        </p:txBody>
      </p:sp>
    </p:spTree>
    <p:extLst>
      <p:ext uri="{BB962C8B-B14F-4D97-AF65-F5344CB8AC3E}">
        <p14:creationId xmlns:p14="http://schemas.microsoft.com/office/powerpoint/2010/main" val="280363529"/>
      </p:ext>
    </p:extLst>
  </p:cSld>
  <p:clrMapOvr>
    <a:masterClrMapping/>
  </p:clrMapOvr>
  <mc:AlternateContent xmlns:mc="http://schemas.openxmlformats.org/markup-compatibility/2006" xmlns:p14="http://schemas.microsoft.com/office/powerpoint/2010/main">
    <mc:Choice Requires="p14">
      <p:transition spd="slow" p14:dur="2000" advTm="1020"/>
    </mc:Choice>
    <mc:Fallback xmlns="">
      <p:transition spd="slow" advTm="102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Variance Inflation Factor</a:t>
            </a:r>
          </a:p>
        </p:txBody>
      </p:sp>
      <p:sp>
        <p:nvSpPr>
          <p:cNvPr id="58371"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Define      to be the R-square computed by fitting the following model</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Define</a:t>
            </a:r>
          </a:p>
        </p:txBody>
      </p:sp>
      <p:graphicFrame>
        <p:nvGraphicFramePr>
          <p:cNvPr id="58372" name="Object 0"/>
          <p:cNvGraphicFramePr>
            <a:graphicFrameLocks noChangeAspect="1"/>
          </p:cNvGraphicFramePr>
          <p:nvPr>
            <p:extLst>
              <p:ext uri="{D42A27DB-BD31-4B8C-83A1-F6EECF244321}">
                <p14:modId xmlns:p14="http://schemas.microsoft.com/office/powerpoint/2010/main" val="565992437"/>
              </p:ext>
            </p:extLst>
          </p:nvPr>
        </p:nvGraphicFramePr>
        <p:xfrm>
          <a:off x="2284437" y="1628800"/>
          <a:ext cx="487363" cy="577850"/>
        </p:xfrm>
        <a:graphic>
          <a:graphicData uri="http://schemas.openxmlformats.org/presentationml/2006/ole">
            <mc:AlternateContent xmlns:mc="http://schemas.openxmlformats.org/markup-compatibility/2006">
              <mc:Choice xmlns:v="urn:schemas-microsoft-com:vml" Requires="v">
                <p:oleObj spid="_x0000_s15632" name="Equation" r:id="rId3" imgW="203112" imgH="241195" progId="Equation.3">
                  <p:embed/>
                </p:oleObj>
              </mc:Choice>
              <mc:Fallback>
                <p:oleObj name="Equation" r:id="rId3" imgW="203112"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37" y="1628800"/>
                        <a:ext cx="4873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1"/>
          <p:cNvGraphicFramePr>
            <a:graphicFrameLocks noChangeAspect="1"/>
          </p:cNvGraphicFramePr>
          <p:nvPr>
            <p:extLst>
              <p:ext uri="{D42A27DB-BD31-4B8C-83A1-F6EECF244321}">
                <p14:modId xmlns:p14="http://schemas.microsoft.com/office/powerpoint/2010/main" val="2442342766"/>
              </p:ext>
            </p:extLst>
          </p:nvPr>
        </p:nvGraphicFramePr>
        <p:xfrm>
          <a:off x="2971800" y="2780928"/>
          <a:ext cx="2975626" cy="1152128"/>
        </p:xfrm>
        <a:graphic>
          <a:graphicData uri="http://schemas.openxmlformats.org/presentationml/2006/ole">
            <mc:AlternateContent xmlns:mc="http://schemas.openxmlformats.org/markup-compatibility/2006">
              <mc:Choice xmlns:v="urn:schemas-microsoft-com:vml" Requires="v">
                <p:oleObj spid="_x0000_s15633" name="Equation" r:id="rId5" imgW="1181100" imgH="457200" progId="Equation.3">
                  <p:embed/>
                </p:oleObj>
              </mc:Choice>
              <mc:Fallback>
                <p:oleObj name="Equation" r:id="rId5" imgW="1181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780928"/>
                        <a:ext cx="2975626" cy="1152128"/>
                      </a:xfrm>
                      <a:prstGeom prst="rect">
                        <a:avLst/>
                      </a:prstGeom>
                      <a:noFill/>
                      <a:ln>
                        <a:noFill/>
                      </a:ln>
                      <a:effectLst/>
                      <a:extLst/>
                    </p:spPr>
                  </p:pic>
                </p:oleObj>
              </mc:Fallback>
            </mc:AlternateContent>
          </a:graphicData>
        </a:graphic>
      </p:graphicFrame>
      <p:graphicFrame>
        <p:nvGraphicFramePr>
          <p:cNvPr id="58374" name="Object 2"/>
          <p:cNvGraphicFramePr>
            <a:graphicFrameLocks noChangeAspect="1"/>
          </p:cNvGraphicFramePr>
          <p:nvPr/>
        </p:nvGraphicFramePr>
        <p:xfrm>
          <a:off x="3200400" y="4419600"/>
          <a:ext cx="2362200" cy="1235075"/>
        </p:xfrm>
        <a:graphic>
          <a:graphicData uri="http://schemas.openxmlformats.org/presentationml/2006/ole">
            <mc:AlternateContent xmlns:mc="http://schemas.openxmlformats.org/markup-compatibility/2006">
              <mc:Choice xmlns:v="urn:schemas-microsoft-com:vml" Requires="v">
                <p:oleObj spid="_x0000_s15634" name="Equation" r:id="rId7" imgW="825500" imgH="431800" progId="Equation.3">
                  <p:embed/>
                </p:oleObj>
              </mc:Choice>
              <mc:Fallback>
                <p:oleObj name="Equation" r:id="rId7" imgW="8255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419600"/>
                        <a:ext cx="23622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23</a:t>
            </a:fld>
            <a:endParaRPr lang="zh-CN" altLang="en-US"/>
          </a:p>
        </p:txBody>
      </p:sp>
      <p:sp>
        <p:nvSpPr>
          <p:cNvPr id="4" name="日期占位符 3"/>
          <p:cNvSpPr>
            <a:spLocks noGrp="1"/>
          </p:cNvSpPr>
          <p:nvPr>
            <p:ph type="dt" sz="half" idx="10"/>
          </p:nvPr>
        </p:nvSpPr>
        <p:spPr/>
        <p:txBody>
          <a:bodyPr/>
          <a:lstStyle/>
          <a:p>
            <a:fld id="{38152583-07D1-48CE-8749-630CB7149F6D}" type="datetime1">
              <a:rPr lang="zh-CN" altLang="en-US" smtClean="0"/>
              <a:t>2019/4/7</a:t>
            </a:fld>
            <a:endParaRPr lang="zh-CN" altLang="en-US"/>
          </a:p>
        </p:txBody>
      </p:sp>
    </p:spTree>
    <p:extLst>
      <p:ext uri="{BB962C8B-B14F-4D97-AF65-F5344CB8AC3E}">
        <p14:creationId xmlns:p14="http://schemas.microsoft.com/office/powerpoint/2010/main" val="1388502864"/>
      </p:ext>
    </p:extLst>
  </p:cSld>
  <p:clrMapOvr>
    <a:masterClrMapping/>
  </p:clrMapOvr>
  <mc:AlternateContent xmlns:mc="http://schemas.openxmlformats.org/markup-compatibility/2006" xmlns:p14="http://schemas.microsoft.com/office/powerpoint/2010/main">
    <mc:Choice Requires="p14">
      <p:transition spd="slow" p14:dur="2000" advTm="304"/>
    </mc:Choice>
    <mc:Fallback xmlns="">
      <p:transition spd="slow" advTm="30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Detecting Multi-</a:t>
            </a:r>
            <a:r>
              <a:rPr lang="en-US" altLang="zh-CN" dirty="0" err="1" smtClean="0">
                <a:latin typeface="Century Schoolbook" pitchFamily="18" charset="0"/>
                <a:cs typeface="Times New Roman" pitchFamily="18" charset="0"/>
              </a:rPr>
              <a:t>Colinearity</a:t>
            </a:r>
            <a:endParaRPr lang="en-US" altLang="zh-CN" dirty="0" smtClean="0">
              <a:latin typeface="Century Schoolbook" pitchFamily="18" charset="0"/>
              <a:cs typeface="Times New Roman" pitchFamily="18" charset="0"/>
            </a:endParaRPr>
          </a:p>
        </p:txBody>
      </p:sp>
      <p:sp>
        <p:nvSpPr>
          <p:cNvPr id="59395"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Significant correlation between covariates</a:t>
            </a:r>
          </a:p>
          <a:p>
            <a:pPr eaLnBrk="1" hangingPunct="1"/>
            <a:r>
              <a:rPr lang="en-US" altLang="zh-CN" dirty="0" smtClean="0">
                <a:latin typeface="Century Schoolbook" pitchFamily="18" charset="0"/>
                <a:cs typeface="Times New Roman" pitchFamily="18" charset="0"/>
              </a:rPr>
              <a:t>Non-significant t-test for most or important covariates while the overall F-test is significant</a:t>
            </a:r>
          </a:p>
          <a:p>
            <a:pPr eaLnBrk="1" hangingPunct="1"/>
            <a:r>
              <a:rPr lang="en-US" altLang="zh-CN" dirty="0" smtClean="0">
                <a:latin typeface="Century Schoolbook" pitchFamily="18" charset="0"/>
                <a:cs typeface="Times New Roman" pitchFamily="18" charset="0"/>
              </a:rPr>
              <a:t>Opposite signs as expected</a:t>
            </a:r>
          </a:p>
        </p:txBody>
      </p:sp>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24</a:t>
            </a:fld>
            <a:endParaRPr lang="zh-CN" altLang="en-US"/>
          </a:p>
        </p:txBody>
      </p:sp>
      <p:sp>
        <p:nvSpPr>
          <p:cNvPr id="4" name="日期占位符 3"/>
          <p:cNvSpPr>
            <a:spLocks noGrp="1"/>
          </p:cNvSpPr>
          <p:nvPr>
            <p:ph type="dt" sz="half" idx="10"/>
          </p:nvPr>
        </p:nvSpPr>
        <p:spPr/>
        <p:txBody>
          <a:bodyPr/>
          <a:lstStyle/>
          <a:p>
            <a:fld id="{84FD4711-9BBF-4DAA-834A-8F2FB5F6C770}" type="datetime1">
              <a:rPr lang="zh-CN" altLang="en-US" smtClean="0"/>
              <a:t>2019/4/7</a:t>
            </a:fld>
            <a:endParaRPr lang="zh-CN" altLang="en-US"/>
          </a:p>
        </p:txBody>
      </p:sp>
    </p:spTree>
    <p:extLst>
      <p:ext uri="{BB962C8B-B14F-4D97-AF65-F5344CB8AC3E}">
        <p14:creationId xmlns:p14="http://schemas.microsoft.com/office/powerpoint/2010/main" val="2671580699"/>
      </p:ext>
    </p:extLst>
  </p:cSld>
  <p:clrMapOvr>
    <a:masterClrMapping/>
  </p:clrMapOvr>
  <mc:AlternateContent xmlns:mc="http://schemas.openxmlformats.org/markup-compatibility/2006" xmlns:p14="http://schemas.microsoft.com/office/powerpoint/2010/main">
    <mc:Choice Requires="p14">
      <p:transition spd="slow" p14:dur="2000" advTm="248"/>
    </mc:Choice>
    <mc:Fallback xmlns="">
      <p:transition spd="slow" advTm="24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Simple Solutions</a:t>
            </a:r>
          </a:p>
        </p:txBody>
      </p:sp>
      <p:sp>
        <p:nvSpPr>
          <p:cNvPr id="60419"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Drop the one with the largest VIF</a:t>
            </a:r>
          </a:p>
          <a:p>
            <a:pPr eaLnBrk="1" hangingPunct="1"/>
            <a:r>
              <a:rPr lang="en-US" altLang="zh-CN" dirty="0" smtClean="0">
                <a:latin typeface="Century Schoolbook" pitchFamily="18" charset="0"/>
                <a:cs typeface="Times New Roman" pitchFamily="18" charset="0"/>
              </a:rPr>
              <a:t>Compress the correlated covariates into one index</a:t>
            </a:r>
          </a:p>
        </p:txBody>
      </p:sp>
      <p:pic>
        <p:nvPicPr>
          <p:cNvPr id="604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626"/>
          <a:stretch/>
        </p:blipFill>
        <p:spPr bwMode="auto">
          <a:xfrm>
            <a:off x="482558" y="3573017"/>
            <a:ext cx="8193898" cy="105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25</a:t>
            </a:fld>
            <a:endParaRPr lang="zh-CN" altLang="en-US"/>
          </a:p>
        </p:txBody>
      </p:sp>
      <p:sp>
        <p:nvSpPr>
          <p:cNvPr id="4" name="日期占位符 3"/>
          <p:cNvSpPr>
            <a:spLocks noGrp="1"/>
          </p:cNvSpPr>
          <p:nvPr>
            <p:ph type="dt" sz="half" idx="10"/>
          </p:nvPr>
        </p:nvSpPr>
        <p:spPr/>
        <p:txBody>
          <a:bodyPr/>
          <a:lstStyle/>
          <a:p>
            <a:fld id="{745B799A-6846-4488-AC38-B60C6F1D4578}" type="datetime1">
              <a:rPr lang="zh-CN" altLang="en-US" smtClean="0"/>
              <a:t>2019/4/7</a:t>
            </a:fld>
            <a:endParaRPr lang="zh-CN" altLang="en-US"/>
          </a:p>
        </p:txBody>
      </p:sp>
    </p:spTree>
    <p:extLst>
      <p:ext uri="{BB962C8B-B14F-4D97-AF65-F5344CB8AC3E}">
        <p14:creationId xmlns:p14="http://schemas.microsoft.com/office/powerpoint/2010/main" val="686892087"/>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685800" y="2286000"/>
            <a:ext cx="7772400" cy="1143000"/>
          </a:xfrm>
        </p:spPr>
        <p:txBody>
          <a:bodyPr/>
          <a:lstStyle/>
          <a:p>
            <a:pPr eaLnBrk="1" hangingPunct="1"/>
            <a:r>
              <a:rPr lang="en-US" altLang="zh-CN" dirty="0" smtClean="0">
                <a:latin typeface="Century Schoolbook" pitchFamily="18" charset="0"/>
                <a:cs typeface="Times New Roman" pitchFamily="18" charset="0"/>
              </a:rPr>
              <a:t>Variable selection</a:t>
            </a:r>
          </a:p>
        </p:txBody>
      </p:sp>
    </p:spTree>
    <p:extLst>
      <p:ext uri="{BB962C8B-B14F-4D97-AF65-F5344CB8AC3E}">
        <p14:creationId xmlns:p14="http://schemas.microsoft.com/office/powerpoint/2010/main" val="3949881493"/>
      </p:ext>
    </p:extLst>
  </p:cSld>
  <p:clrMapOvr>
    <a:masterClrMapping/>
  </p:clrMapOvr>
  <mc:AlternateContent xmlns:mc="http://schemas.openxmlformats.org/markup-compatibility/2006" xmlns:p14="http://schemas.microsoft.com/office/powerpoint/2010/main">
    <mc:Choice Requires="p14">
      <p:transition spd="slow" p14:dur="2000" advTm="1413"/>
    </mc:Choice>
    <mc:Fallback xmlns="">
      <p:transition spd="slow" advTm="141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764704"/>
            <a:ext cx="8229600" cy="1143000"/>
          </a:xfrm>
        </p:spPr>
        <p:txBody>
          <a:bodyPr/>
          <a:lstStyle/>
          <a:p>
            <a:pPr eaLnBrk="1" hangingPunct="1"/>
            <a:r>
              <a:rPr lang="en-US" altLang="zh-CN" dirty="0" smtClean="0">
                <a:latin typeface="Century Schoolbook" pitchFamily="18" charset="0"/>
                <a:cs typeface="Times New Roman" pitchFamily="18" charset="0"/>
              </a:rPr>
              <a:t>Statistical Properties</a:t>
            </a:r>
          </a:p>
        </p:txBody>
      </p:sp>
      <p:sp>
        <p:nvSpPr>
          <p:cNvPr id="23555" name="Rectangle 3"/>
          <p:cNvSpPr>
            <a:spLocks noGrp="1" noChangeArrowheads="1"/>
          </p:cNvSpPr>
          <p:nvPr>
            <p:ph type="body" idx="1"/>
          </p:nvPr>
        </p:nvSpPr>
        <p:spPr>
          <a:xfrm>
            <a:off x="611560" y="1600200"/>
            <a:ext cx="8075240" cy="4525963"/>
          </a:xfrm>
        </p:spPr>
        <p:txBody>
          <a:bodyPr/>
          <a:lstStyle/>
          <a:p>
            <a:pPr marL="0" indent="0" eaLnBrk="1" hangingPunct="1">
              <a:buNone/>
            </a:pPr>
            <a:r>
              <a:rPr lang="en-US" altLang="zh-CN" dirty="0" smtClean="0">
                <a:latin typeface="Century Schoolbook" pitchFamily="18" charset="0"/>
                <a:cs typeface="Times New Roman" pitchFamily="18" charset="0"/>
              </a:rPr>
              <a:t>    </a:t>
            </a:r>
          </a:p>
          <a:p>
            <a:r>
              <a:rPr lang="en-US" altLang="zh-CN" dirty="0" smtClean="0">
                <a:latin typeface="Century Schoolbook" pitchFamily="18" charset="0"/>
                <a:cs typeface="Times New Roman" pitchFamily="18" charset="0"/>
              </a:rPr>
              <a:t>    Coefficient</a:t>
            </a:r>
          </a:p>
          <a:p>
            <a:pPr eaLnBrk="1" hangingPunct="1"/>
            <a:r>
              <a:rPr lang="en-US" altLang="zh-CN" dirty="0" smtClean="0">
                <a:latin typeface="Century Schoolbook" pitchFamily="18" charset="0"/>
                <a:cs typeface="Times New Roman" pitchFamily="18" charset="0"/>
              </a:rPr>
              <a:t>    Covariance</a:t>
            </a:r>
          </a:p>
          <a:p>
            <a:pPr eaLnBrk="1" hangingPunct="1"/>
            <a:endParaRPr lang="en-US" altLang="zh-CN" dirty="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p:txBody>
      </p:sp>
      <p:graphicFrame>
        <p:nvGraphicFramePr>
          <p:cNvPr id="23556" name="Object 4"/>
          <p:cNvGraphicFramePr>
            <a:graphicFrameLocks noChangeAspect="1"/>
          </p:cNvGraphicFramePr>
          <p:nvPr>
            <p:extLst>
              <p:ext uri="{D42A27DB-BD31-4B8C-83A1-F6EECF244321}">
                <p14:modId xmlns:p14="http://schemas.microsoft.com/office/powerpoint/2010/main" val="1323164199"/>
              </p:ext>
            </p:extLst>
          </p:nvPr>
        </p:nvGraphicFramePr>
        <p:xfrm>
          <a:off x="3851920" y="2132856"/>
          <a:ext cx="3343275" cy="1395412"/>
        </p:xfrm>
        <a:graphic>
          <a:graphicData uri="http://schemas.openxmlformats.org/presentationml/2006/ole">
            <mc:AlternateContent xmlns:mc="http://schemas.openxmlformats.org/markup-compatibility/2006">
              <mc:Choice xmlns:v="urn:schemas-microsoft-com:vml" Requires="v">
                <p:oleObj spid="_x0000_s22674" name="Equation" r:id="rId3" imgW="1218960" imgH="507960" progId="Equation.DSMT4">
                  <p:embed/>
                </p:oleObj>
              </mc:Choice>
              <mc:Fallback>
                <p:oleObj name="Equation" r:id="rId3" imgW="1218960" imgH="507960" progId="Equation.DSMT4">
                  <p:embed/>
                  <p:pic>
                    <p:nvPicPr>
                      <p:cNvPr id="0" name=""/>
                      <p:cNvPicPr>
                        <a:picLocks noChangeAspect="1" noChangeArrowheads="1"/>
                      </p:cNvPicPr>
                      <p:nvPr/>
                    </p:nvPicPr>
                    <p:blipFill>
                      <a:blip r:embed="rId4"/>
                      <a:srcRect/>
                      <a:stretch>
                        <a:fillRect/>
                      </a:stretch>
                    </p:blipFill>
                    <p:spPr bwMode="auto">
                      <a:xfrm>
                        <a:off x="3851920" y="2132856"/>
                        <a:ext cx="3343275" cy="1395412"/>
                      </a:xfrm>
                      <a:prstGeom prst="rect">
                        <a:avLst/>
                      </a:prstGeom>
                      <a:noFill/>
                      <a:ln>
                        <a:noFill/>
                      </a:ln>
                      <a:effec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27</a:t>
            </a:fld>
            <a:endParaRPr lang="zh-CN" altLang="en-US"/>
          </a:p>
        </p:txBody>
      </p:sp>
      <p:sp>
        <p:nvSpPr>
          <p:cNvPr id="4" name="日期占位符 3"/>
          <p:cNvSpPr>
            <a:spLocks noGrp="1"/>
          </p:cNvSpPr>
          <p:nvPr>
            <p:ph type="dt" sz="half" idx="10"/>
          </p:nvPr>
        </p:nvSpPr>
        <p:spPr/>
        <p:txBody>
          <a:bodyPr/>
          <a:lstStyle/>
          <a:p>
            <a:fld id="{8FBE277B-CC97-4757-9E09-BB9D2590415A}" type="datetime1">
              <a:rPr lang="zh-CN" altLang="en-US" smtClean="0"/>
              <a:t>2019/4/7</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343319403"/>
              </p:ext>
            </p:extLst>
          </p:nvPr>
        </p:nvGraphicFramePr>
        <p:xfrm>
          <a:off x="1619672" y="3645024"/>
          <a:ext cx="5049837" cy="2406650"/>
        </p:xfrm>
        <a:graphic>
          <a:graphicData uri="http://schemas.openxmlformats.org/presentationml/2006/ole">
            <mc:AlternateContent xmlns:mc="http://schemas.openxmlformats.org/markup-compatibility/2006">
              <mc:Choice xmlns:v="urn:schemas-microsoft-com:vml" Requires="v">
                <p:oleObj spid="_x0000_s22675" name="Equation" r:id="rId5" imgW="1841400" imgH="876240" progId="Equation.DSMT4">
                  <p:embed/>
                </p:oleObj>
              </mc:Choice>
              <mc:Fallback>
                <p:oleObj name="Equation" r:id="rId5" imgW="1841400" imgH="876240" progId="Equation.DSMT4">
                  <p:embed/>
                  <p:pic>
                    <p:nvPicPr>
                      <p:cNvPr id="0" name="Object 4"/>
                      <p:cNvPicPr>
                        <a:picLocks noChangeAspect="1" noChangeArrowheads="1"/>
                      </p:cNvPicPr>
                      <p:nvPr/>
                    </p:nvPicPr>
                    <p:blipFill>
                      <a:blip r:embed="rId6"/>
                      <a:srcRect/>
                      <a:stretch>
                        <a:fillRect/>
                      </a:stretch>
                    </p:blipFill>
                    <p:spPr bwMode="auto">
                      <a:xfrm>
                        <a:off x="1619672" y="3645024"/>
                        <a:ext cx="5049837"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7052057"/>
      </p:ext>
    </p:extLst>
  </p:cSld>
  <p:clrMapOvr>
    <a:masterClrMapping/>
  </p:clrMapOvr>
  <mc:AlternateContent xmlns:mc="http://schemas.openxmlformats.org/markup-compatibility/2006" xmlns:p14="http://schemas.microsoft.com/office/powerpoint/2010/main">
    <mc:Choice Requires="p14">
      <p:transition spd="slow" p14:dur="2000" advTm="168"/>
    </mc:Choice>
    <mc:Fallback xmlns="">
      <p:transition spd="slow" advTm="16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Ridge Model</a:t>
            </a:r>
          </a:p>
        </p:txBody>
      </p:sp>
      <p:sp>
        <p:nvSpPr>
          <p:cNvPr id="22531"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Model:</a:t>
            </a:r>
          </a:p>
          <a:p>
            <a:pPr eaLnBrk="1" hangingPunct="1"/>
            <a:endParaRPr lang="en-US" altLang="zh-CN" dirty="0" smtClean="0">
              <a:latin typeface="Century Schoolbook" pitchFamily="18" charset="0"/>
              <a:cs typeface="Times New Roman" pitchFamily="18" charset="0"/>
            </a:endParaRPr>
          </a:p>
          <a:p>
            <a:r>
              <a:rPr lang="en-US" altLang="zh-CN" dirty="0" smtClean="0">
                <a:latin typeface="Century Schoolbook" pitchFamily="18" charset="0"/>
                <a:cs typeface="Times New Roman" pitchFamily="18" charset="0"/>
              </a:rPr>
              <a:t>Ridge Estimator</a:t>
            </a:r>
          </a:p>
        </p:txBody>
      </p:sp>
      <p:graphicFrame>
        <p:nvGraphicFramePr>
          <p:cNvPr id="22532" name="Object 4"/>
          <p:cNvGraphicFramePr>
            <a:graphicFrameLocks noChangeAspect="1"/>
          </p:cNvGraphicFramePr>
          <p:nvPr>
            <p:extLst>
              <p:ext uri="{D42A27DB-BD31-4B8C-83A1-F6EECF244321}">
                <p14:modId xmlns:p14="http://schemas.microsoft.com/office/powerpoint/2010/main" val="76838564"/>
              </p:ext>
            </p:extLst>
          </p:nvPr>
        </p:nvGraphicFramePr>
        <p:xfrm>
          <a:off x="1066800" y="2132856"/>
          <a:ext cx="6870700" cy="717550"/>
        </p:xfrm>
        <a:graphic>
          <a:graphicData uri="http://schemas.openxmlformats.org/presentationml/2006/ole">
            <mc:AlternateContent xmlns:mc="http://schemas.openxmlformats.org/markup-compatibility/2006">
              <mc:Choice xmlns:v="urn:schemas-microsoft-com:vml" Requires="v">
                <p:oleObj spid="_x0000_s20700" name="Equation" r:id="rId3" imgW="2311400" imgH="241300" progId="Equation.3">
                  <p:embed/>
                </p:oleObj>
              </mc:Choice>
              <mc:Fallback>
                <p:oleObj name="Equation" r:id="rId3" imgW="2311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32856"/>
                        <a:ext cx="68707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28</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49924658"/>
              </p:ext>
            </p:extLst>
          </p:nvPr>
        </p:nvGraphicFramePr>
        <p:xfrm>
          <a:off x="1691680" y="4466729"/>
          <a:ext cx="6121276" cy="2012354"/>
        </p:xfrm>
        <a:graphic>
          <a:graphicData uri="http://schemas.openxmlformats.org/presentationml/2006/ole">
            <mc:AlternateContent xmlns:mc="http://schemas.openxmlformats.org/markup-compatibility/2006">
              <mc:Choice xmlns:v="urn:schemas-microsoft-com:vml" Requires="v">
                <p:oleObj spid="_x0000_s20701" name="Equation" r:id="rId5" imgW="2311200" imgH="736560" progId="Equation.DSMT4">
                  <p:embed/>
                </p:oleObj>
              </mc:Choice>
              <mc:Fallback>
                <p:oleObj name="Equation" r:id="rId5" imgW="2311200" imgH="736560" progId="Equation.DSMT4">
                  <p:embed/>
                  <p:pic>
                    <p:nvPicPr>
                      <p:cNvPr id="0" name="Object 5"/>
                      <p:cNvPicPr>
                        <a:picLocks noChangeAspect="1" noChangeArrowheads="1"/>
                      </p:cNvPicPr>
                      <p:nvPr/>
                    </p:nvPicPr>
                    <p:blipFill>
                      <a:blip r:embed="rId6"/>
                      <a:srcRect/>
                      <a:stretch>
                        <a:fillRect/>
                      </a:stretch>
                    </p:blipFill>
                    <p:spPr bwMode="auto">
                      <a:xfrm>
                        <a:off x="1691680" y="4466729"/>
                        <a:ext cx="6121276" cy="201235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79736506"/>
              </p:ext>
            </p:extLst>
          </p:nvPr>
        </p:nvGraphicFramePr>
        <p:xfrm>
          <a:off x="2325688" y="3429000"/>
          <a:ext cx="3863975" cy="661988"/>
        </p:xfrm>
        <a:graphic>
          <a:graphicData uri="http://schemas.openxmlformats.org/presentationml/2006/ole">
            <mc:AlternateContent xmlns:mc="http://schemas.openxmlformats.org/markup-compatibility/2006">
              <mc:Choice xmlns:v="urn:schemas-microsoft-com:vml" Requires="v">
                <p:oleObj spid="_x0000_s20702" name="Equation" r:id="rId7" imgW="1409400" imgH="241200" progId="Equation.DSMT4">
                  <p:embed/>
                </p:oleObj>
              </mc:Choice>
              <mc:Fallback>
                <p:oleObj name="Equation" r:id="rId7" imgW="1409400" imgH="241200" progId="Equation.DSMT4">
                  <p:embed/>
                  <p:pic>
                    <p:nvPicPr>
                      <p:cNvPr id="0" name="Object 4"/>
                      <p:cNvPicPr>
                        <a:picLocks noChangeAspect="1" noChangeArrowheads="1"/>
                      </p:cNvPicPr>
                      <p:nvPr/>
                    </p:nvPicPr>
                    <p:blipFill>
                      <a:blip r:embed="rId8"/>
                      <a:srcRect/>
                      <a:stretch>
                        <a:fillRect/>
                      </a:stretch>
                    </p:blipFill>
                    <p:spPr bwMode="auto">
                      <a:xfrm>
                        <a:off x="2325688" y="3429000"/>
                        <a:ext cx="38639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上下箭头 6"/>
          <p:cNvSpPr/>
          <p:nvPr/>
        </p:nvSpPr>
        <p:spPr>
          <a:xfrm>
            <a:off x="3635896" y="4005064"/>
            <a:ext cx="432048" cy="648072"/>
          </a:xfrm>
          <a:prstGeom prst="up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87624" y="4005064"/>
            <a:ext cx="2910606" cy="461665"/>
          </a:xfrm>
          <a:prstGeom prst="rect">
            <a:avLst/>
          </a:prstGeom>
          <a:noFill/>
        </p:spPr>
        <p:txBody>
          <a:bodyPr wrap="square" rtlCol="0">
            <a:spAutoFit/>
          </a:bodyPr>
          <a:lstStyle/>
          <a:p>
            <a:r>
              <a:rPr lang="en-US" altLang="zh-CN" sz="2400" b="1" dirty="0" smtClean="0">
                <a:solidFill>
                  <a:srgbClr val="FF0000"/>
                </a:solidFill>
                <a:latin typeface="Century Schoolbook" pitchFamily="18" charset="0"/>
              </a:rPr>
              <a:t>E</a:t>
            </a:r>
            <a:r>
              <a:rPr lang="en-US" altLang="zh-CN" sz="2400" dirty="0" smtClean="0">
                <a:solidFill>
                  <a:srgbClr val="FF0000"/>
                </a:solidFill>
                <a:latin typeface="Century Schoolbook" pitchFamily="18" charset="0"/>
              </a:rPr>
              <a:t>quivalent</a:t>
            </a:r>
            <a:r>
              <a:rPr lang="en-US" altLang="zh-CN" sz="2400" dirty="0">
                <a:solidFill>
                  <a:srgbClr val="FF0000"/>
                </a:solidFill>
                <a:latin typeface="Century Schoolbook" pitchFamily="18" charset="0"/>
              </a:rPr>
              <a:t> </a:t>
            </a:r>
            <a:r>
              <a:rPr lang="en-US" altLang="zh-CN" sz="2400" b="1" dirty="0" smtClean="0">
                <a:solidFill>
                  <a:srgbClr val="FF0000"/>
                </a:solidFill>
                <a:latin typeface="Century Schoolbook" pitchFamily="18" charset="0"/>
              </a:rPr>
              <a:t> to: </a:t>
            </a:r>
            <a:endParaRPr lang="zh-CN" altLang="en-US" sz="2400" b="1" dirty="0">
              <a:solidFill>
                <a:srgbClr val="FF0000"/>
              </a:solidFill>
              <a:latin typeface="Century Schoolbook" pitchFamily="18" charset="0"/>
            </a:endParaRPr>
          </a:p>
        </p:txBody>
      </p:sp>
    </p:spTree>
    <p:extLst>
      <p:ext uri="{BB962C8B-B14F-4D97-AF65-F5344CB8AC3E}">
        <p14:creationId xmlns:p14="http://schemas.microsoft.com/office/powerpoint/2010/main" val="670838997"/>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Ridge Model</a:t>
            </a:r>
          </a:p>
        </p:txBody>
      </p:sp>
      <p:sp>
        <p:nvSpPr>
          <p:cNvPr id="22531" name="Rectangle 3"/>
          <p:cNvSpPr>
            <a:spLocks noGrp="1" noChangeArrowheads="1"/>
          </p:cNvSpPr>
          <p:nvPr>
            <p:ph type="body" idx="1"/>
          </p:nvPr>
        </p:nvSpPr>
        <p:spPr>
          <a:xfrm>
            <a:off x="457200" y="1484784"/>
            <a:ext cx="8229600" cy="4525963"/>
          </a:xfrm>
        </p:spPr>
        <p:txBody>
          <a:bodyPr/>
          <a:lstStyle/>
          <a:p>
            <a:r>
              <a:rPr lang="en-US" altLang="zh-CN" dirty="0" smtClean="0">
                <a:latin typeface="Century Schoolbook" pitchFamily="18" charset="0"/>
                <a:cs typeface="Times New Roman" pitchFamily="18" charset="0"/>
              </a:rPr>
              <a:t>Ridge Estimator</a:t>
            </a:r>
          </a:p>
          <a:p>
            <a:r>
              <a:rPr lang="en-US" altLang="zh-CN" dirty="0" smtClean="0">
                <a:latin typeface="Century Schoolbook" pitchFamily="18" charset="0"/>
                <a:cs typeface="Times New Roman" pitchFamily="18" charset="0"/>
              </a:rPr>
              <a:t>Lagrangian</a:t>
            </a:r>
            <a:r>
              <a:rPr lang="en-US" altLang="zh-CN" dirty="0">
                <a:latin typeface="Century Schoolbook" pitchFamily="18" charset="0"/>
                <a:cs typeface="Times New Roman" pitchFamily="18" charset="0"/>
              </a:rPr>
              <a:t> multiplier method</a:t>
            </a: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p:txBody>
      </p:sp>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29</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32854436"/>
              </p:ext>
            </p:extLst>
          </p:nvPr>
        </p:nvGraphicFramePr>
        <p:xfrm>
          <a:off x="666750" y="2924175"/>
          <a:ext cx="7596188" cy="989013"/>
        </p:xfrm>
        <a:graphic>
          <a:graphicData uri="http://schemas.openxmlformats.org/presentationml/2006/ole">
            <mc:AlternateContent xmlns:mc="http://schemas.openxmlformats.org/markup-compatibility/2006">
              <mc:Choice xmlns:v="urn:schemas-microsoft-com:vml" Requires="v">
                <p:oleObj spid="_x0000_s23705" name="Equation" r:id="rId3" imgW="3276360" imgH="393480" progId="Equation.DSMT4">
                  <p:embed/>
                </p:oleObj>
              </mc:Choice>
              <mc:Fallback>
                <p:oleObj name="Equation" r:id="rId3" imgW="3276360" imgH="393480" progId="Equation.DSMT4">
                  <p:embed/>
                  <p:pic>
                    <p:nvPicPr>
                      <p:cNvPr id="0" name=""/>
                      <p:cNvPicPr>
                        <a:picLocks noChangeAspect="1" noChangeArrowheads="1"/>
                      </p:cNvPicPr>
                      <p:nvPr/>
                    </p:nvPicPr>
                    <p:blipFill>
                      <a:blip r:embed="rId4"/>
                      <a:srcRect/>
                      <a:stretch>
                        <a:fillRect/>
                      </a:stretch>
                    </p:blipFill>
                    <p:spPr bwMode="auto">
                      <a:xfrm>
                        <a:off x="666750" y="2924175"/>
                        <a:ext cx="7596188" cy="989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11973420"/>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143000"/>
          </a:xfrm>
        </p:spPr>
        <p:txBody>
          <a:bodyPr>
            <a:normAutofit fontScale="90000"/>
          </a:bodyPr>
          <a:lstStyle/>
          <a:p>
            <a:r>
              <a:rPr lang="en-US" altLang="zh-CN" b="1" dirty="0" smtClean="0">
                <a:solidFill>
                  <a:srgbClr val="00B050"/>
                </a:solidFill>
                <a:latin typeface="Century Schoolbook" pitchFamily="18" charset="0"/>
                <a:cs typeface="Times New Roman" pitchFamily="18" charset="0"/>
              </a:rPr>
              <a:t/>
            </a:r>
            <a:br>
              <a:rPr lang="en-US" altLang="zh-CN" b="1" dirty="0" smtClean="0">
                <a:solidFill>
                  <a:srgbClr val="00B050"/>
                </a:solidFill>
                <a:latin typeface="Century Schoolbook" pitchFamily="18" charset="0"/>
                <a:cs typeface="Times New Roman" pitchFamily="18" charset="0"/>
              </a:rPr>
            </a:br>
            <a:r>
              <a:rPr lang="en-US" altLang="zh-CN" dirty="0">
                <a:latin typeface="Century Schoolbook" pitchFamily="18" charset="0"/>
                <a:cs typeface="Times New Roman" pitchFamily="18" charset="0"/>
              </a:rPr>
              <a:t>Linear Regression</a:t>
            </a:r>
            <a:r>
              <a:rPr lang="zh-CN" altLang="en-US" dirty="0">
                <a:latin typeface="Century Schoolbook" pitchFamily="18" charset="0"/>
              </a:rPr>
              <a:t/>
            </a:r>
            <a:br>
              <a:rPr lang="zh-CN" altLang="en-US" dirty="0">
                <a:latin typeface="Century Schoolbook" pitchFamily="18" charset="0"/>
              </a:rPr>
            </a:br>
            <a:r>
              <a:rPr lang="en-US" altLang="zh-CN" dirty="0" smtClean="0">
                <a:latin typeface="Century Schoolbook" pitchFamily="18" charset="0"/>
                <a:ea typeface="Microsoft YaHei UI" pitchFamily="34" charset="-122"/>
                <a:cs typeface="Vani" pitchFamily="34" charset="0"/>
              </a:rPr>
              <a:t/>
            </a:r>
            <a:br>
              <a:rPr lang="en-US" altLang="zh-CN" dirty="0" smtClean="0">
                <a:latin typeface="Century Schoolbook" pitchFamily="18" charset="0"/>
                <a:ea typeface="Microsoft YaHei UI" pitchFamily="34" charset="-122"/>
                <a:cs typeface="Vani" pitchFamily="34" charset="0"/>
              </a:rPr>
            </a:br>
            <a:endParaRPr lang="en-US" altLang="zh-CN" sz="2700" dirty="0">
              <a:solidFill>
                <a:srgbClr val="0070C0"/>
              </a:solidFill>
              <a:latin typeface="Century Schoolbook" pitchFamily="18" charset="0"/>
              <a:ea typeface="Microsoft YaHei UI" pitchFamily="34" charset="-122"/>
              <a:cs typeface="Vani" pitchFamily="34" charset="0"/>
            </a:endParaRPr>
          </a:p>
        </p:txBody>
      </p:sp>
    </p:spTree>
    <p:extLst>
      <p:ext uri="{BB962C8B-B14F-4D97-AF65-F5344CB8AC3E}">
        <p14:creationId xmlns:p14="http://schemas.microsoft.com/office/powerpoint/2010/main" val="173211535"/>
      </p:ext>
    </p:extLst>
  </p:cSld>
  <p:clrMapOvr>
    <a:masterClrMapping/>
  </p:clrMapOvr>
  <mc:AlternateContent xmlns:mc="http://schemas.openxmlformats.org/markup-compatibility/2006" xmlns:p14="http://schemas.microsoft.com/office/powerpoint/2010/main">
    <mc:Choice Requires="p14">
      <p:transition spd="slow" p14:dur="2000" advTm="2157"/>
    </mc:Choice>
    <mc:Fallback xmlns="">
      <p:transition spd="slow" advTm="215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latin typeface="Century Schoolbook" pitchFamily="18" charset="0"/>
                <a:cs typeface="Times New Roman" pitchFamily="18" charset="0"/>
              </a:rPr>
              <a:t>Statistical </a:t>
            </a:r>
            <a:r>
              <a:rPr lang="en-US" altLang="zh-CN" dirty="0" smtClean="0">
                <a:latin typeface="Century Schoolbook" pitchFamily="18" charset="0"/>
                <a:cs typeface="Times New Roman" pitchFamily="18" charset="0"/>
              </a:rPr>
              <a:t>Property</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type="body" idx="1"/>
              </p:nvPr>
            </p:nvSpPr>
            <p:spPr>
              <a:xfrm>
                <a:off x="457200" y="1600200"/>
                <a:ext cx="8579296" cy="4525963"/>
              </a:xfrm>
            </p:spPr>
            <p:txBody>
              <a:bodyPr>
                <a:normAutofit fontScale="92500" lnSpcReduction="20000"/>
              </a:bodyPr>
              <a:lstStyle/>
              <a:p>
                <a:r>
                  <a:rPr lang="en-US" altLang="zh-CN" dirty="0" smtClean="0">
                    <a:latin typeface="Century Schoolbook" pitchFamily="18" charset="0"/>
                    <a:cs typeface="Times New Roman" pitchFamily="18" charset="0"/>
                  </a:rPr>
                  <a:t>Biaed estimator</a:t>
                </a:r>
              </a:p>
              <a:p>
                <a:endParaRPr lang="en-US" altLang="zh-CN" dirty="0" smtClean="0">
                  <a:latin typeface="Century Schoolbook" pitchFamily="18" charset="0"/>
                  <a:cs typeface="Times New Roman" pitchFamily="18" charset="0"/>
                </a:endParaRPr>
              </a:p>
              <a:p>
                <a:r>
                  <a:rPr lang="en-US" altLang="zh-CN" dirty="0" smtClean="0">
                    <a:latin typeface="Century Schoolbook" pitchFamily="18" charset="0"/>
                    <a:cs typeface="Times New Roman" pitchFamily="18" charset="0"/>
                  </a:rPr>
                  <a:t>Linear transformed  version of  </a:t>
                </a: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14:m>
                  <m:oMath xmlns:m="http://schemas.openxmlformats.org/officeDocument/2006/math">
                    <m:r>
                      <a:rPr lang="en-US" altLang="zh-CN" b="1" i="0" smtClean="0">
                        <a:latin typeface="Cambria Math"/>
                        <a:ea typeface="Cambria Math"/>
                        <a:cs typeface="Times New Roman" pitchFamily="18" charset="0"/>
                      </a:rPr>
                      <m:t>∀</m:t>
                    </m:r>
                  </m:oMath>
                </a14:m>
                <a:r>
                  <a:rPr lang="en-US" altLang="zh-CN" dirty="0" smtClean="0">
                    <a:latin typeface="Century Schoolbook" pitchFamily="18" charset="0"/>
                    <a:cs typeface="Times New Roman" pitchFamily="18" charset="0"/>
                  </a:rPr>
                  <a:t>  </a:t>
                </a: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14:m>
                  <m:oMath xmlns:m="http://schemas.openxmlformats.org/officeDocument/2006/math">
                    <m:r>
                      <a:rPr lang="en-US" altLang="zh-CN"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 </m:t>
                    </m:r>
                  </m:oMath>
                </a14:m>
                <a:r>
                  <a:rPr lang="en-US" altLang="zh-CN" dirty="0" smtClean="0">
                    <a:latin typeface="Century Schoolbook" pitchFamily="18" charset="0"/>
                    <a:cs typeface="Times New Roman" pitchFamily="18" charset="0"/>
                  </a:rPr>
                  <a:t>                       </a:t>
                </a: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a:latin typeface="Century Schoolbook" pitchFamily="18" charset="0"/>
                  <a:cs typeface="Times New Roman" pitchFamily="18" charset="0"/>
                </a:endParaRPr>
              </a:p>
              <a:p>
                <a:endParaRPr lang="en-US" altLang="zh-CN" dirty="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a:p>
                <a:endParaRPr lang="en-US" altLang="zh-CN" dirty="0" smtClean="0">
                  <a:latin typeface="Century Schoolbook" pitchFamily="18" charset="0"/>
                  <a:cs typeface="Times New Roman" pitchFamily="18" charset="0"/>
                </a:endParaRPr>
              </a:p>
            </p:txBody>
          </p:sp>
        </mc:Choice>
        <mc:Fallback xmlns="">
          <p:sp>
            <p:nvSpPr>
              <p:cNvPr id="22531" name="Rectangle 3"/>
              <p:cNvSpPr>
                <a:spLocks noGrp="1" noRot="1" noChangeAspect="1" noMove="1" noResize="1" noEditPoints="1" noAdjustHandles="1" noChangeArrowheads="1" noChangeShapeType="1" noTextEdit="1"/>
              </p:cNvSpPr>
              <p:nvPr>
                <p:ph type="body" idx="1"/>
              </p:nvPr>
            </p:nvSpPr>
            <p:spPr>
              <a:xfrm>
                <a:off x="457200" y="1600200"/>
                <a:ext cx="8579296" cy="4525963"/>
              </a:xfrm>
              <a:blipFill rotWithShape="1">
                <a:blip r:embed="rId3"/>
                <a:stretch>
                  <a:fillRect l="-1421" t="-3639"/>
                </a:stretch>
              </a:blipFill>
            </p:spPr>
            <p:txBody>
              <a:bodyPr/>
              <a:lstStyle/>
              <a:p>
                <a:r>
                  <a:rPr lang="zh-CN" altLang="en-US">
                    <a:noFill/>
                  </a:rPr>
                  <a:t> </a:t>
                </a:r>
              </a:p>
            </p:txBody>
          </p:sp>
        </mc:Fallback>
      </mc:AlternateContent>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30</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70265918"/>
              </p:ext>
            </p:extLst>
          </p:nvPr>
        </p:nvGraphicFramePr>
        <p:xfrm>
          <a:off x="3815916" y="1484784"/>
          <a:ext cx="765175" cy="669925"/>
        </p:xfrm>
        <a:graphic>
          <a:graphicData uri="http://schemas.openxmlformats.org/presentationml/2006/ole">
            <mc:AlternateContent xmlns:mc="http://schemas.openxmlformats.org/markup-compatibility/2006">
              <mc:Choice xmlns:v="urn:schemas-microsoft-com:vml" Requires="v">
                <p:oleObj spid="_x0000_s28070" name="Equation" r:id="rId4" imgW="330120" imgH="266400" progId="Equation.DSMT4">
                  <p:embed/>
                </p:oleObj>
              </mc:Choice>
              <mc:Fallback>
                <p:oleObj name="Equation" r:id="rId4" imgW="330120" imgH="266400" progId="Equation.DSMT4">
                  <p:embed/>
                  <p:pic>
                    <p:nvPicPr>
                      <p:cNvPr id="0" name="对象 4"/>
                      <p:cNvPicPr>
                        <a:picLocks noChangeAspect="1" noChangeArrowheads="1"/>
                      </p:cNvPicPr>
                      <p:nvPr/>
                    </p:nvPicPr>
                    <p:blipFill>
                      <a:blip r:embed="rId5"/>
                      <a:srcRect/>
                      <a:stretch>
                        <a:fillRect/>
                      </a:stretch>
                    </p:blipFill>
                    <p:spPr bwMode="auto">
                      <a:xfrm>
                        <a:off x="3815916" y="1484784"/>
                        <a:ext cx="7651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62337792"/>
              </p:ext>
            </p:extLst>
          </p:nvPr>
        </p:nvGraphicFramePr>
        <p:xfrm>
          <a:off x="1475656" y="3068960"/>
          <a:ext cx="3887788" cy="685800"/>
        </p:xfrm>
        <a:graphic>
          <a:graphicData uri="http://schemas.openxmlformats.org/presentationml/2006/ole">
            <mc:AlternateContent xmlns:mc="http://schemas.openxmlformats.org/markup-compatibility/2006">
              <mc:Choice xmlns:v="urn:schemas-microsoft-com:vml" Requires="v">
                <p:oleObj spid="_x0000_s28071" name="Equation" r:id="rId6" imgW="1511280" imgH="266400" progId="Equation.DSMT4">
                  <p:embed/>
                </p:oleObj>
              </mc:Choice>
              <mc:Fallback>
                <p:oleObj name="Equation" r:id="rId6" imgW="1511280" imgH="266400" progId="Equation.DSMT4">
                  <p:embed/>
                  <p:pic>
                    <p:nvPicPr>
                      <p:cNvPr id="0" name="Object 8"/>
                      <p:cNvPicPr>
                        <a:picLocks noChangeAspect="1" noChangeArrowheads="1"/>
                      </p:cNvPicPr>
                      <p:nvPr/>
                    </p:nvPicPr>
                    <p:blipFill>
                      <a:blip r:embed="rId7"/>
                      <a:srcRect/>
                      <a:stretch>
                        <a:fillRect/>
                      </a:stretch>
                    </p:blipFill>
                    <p:spPr bwMode="auto">
                      <a:xfrm>
                        <a:off x="1475656" y="3068960"/>
                        <a:ext cx="38877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62266436"/>
              </p:ext>
            </p:extLst>
          </p:nvPr>
        </p:nvGraphicFramePr>
        <p:xfrm>
          <a:off x="6444208" y="2420888"/>
          <a:ext cx="588962" cy="638175"/>
        </p:xfrm>
        <a:graphic>
          <a:graphicData uri="http://schemas.openxmlformats.org/presentationml/2006/ole">
            <mc:AlternateContent xmlns:mc="http://schemas.openxmlformats.org/markup-compatibility/2006">
              <mc:Choice xmlns:v="urn:schemas-microsoft-com:vml" Requires="v">
                <p:oleObj spid="_x0000_s28072" name="Equation" r:id="rId8" imgW="253800" imgH="253800" progId="Equation.DSMT4">
                  <p:embed/>
                </p:oleObj>
              </mc:Choice>
              <mc:Fallback>
                <p:oleObj name="Equation" r:id="rId8" imgW="253800" imgH="253800" progId="Equation.DSMT4">
                  <p:embed/>
                  <p:pic>
                    <p:nvPicPr>
                      <p:cNvPr id="0" name="对象 7"/>
                      <p:cNvPicPr>
                        <a:picLocks noChangeAspect="1" noChangeArrowheads="1"/>
                      </p:cNvPicPr>
                      <p:nvPr/>
                    </p:nvPicPr>
                    <p:blipFill>
                      <a:blip r:embed="rId9"/>
                      <a:srcRect/>
                      <a:stretch>
                        <a:fillRect/>
                      </a:stretch>
                    </p:blipFill>
                    <p:spPr bwMode="auto">
                      <a:xfrm>
                        <a:off x="6444208" y="2420888"/>
                        <a:ext cx="5889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2688335"/>
              </p:ext>
            </p:extLst>
          </p:nvPr>
        </p:nvGraphicFramePr>
        <p:xfrm>
          <a:off x="4174802" y="3814626"/>
          <a:ext cx="1898650" cy="596900"/>
        </p:xfrm>
        <a:graphic>
          <a:graphicData uri="http://schemas.openxmlformats.org/presentationml/2006/ole">
            <mc:AlternateContent xmlns:mc="http://schemas.openxmlformats.org/markup-compatibility/2006">
              <mc:Choice xmlns:v="urn:schemas-microsoft-com:vml" Requires="v">
                <p:oleObj spid="_x0000_s28073" name="Equation" r:id="rId10" imgW="888840" imgH="279360" progId="Equation.DSMT4">
                  <p:embed/>
                </p:oleObj>
              </mc:Choice>
              <mc:Fallback>
                <p:oleObj name="Equation" r:id="rId10" imgW="888840" imgH="27936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4802" y="3814626"/>
                        <a:ext cx="18986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633742809"/>
              </p:ext>
            </p:extLst>
          </p:nvPr>
        </p:nvGraphicFramePr>
        <p:xfrm>
          <a:off x="2339752" y="5157192"/>
          <a:ext cx="3500437" cy="608013"/>
        </p:xfrm>
        <a:graphic>
          <a:graphicData uri="http://schemas.openxmlformats.org/presentationml/2006/ole">
            <mc:AlternateContent xmlns:mc="http://schemas.openxmlformats.org/markup-compatibility/2006">
              <mc:Choice xmlns:v="urn:schemas-microsoft-com:vml" Requires="v">
                <p:oleObj spid="_x0000_s28074" name="Equation" r:id="rId12" imgW="1536480" imgH="266400" progId="Equation.DSMT4">
                  <p:embed/>
                </p:oleObj>
              </mc:Choice>
              <mc:Fallback>
                <p:oleObj name="Equation" r:id="rId12" imgW="1536480" imgH="266400" progId="Equation.DSMT4">
                  <p:embed/>
                  <p:pic>
                    <p:nvPicPr>
                      <p:cNvPr id="0" name="Object 13"/>
                      <p:cNvPicPr>
                        <a:picLocks noChangeAspect="1" noChangeArrowheads="1"/>
                      </p:cNvPicPr>
                      <p:nvPr/>
                    </p:nvPicPr>
                    <p:blipFill>
                      <a:blip r:embed="rId13"/>
                      <a:srcRect/>
                      <a:stretch>
                        <a:fillRect/>
                      </a:stretch>
                    </p:blipFill>
                    <p:spPr bwMode="auto">
                      <a:xfrm>
                        <a:off x="2339752" y="5157192"/>
                        <a:ext cx="3500437"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060473878"/>
              </p:ext>
            </p:extLst>
          </p:nvPr>
        </p:nvGraphicFramePr>
        <p:xfrm>
          <a:off x="1187624" y="3808276"/>
          <a:ext cx="2241550" cy="609600"/>
        </p:xfrm>
        <a:graphic>
          <a:graphicData uri="http://schemas.openxmlformats.org/presentationml/2006/ole">
            <mc:AlternateContent xmlns:mc="http://schemas.openxmlformats.org/markup-compatibility/2006">
              <mc:Choice xmlns:v="urn:schemas-microsoft-com:vml" Requires="v">
                <p:oleObj spid="_x0000_s28075" name="Equation" r:id="rId14" imgW="1028520" imgH="279360" progId="Equation.DSMT4">
                  <p:embed/>
                </p:oleObj>
              </mc:Choice>
              <mc:Fallback>
                <p:oleObj name="Equation" r:id="rId14" imgW="1028520" imgH="279360" progId="Equation.DSMT4">
                  <p:embed/>
                  <p:pic>
                    <p:nvPicPr>
                      <p:cNvPr id="0" name="Object 11"/>
                      <p:cNvPicPr>
                        <a:picLocks noChangeAspect="1" noChangeArrowheads="1"/>
                      </p:cNvPicPr>
                      <p:nvPr/>
                    </p:nvPicPr>
                    <p:blipFill>
                      <a:blip r:embed="rId15"/>
                      <a:srcRect/>
                      <a:stretch>
                        <a:fillRect/>
                      </a:stretch>
                    </p:blipFill>
                    <p:spPr bwMode="auto">
                      <a:xfrm>
                        <a:off x="1187624" y="3808276"/>
                        <a:ext cx="22415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右箭头 15"/>
          <p:cNvSpPr/>
          <p:nvPr/>
        </p:nvSpPr>
        <p:spPr>
          <a:xfrm>
            <a:off x="3491880" y="4005064"/>
            <a:ext cx="648072" cy="2160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064731462"/>
              </p:ext>
            </p:extLst>
          </p:nvPr>
        </p:nvGraphicFramePr>
        <p:xfrm>
          <a:off x="1115616" y="5290343"/>
          <a:ext cx="858837" cy="442913"/>
        </p:xfrm>
        <a:graphic>
          <a:graphicData uri="http://schemas.openxmlformats.org/presentationml/2006/ole">
            <mc:AlternateContent xmlns:mc="http://schemas.openxmlformats.org/markup-compatibility/2006">
              <mc:Choice xmlns:v="urn:schemas-microsoft-com:vml" Requires="v">
                <p:oleObj spid="_x0000_s28076" name="Equation" r:id="rId16" imgW="393480" imgH="203040" progId="Equation.DSMT4">
                  <p:embed/>
                </p:oleObj>
              </mc:Choice>
              <mc:Fallback>
                <p:oleObj name="Equation" r:id="rId16" imgW="393480" imgH="203040" progId="Equation.DSMT4">
                  <p:embed/>
                  <p:pic>
                    <p:nvPicPr>
                      <p:cNvPr id="0" name="对象 14"/>
                      <p:cNvPicPr>
                        <a:picLocks noChangeAspect="1" noChangeArrowheads="1"/>
                      </p:cNvPicPr>
                      <p:nvPr/>
                    </p:nvPicPr>
                    <p:blipFill>
                      <a:blip r:embed="rId17"/>
                      <a:srcRect/>
                      <a:stretch>
                        <a:fillRect/>
                      </a:stretch>
                    </p:blipFill>
                    <p:spPr bwMode="auto">
                      <a:xfrm>
                        <a:off x="1115616" y="5290343"/>
                        <a:ext cx="85883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9465368"/>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98576" cy="1138138"/>
          </a:xfrm>
        </p:spPr>
        <p:txBody>
          <a:bodyPr>
            <a:normAutofit/>
          </a:bodyPr>
          <a:lstStyle/>
          <a:p>
            <a:r>
              <a:rPr lang="en-US" altLang="zh-CN" sz="2800" b="1" dirty="0" smtClean="0">
                <a:solidFill>
                  <a:srgbClr val="FF0000"/>
                </a:solidFill>
                <a:latin typeface="Century Schoolbook" pitchFamily="18" charset="0"/>
                <a:cs typeface="Times New Roman" pitchFamily="18" charset="0"/>
              </a:rPr>
              <a:t>Ridge </a:t>
            </a:r>
            <a:r>
              <a:rPr lang="en-US" altLang="zh-CN" sz="2800" b="1" dirty="0">
                <a:solidFill>
                  <a:srgbClr val="FF0000"/>
                </a:solidFill>
                <a:latin typeface="Century Schoolbook" pitchFamily="18" charset="0"/>
                <a:cs typeface="Times New Roman" pitchFamily="18" charset="0"/>
              </a:rPr>
              <a:t>analysis </a:t>
            </a:r>
            <a:endParaRPr lang="zh-CN" altLang="en-US" sz="2800" b="1" dirty="0">
              <a:solidFill>
                <a:srgbClr val="FF0000"/>
              </a:solidFill>
              <a:latin typeface="Century Schoolbook" pitchFamily="18" charset="0"/>
              <a:cs typeface="Times New Roman" pitchFamily="18" charset="0"/>
            </a:endParaRP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31</a:t>
            </a:fld>
            <a:endParaRPr lang="zh-CN" altLang="en-US"/>
          </a:p>
        </p:txBody>
      </p:sp>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3166" r="-1012" b="21111"/>
          <a:stretch/>
        </p:blipFill>
        <p:spPr bwMode="auto">
          <a:xfrm>
            <a:off x="2411760" y="188640"/>
            <a:ext cx="5722483"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103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Choose a better k </a:t>
            </a:r>
            <a:endParaRPr lang="zh-CN" altLang="en-US" dirty="0">
              <a:latin typeface="Century Schoolbook" pitchFamily="18" charset="0"/>
              <a:cs typeface="Times New Roman" pitchFamily="18" charset="0"/>
            </a:endParaRP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32</a:t>
            </a:fld>
            <a:endParaRPr lang="zh-CN" altLang="en-US"/>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324" t="5103" r="16348"/>
          <a:stretch/>
        </p:blipFill>
        <p:spPr bwMode="auto">
          <a:xfrm rot="5249940">
            <a:off x="2234560" y="705977"/>
            <a:ext cx="4180495" cy="584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9025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C4FACE0A-246B-4765-8E62-6F7198CE0FA0}" type="datetime1">
              <a:rPr lang="en-US" altLang="zh-CN">
                <a:solidFill>
                  <a:srgbClr val="898989"/>
                </a:solidFill>
              </a:rPr>
              <a:pPr eaLnBrk="1" hangingPunct="1"/>
              <a:t>4/7/2019</a:t>
            </a:fld>
            <a:endParaRPr lang="zh-CN" altLang="en-US" sz="1800"/>
          </a:p>
        </p:txBody>
      </p:sp>
      <p:sp>
        <p:nvSpPr>
          <p:cNvPr id="35843" name="Rectangle 2"/>
          <p:cNvSpPr>
            <a:spLocks noGrp="1" noChangeArrowheads="1"/>
          </p:cNvSpPr>
          <p:nvPr>
            <p:ph type="ctrTitle"/>
          </p:nvPr>
        </p:nvSpPr>
        <p:spPr>
          <a:xfrm>
            <a:off x="647700" y="116632"/>
            <a:ext cx="7848600" cy="647700"/>
          </a:xfrm>
        </p:spPr>
        <p:txBody>
          <a:bodyPr>
            <a:noAutofit/>
          </a:bodyPr>
          <a:lstStyle/>
          <a:p>
            <a:r>
              <a:rPr lang="en-US" altLang="zh-CN" sz="3600" dirty="0">
                <a:latin typeface="Century Schoolbook" pitchFamily="18" charset="0"/>
                <a:cs typeface="Times New Roman" pitchFamily="18" charset="0"/>
              </a:rPr>
              <a:t>Choose a better k </a:t>
            </a:r>
            <a:r>
              <a:rPr lang="en-US" altLang="zh-CN" sz="3600" dirty="0" smtClean="0">
                <a:latin typeface="Century Schoolbook" pitchFamily="18" charset="0"/>
                <a:cs typeface="Times New Roman" pitchFamily="18" charset="0"/>
              </a:rPr>
              <a:t> with VIF</a:t>
            </a:r>
            <a:endParaRPr lang="zh-CN" altLang="en-US" sz="3600" dirty="0" smtClean="0">
              <a:latin typeface="Century Schoolbook" pitchFamily="18" charset="0"/>
            </a:endParaRPr>
          </a:p>
        </p:txBody>
      </p:sp>
      <p:sp>
        <p:nvSpPr>
          <p:cNvPr id="3584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45"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7" name="Object 6"/>
          <p:cNvGraphicFramePr>
            <a:graphicFrameLocks noChangeAspect="1"/>
          </p:cNvGraphicFramePr>
          <p:nvPr>
            <p:extLst>
              <p:ext uri="{D42A27DB-BD31-4B8C-83A1-F6EECF244321}">
                <p14:modId xmlns:p14="http://schemas.microsoft.com/office/powerpoint/2010/main" val="3323840546"/>
              </p:ext>
            </p:extLst>
          </p:nvPr>
        </p:nvGraphicFramePr>
        <p:xfrm>
          <a:off x="971600" y="1124744"/>
          <a:ext cx="9684568" cy="6942044"/>
        </p:xfrm>
        <a:graphic>
          <a:graphicData uri="http://schemas.openxmlformats.org/presentationml/2006/ole">
            <mc:AlternateContent xmlns:mc="http://schemas.openxmlformats.org/markup-compatibility/2006">
              <mc:Choice xmlns:v="urn:schemas-microsoft-com:vml" Requires="v">
                <p:oleObj spid="_x0000_s28732" name="Document" r:id="rId4" imgW="4235911" imgH="3137109" progId="Word.Document.8">
                  <p:embed/>
                </p:oleObj>
              </mc:Choice>
              <mc:Fallback>
                <p:oleObj name="Document" r:id="rId4" imgW="4235911" imgH="3137109" progId="Word.Document.8">
                  <p:embed/>
                  <p:pic>
                    <p:nvPicPr>
                      <p:cNvPr id="0" name=""/>
                      <p:cNvPicPr>
                        <a:picLocks noChangeAspect="1" noChangeArrowheads="1"/>
                      </p:cNvPicPr>
                      <p:nvPr/>
                    </p:nvPicPr>
                    <p:blipFill>
                      <a:blip r:embed="rId5"/>
                      <a:srcRect/>
                      <a:stretch>
                        <a:fillRect/>
                      </a:stretch>
                    </p:blipFill>
                    <p:spPr bwMode="auto">
                      <a:xfrm>
                        <a:off x="971600" y="1124744"/>
                        <a:ext cx="9684568" cy="69420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7509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EBB29F39-B55E-40D0-8B59-F4F1688118CE}" type="datetime1">
              <a:rPr lang="en-US" altLang="zh-CN">
                <a:solidFill>
                  <a:srgbClr val="898989"/>
                </a:solidFill>
              </a:rPr>
              <a:pPr eaLnBrk="1" hangingPunct="1"/>
              <a:t>4/7/2019</a:t>
            </a:fld>
            <a:endParaRPr lang="zh-CN" altLang="en-US" sz="1800"/>
          </a:p>
        </p:txBody>
      </p:sp>
      <p:sp>
        <p:nvSpPr>
          <p:cNvPr id="368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69"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1" name="Rectangle 6"/>
          <p:cNvSpPr>
            <a:spLocks noChangeArrowheads="1"/>
          </p:cNvSpPr>
          <p:nvPr/>
        </p:nvSpPr>
        <p:spPr bwMode="auto">
          <a:xfrm>
            <a:off x="684213" y="1773238"/>
            <a:ext cx="76327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2400" dirty="0" smtClean="0">
                <a:latin typeface="Times New Roman" pitchFamily="18" charset="0"/>
                <a:cs typeface="Times New Roman" pitchFamily="18" charset="0"/>
              </a:rPr>
              <a:t>Control the </a:t>
            </a:r>
            <a:r>
              <a:rPr lang="en-US" altLang="zh-CN" sz="2800" dirty="0" smtClean="0">
                <a:latin typeface="Times New Roman" pitchFamily="18" charset="0"/>
                <a:cs typeface="Times New Roman" pitchFamily="18" charset="0"/>
              </a:rPr>
              <a:t>SSE</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k</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spcBef>
                <a:spcPct val="50000"/>
              </a:spcBef>
              <a:buFontTx/>
              <a:buNone/>
            </a:pPr>
            <a:r>
              <a:rPr lang="en-US" altLang="zh-CN" sz="2800" dirty="0" smtClean="0">
                <a:latin typeface="Times New Roman" pitchFamily="18" charset="0"/>
                <a:cs typeface="Times New Roman" pitchFamily="18" charset="0"/>
              </a:rPr>
              <a:t>for c</a:t>
            </a:r>
            <a:r>
              <a:rPr lang="en-US" altLang="zh-CN" sz="2800" i="1" dirty="0" smtClean="0">
                <a:latin typeface="Times New Roman" pitchFamily="18" charset="0"/>
                <a:cs typeface="Times New Roman" pitchFamily="18" charset="0"/>
              </a:rPr>
              <a:t>&gt;1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find the max k that  satisfy</a:t>
            </a:r>
            <a:r>
              <a:rPr lang="zh-CN" altLang="en-US"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gn="ctr">
              <a:spcBef>
                <a:spcPct val="50000"/>
              </a:spcBef>
              <a:buFontTx/>
              <a:buNone/>
            </a:pPr>
            <a:r>
              <a:rPr lang="en-US" altLang="zh-CN" sz="2800" dirty="0">
                <a:latin typeface="Times New Roman" pitchFamily="18" charset="0"/>
              </a:rPr>
              <a:t>SSE</a:t>
            </a:r>
            <a:r>
              <a:rPr lang="zh-CN" altLang="en-US" sz="2800" dirty="0">
                <a:latin typeface="Times New Roman" pitchFamily="18" charset="0"/>
              </a:rPr>
              <a:t>（</a:t>
            </a:r>
            <a:r>
              <a:rPr lang="en-US" altLang="zh-CN" sz="2800" i="1" dirty="0">
                <a:latin typeface="Times New Roman" pitchFamily="18" charset="0"/>
              </a:rPr>
              <a:t>k</a:t>
            </a:r>
            <a:r>
              <a:rPr lang="zh-CN" altLang="en-US" sz="2800" dirty="0">
                <a:latin typeface="Times New Roman" pitchFamily="18" charset="0"/>
              </a:rPr>
              <a:t>）＜</a:t>
            </a:r>
            <a:r>
              <a:rPr lang="en-US" altLang="zh-CN" sz="2800" i="1" dirty="0" smtClean="0">
                <a:latin typeface="Times New Roman" pitchFamily="18" charset="0"/>
              </a:rPr>
              <a:t>c *</a:t>
            </a:r>
            <a:r>
              <a:rPr lang="en-US" altLang="zh-CN" sz="2800" dirty="0" smtClean="0">
                <a:latin typeface="Times New Roman" pitchFamily="18" charset="0"/>
              </a:rPr>
              <a:t>SSE       </a:t>
            </a:r>
            <a:r>
              <a:rPr lang="en-US" altLang="zh-CN" sz="2800" dirty="0">
                <a:latin typeface="Times New Roman" pitchFamily="18" charset="0"/>
              </a:rPr>
              <a:t>	  </a:t>
            </a:r>
            <a:endParaRPr lang="zh-CN" altLang="en-US" sz="2800" dirty="0">
              <a:latin typeface="Times New Roman" pitchFamily="18" charset="0"/>
            </a:endParaRPr>
          </a:p>
          <a:p>
            <a:pPr>
              <a:spcBef>
                <a:spcPct val="50000"/>
              </a:spcBef>
              <a:buFontTx/>
              <a:buNone/>
            </a:pPr>
            <a:endParaRPr lang="zh-CN" altLang="en-US" sz="2800" dirty="0">
              <a:latin typeface="Times New Roman" pitchFamily="18" charset="0"/>
            </a:endParaRPr>
          </a:p>
        </p:txBody>
      </p:sp>
      <p:sp>
        <p:nvSpPr>
          <p:cNvPr id="8" name="Rectangle 2"/>
          <p:cNvSpPr txBox="1">
            <a:spLocks noChangeArrowheads="1"/>
          </p:cNvSpPr>
          <p:nvPr/>
        </p:nvSpPr>
        <p:spPr>
          <a:xfrm>
            <a:off x="647700" y="476672"/>
            <a:ext cx="7848600" cy="6477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smtClean="0">
                <a:latin typeface="Times New Roman" pitchFamily="18" charset="0"/>
                <a:cs typeface="Times New Roman" pitchFamily="18" charset="0"/>
              </a:rPr>
              <a:t>Choose a better k  with SSE</a:t>
            </a:r>
            <a:endParaRPr lang="zh-CN" altLang="en-US" sz="4000" dirty="0" smtClean="0"/>
          </a:p>
        </p:txBody>
      </p:sp>
    </p:spTree>
    <p:extLst>
      <p:ext uri="{BB962C8B-B14F-4D97-AF65-F5344CB8AC3E}">
        <p14:creationId xmlns:p14="http://schemas.microsoft.com/office/powerpoint/2010/main" val="2845306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9A6A3E2C-6EA4-49DE-B9DF-6911E0D157CB}" type="datetime1">
              <a:rPr lang="en-US" altLang="zh-CN">
                <a:solidFill>
                  <a:srgbClr val="898989"/>
                </a:solidFill>
              </a:rPr>
              <a:pPr eaLnBrk="1" hangingPunct="1"/>
              <a:t>4/7/2019</a:t>
            </a:fld>
            <a:endParaRPr lang="zh-CN" altLang="en-US" sz="1800"/>
          </a:p>
        </p:txBody>
      </p:sp>
      <p:sp>
        <p:nvSpPr>
          <p:cNvPr id="38915" name="Rectangle 2"/>
          <p:cNvSpPr>
            <a:spLocks noGrp="1" noChangeArrowheads="1"/>
          </p:cNvSpPr>
          <p:nvPr>
            <p:ph type="title"/>
          </p:nvPr>
        </p:nvSpPr>
        <p:spPr>
          <a:xfrm>
            <a:off x="468313" y="260350"/>
            <a:ext cx="8229600" cy="1143000"/>
          </a:xfrm>
        </p:spPr>
        <p:txBody>
          <a:bodyPr/>
          <a:lstStyle/>
          <a:p>
            <a:pPr eaLnBrk="1" hangingPunct="1"/>
            <a:r>
              <a:rPr lang="en-US" altLang="zh-CN" dirty="0" smtClean="0">
                <a:latin typeface="Century Schoolbook" pitchFamily="18" charset="0"/>
                <a:cs typeface="Times New Roman" pitchFamily="18" charset="0"/>
              </a:rPr>
              <a:t>Case study </a:t>
            </a:r>
            <a:endParaRPr lang="zh-CN" altLang="en-US" dirty="0" smtClean="0">
              <a:latin typeface="Century Schoolbook" pitchFamily="18" charset="0"/>
              <a:cs typeface="Times New Roman" pitchFamily="18" charset="0"/>
            </a:endParaRPr>
          </a:p>
        </p:txBody>
      </p:sp>
      <p:sp>
        <p:nvSpPr>
          <p:cNvPr id="38916" name="Rectangle 3"/>
          <p:cNvSpPr>
            <a:spLocks noGrp="1" noChangeArrowheads="1"/>
          </p:cNvSpPr>
          <p:nvPr>
            <p:ph type="body" idx="1"/>
          </p:nvPr>
        </p:nvSpPr>
        <p:spPr>
          <a:xfrm>
            <a:off x="539750" y="1341438"/>
            <a:ext cx="8229600" cy="4310062"/>
          </a:xfrm>
        </p:spPr>
        <p:txBody>
          <a:bodyPr>
            <a:normAutofit lnSpcReduction="10000"/>
          </a:bodyPr>
          <a:lstStyle/>
          <a:p>
            <a:pPr eaLnBrk="1" hangingPunct="1">
              <a:buFont typeface="Arial" charset="0"/>
              <a:buNone/>
            </a:pPr>
            <a:endParaRPr lang="zh-CN" altLang="en-US" sz="3600" dirty="0" smtClean="0">
              <a:latin typeface="Century Schoolbook" pitchFamily="18" charset="0"/>
              <a:cs typeface="Times New Roman" pitchFamily="18" charset="0"/>
            </a:endParaRPr>
          </a:p>
          <a:p>
            <a:pPr eaLnBrk="1" hangingPunct="1"/>
            <a:r>
              <a:rPr lang="en-US" altLang="zh-CN" sz="3600" dirty="0" smtClean="0">
                <a:latin typeface="Century Schoolbook" pitchFamily="18" charset="0"/>
                <a:cs typeface="Times New Roman" pitchFamily="18" charset="0"/>
              </a:rPr>
              <a:t>Data: diabetes.csv</a:t>
            </a:r>
            <a:r>
              <a:rPr lang="zh-CN" altLang="en-US" sz="3600" dirty="0" smtClean="0">
                <a:latin typeface="Century Schoolbook" pitchFamily="18" charset="0"/>
                <a:cs typeface="Times New Roman" pitchFamily="18" charset="0"/>
              </a:rPr>
              <a:t> </a:t>
            </a:r>
            <a:r>
              <a:rPr lang="en-US" altLang="zh-CN" sz="3600" dirty="0" smtClean="0">
                <a:latin typeface="Century Schoolbook" pitchFamily="18" charset="0"/>
                <a:cs typeface="Times New Roman" pitchFamily="18" charset="0"/>
              </a:rPr>
              <a:t>from </a:t>
            </a:r>
            <a:r>
              <a:rPr lang="en-US" altLang="zh-CN" sz="3600" dirty="0" err="1" smtClean="0">
                <a:latin typeface="Century Schoolbook" pitchFamily="18" charset="0"/>
                <a:cs typeface="Times New Roman" pitchFamily="18" charset="0"/>
              </a:rPr>
              <a:t>Efron</a:t>
            </a:r>
            <a:r>
              <a:rPr lang="en-US" altLang="zh-CN" sz="3600" dirty="0" smtClean="0">
                <a:latin typeface="Century Schoolbook" pitchFamily="18" charset="0"/>
                <a:cs typeface="Times New Roman" pitchFamily="18" charset="0"/>
              </a:rPr>
              <a:t> et al.(2004)</a:t>
            </a:r>
          </a:p>
          <a:p>
            <a:r>
              <a:rPr lang="en-US" altLang="zh-CN" sz="3600" dirty="0" smtClean="0">
                <a:latin typeface="Century Schoolbook" pitchFamily="18" charset="0"/>
                <a:cs typeface="Times New Roman" pitchFamily="18" charset="0"/>
              </a:rPr>
              <a:t>Dependent:  y</a:t>
            </a:r>
          </a:p>
          <a:p>
            <a:r>
              <a:rPr lang="en-US" altLang="zh-CN" sz="3600" dirty="0" smtClean="0">
                <a:latin typeface="Century Schoolbook" pitchFamily="18" charset="0"/>
                <a:cs typeface="Times New Roman" pitchFamily="18" charset="0"/>
              </a:rPr>
              <a:t>Independent</a:t>
            </a:r>
            <a:r>
              <a:rPr lang="zh-CN" altLang="en-US" sz="3600" dirty="0" smtClean="0">
                <a:latin typeface="Century Schoolbook" pitchFamily="18" charset="0"/>
                <a:cs typeface="Times New Roman" pitchFamily="18" charset="0"/>
              </a:rPr>
              <a:t>  </a:t>
            </a:r>
            <a:r>
              <a:rPr lang="en-US" altLang="zh-CN" sz="3600" dirty="0" smtClean="0">
                <a:latin typeface="Century Schoolbook" pitchFamily="18" charset="0"/>
                <a:cs typeface="Times New Roman" pitchFamily="18" charset="0"/>
              </a:rPr>
              <a:t>standard x1</a:t>
            </a:r>
            <a:r>
              <a:rPr lang="zh-CN" altLang="en-US" sz="3600" dirty="0">
                <a:latin typeface="Century Schoolbook" pitchFamily="18" charset="0"/>
                <a:cs typeface="Times New Roman" pitchFamily="18" charset="0"/>
              </a:rPr>
              <a:t>、</a:t>
            </a:r>
            <a:r>
              <a:rPr lang="en-US" altLang="zh-CN" sz="3600" dirty="0">
                <a:latin typeface="Century Schoolbook" pitchFamily="18" charset="0"/>
                <a:cs typeface="Times New Roman" pitchFamily="18" charset="0"/>
              </a:rPr>
              <a:t>x2</a:t>
            </a:r>
            <a:r>
              <a:rPr lang="zh-CN" altLang="en-US" sz="3600" dirty="0">
                <a:latin typeface="Century Schoolbook" pitchFamily="18" charset="0"/>
                <a:cs typeface="Times New Roman" pitchFamily="18" charset="0"/>
              </a:rPr>
              <a:t>、</a:t>
            </a:r>
            <a:r>
              <a:rPr lang="en-US" altLang="zh-CN" sz="3600" dirty="0">
                <a:latin typeface="Century Schoolbook" pitchFamily="18" charset="0"/>
                <a:cs typeface="Times New Roman" pitchFamily="18" charset="0"/>
              </a:rPr>
              <a:t>…</a:t>
            </a:r>
            <a:r>
              <a:rPr lang="zh-CN" altLang="en-US" sz="3600" dirty="0">
                <a:latin typeface="Century Schoolbook" pitchFamily="18" charset="0"/>
                <a:cs typeface="Times New Roman" pitchFamily="18" charset="0"/>
              </a:rPr>
              <a:t>、</a:t>
            </a:r>
            <a:r>
              <a:rPr lang="en-US" altLang="zh-CN" sz="3600" dirty="0" smtClean="0">
                <a:latin typeface="Century Schoolbook" pitchFamily="18" charset="0"/>
                <a:cs typeface="Times New Roman" pitchFamily="18" charset="0"/>
              </a:rPr>
              <a:t>x10</a:t>
            </a:r>
            <a:endParaRPr lang="en-US" altLang="zh-CN" sz="3600" dirty="0">
              <a:latin typeface="Century Schoolbook" pitchFamily="18" charset="0"/>
              <a:cs typeface="Times New Roman" pitchFamily="18" charset="0"/>
            </a:endParaRPr>
          </a:p>
          <a:p>
            <a:pPr eaLnBrk="1" hangingPunct="1"/>
            <a:r>
              <a:rPr lang="en-US" altLang="zh-CN" sz="3600" dirty="0" smtClean="0">
                <a:latin typeface="Century Schoolbook" pitchFamily="18" charset="0"/>
                <a:cs typeface="Times New Roman" pitchFamily="18" charset="0"/>
              </a:rPr>
              <a:t>Dimension:</a:t>
            </a:r>
            <a:r>
              <a:rPr lang="zh-CN" altLang="en-US" sz="3600" dirty="0">
                <a:latin typeface="Century Schoolbook" pitchFamily="18" charset="0"/>
                <a:cs typeface="Times New Roman" pitchFamily="18" charset="0"/>
              </a:rPr>
              <a:t> </a:t>
            </a:r>
            <a:r>
              <a:rPr lang="en-US" altLang="zh-CN" sz="3600" dirty="0" smtClean="0">
                <a:latin typeface="Century Schoolbook" pitchFamily="18" charset="0"/>
                <a:cs typeface="Times New Roman" pitchFamily="18" charset="0"/>
              </a:rPr>
              <a:t>442x10</a:t>
            </a:r>
            <a:endParaRPr lang="zh-CN" altLang="en-US" sz="3600" dirty="0" smtClean="0">
              <a:latin typeface="Century Schoolbook" pitchFamily="18" charset="0"/>
              <a:cs typeface="Times New Roman" pitchFamily="18" charset="0"/>
            </a:endParaRPr>
          </a:p>
        </p:txBody>
      </p:sp>
    </p:spTree>
    <p:extLst>
      <p:ext uri="{BB962C8B-B14F-4D97-AF65-F5344CB8AC3E}">
        <p14:creationId xmlns:p14="http://schemas.microsoft.com/office/powerpoint/2010/main" val="202532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0ED01CE0-DA1F-444D-A036-7E098FF38C6C}" type="datetime1">
              <a:rPr lang="en-US" altLang="zh-CN">
                <a:solidFill>
                  <a:srgbClr val="898989"/>
                </a:solidFill>
              </a:rPr>
              <a:pPr eaLnBrk="1" hangingPunct="1"/>
              <a:t>4/7/2019</a:t>
            </a:fld>
            <a:endParaRPr lang="zh-CN" altLang="en-US" sz="1800"/>
          </a:p>
        </p:txBody>
      </p:sp>
      <p:sp>
        <p:nvSpPr>
          <p:cNvPr id="39939" name="Rectangle 2"/>
          <p:cNvSpPr>
            <a:spLocks noGrp="1" noChangeArrowheads="1"/>
          </p:cNvSpPr>
          <p:nvPr>
            <p:ph type="title"/>
          </p:nvPr>
        </p:nvSpPr>
        <p:spPr>
          <a:xfrm>
            <a:off x="457200" y="274638"/>
            <a:ext cx="8229600" cy="561975"/>
          </a:xfrm>
        </p:spPr>
        <p:txBody>
          <a:bodyPr>
            <a:normAutofit fontScale="90000"/>
          </a:bodyPr>
          <a:lstStyle/>
          <a:p>
            <a:pPr algn="l" eaLnBrk="1" hangingPunct="1"/>
            <a:r>
              <a:rPr lang="en-US" altLang="zh-CN" sz="3200" dirty="0" smtClean="0">
                <a:latin typeface="Century Schoolbook" pitchFamily="18" charset="0"/>
                <a:cs typeface="Times New Roman" pitchFamily="18" charset="0"/>
              </a:rPr>
              <a:t>R</a:t>
            </a:r>
            <a:r>
              <a:rPr lang="zh-CN" altLang="en-US" sz="3200" dirty="0" smtClean="0">
                <a:latin typeface="Century Schoolbook" pitchFamily="18" charset="0"/>
                <a:cs typeface="Times New Roman" pitchFamily="18" charset="0"/>
              </a:rPr>
              <a:t> </a:t>
            </a:r>
            <a:r>
              <a:rPr lang="en-US" altLang="zh-CN" sz="3200" dirty="0" smtClean="0">
                <a:latin typeface="Century Schoolbook" pitchFamily="18" charset="0"/>
                <a:cs typeface="Times New Roman" pitchFamily="18" charset="0"/>
              </a:rPr>
              <a:t>code</a:t>
            </a:r>
            <a:endParaRPr lang="zh-CN" altLang="en-US" sz="3200" dirty="0" smtClean="0">
              <a:latin typeface="Century Schoolbook" pitchFamily="18" charset="0"/>
              <a:cs typeface="Times New Roman" pitchFamily="18" charset="0"/>
            </a:endParaRPr>
          </a:p>
        </p:txBody>
      </p:sp>
      <p:sp>
        <p:nvSpPr>
          <p:cNvPr id="39940" name="Rectangle 3"/>
          <p:cNvSpPr>
            <a:spLocks noGrp="1" noChangeArrowheads="1"/>
          </p:cNvSpPr>
          <p:nvPr>
            <p:ph type="body" idx="1"/>
          </p:nvPr>
        </p:nvSpPr>
        <p:spPr>
          <a:xfrm>
            <a:off x="457200" y="908050"/>
            <a:ext cx="8686800" cy="5218113"/>
          </a:xfrm>
        </p:spPr>
        <p:txBody>
          <a:bodyPr>
            <a:normAutofit lnSpcReduction="10000"/>
          </a:bodyPr>
          <a:lstStyle/>
          <a:p>
            <a:pPr eaLnBrk="1" hangingPunct="1">
              <a:lnSpc>
                <a:spcPct val="80000"/>
              </a:lnSpc>
            </a:pPr>
            <a:r>
              <a:rPr lang="en-US" altLang="zh-CN" sz="2000" dirty="0" smtClean="0">
                <a:latin typeface="Century Schoolbook" pitchFamily="18" charset="0"/>
                <a:cs typeface="Times New Roman" pitchFamily="18" charset="0"/>
              </a:rPr>
              <a:t>#</a:t>
            </a:r>
            <a:r>
              <a:rPr lang="zh-CN" altLang="en-US" sz="2000" dirty="0" smtClean="0">
                <a:latin typeface="Century Schoolbook" pitchFamily="18" charset="0"/>
                <a:cs typeface="Times New Roman" pitchFamily="18" charset="0"/>
              </a:rPr>
              <a:t>多重共线性导致的问题</a:t>
            </a:r>
          </a:p>
          <a:p>
            <a:pPr eaLnBrk="1" hangingPunct="1">
              <a:lnSpc>
                <a:spcPct val="80000"/>
              </a:lnSpc>
            </a:pPr>
            <a:r>
              <a:rPr lang="en-US" altLang="zh-CN" sz="2000" dirty="0" err="1" smtClean="0">
                <a:latin typeface="Century Schoolbook" pitchFamily="18" charset="0"/>
                <a:cs typeface="Times New Roman" pitchFamily="18" charset="0"/>
              </a:rPr>
              <a:t>exa</a:t>
            </a:r>
            <a:r>
              <a:rPr lang="en-US" altLang="zh-CN" sz="2000" dirty="0" smtClean="0">
                <a:latin typeface="Century Schoolbook" pitchFamily="18" charset="0"/>
                <a:cs typeface="Times New Roman" pitchFamily="18" charset="0"/>
              </a:rPr>
              <a:t>=read.csv("H:/example.</a:t>
            </a:r>
            <a:r>
              <a:rPr lang="en-US" altLang="zh-CN" sz="2000" dirty="0" err="1" smtClean="0">
                <a:latin typeface="Century Schoolbook" pitchFamily="18" charset="0"/>
                <a:cs typeface="Times New Roman" pitchFamily="18" charset="0"/>
              </a:rPr>
              <a:t>csv</a:t>
            </a:r>
            <a:r>
              <a:rPr lang="en-US" altLang="zh-CN" sz="2000" dirty="0" smtClean="0">
                <a:latin typeface="Century Schoolbook" pitchFamily="18" charset="0"/>
                <a:cs typeface="Times New Roman" pitchFamily="18" charset="0"/>
              </a:rPr>
              <a:t>",header=T)</a:t>
            </a:r>
          </a:p>
          <a:p>
            <a:pPr eaLnBrk="1" hangingPunct="1">
              <a:lnSpc>
                <a:spcPct val="80000"/>
              </a:lnSpc>
            </a:pPr>
            <a:r>
              <a:rPr lang="en-US" altLang="zh-CN" sz="2000" dirty="0" err="1" smtClean="0">
                <a:latin typeface="Century Schoolbook" pitchFamily="18" charset="0"/>
                <a:cs typeface="Times New Roman" pitchFamily="18" charset="0"/>
              </a:rPr>
              <a:t>lm.exa</a:t>
            </a:r>
            <a:r>
              <a:rPr lang="en-US" altLang="zh-CN" sz="2000" dirty="0" smtClean="0">
                <a:latin typeface="Century Schoolbook" pitchFamily="18" charset="0"/>
                <a:cs typeface="Times New Roman" pitchFamily="18" charset="0"/>
              </a:rPr>
              <a:t>=lm(y~x1+x2,data=</a:t>
            </a:r>
            <a:r>
              <a:rPr lang="en-US" altLang="zh-CN" sz="2000" dirty="0" err="1" smtClean="0">
                <a:latin typeface="Century Schoolbook" pitchFamily="18" charset="0"/>
                <a:cs typeface="Times New Roman" pitchFamily="18" charset="0"/>
              </a:rPr>
              <a:t>exa</a:t>
            </a:r>
            <a:r>
              <a:rPr lang="en-US" altLang="zh-CN" sz="2000" dirty="0" smtClean="0">
                <a:latin typeface="Century Schoolbook" pitchFamily="18" charset="0"/>
                <a:cs typeface="Times New Roman" pitchFamily="18" charset="0"/>
              </a:rPr>
              <a:t>)</a:t>
            </a:r>
          </a:p>
          <a:p>
            <a:pPr eaLnBrk="1" hangingPunct="1">
              <a:lnSpc>
                <a:spcPct val="80000"/>
              </a:lnSpc>
            </a:pPr>
            <a:r>
              <a:rPr lang="en-US" altLang="zh-CN" sz="2000" dirty="0" err="1" smtClean="0">
                <a:latin typeface="Century Schoolbook" pitchFamily="18" charset="0"/>
                <a:cs typeface="Times New Roman" pitchFamily="18" charset="0"/>
              </a:rPr>
              <a:t>lm.exa</a:t>
            </a:r>
            <a:endParaRPr lang="en-US" altLang="zh-CN" sz="2000" dirty="0" smtClean="0">
              <a:latin typeface="Century Schoolbook" pitchFamily="18" charset="0"/>
              <a:cs typeface="Times New Roman" pitchFamily="18" charset="0"/>
            </a:endParaRPr>
          </a:p>
          <a:p>
            <a:pPr eaLnBrk="1" hangingPunct="1">
              <a:lnSpc>
                <a:spcPct val="80000"/>
              </a:lnSpc>
            </a:pPr>
            <a:r>
              <a:rPr lang="en-US" altLang="zh-CN" sz="2000" dirty="0" err="1" smtClean="0">
                <a:latin typeface="Century Schoolbook" pitchFamily="18" charset="0"/>
                <a:cs typeface="Times New Roman" pitchFamily="18" charset="0"/>
              </a:rPr>
              <a:t>cor</a:t>
            </a:r>
            <a:r>
              <a:rPr lang="en-US" altLang="zh-CN" sz="2000" dirty="0" smtClean="0">
                <a:latin typeface="Century Schoolbook" pitchFamily="18" charset="0"/>
                <a:cs typeface="Times New Roman" pitchFamily="18" charset="0"/>
              </a:rPr>
              <a:t>(exa$x1,exa$x2)#</a:t>
            </a:r>
            <a:r>
              <a:rPr lang="zh-CN" altLang="en-US" sz="2000" dirty="0" smtClean="0">
                <a:latin typeface="Century Schoolbook" pitchFamily="18" charset="0"/>
                <a:cs typeface="Times New Roman" pitchFamily="18" charset="0"/>
              </a:rPr>
              <a:t>计算</a:t>
            </a:r>
            <a:r>
              <a:rPr lang="en-US" altLang="zh-CN" sz="2000" dirty="0" smtClean="0">
                <a:latin typeface="Century Schoolbook" pitchFamily="18" charset="0"/>
                <a:cs typeface="Times New Roman" pitchFamily="18" charset="0"/>
              </a:rPr>
              <a:t>x1</a:t>
            </a:r>
            <a:r>
              <a:rPr lang="zh-CN" altLang="en-US" sz="2000" dirty="0" smtClean="0">
                <a:latin typeface="Century Schoolbook" pitchFamily="18" charset="0"/>
                <a:cs typeface="Times New Roman" pitchFamily="18" charset="0"/>
              </a:rPr>
              <a:t>、</a:t>
            </a:r>
            <a:r>
              <a:rPr lang="en-US" altLang="zh-CN" sz="2000" dirty="0" smtClean="0">
                <a:latin typeface="Century Schoolbook" pitchFamily="18" charset="0"/>
                <a:cs typeface="Times New Roman" pitchFamily="18" charset="0"/>
              </a:rPr>
              <a:t>x2</a:t>
            </a:r>
            <a:r>
              <a:rPr lang="zh-CN" altLang="en-US" sz="2000" dirty="0" smtClean="0">
                <a:latin typeface="Century Schoolbook" pitchFamily="18" charset="0"/>
                <a:cs typeface="Times New Roman" pitchFamily="18" charset="0"/>
              </a:rPr>
              <a:t>之间相关系数</a:t>
            </a:r>
          </a:p>
          <a:p>
            <a:pPr eaLnBrk="1" hangingPunct="1">
              <a:lnSpc>
                <a:spcPct val="80000"/>
              </a:lnSpc>
            </a:pPr>
            <a:r>
              <a:rPr lang="en-US" altLang="zh-CN" sz="2000" dirty="0" smtClean="0">
                <a:latin typeface="Century Schoolbook" pitchFamily="18" charset="0"/>
                <a:cs typeface="Times New Roman" pitchFamily="18" charset="0"/>
              </a:rPr>
              <a:t>#[1] 0.9859988</a:t>
            </a:r>
          </a:p>
          <a:p>
            <a:pPr eaLnBrk="1" hangingPunct="1">
              <a:lnSpc>
                <a:spcPct val="80000"/>
              </a:lnSpc>
            </a:pPr>
            <a:r>
              <a:rPr lang="en-US" altLang="zh-CN" sz="2000" dirty="0" smtClean="0">
                <a:latin typeface="Century Schoolbook" pitchFamily="18" charset="0"/>
                <a:cs typeface="Times New Roman" pitchFamily="18" charset="0"/>
              </a:rPr>
              <a:t>#</a:t>
            </a:r>
            <a:r>
              <a:rPr lang="zh-CN" altLang="en-US" sz="2000" dirty="0" smtClean="0">
                <a:latin typeface="Century Schoolbook" pitchFamily="18" charset="0"/>
                <a:cs typeface="Times New Roman" pitchFamily="18" charset="0"/>
              </a:rPr>
              <a:t>检验多重共线性</a:t>
            </a:r>
          </a:p>
          <a:p>
            <a:pPr eaLnBrk="1" hangingPunct="1">
              <a:lnSpc>
                <a:spcPct val="80000"/>
              </a:lnSpc>
            </a:pPr>
            <a:r>
              <a:rPr lang="en-US" altLang="zh-CN" sz="2000" dirty="0" smtClean="0">
                <a:latin typeface="Century Schoolbook" pitchFamily="18" charset="0"/>
                <a:cs typeface="Times New Roman" pitchFamily="18" charset="0"/>
              </a:rPr>
              <a:t>diabetes=read.csv("H:/diabetes.</a:t>
            </a:r>
            <a:r>
              <a:rPr lang="en-US" altLang="zh-CN" sz="2000" dirty="0" err="1" smtClean="0">
                <a:latin typeface="Century Schoolbook" pitchFamily="18" charset="0"/>
                <a:cs typeface="Times New Roman" pitchFamily="18" charset="0"/>
              </a:rPr>
              <a:t>csv</a:t>
            </a:r>
            <a:r>
              <a:rPr lang="en-US" altLang="zh-CN" sz="2000" dirty="0" smtClean="0">
                <a:latin typeface="Century Schoolbook" pitchFamily="18" charset="0"/>
                <a:cs typeface="Times New Roman" pitchFamily="18" charset="0"/>
              </a:rPr>
              <a:t>",header=T)#</a:t>
            </a:r>
            <a:r>
              <a:rPr lang="zh-CN" altLang="en-US" sz="2000" dirty="0" smtClean="0">
                <a:latin typeface="Century Schoolbook" pitchFamily="18" charset="0"/>
                <a:cs typeface="Times New Roman" pitchFamily="18" charset="0"/>
              </a:rPr>
              <a:t>读入数据</a:t>
            </a:r>
          </a:p>
          <a:p>
            <a:pPr eaLnBrk="1" hangingPunct="1">
              <a:lnSpc>
                <a:spcPct val="80000"/>
              </a:lnSpc>
            </a:pPr>
            <a:r>
              <a:rPr lang="en-US" altLang="zh-CN" sz="2000" dirty="0" smtClean="0">
                <a:latin typeface="Century Schoolbook" pitchFamily="18" charset="0"/>
                <a:cs typeface="Times New Roman" pitchFamily="18" charset="0"/>
              </a:rPr>
              <a:t>dim(diabetes)#</a:t>
            </a:r>
            <a:r>
              <a:rPr lang="zh-CN" altLang="en-US" sz="2000" dirty="0" smtClean="0">
                <a:latin typeface="Century Schoolbook" pitchFamily="18" charset="0"/>
                <a:cs typeface="Times New Roman" pitchFamily="18" charset="0"/>
              </a:rPr>
              <a:t>得到数据维度</a:t>
            </a:r>
          </a:p>
          <a:p>
            <a:pPr eaLnBrk="1" hangingPunct="1">
              <a:lnSpc>
                <a:spcPct val="80000"/>
              </a:lnSpc>
            </a:pPr>
            <a:r>
              <a:rPr lang="en-US" altLang="zh-CN" sz="2000" dirty="0" smtClean="0">
                <a:latin typeface="Century Schoolbook" pitchFamily="18" charset="0"/>
                <a:cs typeface="Times New Roman" pitchFamily="18" charset="0"/>
              </a:rPr>
              <a:t>#[1] 442  65</a:t>
            </a:r>
          </a:p>
          <a:p>
            <a:pPr eaLnBrk="1" hangingPunct="1">
              <a:lnSpc>
                <a:spcPct val="80000"/>
              </a:lnSpc>
            </a:pPr>
            <a:r>
              <a:rPr lang="en-US" altLang="zh-CN" sz="2000" dirty="0" smtClean="0">
                <a:latin typeface="Century Schoolbook" pitchFamily="18" charset="0"/>
                <a:cs typeface="Times New Roman" pitchFamily="18" charset="0"/>
              </a:rPr>
              <a:t>summary(diabetes)#</a:t>
            </a:r>
            <a:r>
              <a:rPr lang="zh-CN" altLang="en-US" sz="2000" dirty="0" smtClean="0">
                <a:latin typeface="Century Schoolbook" pitchFamily="18" charset="0"/>
                <a:cs typeface="Times New Roman" pitchFamily="18" charset="0"/>
              </a:rPr>
              <a:t>观察数据基本统计信息</a:t>
            </a:r>
          </a:p>
          <a:p>
            <a:pPr eaLnBrk="1" hangingPunct="1">
              <a:lnSpc>
                <a:spcPct val="80000"/>
              </a:lnSpc>
            </a:pPr>
            <a:r>
              <a:rPr lang="en-US" altLang="zh-CN" sz="2000" dirty="0" smtClean="0">
                <a:latin typeface="Century Schoolbook" pitchFamily="18" charset="0"/>
                <a:cs typeface="Times New Roman" pitchFamily="18" charset="0"/>
              </a:rPr>
              <a:t>library(car)#</a:t>
            </a:r>
            <a:r>
              <a:rPr lang="zh-CN" altLang="en-US" sz="2000" dirty="0" smtClean="0">
                <a:latin typeface="Century Schoolbook" pitchFamily="18" charset="0"/>
                <a:cs typeface="Times New Roman" pitchFamily="18" charset="0"/>
              </a:rPr>
              <a:t>包含</a:t>
            </a:r>
            <a:r>
              <a:rPr lang="en-US" altLang="zh-CN" sz="2000" dirty="0" err="1" smtClean="0">
                <a:latin typeface="Century Schoolbook" pitchFamily="18" charset="0"/>
                <a:cs typeface="Times New Roman" pitchFamily="18" charset="0"/>
              </a:rPr>
              <a:t>vif</a:t>
            </a:r>
            <a:r>
              <a:rPr lang="zh-CN" altLang="en-US" sz="2000" dirty="0" smtClean="0">
                <a:latin typeface="Century Schoolbook" pitchFamily="18" charset="0"/>
                <a:cs typeface="Times New Roman" pitchFamily="18" charset="0"/>
              </a:rPr>
              <a:t>的软件包</a:t>
            </a:r>
          </a:p>
          <a:p>
            <a:pPr eaLnBrk="1" hangingPunct="1">
              <a:lnSpc>
                <a:spcPct val="80000"/>
              </a:lnSpc>
            </a:pPr>
            <a:r>
              <a:rPr lang="en-US" altLang="zh-CN" sz="2000" dirty="0" smtClean="0">
                <a:latin typeface="Century Schoolbook" pitchFamily="18" charset="0"/>
                <a:cs typeface="Times New Roman" pitchFamily="18" charset="0"/>
              </a:rPr>
              <a:t>kappa(diabetes)#</a:t>
            </a:r>
            <a:r>
              <a:rPr lang="zh-CN" altLang="en-US" sz="2000" dirty="0" smtClean="0">
                <a:latin typeface="Century Schoolbook" pitchFamily="18" charset="0"/>
                <a:cs typeface="Times New Roman" pitchFamily="18" charset="0"/>
              </a:rPr>
              <a:t>得到数据集的条件数</a:t>
            </a:r>
          </a:p>
          <a:p>
            <a:pPr eaLnBrk="1" hangingPunct="1">
              <a:lnSpc>
                <a:spcPct val="80000"/>
              </a:lnSpc>
            </a:pPr>
            <a:r>
              <a:rPr lang="en-US" altLang="zh-CN" sz="2000" dirty="0" smtClean="0">
                <a:latin typeface="Century Schoolbook" pitchFamily="18" charset="0"/>
                <a:cs typeface="Times New Roman" pitchFamily="18" charset="0"/>
              </a:rPr>
              <a:t>#[1] 7886057  </a:t>
            </a:r>
            <a:r>
              <a:rPr lang="zh-CN" altLang="en-US" sz="2000" dirty="0" smtClean="0">
                <a:latin typeface="Century Schoolbook" pitchFamily="18" charset="0"/>
                <a:cs typeface="Times New Roman" pitchFamily="18" charset="0"/>
              </a:rPr>
              <a:t>条件指数检验：条件数大于</a:t>
            </a:r>
            <a:r>
              <a:rPr lang="en-US" altLang="zh-CN" sz="2000" dirty="0" smtClean="0">
                <a:latin typeface="Century Schoolbook" pitchFamily="18" charset="0"/>
                <a:cs typeface="Times New Roman" pitchFamily="18" charset="0"/>
              </a:rPr>
              <a:t>30</a:t>
            </a:r>
            <a:r>
              <a:rPr lang="zh-CN" altLang="en-US" sz="2000" dirty="0" smtClean="0">
                <a:latin typeface="Century Schoolbook" pitchFamily="18" charset="0"/>
                <a:cs typeface="Times New Roman" pitchFamily="18" charset="0"/>
              </a:rPr>
              <a:t>，表明存在严重的多重共线性</a:t>
            </a:r>
          </a:p>
          <a:p>
            <a:pPr eaLnBrk="1" hangingPunct="1">
              <a:lnSpc>
                <a:spcPct val="80000"/>
              </a:lnSpc>
            </a:pPr>
            <a:r>
              <a:rPr lang="en-US" altLang="zh-CN" sz="2000" dirty="0" err="1" smtClean="0">
                <a:latin typeface="Century Schoolbook" pitchFamily="18" charset="0"/>
                <a:cs typeface="Times New Roman" pitchFamily="18" charset="0"/>
              </a:rPr>
              <a:t>vif</a:t>
            </a:r>
            <a:r>
              <a:rPr lang="en-US" altLang="zh-CN" sz="2000" dirty="0" smtClean="0">
                <a:latin typeface="Century Schoolbook" pitchFamily="18" charset="0"/>
                <a:cs typeface="Times New Roman" pitchFamily="18" charset="0"/>
              </a:rPr>
              <a:t>(lm(</a:t>
            </a:r>
            <a:r>
              <a:rPr lang="en-US" altLang="zh-CN" sz="2000" dirty="0" err="1" smtClean="0">
                <a:latin typeface="Century Schoolbook" pitchFamily="18" charset="0"/>
                <a:cs typeface="Times New Roman" pitchFamily="18" charset="0"/>
              </a:rPr>
              <a:t>y~.,diabetes</a:t>
            </a:r>
            <a:r>
              <a:rPr lang="en-US" altLang="zh-CN" sz="2000" dirty="0" smtClean="0">
                <a:latin typeface="Century Schoolbook" pitchFamily="18" charset="0"/>
                <a:cs typeface="Times New Roman" pitchFamily="18" charset="0"/>
              </a:rPr>
              <a:t>))#</a:t>
            </a:r>
            <a:r>
              <a:rPr lang="zh-CN" altLang="en-US" sz="2000" dirty="0" smtClean="0">
                <a:latin typeface="Century Schoolbook" pitchFamily="18" charset="0"/>
                <a:cs typeface="Times New Roman" pitchFamily="18" charset="0"/>
              </a:rPr>
              <a:t>计算</a:t>
            </a:r>
            <a:r>
              <a:rPr lang="en-US" altLang="zh-CN" sz="2000" dirty="0" smtClean="0">
                <a:latin typeface="Century Schoolbook" pitchFamily="18" charset="0"/>
                <a:cs typeface="Times New Roman" pitchFamily="18" charset="0"/>
              </a:rPr>
              <a:t>VIF</a:t>
            </a:r>
          </a:p>
          <a:p>
            <a:pPr eaLnBrk="1" hangingPunct="1">
              <a:lnSpc>
                <a:spcPct val="80000"/>
              </a:lnSpc>
            </a:pPr>
            <a:r>
              <a:rPr lang="en-US" altLang="zh-CN" sz="2000" dirty="0" smtClean="0">
                <a:latin typeface="Century Schoolbook" pitchFamily="18" charset="0"/>
                <a:cs typeface="Times New Roman" pitchFamily="18" charset="0"/>
              </a:rPr>
              <a:t># </a:t>
            </a:r>
            <a:r>
              <a:rPr lang="en-US" altLang="zh-CN" sz="2000" dirty="0" err="1" smtClean="0">
                <a:latin typeface="Century Schoolbook" pitchFamily="18" charset="0"/>
                <a:cs typeface="Times New Roman" pitchFamily="18" charset="0"/>
              </a:rPr>
              <a:t>xtc</a:t>
            </a:r>
            <a:r>
              <a:rPr lang="zh-CN" altLang="en-US" sz="2000" dirty="0" smtClean="0">
                <a:latin typeface="Century Schoolbook" pitchFamily="18" charset="0"/>
                <a:cs typeface="Times New Roman" pitchFamily="18" charset="0"/>
              </a:rPr>
              <a:t>、</a:t>
            </a:r>
            <a:r>
              <a:rPr lang="en-US" altLang="zh-CN" sz="2000" dirty="0" err="1" smtClean="0">
                <a:latin typeface="Century Schoolbook" pitchFamily="18" charset="0"/>
                <a:cs typeface="Times New Roman" pitchFamily="18" charset="0"/>
              </a:rPr>
              <a:t>ldl</a:t>
            </a:r>
            <a:r>
              <a:rPr lang="zh-CN" altLang="en-US" sz="2000" dirty="0" smtClean="0">
                <a:latin typeface="Century Schoolbook" pitchFamily="18" charset="0"/>
                <a:cs typeface="Times New Roman" pitchFamily="18" charset="0"/>
              </a:rPr>
              <a:t>、</a:t>
            </a:r>
            <a:r>
              <a:rPr lang="en-US" altLang="zh-CN" sz="2000" dirty="0" err="1" smtClean="0">
                <a:latin typeface="Century Schoolbook" pitchFamily="18" charset="0"/>
                <a:cs typeface="Times New Roman" pitchFamily="18" charset="0"/>
              </a:rPr>
              <a:t>hdl</a:t>
            </a:r>
            <a:r>
              <a:rPr lang="zh-CN" altLang="en-US" sz="2000" dirty="0" smtClean="0">
                <a:latin typeface="Century Schoolbook" pitchFamily="18" charset="0"/>
                <a:cs typeface="Times New Roman" pitchFamily="18" charset="0"/>
              </a:rPr>
              <a:t>、</a:t>
            </a:r>
            <a:r>
              <a:rPr lang="en-US" altLang="zh-CN" sz="2000" dirty="0" err="1" smtClean="0">
                <a:latin typeface="Century Schoolbook" pitchFamily="18" charset="0"/>
                <a:cs typeface="Times New Roman" pitchFamily="18" charset="0"/>
              </a:rPr>
              <a:t>ltg</a:t>
            </a:r>
            <a:r>
              <a:rPr lang="zh-CN" altLang="en-US" sz="2000" dirty="0" smtClean="0">
                <a:latin typeface="Century Schoolbook" pitchFamily="18" charset="0"/>
                <a:cs typeface="Times New Roman" pitchFamily="18" charset="0"/>
              </a:rPr>
              <a:t>、</a:t>
            </a:r>
            <a:r>
              <a:rPr lang="en-US" altLang="zh-CN" sz="2000" dirty="0" err="1" smtClean="0">
                <a:latin typeface="Century Schoolbook" pitchFamily="18" charset="0"/>
                <a:cs typeface="Times New Roman" pitchFamily="18" charset="0"/>
              </a:rPr>
              <a:t>tcltg</a:t>
            </a:r>
            <a:r>
              <a:rPr lang="zh-CN" altLang="en-US" sz="2000" dirty="0" smtClean="0">
                <a:latin typeface="Century Schoolbook" pitchFamily="18" charset="0"/>
                <a:cs typeface="Times New Roman" pitchFamily="18" charset="0"/>
              </a:rPr>
              <a:t>五个</a:t>
            </a:r>
            <a:r>
              <a:rPr lang="en-US" altLang="zh-CN" sz="2000" dirty="0" smtClean="0">
                <a:latin typeface="Century Schoolbook" pitchFamily="18" charset="0"/>
                <a:cs typeface="Times New Roman" pitchFamily="18" charset="0"/>
              </a:rPr>
              <a:t>VIF</a:t>
            </a:r>
            <a:r>
              <a:rPr lang="zh-CN" altLang="en-US" sz="2000" dirty="0" smtClean="0">
                <a:latin typeface="Century Schoolbook" pitchFamily="18" charset="0"/>
                <a:cs typeface="Times New Roman" pitchFamily="18" charset="0"/>
              </a:rPr>
              <a:t>值最大，</a:t>
            </a:r>
            <a:r>
              <a:rPr lang="en-US" altLang="zh-CN" sz="2000" dirty="0" smtClean="0">
                <a:latin typeface="Century Schoolbook" pitchFamily="18" charset="0"/>
                <a:cs typeface="Times New Roman" pitchFamily="18" charset="0"/>
              </a:rPr>
              <a:t>VIF</a:t>
            </a:r>
            <a:r>
              <a:rPr lang="zh-CN" altLang="en-US" sz="2000" dirty="0" smtClean="0">
                <a:latin typeface="Century Schoolbook" pitchFamily="18" charset="0"/>
                <a:cs typeface="Times New Roman" pitchFamily="18" charset="0"/>
              </a:rPr>
              <a:t>检验，</a:t>
            </a:r>
            <a:r>
              <a:rPr lang="en-US" altLang="zh-CN" sz="2000" dirty="0" smtClean="0">
                <a:latin typeface="Century Schoolbook" pitchFamily="18" charset="0"/>
                <a:cs typeface="Times New Roman" pitchFamily="18" charset="0"/>
              </a:rPr>
              <a:t>VIF</a:t>
            </a:r>
            <a:r>
              <a:rPr lang="zh-CN" altLang="en-US" sz="2000" dirty="0" smtClean="0">
                <a:latin typeface="Century Schoolbook" pitchFamily="18" charset="0"/>
                <a:cs typeface="Times New Roman" pitchFamily="18" charset="0"/>
              </a:rPr>
              <a:t>值大于</a:t>
            </a:r>
            <a:r>
              <a:rPr lang="en-US" altLang="zh-CN" sz="2000" dirty="0" smtClean="0">
                <a:latin typeface="Century Schoolbook" pitchFamily="18" charset="0"/>
                <a:cs typeface="Times New Roman" pitchFamily="18" charset="0"/>
              </a:rPr>
              <a:t>10</a:t>
            </a:r>
            <a:r>
              <a:rPr lang="zh-CN" altLang="en-US" sz="2000" dirty="0" smtClean="0">
                <a:latin typeface="Century Schoolbook" pitchFamily="18" charset="0"/>
                <a:cs typeface="Times New Roman" pitchFamily="18" charset="0"/>
              </a:rPr>
              <a:t>，表明存在严重的多重共线性</a:t>
            </a:r>
            <a:endParaRPr lang="en-US" altLang="zh-CN" sz="2000" dirty="0" smtClean="0">
              <a:latin typeface="Century Schoolbook" pitchFamily="18" charset="0"/>
              <a:cs typeface="Times New Roman" pitchFamily="18" charset="0"/>
            </a:endParaRPr>
          </a:p>
          <a:p>
            <a:pPr eaLnBrk="1" hangingPunct="1">
              <a:lnSpc>
                <a:spcPct val="80000"/>
              </a:lnSpc>
            </a:pPr>
            <a:endParaRPr lang="zh-CN" altLang="en-US" sz="2000" dirty="0" smtClean="0">
              <a:latin typeface="Century Schoolbook" pitchFamily="18" charset="0"/>
            </a:endParaRPr>
          </a:p>
        </p:txBody>
      </p:sp>
    </p:spTree>
    <p:extLst>
      <p:ext uri="{BB962C8B-B14F-4D97-AF65-F5344CB8AC3E}">
        <p14:creationId xmlns:p14="http://schemas.microsoft.com/office/powerpoint/2010/main" val="3823528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13C5C55A-FC8D-4BBC-953D-63DB9DFB52DE}" type="datetime1">
              <a:rPr lang="en-US" altLang="zh-CN">
                <a:solidFill>
                  <a:srgbClr val="898989"/>
                </a:solidFill>
              </a:rPr>
              <a:pPr eaLnBrk="1" hangingPunct="1"/>
              <a:t>4/7/2019</a:t>
            </a:fld>
            <a:endParaRPr lang="zh-CN" altLang="en-US" sz="1800"/>
          </a:p>
        </p:txBody>
      </p:sp>
      <p:sp>
        <p:nvSpPr>
          <p:cNvPr id="40964" name="Rectangle 3"/>
          <p:cNvSpPr>
            <a:spLocks noGrp="1" noChangeArrowheads="1"/>
          </p:cNvSpPr>
          <p:nvPr>
            <p:ph type="body" idx="1"/>
          </p:nvPr>
        </p:nvSpPr>
        <p:spPr>
          <a:xfrm>
            <a:off x="323528" y="548680"/>
            <a:ext cx="8676342" cy="5173663"/>
          </a:xfrm>
        </p:spPr>
        <p:txBody>
          <a:bodyPr>
            <a:noAutofit/>
          </a:bodyPr>
          <a:lstStyle/>
          <a:p>
            <a:pPr eaLnBrk="1" hangingPunct="1">
              <a:lnSpc>
                <a:spcPct val="80000"/>
              </a:lnSpc>
            </a:pP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使用岭回归来解决多重共线性</a:t>
            </a:r>
          </a:p>
          <a:p>
            <a:pPr eaLnBrk="1" hangingPunct="1">
              <a:lnSpc>
                <a:spcPct val="80000"/>
              </a:lnSpc>
            </a:pP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广义交叉验证法</a:t>
            </a:r>
          </a:p>
          <a:p>
            <a:pPr eaLnBrk="1" hangingPunct="1">
              <a:lnSpc>
                <a:spcPct val="80000"/>
              </a:lnSpc>
            </a:pPr>
            <a:r>
              <a:rPr lang="en-US" altLang="zh-CN" sz="1600" dirty="0" smtClean="0">
                <a:latin typeface="Century Schoolbook" pitchFamily="18" charset="0"/>
                <a:cs typeface="Times New Roman" pitchFamily="18" charset="0"/>
              </a:rPr>
              <a:t>library(MASS) #</a:t>
            </a:r>
            <a:r>
              <a:rPr lang="zh-CN" altLang="en-US" sz="1600" dirty="0" smtClean="0">
                <a:latin typeface="Century Schoolbook" pitchFamily="18" charset="0"/>
                <a:cs typeface="Times New Roman" pitchFamily="18" charset="0"/>
              </a:rPr>
              <a:t>包含</a:t>
            </a:r>
            <a:r>
              <a:rPr lang="en-US" altLang="zh-CN" sz="1600" dirty="0" err="1" smtClean="0">
                <a:latin typeface="Century Schoolbook" pitchFamily="18" charset="0"/>
                <a:cs typeface="Times New Roman" pitchFamily="18" charset="0"/>
              </a:rPr>
              <a:t>lm.ridge</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的包</a:t>
            </a:r>
          </a:p>
          <a:p>
            <a:pPr eaLnBrk="1" hangingPunct="1">
              <a:lnSpc>
                <a:spcPct val="80000"/>
              </a:lnSpc>
            </a:pPr>
            <a:r>
              <a:rPr lang="en-US" altLang="zh-CN" sz="1600" dirty="0" err="1" smtClean="0">
                <a:latin typeface="Century Schoolbook" pitchFamily="18" charset="0"/>
                <a:cs typeface="Times New Roman" pitchFamily="18" charset="0"/>
              </a:rPr>
              <a:t>ridge.dia</a:t>
            </a:r>
            <a:r>
              <a:rPr lang="en-US" altLang="zh-CN" sz="1600" dirty="0" smtClean="0">
                <a:latin typeface="Century Schoolbook" pitchFamily="18" charset="0"/>
                <a:cs typeface="Times New Roman" pitchFamily="18" charset="0"/>
              </a:rPr>
              <a:t>&lt;-</a:t>
            </a:r>
            <a:r>
              <a:rPr lang="en-US" altLang="zh-CN" sz="1600" dirty="0" err="1" smtClean="0">
                <a:latin typeface="Century Schoolbook" pitchFamily="18" charset="0"/>
                <a:cs typeface="Times New Roman" pitchFamily="18" charset="0"/>
              </a:rPr>
              <a:t>lm.ridge</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y~.,lambda</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seq</a:t>
            </a:r>
            <a:r>
              <a:rPr lang="en-US" altLang="zh-CN" sz="1600" dirty="0" smtClean="0">
                <a:latin typeface="Century Schoolbook" pitchFamily="18" charset="0"/>
                <a:cs typeface="Times New Roman" pitchFamily="18" charset="0"/>
              </a:rPr>
              <a:t>(0,150,length=151),data=</a:t>
            </a:r>
            <a:r>
              <a:rPr lang="en-US" altLang="zh-CN" sz="1600" dirty="0" err="1" smtClean="0">
                <a:latin typeface="Century Schoolbook" pitchFamily="18" charset="0"/>
                <a:cs typeface="Times New Roman" pitchFamily="18" charset="0"/>
              </a:rPr>
              <a:t>diabetes,model</a:t>
            </a:r>
            <a:r>
              <a:rPr lang="en-US" altLang="zh-CN" sz="1600" dirty="0" smtClean="0">
                <a:latin typeface="Century Schoolbook" pitchFamily="18" charset="0"/>
                <a:cs typeface="Times New Roman" pitchFamily="18" charset="0"/>
              </a:rPr>
              <a:t>=T)#</a:t>
            </a:r>
            <a:r>
              <a:rPr lang="zh-CN" altLang="en-US" sz="1600" dirty="0" smtClean="0">
                <a:latin typeface="Century Schoolbook" pitchFamily="18" charset="0"/>
                <a:cs typeface="Times New Roman" pitchFamily="18" charset="0"/>
              </a:rPr>
              <a:t>试算了</a:t>
            </a:r>
            <a:r>
              <a:rPr lang="en-US" altLang="zh-CN" sz="1600" dirty="0" smtClean="0">
                <a:latin typeface="Century Schoolbook" pitchFamily="18" charset="0"/>
                <a:cs typeface="Times New Roman" pitchFamily="18" charset="0"/>
              </a:rPr>
              <a:t>150</a:t>
            </a:r>
            <a:r>
              <a:rPr lang="zh-CN" altLang="en-US" sz="1600" dirty="0" smtClean="0">
                <a:latin typeface="Century Schoolbook" pitchFamily="18" charset="0"/>
                <a:cs typeface="Times New Roman" pitchFamily="18" charset="0"/>
              </a:rPr>
              <a:t>个</a:t>
            </a:r>
            <a:r>
              <a:rPr lang="en-US" altLang="zh-CN" sz="1600" dirty="0" smtClean="0">
                <a:latin typeface="Century Schoolbook" pitchFamily="18" charset="0"/>
                <a:cs typeface="Times New Roman" pitchFamily="18" charset="0"/>
              </a:rPr>
              <a:t>lambda</a:t>
            </a:r>
          </a:p>
          <a:p>
            <a:pPr eaLnBrk="1" hangingPunct="1">
              <a:lnSpc>
                <a:spcPct val="80000"/>
              </a:lnSpc>
            </a:pPr>
            <a:r>
              <a:rPr lang="en-US" altLang="zh-CN" sz="1600" dirty="0" smtClean="0">
                <a:latin typeface="Century Schoolbook" pitchFamily="18" charset="0"/>
                <a:cs typeface="Times New Roman" pitchFamily="18" charset="0"/>
              </a:rPr>
              <a:t>names(</a:t>
            </a:r>
            <a:r>
              <a:rPr lang="en-US" altLang="zh-CN" sz="1600" dirty="0" err="1" smtClean="0">
                <a:latin typeface="Century Schoolbook" pitchFamily="18" charset="0"/>
                <a:cs typeface="Times New Roman" pitchFamily="18" charset="0"/>
              </a:rPr>
              <a:t>ridge.dia</a:t>
            </a:r>
            <a:r>
              <a:rPr lang="en-US" altLang="zh-CN" sz="1600" dirty="0" smtClean="0">
                <a:latin typeface="Century Schoolbook" pitchFamily="18" charset="0"/>
                <a:cs typeface="Times New Roman" pitchFamily="18" charset="0"/>
              </a:rPr>
              <a:t>)</a:t>
            </a:r>
          </a:p>
          <a:p>
            <a:pPr eaLnBrk="1" hangingPunct="1">
              <a:lnSpc>
                <a:spcPct val="80000"/>
              </a:lnSpc>
            </a:pPr>
            <a:r>
              <a:rPr lang="en-US" altLang="zh-CN" sz="1600" dirty="0" smtClean="0">
                <a:latin typeface="Century Schoolbook" pitchFamily="18" charset="0"/>
                <a:cs typeface="Times New Roman" pitchFamily="18" charset="0"/>
              </a:rPr>
              <a:t># [1] "</a:t>
            </a:r>
            <a:r>
              <a:rPr lang="en-US" altLang="zh-CN" sz="1600" dirty="0" err="1" smtClean="0">
                <a:latin typeface="Century Schoolbook" pitchFamily="18" charset="0"/>
                <a:cs typeface="Times New Roman" pitchFamily="18" charset="0"/>
              </a:rPr>
              <a:t>coef</a:t>
            </a:r>
            <a:r>
              <a:rPr lang="en-US" altLang="zh-CN" sz="1600" dirty="0" smtClean="0">
                <a:latin typeface="Century Schoolbook" pitchFamily="18" charset="0"/>
                <a:cs typeface="Times New Roman" pitchFamily="18" charset="0"/>
              </a:rPr>
              <a:t>"   "scales" "Inter"  "lambda" "</a:t>
            </a:r>
            <a:r>
              <a:rPr lang="en-US" altLang="zh-CN" sz="1600" dirty="0" err="1" smtClean="0">
                <a:latin typeface="Century Schoolbook" pitchFamily="18" charset="0"/>
                <a:cs typeface="Times New Roman" pitchFamily="18" charset="0"/>
              </a:rPr>
              <a:t>ym</a:t>
            </a:r>
            <a:r>
              <a:rPr lang="en-US" altLang="zh-CN" sz="1600" dirty="0" smtClean="0">
                <a:latin typeface="Century Schoolbook" pitchFamily="18" charset="0"/>
                <a:cs typeface="Times New Roman" pitchFamily="18" charset="0"/>
              </a:rPr>
              <a:t>"     "</a:t>
            </a:r>
            <a:r>
              <a:rPr lang="en-US" altLang="zh-CN" sz="1600" dirty="0" err="1" smtClean="0">
                <a:latin typeface="Century Schoolbook" pitchFamily="18" charset="0"/>
                <a:cs typeface="Times New Roman" pitchFamily="18" charset="0"/>
              </a:rPr>
              <a:t>xm</a:t>
            </a:r>
            <a:r>
              <a:rPr lang="en-US" altLang="zh-CN" sz="1600" dirty="0" smtClean="0">
                <a:latin typeface="Century Schoolbook" pitchFamily="18" charset="0"/>
                <a:cs typeface="Times New Roman" pitchFamily="18" charset="0"/>
              </a:rPr>
              <a:t>"     "GCV"    "</a:t>
            </a:r>
            <a:r>
              <a:rPr lang="en-US" altLang="zh-CN" sz="1600" dirty="0" err="1" smtClean="0">
                <a:latin typeface="Century Schoolbook" pitchFamily="18" charset="0"/>
                <a:cs typeface="Times New Roman" pitchFamily="18" charset="0"/>
              </a:rPr>
              <a:t>kHKB</a:t>
            </a:r>
            <a:r>
              <a:rPr lang="en-US" altLang="zh-CN" sz="1600" dirty="0" smtClean="0">
                <a:latin typeface="Century Schoolbook" pitchFamily="18" charset="0"/>
                <a:cs typeface="Times New Roman" pitchFamily="18" charset="0"/>
              </a:rPr>
              <a:t>"   "</a:t>
            </a:r>
            <a:r>
              <a:rPr lang="en-US" altLang="zh-CN" sz="1600" dirty="0" err="1" smtClean="0">
                <a:latin typeface="Century Schoolbook" pitchFamily="18" charset="0"/>
                <a:cs typeface="Times New Roman" pitchFamily="18" charset="0"/>
              </a:rPr>
              <a:t>kLW</a:t>
            </a:r>
            <a:r>
              <a:rPr lang="en-US" altLang="zh-CN" sz="1600" dirty="0" smtClean="0">
                <a:latin typeface="Century Schoolbook" pitchFamily="18" charset="0"/>
                <a:cs typeface="Times New Roman" pitchFamily="18" charset="0"/>
              </a:rPr>
              <a:t>"  </a:t>
            </a:r>
          </a:p>
          <a:p>
            <a:pPr eaLnBrk="1" hangingPunct="1">
              <a:lnSpc>
                <a:spcPct val="80000"/>
              </a:lnSpc>
            </a:pPr>
            <a:r>
              <a:rPr lang="en-US" altLang="zh-CN" sz="1600" dirty="0" err="1" smtClean="0">
                <a:latin typeface="Century Schoolbook" pitchFamily="18" charset="0"/>
                <a:cs typeface="Times New Roman" pitchFamily="18" charset="0"/>
              </a:rPr>
              <a:t>ridge.dia$lambda</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which.min</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ridge.dia$GCV</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选取广义交叉验证</a:t>
            </a:r>
            <a:r>
              <a:rPr lang="en-US" altLang="zh-CN" sz="1600" dirty="0" smtClean="0">
                <a:latin typeface="Century Schoolbook" pitchFamily="18" charset="0"/>
                <a:cs typeface="Times New Roman" pitchFamily="18" charset="0"/>
              </a:rPr>
              <a:t>GCV</a:t>
            </a:r>
            <a:r>
              <a:rPr lang="zh-CN" altLang="en-US" sz="1600" dirty="0" smtClean="0">
                <a:latin typeface="Century Schoolbook" pitchFamily="18" charset="0"/>
                <a:cs typeface="Times New Roman" pitchFamily="18" charset="0"/>
              </a:rPr>
              <a:t>最小的</a:t>
            </a:r>
            <a:r>
              <a:rPr lang="en-US" altLang="zh-CN" sz="1600" dirty="0" smtClean="0">
                <a:latin typeface="Century Schoolbook" pitchFamily="18" charset="0"/>
                <a:cs typeface="Times New Roman" pitchFamily="18" charset="0"/>
              </a:rPr>
              <a:t>lambda</a:t>
            </a:r>
          </a:p>
          <a:p>
            <a:pPr eaLnBrk="1" hangingPunct="1">
              <a:lnSpc>
                <a:spcPct val="80000"/>
              </a:lnSpc>
            </a:pPr>
            <a:r>
              <a:rPr lang="en-US" altLang="zh-CN" sz="1600" dirty="0" smtClean="0">
                <a:latin typeface="Century Schoolbook" pitchFamily="18" charset="0"/>
                <a:cs typeface="Times New Roman" pitchFamily="18" charset="0"/>
              </a:rPr>
              <a:t>#[1] 81</a:t>
            </a:r>
          </a:p>
          <a:p>
            <a:pPr>
              <a:lnSpc>
                <a:spcPct val="80000"/>
              </a:lnSpc>
            </a:pPr>
            <a:r>
              <a:rPr lang="en-US" altLang="zh-CN" sz="1600" dirty="0" err="1" smtClean="0">
                <a:latin typeface="Century Schoolbook" pitchFamily="18" charset="0"/>
                <a:cs typeface="Times New Roman" pitchFamily="18" charset="0"/>
              </a:rPr>
              <a:t>ridge.dia$coef</a:t>
            </a:r>
            <a:r>
              <a:rPr lang="en-US" altLang="zh-CN" sz="1600" dirty="0" smtClean="0">
                <a:latin typeface="Century Schoolbook" pitchFamily="18" charset="0"/>
                <a:cs typeface="Times New Roman" pitchFamily="18" charset="0"/>
              </a:rPr>
              <a:t>  # </a:t>
            </a:r>
            <a:r>
              <a:rPr lang="zh-CN" altLang="en-US" sz="1600" dirty="0" smtClean="0">
                <a:latin typeface="Century Schoolbook" pitchFamily="18" charset="0"/>
                <a:cs typeface="Times New Roman" pitchFamily="18" charset="0"/>
              </a:rPr>
              <a:t>得到岭回归的系数</a:t>
            </a:r>
            <a:endParaRPr lang="en-US" altLang="zh-CN" sz="1600" dirty="0" smtClean="0">
              <a:latin typeface="Century Schoolbook" pitchFamily="18" charset="0"/>
              <a:cs typeface="Times New Roman" pitchFamily="18" charset="0"/>
            </a:endParaRPr>
          </a:p>
          <a:p>
            <a:pPr eaLnBrk="1" hangingPunct="1">
              <a:lnSpc>
                <a:spcPct val="80000"/>
              </a:lnSpc>
            </a:pPr>
            <a:r>
              <a:rPr lang="en-US" altLang="zh-CN" sz="1600" dirty="0" err="1" smtClean="0">
                <a:latin typeface="Century Schoolbook" pitchFamily="18" charset="0"/>
                <a:cs typeface="Times New Roman" pitchFamily="18" charset="0"/>
              </a:rPr>
              <a:t>ridge.dia$coef</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which.min</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ridge.dia$GCV</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找到</a:t>
            </a:r>
            <a:r>
              <a:rPr lang="en-US" altLang="zh-CN" sz="1600" dirty="0" smtClean="0">
                <a:latin typeface="Century Schoolbook" pitchFamily="18" charset="0"/>
                <a:cs typeface="Times New Roman" pitchFamily="18" charset="0"/>
              </a:rPr>
              <a:t>GCV</a:t>
            </a:r>
            <a:r>
              <a:rPr lang="zh-CN" altLang="en-US" sz="1600" dirty="0" smtClean="0">
                <a:latin typeface="Century Schoolbook" pitchFamily="18" charset="0"/>
                <a:cs typeface="Times New Roman" pitchFamily="18" charset="0"/>
              </a:rPr>
              <a:t>最小时对应的系数</a:t>
            </a:r>
          </a:p>
          <a:p>
            <a:pPr eaLnBrk="1" hangingPunct="1">
              <a:lnSpc>
                <a:spcPct val="80000"/>
              </a:lnSpc>
            </a:pPr>
            <a:r>
              <a:rPr lang="en-US" altLang="zh-CN" sz="1600" dirty="0" smtClean="0">
                <a:latin typeface="Century Schoolbook" pitchFamily="18" charset="0"/>
                <a:cs typeface="Times New Roman" pitchFamily="18" charset="0"/>
              </a:rPr>
              <a:t>#[1] </a:t>
            </a:r>
          </a:p>
          <a:p>
            <a:pPr eaLnBrk="1" hangingPunct="1">
              <a:lnSpc>
                <a:spcPct val="80000"/>
              </a:lnSpc>
            </a:pPr>
            <a:r>
              <a:rPr lang="en-US" altLang="zh-CN" sz="1600" dirty="0" smtClean="0">
                <a:latin typeface="Century Schoolbook" pitchFamily="18" charset="0"/>
                <a:cs typeface="Times New Roman" pitchFamily="18" charset="0"/>
              </a:rPr>
              <a:t>par(</a:t>
            </a:r>
            <a:r>
              <a:rPr lang="en-US" altLang="zh-CN" sz="1600" dirty="0" err="1" smtClean="0">
                <a:latin typeface="Century Schoolbook" pitchFamily="18" charset="0"/>
                <a:cs typeface="Times New Roman" pitchFamily="18" charset="0"/>
              </a:rPr>
              <a:t>mfrow</a:t>
            </a:r>
            <a:r>
              <a:rPr lang="en-US" altLang="zh-CN" sz="1600" dirty="0" smtClean="0">
                <a:latin typeface="Century Schoolbook" pitchFamily="18" charset="0"/>
                <a:cs typeface="Times New Roman" pitchFamily="18" charset="0"/>
              </a:rPr>
              <a:t> = c(1,2))</a:t>
            </a:r>
          </a:p>
          <a:p>
            <a:pPr eaLnBrk="1" hangingPunct="1">
              <a:lnSpc>
                <a:spcPct val="80000"/>
              </a:lnSpc>
            </a:pPr>
            <a:r>
              <a:rPr lang="en-US" altLang="zh-CN" sz="1600" dirty="0" err="1" smtClean="0">
                <a:latin typeface="Century Schoolbook" pitchFamily="18" charset="0"/>
                <a:cs typeface="Times New Roman" pitchFamily="18" charset="0"/>
              </a:rPr>
              <a:t>matplot</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ridge.dia$lambda</a:t>
            </a:r>
            <a:r>
              <a:rPr lang="en-US" altLang="zh-CN" sz="1600" dirty="0" smtClean="0">
                <a:latin typeface="Century Schoolbook" pitchFamily="18" charset="0"/>
                <a:cs typeface="Times New Roman" pitchFamily="18" charset="0"/>
              </a:rPr>
              <a:t>, t(</a:t>
            </a:r>
            <a:r>
              <a:rPr lang="en-US" altLang="zh-CN" sz="1600" dirty="0" err="1" smtClean="0">
                <a:latin typeface="Century Schoolbook" pitchFamily="18" charset="0"/>
                <a:cs typeface="Times New Roman" pitchFamily="18" charset="0"/>
              </a:rPr>
              <a:t>ridge.dia$coef</a:t>
            </a:r>
            <a:r>
              <a:rPr lang="en-US" altLang="zh-CN" sz="1600" dirty="0" smtClean="0">
                <a:latin typeface="Century Schoolbook" pitchFamily="18" charset="0"/>
                <a:cs typeface="Times New Roman" pitchFamily="18" charset="0"/>
              </a:rPr>
              <a:t>), </a:t>
            </a:r>
            <a:r>
              <a:rPr lang="en-US" altLang="zh-CN" sz="1600" dirty="0" err="1" smtClean="0">
                <a:latin typeface="Century Schoolbook" pitchFamily="18" charset="0"/>
                <a:cs typeface="Times New Roman" pitchFamily="18" charset="0"/>
              </a:rPr>
              <a:t>xlab</a:t>
            </a:r>
            <a:r>
              <a:rPr lang="en-US" altLang="zh-CN" sz="1600" dirty="0" smtClean="0">
                <a:latin typeface="Century Schoolbook" pitchFamily="18" charset="0"/>
                <a:cs typeface="Times New Roman" pitchFamily="18" charset="0"/>
              </a:rPr>
              <a:t> = expression(</a:t>
            </a:r>
            <a:r>
              <a:rPr lang="en-US" altLang="zh-CN" sz="1600" dirty="0" err="1" smtClean="0">
                <a:latin typeface="Century Schoolbook" pitchFamily="18" charset="0"/>
                <a:cs typeface="Times New Roman" pitchFamily="18" charset="0"/>
              </a:rPr>
              <a:t>lamdba</a:t>
            </a:r>
            <a:r>
              <a:rPr lang="en-US" altLang="zh-CN" sz="1600" dirty="0" smtClean="0">
                <a:latin typeface="Century Schoolbook" pitchFamily="18" charset="0"/>
                <a:cs typeface="Times New Roman" pitchFamily="18" charset="0"/>
              </a:rPr>
              <a:t>), </a:t>
            </a:r>
            <a:r>
              <a:rPr lang="en-US" altLang="zh-CN" sz="1600" dirty="0" err="1" smtClean="0">
                <a:latin typeface="Century Schoolbook" pitchFamily="18" charset="0"/>
                <a:cs typeface="Times New Roman" pitchFamily="18" charset="0"/>
              </a:rPr>
              <a:t>ylab</a:t>
            </a:r>
            <a:r>
              <a:rPr lang="en-US" altLang="zh-CN" sz="1600" dirty="0" smtClean="0">
                <a:latin typeface="Century Schoolbook" pitchFamily="18" charset="0"/>
                <a:cs typeface="Times New Roman" pitchFamily="18" charset="0"/>
              </a:rPr>
              <a:t> = "</a:t>
            </a:r>
            <a:r>
              <a:rPr lang="en-US" altLang="zh-CN" sz="1600" dirty="0" err="1" smtClean="0">
                <a:latin typeface="Century Schoolbook" pitchFamily="18" charset="0"/>
                <a:cs typeface="Times New Roman" pitchFamily="18" charset="0"/>
              </a:rPr>
              <a:t>Cofficients</a:t>
            </a:r>
            <a:r>
              <a:rPr lang="en-US" altLang="zh-CN" sz="1600" dirty="0" smtClean="0">
                <a:latin typeface="Century Schoolbook" pitchFamily="18" charset="0"/>
                <a:cs typeface="Times New Roman" pitchFamily="18" charset="0"/>
              </a:rPr>
              <a:t>", type = "l", </a:t>
            </a:r>
            <a:r>
              <a:rPr lang="en-US" altLang="zh-CN" sz="1600" dirty="0" err="1" smtClean="0">
                <a:latin typeface="Century Schoolbook" pitchFamily="18" charset="0"/>
                <a:cs typeface="Times New Roman" pitchFamily="18" charset="0"/>
              </a:rPr>
              <a:t>lty</a:t>
            </a:r>
            <a:r>
              <a:rPr lang="en-US" altLang="zh-CN" sz="1600" dirty="0" smtClean="0">
                <a:latin typeface="Century Schoolbook" pitchFamily="18" charset="0"/>
                <a:cs typeface="Times New Roman" pitchFamily="18" charset="0"/>
              </a:rPr>
              <a:t> = 1:20)</a:t>
            </a:r>
          </a:p>
          <a:p>
            <a:pPr eaLnBrk="1" hangingPunct="1">
              <a:lnSpc>
                <a:spcPct val="80000"/>
              </a:lnSpc>
            </a:pPr>
            <a:r>
              <a:rPr lang="en-US" altLang="zh-CN" sz="1600" dirty="0" err="1" smtClean="0">
                <a:latin typeface="Century Schoolbook" pitchFamily="18" charset="0"/>
                <a:cs typeface="Times New Roman" pitchFamily="18" charset="0"/>
              </a:rPr>
              <a:t>abline</a:t>
            </a:r>
            <a:r>
              <a:rPr lang="en-US" altLang="zh-CN" sz="1600" dirty="0" smtClean="0">
                <a:latin typeface="Century Schoolbook" pitchFamily="18" charset="0"/>
                <a:cs typeface="Times New Roman" pitchFamily="18" charset="0"/>
              </a:rPr>
              <a:t>(v = </a:t>
            </a:r>
            <a:r>
              <a:rPr lang="en-US" altLang="zh-CN" sz="1600" dirty="0" err="1" smtClean="0">
                <a:latin typeface="Century Schoolbook" pitchFamily="18" charset="0"/>
                <a:cs typeface="Times New Roman" pitchFamily="18" charset="0"/>
              </a:rPr>
              <a:t>ridge.dia$lambda</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which.min</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ridge.dia$GCV</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画出图形，并作出</a:t>
            </a:r>
            <a:r>
              <a:rPr lang="en-US" altLang="zh-CN" sz="1600" dirty="0" smtClean="0">
                <a:latin typeface="Century Schoolbook" pitchFamily="18" charset="0"/>
                <a:cs typeface="Times New Roman" pitchFamily="18" charset="0"/>
              </a:rPr>
              <a:t>GCV</a:t>
            </a:r>
            <a:r>
              <a:rPr lang="zh-CN" altLang="en-US" sz="1600" dirty="0" smtClean="0">
                <a:latin typeface="Century Schoolbook" pitchFamily="18" charset="0"/>
                <a:cs typeface="Times New Roman" pitchFamily="18" charset="0"/>
              </a:rPr>
              <a:t>最小时的</a:t>
            </a:r>
            <a:r>
              <a:rPr lang="en-US" altLang="zh-CN" sz="1600" dirty="0" err="1" smtClean="0">
                <a:latin typeface="Century Schoolbook" pitchFamily="18" charset="0"/>
                <a:cs typeface="Times New Roman" pitchFamily="18" charset="0"/>
              </a:rPr>
              <a:t>lambdaGCV</a:t>
            </a:r>
            <a:r>
              <a:rPr lang="en-US" altLang="zh-CN" sz="1600" dirty="0" smtClean="0">
                <a:latin typeface="Century Schoolbook" pitchFamily="18" charset="0"/>
                <a:cs typeface="Times New Roman" pitchFamily="18" charset="0"/>
              </a:rPr>
              <a:t> </a:t>
            </a:r>
          </a:p>
          <a:p>
            <a:pPr eaLnBrk="1" hangingPunct="1">
              <a:lnSpc>
                <a:spcPct val="80000"/>
              </a:lnSpc>
            </a:pPr>
            <a:endParaRPr lang="en-US" altLang="zh-CN" sz="1600" dirty="0" smtClean="0">
              <a:latin typeface="Century Schoolbook" pitchFamily="18" charset="0"/>
              <a:cs typeface="Times New Roman" pitchFamily="18" charset="0"/>
            </a:endParaRPr>
          </a:p>
          <a:p>
            <a:pPr eaLnBrk="1" hangingPunct="1">
              <a:lnSpc>
                <a:spcPct val="80000"/>
              </a:lnSpc>
            </a:pPr>
            <a:r>
              <a:rPr lang="en-US" altLang="zh-CN" sz="1600" dirty="0" smtClean="0">
                <a:latin typeface="Century Schoolbook" pitchFamily="18" charset="0"/>
                <a:cs typeface="Times New Roman" pitchFamily="18" charset="0"/>
              </a:rPr>
              <a:t>plot(</a:t>
            </a:r>
            <a:r>
              <a:rPr lang="en-US" altLang="zh-CN" sz="1600" dirty="0" err="1" smtClean="0">
                <a:latin typeface="Century Schoolbook" pitchFamily="18" charset="0"/>
                <a:cs typeface="Times New Roman" pitchFamily="18" charset="0"/>
              </a:rPr>
              <a:t>ridge.dia$lambda</a:t>
            </a:r>
            <a:r>
              <a:rPr lang="en-US" altLang="zh-CN" sz="1600" dirty="0" smtClean="0">
                <a:latin typeface="Century Schoolbook" pitchFamily="18" charset="0"/>
                <a:cs typeface="Times New Roman" pitchFamily="18" charset="0"/>
              </a:rPr>
              <a:t>, </a:t>
            </a:r>
            <a:r>
              <a:rPr lang="en-US" altLang="zh-CN" sz="1600" dirty="0" err="1" smtClean="0">
                <a:latin typeface="Century Schoolbook" pitchFamily="18" charset="0"/>
                <a:cs typeface="Times New Roman" pitchFamily="18" charset="0"/>
              </a:rPr>
              <a:t>ridge.dia$GCV</a:t>
            </a:r>
            <a:r>
              <a:rPr lang="en-US" altLang="zh-CN" sz="1600" dirty="0" smtClean="0">
                <a:latin typeface="Century Schoolbook" pitchFamily="18" charset="0"/>
                <a:cs typeface="Times New Roman" pitchFamily="18" charset="0"/>
              </a:rPr>
              <a:t>, type = "l", </a:t>
            </a:r>
            <a:r>
              <a:rPr lang="en-US" altLang="zh-CN" sz="1600" dirty="0" err="1" smtClean="0">
                <a:latin typeface="Century Schoolbook" pitchFamily="18" charset="0"/>
                <a:cs typeface="Times New Roman" pitchFamily="18" charset="0"/>
              </a:rPr>
              <a:t>xlab</a:t>
            </a:r>
            <a:r>
              <a:rPr lang="en-US" altLang="zh-CN" sz="1600" dirty="0" smtClean="0">
                <a:latin typeface="Century Schoolbook" pitchFamily="18" charset="0"/>
                <a:cs typeface="Times New Roman" pitchFamily="18" charset="0"/>
              </a:rPr>
              <a:t> = expression(lambda), </a:t>
            </a:r>
            <a:r>
              <a:rPr lang="en-US" altLang="zh-CN" sz="1600" dirty="0" err="1" smtClean="0">
                <a:latin typeface="Century Schoolbook" pitchFamily="18" charset="0"/>
                <a:cs typeface="Times New Roman" pitchFamily="18" charset="0"/>
              </a:rPr>
              <a:t>ylab</a:t>
            </a:r>
            <a:r>
              <a:rPr lang="en-US" altLang="zh-CN" sz="1600" dirty="0" smtClean="0">
                <a:latin typeface="Century Schoolbook" pitchFamily="18" charset="0"/>
                <a:cs typeface="Times New Roman" pitchFamily="18" charset="0"/>
              </a:rPr>
              <a:t> = expression(beta))</a:t>
            </a:r>
          </a:p>
          <a:p>
            <a:pPr eaLnBrk="1" hangingPunct="1">
              <a:lnSpc>
                <a:spcPct val="80000"/>
              </a:lnSpc>
            </a:pPr>
            <a:r>
              <a:rPr lang="en-US" altLang="zh-CN" sz="1600" dirty="0" err="1" smtClean="0">
                <a:latin typeface="Century Schoolbook" pitchFamily="18" charset="0"/>
                <a:cs typeface="Times New Roman" pitchFamily="18" charset="0"/>
              </a:rPr>
              <a:t>abline</a:t>
            </a:r>
            <a:r>
              <a:rPr lang="en-US" altLang="zh-CN" sz="1600" dirty="0" smtClean="0">
                <a:latin typeface="Century Schoolbook" pitchFamily="18" charset="0"/>
                <a:cs typeface="Times New Roman" pitchFamily="18" charset="0"/>
              </a:rPr>
              <a:t>(v = </a:t>
            </a:r>
            <a:r>
              <a:rPr lang="en-US" altLang="zh-CN" sz="1600" dirty="0" err="1" smtClean="0">
                <a:latin typeface="Century Schoolbook" pitchFamily="18" charset="0"/>
                <a:cs typeface="Times New Roman" pitchFamily="18" charset="0"/>
              </a:rPr>
              <a:t>ridge.dia$lambda</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which.min</a:t>
            </a:r>
            <a:r>
              <a:rPr lang="en-US" altLang="zh-CN" sz="1600" dirty="0" smtClean="0">
                <a:latin typeface="Century Schoolbook" pitchFamily="18" charset="0"/>
                <a:cs typeface="Times New Roman" pitchFamily="18" charset="0"/>
              </a:rPr>
              <a:t>(</a:t>
            </a:r>
            <a:r>
              <a:rPr lang="en-US" altLang="zh-CN" sz="1600" dirty="0" err="1" smtClean="0">
                <a:latin typeface="Century Schoolbook" pitchFamily="18" charset="0"/>
                <a:cs typeface="Times New Roman" pitchFamily="18" charset="0"/>
              </a:rPr>
              <a:t>ridge.dia$GCV</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作出</a:t>
            </a:r>
            <a:r>
              <a:rPr lang="en-US" altLang="zh-CN" sz="1600" dirty="0" smtClean="0">
                <a:latin typeface="Century Schoolbook" pitchFamily="18" charset="0"/>
                <a:cs typeface="Times New Roman" pitchFamily="18" charset="0"/>
              </a:rPr>
              <a:t>lambda</a:t>
            </a:r>
            <a:r>
              <a:rPr lang="zh-CN" altLang="en-US" sz="1600" dirty="0" smtClean="0">
                <a:latin typeface="Century Schoolbook" pitchFamily="18" charset="0"/>
                <a:cs typeface="Times New Roman" pitchFamily="18" charset="0"/>
              </a:rPr>
              <a:t>与</a:t>
            </a:r>
            <a:r>
              <a:rPr lang="en-US" altLang="zh-CN" sz="1600" dirty="0" smtClean="0">
                <a:latin typeface="Century Schoolbook" pitchFamily="18" charset="0"/>
                <a:cs typeface="Times New Roman" pitchFamily="18" charset="0"/>
              </a:rPr>
              <a:t>GCV</a:t>
            </a:r>
            <a:r>
              <a:rPr lang="zh-CN" altLang="en-US" sz="1600" dirty="0" smtClean="0">
                <a:latin typeface="Century Schoolbook" pitchFamily="18" charset="0"/>
                <a:cs typeface="Times New Roman" pitchFamily="18" charset="0"/>
              </a:rPr>
              <a:t>之间关系的图形</a:t>
            </a:r>
          </a:p>
          <a:p>
            <a:pPr eaLnBrk="1" hangingPunct="1">
              <a:lnSpc>
                <a:spcPct val="80000"/>
              </a:lnSpc>
            </a:pP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利用</a:t>
            </a:r>
            <a:r>
              <a:rPr lang="en-US" altLang="zh-CN" sz="1600" dirty="0" smtClean="0">
                <a:latin typeface="Century Schoolbook" pitchFamily="18" charset="0"/>
                <a:cs typeface="Times New Roman" pitchFamily="18" charset="0"/>
              </a:rPr>
              <a:t>ridge</a:t>
            </a:r>
            <a:r>
              <a:rPr lang="zh-CN" altLang="en-US" sz="1600" dirty="0" smtClean="0">
                <a:latin typeface="Century Schoolbook" pitchFamily="18" charset="0"/>
                <a:cs typeface="Times New Roman" pitchFamily="18" charset="0"/>
              </a:rPr>
              <a:t>包中的</a:t>
            </a:r>
            <a:r>
              <a:rPr lang="en-US" altLang="zh-CN" sz="1600" dirty="0" err="1" smtClean="0">
                <a:latin typeface="Century Schoolbook" pitchFamily="18" charset="0"/>
                <a:cs typeface="Times New Roman" pitchFamily="18" charset="0"/>
              </a:rPr>
              <a:t>linearRidge</a:t>
            </a:r>
            <a:r>
              <a:rPr lang="en-US" altLang="zh-CN" sz="1600" dirty="0" smtClean="0">
                <a:latin typeface="Century Schoolbook" pitchFamily="18" charset="0"/>
                <a:cs typeface="Times New Roman" pitchFamily="18" charset="0"/>
              </a:rPr>
              <a:t>()</a:t>
            </a:r>
            <a:r>
              <a:rPr lang="zh-CN" altLang="en-US" sz="1600" dirty="0" smtClean="0">
                <a:latin typeface="Century Schoolbook" pitchFamily="18" charset="0"/>
                <a:cs typeface="Times New Roman" pitchFamily="18" charset="0"/>
              </a:rPr>
              <a:t>函数进行自动选择岭回归系数</a:t>
            </a:r>
          </a:p>
          <a:p>
            <a:pPr eaLnBrk="1" hangingPunct="1">
              <a:lnSpc>
                <a:spcPct val="80000"/>
              </a:lnSpc>
            </a:pPr>
            <a:r>
              <a:rPr lang="en-US" altLang="zh-CN" sz="1600" dirty="0" smtClean="0">
                <a:latin typeface="Century Schoolbook" pitchFamily="18" charset="0"/>
                <a:cs typeface="Times New Roman" pitchFamily="18" charset="0"/>
              </a:rPr>
              <a:t>library(ridge)</a:t>
            </a:r>
          </a:p>
          <a:p>
            <a:pPr eaLnBrk="1" hangingPunct="1">
              <a:lnSpc>
                <a:spcPct val="80000"/>
              </a:lnSpc>
            </a:pPr>
            <a:r>
              <a:rPr lang="en-US" altLang="zh-CN" sz="1600" dirty="0" err="1" smtClean="0">
                <a:latin typeface="Century Schoolbook" pitchFamily="18" charset="0"/>
                <a:cs typeface="Times New Roman" pitchFamily="18" charset="0"/>
              </a:rPr>
              <a:t>dia</a:t>
            </a:r>
            <a:r>
              <a:rPr lang="en-US" altLang="zh-CN" sz="1600" dirty="0" smtClean="0">
                <a:latin typeface="Century Schoolbook" pitchFamily="18" charset="0"/>
                <a:cs typeface="Times New Roman" pitchFamily="18" charset="0"/>
              </a:rPr>
              <a:t> &lt;- </a:t>
            </a:r>
            <a:r>
              <a:rPr lang="en-US" altLang="zh-CN" sz="1600" dirty="0" err="1" smtClean="0">
                <a:latin typeface="Century Schoolbook" pitchFamily="18" charset="0"/>
                <a:cs typeface="Times New Roman" pitchFamily="18" charset="0"/>
              </a:rPr>
              <a:t>linearRidge</a:t>
            </a:r>
            <a:r>
              <a:rPr lang="en-US" altLang="zh-CN" sz="1600" dirty="0" smtClean="0">
                <a:latin typeface="Century Schoolbook" pitchFamily="18" charset="0"/>
                <a:cs typeface="Times New Roman" pitchFamily="18" charset="0"/>
              </a:rPr>
              <a:t>(y ~ ., data = diabetes)</a:t>
            </a:r>
          </a:p>
          <a:p>
            <a:pPr eaLnBrk="1" hangingPunct="1">
              <a:lnSpc>
                <a:spcPct val="80000"/>
              </a:lnSpc>
            </a:pPr>
            <a:r>
              <a:rPr lang="en-US" altLang="zh-CN" sz="1600" dirty="0" smtClean="0">
                <a:latin typeface="Century Schoolbook" pitchFamily="18" charset="0"/>
                <a:cs typeface="Times New Roman" pitchFamily="18" charset="0"/>
              </a:rPr>
              <a:t>summary(</a:t>
            </a:r>
            <a:r>
              <a:rPr lang="en-US" altLang="zh-CN" sz="1600" dirty="0" err="1" smtClean="0">
                <a:latin typeface="Century Schoolbook" pitchFamily="18" charset="0"/>
                <a:cs typeface="Times New Roman" pitchFamily="18" charset="0"/>
              </a:rPr>
              <a:t>dia</a:t>
            </a:r>
            <a:r>
              <a:rPr lang="en-US" altLang="zh-CN" sz="1600" dirty="0" smtClean="0">
                <a:latin typeface="Century Schoolbook" pitchFamily="18" charset="0"/>
                <a:cs typeface="Times New Roman" pitchFamily="18" charset="0"/>
              </a:rPr>
              <a:t>)</a:t>
            </a:r>
            <a:endParaRPr lang="zh-CN" altLang="en-US" sz="1600" dirty="0" smtClean="0">
              <a:latin typeface="Century Schoolbook" pitchFamily="18" charset="0"/>
              <a:cs typeface="Times New Roman" pitchFamily="18" charset="0"/>
            </a:endParaRPr>
          </a:p>
        </p:txBody>
      </p:sp>
    </p:spTree>
    <p:extLst>
      <p:ext uri="{BB962C8B-B14F-4D97-AF65-F5344CB8AC3E}">
        <p14:creationId xmlns:p14="http://schemas.microsoft.com/office/powerpoint/2010/main" val="3651624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latin typeface="Century Schoolbook" pitchFamily="18" charset="0"/>
                <a:cs typeface="Times New Roman" pitchFamily="18" charset="0"/>
              </a:rPr>
              <a:t>Lasso </a:t>
            </a:r>
          </a:p>
        </p:txBody>
      </p:sp>
      <p:sp>
        <p:nvSpPr>
          <p:cNvPr id="22531"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Model:</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Lasso Estimator</a:t>
            </a:r>
          </a:p>
        </p:txBody>
      </p:sp>
      <p:graphicFrame>
        <p:nvGraphicFramePr>
          <p:cNvPr id="22532" name="Object 4"/>
          <p:cNvGraphicFramePr>
            <a:graphicFrameLocks noChangeAspect="1"/>
          </p:cNvGraphicFramePr>
          <p:nvPr>
            <p:extLst>
              <p:ext uri="{D42A27DB-BD31-4B8C-83A1-F6EECF244321}">
                <p14:modId xmlns:p14="http://schemas.microsoft.com/office/powerpoint/2010/main" val="2934823584"/>
              </p:ext>
            </p:extLst>
          </p:nvPr>
        </p:nvGraphicFramePr>
        <p:xfrm>
          <a:off x="1066800" y="2132856"/>
          <a:ext cx="6870700" cy="717550"/>
        </p:xfrm>
        <a:graphic>
          <a:graphicData uri="http://schemas.openxmlformats.org/presentationml/2006/ole">
            <mc:AlternateContent xmlns:mc="http://schemas.openxmlformats.org/markup-compatibility/2006">
              <mc:Choice xmlns:v="urn:schemas-microsoft-com:vml" Requires="v">
                <p:oleObj spid="_x0000_s24720" name="Equation" r:id="rId3" imgW="2311400" imgH="241300" progId="Equation.3">
                  <p:embed/>
                </p:oleObj>
              </mc:Choice>
              <mc:Fallback>
                <p:oleObj name="Equation" r:id="rId3" imgW="2311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32856"/>
                        <a:ext cx="68707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38</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52977239"/>
              </p:ext>
            </p:extLst>
          </p:nvPr>
        </p:nvGraphicFramePr>
        <p:xfrm>
          <a:off x="611188" y="3467100"/>
          <a:ext cx="8043862" cy="2109788"/>
        </p:xfrm>
        <a:graphic>
          <a:graphicData uri="http://schemas.openxmlformats.org/presentationml/2006/ole">
            <mc:AlternateContent xmlns:mc="http://schemas.openxmlformats.org/markup-compatibility/2006">
              <mc:Choice xmlns:v="urn:schemas-microsoft-com:vml" Requires="v">
                <p:oleObj spid="_x0000_s24721" name="Equation" r:id="rId5" imgW="2933640" imgH="711000" progId="Equation.DSMT4">
                  <p:embed/>
                </p:oleObj>
              </mc:Choice>
              <mc:Fallback>
                <p:oleObj name="Equation" r:id="rId5" imgW="2933640" imgH="711000" progId="Equation.DSMT4">
                  <p:embed/>
                  <p:pic>
                    <p:nvPicPr>
                      <p:cNvPr id="0" name=""/>
                      <p:cNvPicPr>
                        <a:picLocks noChangeAspect="1" noChangeArrowheads="1"/>
                      </p:cNvPicPr>
                      <p:nvPr/>
                    </p:nvPicPr>
                    <p:blipFill>
                      <a:blip r:embed="rId6"/>
                      <a:srcRect/>
                      <a:stretch>
                        <a:fillRect/>
                      </a:stretch>
                    </p:blipFill>
                    <p:spPr bwMode="auto">
                      <a:xfrm>
                        <a:off x="611188" y="3467100"/>
                        <a:ext cx="8043862" cy="210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4872910"/>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entury Schoolbook" pitchFamily="18" charset="0"/>
                <a:cs typeface="Times New Roman" pitchFamily="18" charset="0"/>
              </a:rPr>
              <a:t>Geometry of </a:t>
            </a:r>
            <a:r>
              <a:rPr lang="en-US" altLang="zh-CN" dirty="0" smtClean="0">
                <a:latin typeface="Century Schoolbook" pitchFamily="18" charset="0"/>
                <a:cs typeface="Times New Roman" pitchFamily="18" charset="0"/>
              </a:rPr>
              <a:t> Ridge and Lasso</a:t>
            </a:r>
            <a:endParaRPr lang="zh-CN" altLang="en-US" dirty="0">
              <a:latin typeface="Century Schoolbook" pitchFamily="18" charset="0"/>
              <a:cs typeface="Times New Roman" pitchFamily="18" charset="0"/>
            </a:endParaRPr>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39</a:t>
            </a:fld>
            <a:endParaRPr lang="zh-CN"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984776" cy="47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97249" y="1725751"/>
            <a:ext cx="2412268" cy="400110"/>
          </a:xfrm>
          <a:prstGeom prst="rect">
            <a:avLst/>
          </a:prstGeom>
          <a:noFill/>
        </p:spPr>
        <p:txBody>
          <a:bodyPr wrap="square" rtlCol="0">
            <a:spAutoFit/>
          </a:bodyPr>
          <a:lstStyle/>
          <a:p>
            <a:r>
              <a:rPr lang="en-US" altLang="zh-CN" sz="2000" b="1" dirty="0" smtClean="0">
                <a:solidFill>
                  <a:srgbClr val="FF0000"/>
                </a:solidFill>
                <a:latin typeface="Times New Roman" pitchFamily="18" charset="0"/>
                <a:cs typeface="Times New Roman" pitchFamily="18" charset="0"/>
              </a:rPr>
              <a:t>OLS  SSE </a:t>
            </a:r>
            <a:r>
              <a:rPr lang="en-US" altLang="zh-CN" sz="2000" b="1" dirty="0">
                <a:solidFill>
                  <a:srgbClr val="FF0000"/>
                </a:solidFill>
                <a:latin typeface="Times New Roman" pitchFamily="18" charset="0"/>
                <a:cs typeface="Times New Roman" pitchFamily="18" charset="0"/>
              </a:rPr>
              <a:t>C</a:t>
            </a:r>
            <a:r>
              <a:rPr lang="en-US" altLang="zh-CN" sz="2000" b="1" dirty="0" smtClean="0">
                <a:solidFill>
                  <a:srgbClr val="FF0000"/>
                </a:solidFill>
                <a:latin typeface="Times New Roman" pitchFamily="18" charset="0"/>
                <a:cs typeface="Times New Roman" pitchFamily="18" charset="0"/>
              </a:rPr>
              <a:t>ontour</a:t>
            </a:r>
            <a:endParaRPr lang="zh-CN" altLang="en-US" sz="2000" b="1" dirty="0">
              <a:solidFill>
                <a:srgbClr val="FF0000"/>
              </a:solidFill>
              <a:latin typeface="Times New Roman" pitchFamily="18" charset="0"/>
              <a:cs typeface="Times New Roman" pitchFamily="18" charset="0"/>
            </a:endParaRPr>
          </a:p>
        </p:txBody>
      </p:sp>
      <p:cxnSp>
        <p:nvCxnSpPr>
          <p:cNvPr id="9" name="直接箭头连接符 8"/>
          <p:cNvCxnSpPr/>
          <p:nvPr/>
        </p:nvCxnSpPr>
        <p:spPr>
          <a:xfrm flipH="1" flipV="1">
            <a:off x="2214552" y="2132856"/>
            <a:ext cx="773272" cy="400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9512" y="3419708"/>
            <a:ext cx="1800200" cy="369332"/>
          </a:xfrm>
          <a:prstGeom prst="rect">
            <a:avLst/>
          </a:prstGeom>
          <a:noFill/>
        </p:spPr>
        <p:txBody>
          <a:bodyPr wrap="square" rtlCol="0">
            <a:spAutoFit/>
          </a:bodyPr>
          <a:lstStyle/>
          <a:p>
            <a:r>
              <a:rPr lang="en-US" altLang="zh-CN" b="1" dirty="0" smtClean="0">
                <a:solidFill>
                  <a:srgbClr val="FF0000"/>
                </a:solidFill>
                <a:latin typeface="Times New Roman" pitchFamily="18" charset="0"/>
                <a:cs typeface="Times New Roman" pitchFamily="18" charset="0"/>
              </a:rPr>
              <a:t>Lasso Penalty</a:t>
            </a:r>
            <a:endParaRPr lang="zh-CN" altLang="en-US" b="1" dirty="0">
              <a:solidFill>
                <a:srgbClr val="FF0000"/>
              </a:solidFill>
              <a:latin typeface="Times New Roman" pitchFamily="18" charset="0"/>
              <a:cs typeface="Times New Roman" pitchFamily="18" charset="0"/>
            </a:endParaRPr>
          </a:p>
        </p:txBody>
      </p:sp>
      <p:cxnSp>
        <p:nvCxnSpPr>
          <p:cNvPr id="12" name="直接箭头连接符 11"/>
          <p:cNvCxnSpPr/>
          <p:nvPr/>
        </p:nvCxnSpPr>
        <p:spPr>
          <a:xfrm flipH="1" flipV="1">
            <a:off x="1511499" y="3748439"/>
            <a:ext cx="684237" cy="3286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20272" y="3479401"/>
            <a:ext cx="1656184" cy="369332"/>
          </a:xfrm>
          <a:prstGeom prst="rect">
            <a:avLst/>
          </a:prstGeom>
          <a:noFill/>
        </p:spPr>
        <p:txBody>
          <a:bodyPr wrap="square" rtlCol="0">
            <a:spAutoFit/>
          </a:bodyPr>
          <a:lstStyle/>
          <a:p>
            <a:r>
              <a:rPr lang="en-US" altLang="zh-CN" b="1" dirty="0" smtClean="0">
                <a:solidFill>
                  <a:srgbClr val="FF0000"/>
                </a:solidFill>
                <a:latin typeface="Times New Roman" pitchFamily="18" charset="0"/>
                <a:cs typeface="Times New Roman" pitchFamily="18" charset="0"/>
              </a:rPr>
              <a:t>Ridge Penalty</a:t>
            </a:r>
            <a:endParaRPr lang="zh-CN" altLang="en-US" b="1" dirty="0">
              <a:solidFill>
                <a:srgbClr val="FF0000"/>
              </a:solidFill>
              <a:latin typeface="Times New Roman" pitchFamily="18" charset="0"/>
              <a:cs typeface="Times New Roman" pitchFamily="18" charset="0"/>
            </a:endParaRPr>
          </a:p>
        </p:txBody>
      </p:sp>
      <p:cxnSp>
        <p:nvCxnSpPr>
          <p:cNvPr id="15" name="直接箭头连接符 14"/>
          <p:cNvCxnSpPr/>
          <p:nvPr/>
        </p:nvCxnSpPr>
        <p:spPr>
          <a:xfrm flipV="1">
            <a:off x="6228184" y="3789040"/>
            <a:ext cx="864096" cy="4518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88024" y="3504921"/>
                <a:ext cx="1368152" cy="389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a:cs typeface="Times New Roman" pitchFamily="18" charset="0"/>
                        </a:rPr>
                        <m:t>√</m:t>
                      </m:r>
                      <m:r>
                        <a:rPr lang="en-US" altLang="zh-CN" b="1" i="1" smtClean="0">
                          <a:solidFill>
                            <a:srgbClr val="FF0000"/>
                          </a:solidFill>
                          <a:latin typeface="Cambria Math"/>
                          <a:cs typeface="Times New Roman" pitchFamily="18" charset="0"/>
                        </a:rPr>
                        <m:t>𝒕</m:t>
                      </m:r>
                    </m:oMath>
                  </m:oMathPara>
                </a14:m>
                <a:endParaRPr lang="zh-CN" altLang="en-US" b="1" dirty="0">
                  <a:solidFill>
                    <a:srgbClr val="FF0000"/>
                  </a:solidFill>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88024" y="3504921"/>
                <a:ext cx="1368152" cy="389979"/>
              </a:xfrm>
              <a:prstGeom prst="rect">
                <a:avLst/>
              </a:prstGeom>
              <a:blipFill rotWithShape="1">
                <a:blip r:embed="rId3"/>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511499" y="3553449"/>
                <a:ext cx="13681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cs typeface="Times New Roman" pitchFamily="18" charset="0"/>
                        </a:rPr>
                        <m:t>𝒕</m:t>
                      </m:r>
                    </m:oMath>
                  </m:oMathPara>
                </a14:m>
                <a:endParaRPr lang="zh-CN" altLang="en-US" b="1" dirty="0">
                  <a:solidFill>
                    <a:srgbClr val="FF0000"/>
                  </a:solidFill>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511499" y="3553449"/>
                <a:ext cx="1368152" cy="369332"/>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707904" y="4149080"/>
                <a:ext cx="464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zh-CN" altLang="en-US" i="1" smtClean="0">
                              <a:latin typeface="Cambria Math"/>
                            </a:rPr>
                            <m:t>𝛽</m:t>
                          </m:r>
                        </m:e>
                        <m:sub>
                          <m:r>
                            <a:rPr lang="en-US" altLang="zh-CN" b="0" i="1" smtClean="0">
                              <a:latin typeface="Cambria Math"/>
                            </a:rPr>
                            <m:t>1</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707904" y="4149080"/>
                <a:ext cx="464358" cy="369332"/>
              </a:xfrm>
              <a:prstGeom prst="rect">
                <a:avLst/>
              </a:prstGeom>
              <a:blipFill rotWithShape="1">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876256" y="4211796"/>
                <a:ext cx="464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zh-CN" altLang="en-US" i="1" smtClean="0">
                              <a:latin typeface="Cambria Math"/>
                            </a:rPr>
                            <m:t>𝛽</m:t>
                          </m:r>
                        </m:e>
                        <m:sub>
                          <m:r>
                            <a:rPr lang="en-US" altLang="zh-CN" b="0" i="1" smtClean="0">
                              <a:latin typeface="Cambria Math"/>
                            </a:rPr>
                            <m:t>1</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6876256" y="4211796"/>
                <a:ext cx="464358" cy="369332"/>
              </a:xfrm>
              <a:prstGeom prst="rect">
                <a:avLst/>
              </a:prstGeom>
              <a:blipFill rotWithShape="1">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187762" y="2636912"/>
                <a:ext cx="469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zh-CN" altLang="en-US" i="1" smtClean="0">
                              <a:latin typeface="Cambria Math"/>
                            </a:rPr>
                            <m:t>𝛽</m:t>
                          </m:r>
                        </m:e>
                        <m:sub>
                          <m:r>
                            <a:rPr lang="en-US" altLang="zh-CN" b="0" i="1" smtClean="0">
                              <a:latin typeface="Cambria Math"/>
                            </a:rPr>
                            <m:t>2</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187762" y="2636912"/>
                <a:ext cx="469680" cy="369332"/>
              </a:xfrm>
              <a:prstGeom prst="rect">
                <a:avLst/>
              </a:prstGeom>
              <a:blipFill rotWithShape="1">
                <a:blip r:embed="rId7"/>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979712" y="2636912"/>
                <a:ext cx="469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zh-CN" altLang="en-US" i="1" smtClean="0">
                              <a:latin typeface="Cambria Math"/>
                            </a:rPr>
                            <m:t>𝛽</m:t>
                          </m:r>
                        </m:e>
                        <m:sub>
                          <m:r>
                            <a:rPr lang="en-US" altLang="zh-CN" b="0" i="1" smtClean="0">
                              <a:latin typeface="Cambria Math"/>
                            </a:rPr>
                            <m:t>2</m:t>
                          </m:r>
                        </m:sub>
                      </m:sSub>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979712" y="2636912"/>
                <a:ext cx="469680" cy="369332"/>
              </a:xfrm>
              <a:prstGeom prst="rect">
                <a:avLst/>
              </a:prstGeom>
              <a:blipFill rotWithShape="1">
                <a:blip r:embed="rId8"/>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393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solidFill>
                  <a:srgbClr val="FF0000"/>
                </a:solidFill>
                <a:latin typeface="Century Schoolbook" pitchFamily="18" charset="0"/>
                <a:cs typeface="Times New Roman" pitchFamily="18" charset="0"/>
              </a:rPr>
              <a:t>Estimation</a:t>
            </a:r>
          </a:p>
        </p:txBody>
      </p:sp>
      <p:sp>
        <p:nvSpPr>
          <p:cNvPr id="22531"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Model:</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Ordinary Least Square Estimator</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Variance Estimator</a:t>
            </a:r>
          </a:p>
        </p:txBody>
      </p:sp>
      <p:graphicFrame>
        <p:nvGraphicFramePr>
          <p:cNvPr id="22532" name="Object 4"/>
          <p:cNvGraphicFramePr>
            <a:graphicFrameLocks noChangeAspect="1"/>
          </p:cNvGraphicFramePr>
          <p:nvPr>
            <p:extLst>
              <p:ext uri="{D42A27DB-BD31-4B8C-83A1-F6EECF244321}">
                <p14:modId xmlns:p14="http://schemas.microsoft.com/office/powerpoint/2010/main" val="2009512576"/>
              </p:ext>
            </p:extLst>
          </p:nvPr>
        </p:nvGraphicFramePr>
        <p:xfrm>
          <a:off x="1066800" y="2132856"/>
          <a:ext cx="6870700" cy="717550"/>
        </p:xfrm>
        <a:graphic>
          <a:graphicData uri="http://schemas.openxmlformats.org/presentationml/2006/ole">
            <mc:AlternateContent xmlns:mc="http://schemas.openxmlformats.org/markup-compatibility/2006">
              <mc:Choice xmlns:v="urn:schemas-microsoft-com:vml" Requires="v">
                <p:oleObj spid="_x0000_s19668" name="Equation" r:id="rId3" imgW="2311400" imgH="241300" progId="Equation.3">
                  <p:embed/>
                </p:oleObj>
              </mc:Choice>
              <mc:Fallback>
                <p:oleObj name="Equation" r:id="rId3" imgW="2311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32856"/>
                        <a:ext cx="68707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3023215175"/>
              </p:ext>
            </p:extLst>
          </p:nvPr>
        </p:nvGraphicFramePr>
        <p:xfrm>
          <a:off x="823913" y="3573016"/>
          <a:ext cx="7626350" cy="904875"/>
        </p:xfrm>
        <a:graphic>
          <a:graphicData uri="http://schemas.openxmlformats.org/presentationml/2006/ole">
            <mc:AlternateContent xmlns:mc="http://schemas.openxmlformats.org/markup-compatibility/2006">
              <mc:Choice xmlns:v="urn:schemas-microsoft-com:vml" Requires="v">
                <p:oleObj spid="_x0000_s19669" name="Equation" r:id="rId5" imgW="2781300" imgH="304800" progId="Equation.3">
                  <p:embed/>
                </p:oleObj>
              </mc:Choice>
              <mc:Fallback>
                <p:oleObj name="Equation" r:id="rId5" imgW="27813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3573016"/>
                        <a:ext cx="7626350"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7"/>
          <p:cNvGraphicFramePr>
            <a:graphicFrameLocks noChangeAspect="1"/>
          </p:cNvGraphicFramePr>
          <p:nvPr>
            <p:extLst>
              <p:ext uri="{D42A27DB-BD31-4B8C-83A1-F6EECF244321}">
                <p14:modId xmlns:p14="http://schemas.microsoft.com/office/powerpoint/2010/main" val="2290873502"/>
              </p:ext>
            </p:extLst>
          </p:nvPr>
        </p:nvGraphicFramePr>
        <p:xfrm>
          <a:off x="2483768" y="5064720"/>
          <a:ext cx="2438400" cy="1244600"/>
        </p:xfrm>
        <a:graphic>
          <a:graphicData uri="http://schemas.openxmlformats.org/presentationml/2006/ole">
            <mc:AlternateContent xmlns:mc="http://schemas.openxmlformats.org/markup-compatibility/2006">
              <mc:Choice xmlns:v="urn:schemas-microsoft-com:vml" Requires="v">
                <p:oleObj spid="_x0000_s19670" name="Equation" r:id="rId7" imgW="889000" imgH="419100" progId="Equation.3">
                  <p:embed/>
                </p:oleObj>
              </mc:Choice>
              <mc:Fallback>
                <p:oleObj name="Equation" r:id="rId7" imgW="8890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5064720"/>
                        <a:ext cx="24384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dirty="0"/>
          </a:p>
        </p:txBody>
      </p:sp>
      <p:sp>
        <p:nvSpPr>
          <p:cNvPr id="3" name="灯片编号占位符 2"/>
          <p:cNvSpPr>
            <a:spLocks noGrp="1"/>
          </p:cNvSpPr>
          <p:nvPr>
            <p:ph type="sldNum" sz="quarter" idx="12"/>
          </p:nvPr>
        </p:nvSpPr>
        <p:spPr/>
        <p:txBody>
          <a:bodyPr/>
          <a:lstStyle/>
          <a:p>
            <a:fld id="{713C0EC1-E114-4240-8B5B-79B562F04858}" type="slidenum">
              <a:rPr lang="zh-CN" altLang="en-US" smtClean="0"/>
              <a:t>4</a:t>
            </a:fld>
            <a:endParaRPr lang="zh-CN" altLang="en-US"/>
          </a:p>
        </p:txBody>
      </p:sp>
      <p:sp>
        <p:nvSpPr>
          <p:cNvPr id="4" name="日期占位符 3"/>
          <p:cNvSpPr>
            <a:spLocks noGrp="1"/>
          </p:cNvSpPr>
          <p:nvPr>
            <p:ph type="dt" sz="half" idx="10"/>
          </p:nvPr>
        </p:nvSpPr>
        <p:spPr/>
        <p:txBody>
          <a:bodyPr/>
          <a:lstStyle/>
          <a:p>
            <a:fld id="{6B7B9F7B-8A83-4BFA-9F98-ED4EF5D66D40}" type="datetime1">
              <a:rPr lang="zh-CN" altLang="en-US" smtClean="0"/>
              <a:t>2019/4/7</a:t>
            </a:fld>
            <a:endParaRPr lang="zh-CN" altLang="en-US"/>
          </a:p>
        </p:txBody>
      </p:sp>
    </p:spTree>
    <p:extLst>
      <p:ext uri="{BB962C8B-B14F-4D97-AF65-F5344CB8AC3E}">
        <p14:creationId xmlns:p14="http://schemas.microsoft.com/office/powerpoint/2010/main" val="4115533238"/>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zh-CN" dirty="0" smtClean="0">
                <a:latin typeface="Century Schoolbook" pitchFamily="18" charset="0"/>
                <a:cs typeface="Times New Roman" pitchFamily="18" charset="0"/>
              </a:rPr>
              <a:t>Estimation</a:t>
            </a:r>
            <a:r>
              <a:rPr lang="en-US" altLang="zh-CN" dirty="0">
                <a:solidFill>
                  <a:srgbClr val="FF0000"/>
                </a:solidFill>
                <a:latin typeface="Century Schoolbook" pitchFamily="18" charset="0"/>
                <a:cs typeface="Times New Roman" pitchFamily="18" charset="0"/>
              </a:rPr>
              <a:t/>
            </a:r>
            <a:br>
              <a:rPr lang="en-US" altLang="zh-CN" dirty="0">
                <a:solidFill>
                  <a:srgbClr val="FF0000"/>
                </a:solidFill>
                <a:latin typeface="Century Schoolbook" pitchFamily="18" charset="0"/>
                <a:cs typeface="Times New Roman" pitchFamily="18" charset="0"/>
              </a:rPr>
            </a:br>
            <a:endParaRPr lang="en-US" altLang="zh-CN" dirty="0" smtClean="0">
              <a:latin typeface="Century Schoolbook" pitchFamily="18" charset="0"/>
              <a:cs typeface="Times New Roman" pitchFamily="18" charset="0"/>
            </a:endParaRPr>
          </a:p>
        </p:txBody>
      </p:sp>
      <p:sp>
        <p:nvSpPr>
          <p:cNvPr id="2" name="页脚占位符 1"/>
          <p:cNvSpPr>
            <a:spLocks noGrp="1"/>
          </p:cNvSpPr>
          <p:nvPr>
            <p:ph type="ftr" sz="quarter" idx="11"/>
          </p:nvPr>
        </p:nvSpPr>
        <p:spPr/>
        <p:txBody>
          <a:bodyPr/>
          <a:lstStyle/>
          <a:p>
            <a:r>
              <a:rPr lang="en-US" altLang="zh-CN" smtClean="0">
                <a:solidFill>
                  <a:prstClr val="black">
                    <a:tint val="75000"/>
                  </a:prstClr>
                </a:solidFill>
              </a:rPr>
              <a:t>Liu Miao</a:t>
            </a:r>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713C0EC1-E114-4240-8B5B-79B562F04858}" type="slidenum">
              <a:rPr lang="zh-CN" altLang="en-US" smtClean="0">
                <a:solidFill>
                  <a:prstClr val="black">
                    <a:tint val="75000"/>
                  </a:prstClr>
                </a:solidFill>
              </a:rPr>
              <a:pPr/>
              <a:t>40</a:t>
            </a:fld>
            <a:endParaRPr lang="zh-CN" altLang="en-US">
              <a:solidFill>
                <a:prstClr val="black">
                  <a:tint val="75000"/>
                </a:prstClr>
              </a:solidFill>
            </a:endParaRPr>
          </a:p>
        </p:txBody>
      </p:sp>
      <p:sp>
        <p:nvSpPr>
          <p:cNvPr id="4" name="日期占位符 3"/>
          <p:cNvSpPr>
            <a:spLocks noGrp="1"/>
          </p:cNvSpPr>
          <p:nvPr>
            <p:ph type="dt" sz="half" idx="10"/>
          </p:nvPr>
        </p:nvSpPr>
        <p:spPr/>
        <p:txBody>
          <a:bodyPr/>
          <a:lstStyle/>
          <a:p>
            <a:fld id="{6B7B9F7B-8A83-4BFA-9F98-ED4EF5D66D40}" type="datetime1">
              <a:rPr lang="zh-CN" altLang="en-US" smtClean="0">
                <a:solidFill>
                  <a:prstClr val="black">
                    <a:tint val="75000"/>
                  </a:prstClr>
                </a:solidFill>
              </a:rPr>
              <a:pPr/>
              <a:t>2019/4/7</a:t>
            </a:fld>
            <a:endParaRPr lang="zh-CN" altLang="en-US">
              <a:solidFill>
                <a:prstClr val="black">
                  <a:tint val="75000"/>
                </a:prstClr>
              </a:solidFill>
            </a:endParaRPr>
          </a:p>
        </p:txBody>
      </p:sp>
      <p:grpSp>
        <p:nvGrpSpPr>
          <p:cNvPr id="7" name="组合 6"/>
          <p:cNvGrpSpPr/>
          <p:nvPr/>
        </p:nvGrpSpPr>
        <p:grpSpPr>
          <a:xfrm>
            <a:off x="1133497" y="1201130"/>
            <a:ext cx="6678863" cy="2581332"/>
            <a:chOff x="611560" y="1392559"/>
            <a:chExt cx="7834470" cy="3758478"/>
          </a:xfrm>
        </p:grpSpPr>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67421"/>
              <a:ext cx="56769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392559"/>
              <a:ext cx="783447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293787"/>
              <a:ext cx="37623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27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933056"/>
            <a:ext cx="6690241" cy="212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881514"/>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zh-CN" dirty="0" smtClean="0">
                <a:latin typeface="Century Schoolbook" pitchFamily="18" charset="0"/>
                <a:cs typeface="Times New Roman" pitchFamily="18" charset="0"/>
              </a:rPr>
              <a:t>Estimation-</a:t>
            </a:r>
            <a:r>
              <a:rPr lang="en-US" altLang="zh-CN" dirty="0" smtClean="0">
                <a:solidFill>
                  <a:srgbClr val="FF0000"/>
                </a:solidFill>
                <a:latin typeface="Century Schoolbook" pitchFamily="18" charset="0"/>
                <a:cs typeface="Times New Roman" pitchFamily="18" charset="0"/>
              </a:rPr>
              <a:t>Forward </a:t>
            </a:r>
            <a:r>
              <a:rPr lang="en-US" altLang="zh-CN" dirty="0" err="1" smtClean="0">
                <a:solidFill>
                  <a:srgbClr val="FF0000"/>
                </a:solidFill>
                <a:latin typeface="Century Schoolbook" pitchFamily="18" charset="0"/>
                <a:cs typeface="Times New Roman" pitchFamily="18" charset="0"/>
              </a:rPr>
              <a:t>stagewise</a:t>
            </a:r>
            <a:r>
              <a:rPr lang="en-US" altLang="zh-CN" dirty="0">
                <a:solidFill>
                  <a:srgbClr val="FF0000"/>
                </a:solidFill>
                <a:latin typeface="Century Schoolbook" pitchFamily="18" charset="0"/>
                <a:cs typeface="Times New Roman" pitchFamily="18" charset="0"/>
              </a:rPr>
              <a:t/>
            </a:r>
            <a:br>
              <a:rPr lang="en-US" altLang="zh-CN" dirty="0">
                <a:solidFill>
                  <a:srgbClr val="FF0000"/>
                </a:solidFill>
                <a:latin typeface="Century Schoolbook" pitchFamily="18" charset="0"/>
                <a:cs typeface="Times New Roman" pitchFamily="18" charset="0"/>
              </a:rPr>
            </a:br>
            <a:endParaRPr lang="en-US" altLang="zh-CN" dirty="0" smtClean="0">
              <a:latin typeface="Century Schoolbook" pitchFamily="18" charset="0"/>
              <a:cs typeface="Times New Roman" pitchFamily="18" charset="0"/>
            </a:endParaRPr>
          </a:p>
        </p:txBody>
      </p:sp>
      <p:sp>
        <p:nvSpPr>
          <p:cNvPr id="22531" name="Rectangle 3"/>
          <p:cNvSpPr>
            <a:spLocks noGrp="1" noChangeArrowheads="1"/>
          </p:cNvSpPr>
          <p:nvPr>
            <p:ph type="body" idx="1"/>
          </p:nvPr>
        </p:nvSpPr>
        <p:spPr>
          <a:xfrm>
            <a:off x="457200" y="1412776"/>
            <a:ext cx="8229600" cy="4781128"/>
          </a:xfrm>
        </p:spPr>
        <p:txBody>
          <a:bodyPr>
            <a:normAutofit/>
          </a:bodyPr>
          <a:lstStyle/>
          <a:p>
            <a:r>
              <a:rPr lang="en-US" altLang="zh-CN" sz="2800" dirty="0">
                <a:latin typeface="Century Schoolbook" pitchFamily="18" charset="0"/>
                <a:cs typeface="Times New Roman" pitchFamily="18" charset="0"/>
              </a:rPr>
              <a:t>An iterative technique that begins with </a:t>
            </a:r>
          </a:p>
          <a:p>
            <a:r>
              <a:rPr lang="en-US" altLang="zh-CN" sz="2800" dirty="0">
                <a:latin typeface="Century Schoolbook" pitchFamily="18" charset="0"/>
                <a:cs typeface="Times New Roman" pitchFamily="18" charset="0"/>
              </a:rPr>
              <a:t>Then builds up the regression function in successive small steps.</a:t>
            </a:r>
          </a:p>
          <a:p>
            <a:r>
              <a:rPr lang="en-US" altLang="zh-CN" sz="2800" dirty="0">
                <a:latin typeface="Century Schoolbook" pitchFamily="18" charset="0"/>
                <a:cs typeface="Times New Roman" pitchFamily="18" charset="0"/>
              </a:rPr>
              <a:t>If     is the current </a:t>
            </a:r>
            <a:r>
              <a:rPr lang="en-US" altLang="zh-CN" sz="2800" dirty="0" err="1">
                <a:latin typeface="Century Schoolbook" pitchFamily="18" charset="0"/>
                <a:cs typeface="Times New Roman" pitchFamily="18" charset="0"/>
              </a:rPr>
              <a:t>Stagewise</a:t>
            </a:r>
            <a:r>
              <a:rPr lang="en-US" altLang="zh-CN" sz="2800" dirty="0">
                <a:latin typeface="Century Schoolbook" pitchFamily="18" charset="0"/>
                <a:cs typeface="Times New Roman" pitchFamily="18" charset="0"/>
              </a:rPr>
              <a:t> estimate, let       be the vector of current correlations</a:t>
            </a:r>
          </a:p>
        </p:txBody>
      </p:sp>
      <p:sp>
        <p:nvSpPr>
          <p:cNvPr id="2" name="页脚占位符 1"/>
          <p:cNvSpPr>
            <a:spLocks noGrp="1"/>
          </p:cNvSpPr>
          <p:nvPr>
            <p:ph type="ftr" sz="quarter" idx="11"/>
          </p:nvPr>
        </p:nvSpPr>
        <p:spPr/>
        <p:txBody>
          <a:bodyPr/>
          <a:lstStyle/>
          <a:p>
            <a:r>
              <a:rPr lang="en-US" altLang="zh-CN" smtClean="0">
                <a:solidFill>
                  <a:prstClr val="black">
                    <a:tint val="75000"/>
                  </a:prstClr>
                </a:solidFill>
              </a:rPr>
              <a:t>Liu Miao</a:t>
            </a:r>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713C0EC1-E114-4240-8B5B-79B562F04858}" type="slidenum">
              <a:rPr lang="zh-CN" altLang="en-US" smtClean="0">
                <a:solidFill>
                  <a:prstClr val="black">
                    <a:tint val="75000"/>
                  </a:prstClr>
                </a:solidFill>
              </a:rPr>
              <a:pPr/>
              <a:t>41</a:t>
            </a:fld>
            <a:endParaRPr lang="zh-CN" altLang="en-US">
              <a:solidFill>
                <a:prstClr val="black">
                  <a:tint val="75000"/>
                </a:prstClr>
              </a:solidFill>
            </a:endParaRPr>
          </a:p>
        </p:txBody>
      </p:sp>
      <p:sp>
        <p:nvSpPr>
          <p:cNvPr id="4" name="日期占位符 3"/>
          <p:cNvSpPr>
            <a:spLocks noGrp="1"/>
          </p:cNvSpPr>
          <p:nvPr>
            <p:ph type="dt" sz="half" idx="10"/>
          </p:nvPr>
        </p:nvSpPr>
        <p:spPr/>
        <p:txBody>
          <a:bodyPr/>
          <a:lstStyle/>
          <a:p>
            <a:fld id="{6B7B9F7B-8A83-4BFA-9F98-ED4EF5D66D40}" type="datetime1">
              <a:rPr lang="zh-CN" altLang="en-US" smtClean="0">
                <a:solidFill>
                  <a:prstClr val="black">
                    <a:tint val="75000"/>
                  </a:prstClr>
                </a:solidFill>
              </a:rPr>
              <a:pPr/>
              <a:t>2019/4/7</a:t>
            </a:fld>
            <a:endParaRPr lang="zh-CN" altLang="en-US">
              <a:solidFill>
                <a:prstClr val="black">
                  <a:tint val="75000"/>
                </a:prstClr>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170679048"/>
              </p:ext>
            </p:extLst>
          </p:nvPr>
        </p:nvGraphicFramePr>
        <p:xfrm>
          <a:off x="7452320" y="1340768"/>
          <a:ext cx="884237" cy="638175"/>
        </p:xfrm>
        <a:graphic>
          <a:graphicData uri="http://schemas.openxmlformats.org/presentationml/2006/ole">
            <mc:AlternateContent xmlns:mc="http://schemas.openxmlformats.org/markup-compatibility/2006">
              <mc:Choice xmlns:v="urn:schemas-microsoft-com:vml" Requires="v">
                <p:oleObj spid="_x0000_s32015" name="Equation" r:id="rId4" imgW="380880" imgH="253800" progId="Equation.DSMT4">
                  <p:embed/>
                </p:oleObj>
              </mc:Choice>
              <mc:Fallback>
                <p:oleObj name="Equation" r:id="rId4" imgW="380880" imgH="253800" progId="Equation.DSMT4">
                  <p:embed/>
                  <p:pic>
                    <p:nvPicPr>
                      <p:cNvPr id="0" name="对象 7"/>
                      <p:cNvPicPr>
                        <a:picLocks noChangeAspect="1" noChangeArrowheads="1"/>
                      </p:cNvPicPr>
                      <p:nvPr/>
                    </p:nvPicPr>
                    <p:blipFill>
                      <a:blip r:embed="rId5"/>
                      <a:srcRect/>
                      <a:stretch>
                        <a:fillRect/>
                      </a:stretch>
                    </p:blipFill>
                    <p:spPr bwMode="auto">
                      <a:xfrm>
                        <a:off x="7452320" y="1340768"/>
                        <a:ext cx="8842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94415068"/>
              </p:ext>
            </p:extLst>
          </p:nvPr>
        </p:nvGraphicFramePr>
        <p:xfrm>
          <a:off x="1187624" y="2852936"/>
          <a:ext cx="354013" cy="638175"/>
        </p:xfrm>
        <a:graphic>
          <a:graphicData uri="http://schemas.openxmlformats.org/presentationml/2006/ole">
            <mc:AlternateContent xmlns:mc="http://schemas.openxmlformats.org/markup-compatibility/2006">
              <mc:Choice xmlns:v="urn:schemas-microsoft-com:vml" Requires="v">
                <p:oleObj spid="_x0000_s32016" name="Equation" r:id="rId6" imgW="152280" imgH="253800" progId="Equation.DSMT4">
                  <p:embed/>
                </p:oleObj>
              </mc:Choice>
              <mc:Fallback>
                <p:oleObj name="Equation" r:id="rId6" imgW="152280" imgH="253800" progId="Equation.DSMT4">
                  <p:embed/>
                  <p:pic>
                    <p:nvPicPr>
                      <p:cNvPr id="0" name="对象 4"/>
                      <p:cNvPicPr>
                        <a:picLocks noChangeAspect="1" noChangeArrowheads="1"/>
                      </p:cNvPicPr>
                      <p:nvPr/>
                    </p:nvPicPr>
                    <p:blipFill>
                      <a:blip r:embed="rId7"/>
                      <a:srcRect/>
                      <a:stretch>
                        <a:fillRect/>
                      </a:stretch>
                    </p:blipFill>
                    <p:spPr bwMode="auto">
                      <a:xfrm>
                        <a:off x="1187624" y="2852936"/>
                        <a:ext cx="3540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64019312"/>
              </p:ext>
            </p:extLst>
          </p:nvPr>
        </p:nvGraphicFramePr>
        <p:xfrm>
          <a:off x="7837685" y="2790825"/>
          <a:ext cx="766763" cy="638175"/>
        </p:xfrm>
        <a:graphic>
          <a:graphicData uri="http://schemas.openxmlformats.org/presentationml/2006/ole">
            <mc:AlternateContent xmlns:mc="http://schemas.openxmlformats.org/markup-compatibility/2006">
              <mc:Choice xmlns:v="urn:schemas-microsoft-com:vml" Requires="v">
                <p:oleObj spid="_x0000_s32017" name="Equation" r:id="rId8" imgW="330120" imgH="253800" progId="Equation.DSMT4">
                  <p:embed/>
                </p:oleObj>
              </mc:Choice>
              <mc:Fallback>
                <p:oleObj name="Equation" r:id="rId8" imgW="330120" imgH="253800" progId="Equation.DSMT4">
                  <p:embed/>
                  <p:pic>
                    <p:nvPicPr>
                      <p:cNvPr id="0" name="对象 5"/>
                      <p:cNvPicPr>
                        <a:picLocks noChangeAspect="1" noChangeArrowheads="1"/>
                      </p:cNvPicPr>
                      <p:nvPr/>
                    </p:nvPicPr>
                    <p:blipFill>
                      <a:blip r:embed="rId9"/>
                      <a:srcRect/>
                      <a:stretch>
                        <a:fillRect/>
                      </a:stretch>
                    </p:blipFill>
                    <p:spPr bwMode="auto">
                      <a:xfrm>
                        <a:off x="7837685" y="2790825"/>
                        <a:ext cx="7667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08028177"/>
              </p:ext>
            </p:extLst>
          </p:nvPr>
        </p:nvGraphicFramePr>
        <p:xfrm>
          <a:off x="2789411" y="3861048"/>
          <a:ext cx="3006725" cy="638175"/>
        </p:xfrm>
        <a:graphic>
          <a:graphicData uri="http://schemas.openxmlformats.org/presentationml/2006/ole">
            <mc:AlternateContent xmlns:mc="http://schemas.openxmlformats.org/markup-compatibility/2006">
              <mc:Choice xmlns:v="urn:schemas-microsoft-com:vml" Requires="v">
                <p:oleObj spid="_x0000_s32018" name="Equation" r:id="rId10" imgW="1295280" imgH="253800" progId="Equation.DSMT4">
                  <p:embed/>
                </p:oleObj>
              </mc:Choice>
              <mc:Fallback>
                <p:oleObj name="Equation" r:id="rId10" imgW="1295280" imgH="253800" progId="Equation.DSMT4">
                  <p:embed/>
                  <p:pic>
                    <p:nvPicPr>
                      <p:cNvPr id="0" name="对象 6"/>
                      <p:cNvPicPr>
                        <a:picLocks noChangeAspect="1" noChangeArrowheads="1"/>
                      </p:cNvPicPr>
                      <p:nvPr/>
                    </p:nvPicPr>
                    <p:blipFill>
                      <a:blip r:embed="rId11"/>
                      <a:srcRect/>
                      <a:stretch>
                        <a:fillRect/>
                      </a:stretch>
                    </p:blipFill>
                    <p:spPr bwMode="auto">
                      <a:xfrm>
                        <a:off x="2789411" y="3861048"/>
                        <a:ext cx="30067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04523134"/>
              </p:ext>
            </p:extLst>
          </p:nvPr>
        </p:nvGraphicFramePr>
        <p:xfrm>
          <a:off x="2727325" y="4508500"/>
          <a:ext cx="3597275" cy="1403350"/>
        </p:xfrm>
        <a:graphic>
          <a:graphicData uri="http://schemas.openxmlformats.org/presentationml/2006/ole">
            <mc:AlternateContent xmlns:mc="http://schemas.openxmlformats.org/markup-compatibility/2006">
              <mc:Choice xmlns:v="urn:schemas-microsoft-com:vml" Requires="v">
                <p:oleObj spid="_x0000_s32019" name="Equation" r:id="rId12" imgW="1549080" imgH="558720" progId="Equation.DSMT4">
                  <p:embed/>
                </p:oleObj>
              </mc:Choice>
              <mc:Fallback>
                <p:oleObj name="Equation" r:id="rId12" imgW="1549080" imgH="558720" progId="Equation.DSMT4">
                  <p:embed/>
                  <p:pic>
                    <p:nvPicPr>
                      <p:cNvPr id="0" name="对象 7"/>
                      <p:cNvPicPr>
                        <a:picLocks noChangeAspect="1" noChangeArrowheads="1"/>
                      </p:cNvPicPr>
                      <p:nvPr/>
                    </p:nvPicPr>
                    <p:blipFill>
                      <a:blip r:embed="rId13"/>
                      <a:srcRect/>
                      <a:stretch>
                        <a:fillRect/>
                      </a:stretch>
                    </p:blipFill>
                    <p:spPr bwMode="auto">
                      <a:xfrm>
                        <a:off x="2727325" y="4508500"/>
                        <a:ext cx="3597275" cy="14033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97136812"/>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5192" y="116632"/>
            <a:ext cx="8229600" cy="1143000"/>
          </a:xfrm>
        </p:spPr>
        <p:txBody>
          <a:bodyPr>
            <a:normAutofit/>
          </a:bodyPr>
          <a:lstStyle/>
          <a:p>
            <a:r>
              <a:rPr lang="en-US" altLang="zh-CN" dirty="0" smtClean="0">
                <a:latin typeface="Century Schoolbook" pitchFamily="18" charset="0"/>
                <a:cs typeface="Times New Roman" pitchFamily="18" charset="0"/>
              </a:rPr>
              <a:t>Estimation- </a:t>
            </a:r>
            <a:r>
              <a:rPr lang="en-US" altLang="zh-CN" dirty="0" smtClean="0">
                <a:solidFill>
                  <a:srgbClr val="FF0000"/>
                </a:solidFill>
                <a:latin typeface="Century Schoolbook" pitchFamily="18" charset="0"/>
                <a:cs typeface="Times New Roman" pitchFamily="18" charset="0"/>
              </a:rPr>
              <a:t>LARS</a:t>
            </a:r>
            <a:endParaRPr lang="en-US" altLang="zh-CN" dirty="0" smtClean="0">
              <a:latin typeface="Century Schoolbook" pitchFamily="18" charset="0"/>
              <a:cs typeface="Times New Roman" pitchFamily="18" charset="0"/>
            </a:endParaRPr>
          </a:p>
        </p:txBody>
      </p:sp>
      <p:sp>
        <p:nvSpPr>
          <p:cNvPr id="2" name="页脚占位符 1"/>
          <p:cNvSpPr>
            <a:spLocks noGrp="1"/>
          </p:cNvSpPr>
          <p:nvPr>
            <p:ph type="ftr" sz="quarter" idx="11"/>
          </p:nvPr>
        </p:nvSpPr>
        <p:spPr/>
        <p:txBody>
          <a:bodyPr/>
          <a:lstStyle/>
          <a:p>
            <a:r>
              <a:rPr lang="en-US" altLang="zh-CN" smtClean="0">
                <a:solidFill>
                  <a:prstClr val="black">
                    <a:tint val="75000"/>
                  </a:prstClr>
                </a:solidFill>
              </a:rPr>
              <a:t>Liu Miao</a:t>
            </a:r>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713C0EC1-E114-4240-8B5B-79B562F04858}" type="slidenum">
              <a:rPr lang="zh-CN" altLang="en-US" smtClean="0">
                <a:solidFill>
                  <a:prstClr val="black">
                    <a:tint val="75000"/>
                  </a:prstClr>
                </a:solidFill>
              </a:rPr>
              <a:pPr/>
              <a:t>42</a:t>
            </a:fld>
            <a:endParaRPr lang="zh-CN" altLang="en-US">
              <a:solidFill>
                <a:prstClr val="black">
                  <a:tint val="75000"/>
                </a:prstClr>
              </a:solidFill>
            </a:endParaRPr>
          </a:p>
        </p:txBody>
      </p:sp>
      <p:sp>
        <p:nvSpPr>
          <p:cNvPr id="4" name="日期占位符 3"/>
          <p:cNvSpPr>
            <a:spLocks noGrp="1"/>
          </p:cNvSpPr>
          <p:nvPr>
            <p:ph type="dt" sz="half" idx="10"/>
          </p:nvPr>
        </p:nvSpPr>
        <p:spPr/>
        <p:txBody>
          <a:bodyPr/>
          <a:lstStyle/>
          <a:p>
            <a:fld id="{6B7B9F7B-8A83-4BFA-9F98-ED4EF5D66D40}" type="datetime1">
              <a:rPr lang="zh-CN" altLang="en-US" smtClean="0">
                <a:solidFill>
                  <a:prstClr val="black">
                    <a:tint val="75000"/>
                  </a:prstClr>
                </a:solidFill>
              </a:rPr>
              <a:pPr/>
              <a:t>2019/4/7</a:t>
            </a:fld>
            <a:endParaRPr lang="zh-CN" altLang="en-US">
              <a:solidFill>
                <a:prstClr val="black">
                  <a:tint val="75000"/>
                </a:prstClr>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7776864" cy="56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382933"/>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entury Schoolbook" pitchFamily="18" charset="0"/>
                <a:cs typeface="Times New Roman" pitchFamily="18" charset="0"/>
              </a:rPr>
              <a:t>Estimation- </a:t>
            </a:r>
            <a:r>
              <a:rPr lang="en-US" altLang="zh-CN" dirty="0">
                <a:solidFill>
                  <a:srgbClr val="FF0000"/>
                </a:solidFill>
                <a:latin typeface="Century Schoolbook" pitchFamily="18" charset="0"/>
                <a:cs typeface="Times New Roman" pitchFamily="18" charset="0"/>
              </a:rPr>
              <a:t>LARS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43</a:t>
            </a:fld>
            <a:endParaRPr lang="zh-CN" alt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24" y="1533523"/>
            <a:ext cx="8849072" cy="477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882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LARS  PATH</a:t>
            </a:r>
            <a:endParaRPr lang="zh-CN" altLang="en-US" dirty="0">
              <a:latin typeface="Century Schoolbook" pitchFamily="18" charset="0"/>
              <a:cs typeface="Times New Roman" pitchFamily="18" charset="0"/>
            </a:endParaRP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44</a:t>
            </a:fld>
            <a:endParaRPr lang="zh-CN" altLang="en-US"/>
          </a:p>
        </p:txBody>
      </p:sp>
      <p:pic>
        <p:nvPicPr>
          <p:cNvPr id="327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65" t="27008" r="15728" b="25097"/>
          <a:stretch/>
        </p:blipFill>
        <p:spPr bwMode="auto">
          <a:xfrm>
            <a:off x="-108520" y="1484784"/>
            <a:ext cx="950324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021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Century Schoolbook" pitchFamily="18" charset="0"/>
            </a:endParaRP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45</a:t>
            </a:fld>
            <a:endParaRPr lang="zh-CN" altLang="en-US"/>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65" t="17910" r="25990" b="14656"/>
          <a:stretch/>
        </p:blipFill>
        <p:spPr bwMode="auto">
          <a:xfrm>
            <a:off x="539552" y="-52275"/>
            <a:ext cx="8280920" cy="690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347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Lasso and </a:t>
            </a:r>
            <a:r>
              <a:rPr lang="en-US" altLang="zh-CN" dirty="0" err="1" smtClean="0">
                <a:latin typeface="Century Schoolbook" pitchFamily="18" charset="0"/>
                <a:cs typeface="Times New Roman" pitchFamily="18" charset="0"/>
              </a:rPr>
              <a:t>Stagewise</a:t>
            </a:r>
            <a:r>
              <a:rPr lang="en-US" altLang="zh-CN" dirty="0" smtClean="0">
                <a:latin typeface="Century Schoolbook" pitchFamily="18" charset="0"/>
                <a:cs typeface="Times New Roman" pitchFamily="18" charset="0"/>
              </a:rPr>
              <a:t> </a:t>
            </a:r>
            <a:endParaRPr lang="zh-CN" altLang="en-US" dirty="0">
              <a:latin typeface="Century Schoolbook" pitchFamily="18" charset="0"/>
              <a:cs typeface="Times New Roman" pitchFamily="18" charset="0"/>
            </a:endParaRP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46</a:t>
            </a:fld>
            <a:endParaRPr lang="zh-CN" altLang="en-US"/>
          </a:p>
        </p:txBody>
      </p:sp>
      <p:pic>
        <p:nvPicPr>
          <p:cNvPr id="28674" name="Picture 2" descr="http://img.blog.csdn.net/201608181354417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1"/>
            <a:ext cx="7719707" cy="456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46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30E91EBF-CF2F-4D66-B8E5-2194B482FA79}" type="datetime1">
              <a:rPr lang="en-US" altLang="zh-CN" smtClean="0">
                <a:solidFill>
                  <a:srgbClr val="898989"/>
                </a:solidFill>
              </a:rPr>
              <a:pPr eaLnBrk="1" hangingPunct="1"/>
              <a:t>4/7/2019</a:t>
            </a:fld>
            <a:endParaRPr lang="zh-CN" altLang="en-US" sz="1800" smtClean="0"/>
          </a:p>
        </p:txBody>
      </p:sp>
      <p:sp>
        <p:nvSpPr>
          <p:cNvPr id="38916" name="Rectangle 3"/>
          <p:cNvSpPr>
            <a:spLocks noGrp="1" noChangeArrowheads="1"/>
          </p:cNvSpPr>
          <p:nvPr>
            <p:ph type="body" idx="1"/>
          </p:nvPr>
        </p:nvSpPr>
        <p:spPr>
          <a:xfrm>
            <a:off x="539750" y="1341438"/>
            <a:ext cx="8229600" cy="4310062"/>
          </a:xfrm>
        </p:spPr>
        <p:txBody>
          <a:bodyPr/>
          <a:lstStyle/>
          <a:p>
            <a:pPr eaLnBrk="1" hangingPunct="1">
              <a:buFont typeface="Arial" charset="0"/>
              <a:buNone/>
            </a:pPr>
            <a:endParaRPr lang="zh-CN" altLang="en-US" dirty="0" smtClean="0"/>
          </a:p>
          <a:p>
            <a:pPr eaLnBrk="1" hangingPunct="1"/>
            <a:r>
              <a:rPr lang="en-US" altLang="zh-CN" dirty="0" smtClean="0"/>
              <a:t>Data</a:t>
            </a:r>
            <a:r>
              <a:rPr lang="zh-CN" altLang="en-US" dirty="0" smtClean="0"/>
              <a:t>：</a:t>
            </a:r>
            <a:endParaRPr lang="en-US" altLang="zh-CN" dirty="0" smtClean="0"/>
          </a:p>
          <a:p>
            <a:pPr eaLnBrk="1" hangingPunct="1"/>
            <a:r>
              <a:rPr lang="en-US" altLang="zh-CN" dirty="0" smtClean="0"/>
              <a:t>diabetes.csv</a:t>
            </a:r>
            <a:r>
              <a:rPr lang="zh-CN" altLang="en-US" dirty="0" smtClean="0"/>
              <a:t>来自</a:t>
            </a:r>
            <a:r>
              <a:rPr lang="en-US" altLang="zh-CN" dirty="0" err="1" smtClean="0"/>
              <a:t>Efron</a:t>
            </a:r>
            <a:r>
              <a:rPr lang="en-US" altLang="zh-CN" dirty="0" smtClean="0"/>
              <a:t> et al.(2004)</a:t>
            </a:r>
            <a:r>
              <a:rPr lang="zh-CN" altLang="en-US" dirty="0" smtClean="0"/>
              <a:t>，包含在</a:t>
            </a:r>
            <a:r>
              <a:rPr lang="en-US" altLang="zh-CN" dirty="0" smtClean="0"/>
              <a:t>R</a:t>
            </a:r>
            <a:r>
              <a:rPr lang="zh-CN" altLang="en-US" dirty="0" smtClean="0"/>
              <a:t>软件包的</a:t>
            </a:r>
            <a:r>
              <a:rPr lang="en-US" altLang="zh-CN" dirty="0" err="1" smtClean="0"/>
              <a:t>lars</a:t>
            </a:r>
            <a:r>
              <a:rPr lang="zh-CN" altLang="en-US" dirty="0" smtClean="0"/>
              <a:t>中。选取数据集中自变量矩阵</a:t>
            </a:r>
            <a:r>
              <a:rPr lang="en-US" altLang="zh-CN" dirty="0" smtClean="0"/>
              <a:t>x2</a:t>
            </a:r>
            <a:r>
              <a:rPr lang="zh-CN" altLang="en-US" dirty="0" smtClean="0"/>
              <a:t>部分， </a:t>
            </a:r>
            <a:r>
              <a:rPr lang="en-US" altLang="zh-CN" dirty="0" smtClean="0"/>
              <a:t>x2</a:t>
            </a:r>
            <a:r>
              <a:rPr lang="zh-CN" altLang="en-US" dirty="0" smtClean="0"/>
              <a:t>由三部分构成：因变量</a:t>
            </a:r>
            <a:r>
              <a:rPr lang="en-US" altLang="zh-CN" dirty="0" smtClean="0"/>
              <a:t>y</a:t>
            </a:r>
            <a:r>
              <a:rPr lang="zh-CN" altLang="en-US" dirty="0" smtClean="0"/>
              <a:t>；标准化后数据</a:t>
            </a:r>
            <a:r>
              <a:rPr lang="en-US" altLang="zh-CN" dirty="0" smtClean="0"/>
              <a:t>x1</a:t>
            </a:r>
            <a:r>
              <a:rPr lang="zh-CN" altLang="en-US" dirty="0" smtClean="0"/>
              <a:t>、</a:t>
            </a:r>
            <a:r>
              <a:rPr lang="en-US" altLang="zh-CN" dirty="0" smtClean="0"/>
              <a:t>x2</a:t>
            </a:r>
            <a:r>
              <a:rPr lang="zh-CN" altLang="en-US" dirty="0" smtClean="0"/>
              <a:t>、</a:t>
            </a:r>
            <a:r>
              <a:rPr lang="en-US" altLang="zh-CN" dirty="0" smtClean="0"/>
              <a:t>…</a:t>
            </a:r>
            <a:r>
              <a:rPr lang="zh-CN" altLang="en-US" dirty="0" smtClean="0"/>
              <a:t>、</a:t>
            </a:r>
            <a:r>
              <a:rPr lang="en-US" altLang="zh-CN" dirty="0" smtClean="0"/>
              <a:t>x10</a:t>
            </a:r>
            <a:r>
              <a:rPr lang="zh-CN" altLang="en-US" dirty="0" smtClean="0"/>
              <a:t>；以及它们之间的交互作用，为</a:t>
            </a:r>
            <a:r>
              <a:rPr lang="en-US" altLang="zh-CN" dirty="0" smtClean="0"/>
              <a:t>442x10</a:t>
            </a:r>
            <a:r>
              <a:rPr lang="zh-CN" altLang="en-US" dirty="0" smtClean="0"/>
              <a:t>矩阵。</a:t>
            </a:r>
          </a:p>
        </p:txBody>
      </p:sp>
      <p:sp>
        <p:nvSpPr>
          <p:cNvPr id="38915" name="Rectangle 2"/>
          <p:cNvSpPr>
            <a:spLocks noGrp="1" noChangeArrowheads="1"/>
          </p:cNvSpPr>
          <p:nvPr>
            <p:ph type="title"/>
          </p:nvPr>
        </p:nvSpPr>
        <p:spPr>
          <a:xfrm>
            <a:off x="395536" y="548680"/>
            <a:ext cx="8229600" cy="1143000"/>
          </a:xfrm>
        </p:spPr>
        <p:txBody>
          <a:bodyPr/>
          <a:lstStyle/>
          <a:p>
            <a:pPr eaLnBrk="1" hangingPunct="1"/>
            <a:r>
              <a:rPr lang="en-US" altLang="zh-CN" dirty="0" smtClean="0">
                <a:latin typeface="Times New Roman" pitchFamily="18" charset="0"/>
                <a:cs typeface="Times New Roman" pitchFamily="18" charset="0"/>
              </a:rPr>
              <a:t>Example</a:t>
            </a:r>
            <a:endParaRPr lang="zh-CN"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72408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6CBE81FC-B1D7-4DB8-BABE-9A2582BBE495}" type="datetime1">
              <a:rPr lang="en-US" altLang="zh-CN" smtClean="0">
                <a:solidFill>
                  <a:srgbClr val="898989"/>
                </a:solidFill>
              </a:rPr>
              <a:pPr eaLnBrk="1" hangingPunct="1"/>
              <a:t>4/7/2019</a:t>
            </a:fld>
            <a:endParaRPr lang="zh-CN" altLang="en-US" sz="1800" smtClean="0"/>
          </a:p>
        </p:txBody>
      </p:sp>
      <p:sp>
        <p:nvSpPr>
          <p:cNvPr id="39939" name="Rectangle 2"/>
          <p:cNvSpPr>
            <a:spLocks noGrp="1" noChangeArrowheads="1"/>
          </p:cNvSpPr>
          <p:nvPr>
            <p:ph type="title"/>
          </p:nvPr>
        </p:nvSpPr>
        <p:spPr>
          <a:xfrm>
            <a:off x="457200" y="274638"/>
            <a:ext cx="8229600" cy="561975"/>
          </a:xfrm>
        </p:spPr>
        <p:txBody>
          <a:bodyPr>
            <a:normAutofit fontScale="90000"/>
          </a:bodyPr>
          <a:lstStyle/>
          <a:p>
            <a:pPr algn="l" eaLnBrk="1" hangingPunct="1"/>
            <a:r>
              <a:rPr lang="en-US" altLang="zh-CN" sz="3200" dirty="0" smtClean="0"/>
              <a:t>R</a:t>
            </a:r>
            <a:r>
              <a:rPr lang="zh-CN" altLang="en-US" sz="3200" dirty="0" smtClean="0"/>
              <a:t> </a:t>
            </a:r>
            <a:r>
              <a:rPr lang="en-US" altLang="zh-CN" sz="3200" dirty="0" smtClean="0"/>
              <a:t>code</a:t>
            </a:r>
            <a:endParaRPr lang="zh-CN" altLang="en-US" sz="3200" dirty="0" smtClean="0"/>
          </a:p>
        </p:txBody>
      </p:sp>
      <p:sp>
        <p:nvSpPr>
          <p:cNvPr id="39940" name="Rectangle 3"/>
          <p:cNvSpPr>
            <a:spLocks noGrp="1" noChangeArrowheads="1"/>
          </p:cNvSpPr>
          <p:nvPr>
            <p:ph type="body" idx="1"/>
          </p:nvPr>
        </p:nvSpPr>
        <p:spPr>
          <a:xfrm>
            <a:off x="457200" y="908050"/>
            <a:ext cx="8229600" cy="5218113"/>
          </a:xfrm>
        </p:spPr>
        <p:txBody>
          <a:bodyPr>
            <a:normAutofit lnSpcReduction="10000"/>
          </a:bodyPr>
          <a:lstStyle/>
          <a:p>
            <a:pPr eaLnBrk="1" hangingPunct="1">
              <a:lnSpc>
                <a:spcPct val="80000"/>
              </a:lnSpc>
            </a:pPr>
            <a:r>
              <a:rPr lang="en-US" altLang="zh-CN" sz="2000" dirty="0" smtClean="0"/>
              <a:t>#</a:t>
            </a:r>
            <a:r>
              <a:rPr lang="zh-CN" altLang="en-US" sz="2000" dirty="0" smtClean="0"/>
              <a:t>多重共线性导致的问题</a:t>
            </a:r>
          </a:p>
          <a:p>
            <a:pPr eaLnBrk="1" hangingPunct="1">
              <a:lnSpc>
                <a:spcPct val="80000"/>
              </a:lnSpc>
            </a:pPr>
            <a:r>
              <a:rPr lang="en-US" altLang="zh-CN" sz="2000" dirty="0" err="1" smtClean="0"/>
              <a:t>exa</a:t>
            </a:r>
            <a:r>
              <a:rPr lang="en-US" altLang="zh-CN" sz="2000" dirty="0" smtClean="0"/>
              <a:t>=read.csv("H:/example.</a:t>
            </a:r>
            <a:r>
              <a:rPr lang="en-US" altLang="zh-CN" sz="2000" dirty="0" err="1" smtClean="0"/>
              <a:t>csv</a:t>
            </a:r>
            <a:r>
              <a:rPr lang="en-US" altLang="zh-CN" sz="2000" dirty="0" smtClean="0"/>
              <a:t>",header=T)</a:t>
            </a:r>
          </a:p>
          <a:p>
            <a:pPr eaLnBrk="1" hangingPunct="1">
              <a:lnSpc>
                <a:spcPct val="80000"/>
              </a:lnSpc>
            </a:pPr>
            <a:r>
              <a:rPr lang="en-US" altLang="zh-CN" sz="2000" dirty="0" err="1" smtClean="0"/>
              <a:t>lm.exa</a:t>
            </a:r>
            <a:r>
              <a:rPr lang="en-US" altLang="zh-CN" sz="2000" dirty="0" smtClean="0"/>
              <a:t>=lm(y~x1+x2,data=</a:t>
            </a:r>
            <a:r>
              <a:rPr lang="en-US" altLang="zh-CN" sz="2000" dirty="0" err="1" smtClean="0"/>
              <a:t>exa</a:t>
            </a:r>
            <a:r>
              <a:rPr lang="en-US" altLang="zh-CN" sz="2000" dirty="0" smtClean="0"/>
              <a:t>)</a:t>
            </a:r>
          </a:p>
          <a:p>
            <a:pPr eaLnBrk="1" hangingPunct="1">
              <a:lnSpc>
                <a:spcPct val="80000"/>
              </a:lnSpc>
            </a:pPr>
            <a:r>
              <a:rPr lang="en-US" altLang="zh-CN" sz="2000" dirty="0" err="1" smtClean="0"/>
              <a:t>lm.exa</a:t>
            </a:r>
            <a:endParaRPr lang="en-US" altLang="zh-CN" sz="2000" dirty="0" smtClean="0"/>
          </a:p>
          <a:p>
            <a:pPr eaLnBrk="1" hangingPunct="1">
              <a:lnSpc>
                <a:spcPct val="80000"/>
              </a:lnSpc>
            </a:pPr>
            <a:r>
              <a:rPr lang="en-US" altLang="zh-CN" sz="2000" dirty="0" err="1" smtClean="0"/>
              <a:t>cor</a:t>
            </a:r>
            <a:r>
              <a:rPr lang="en-US" altLang="zh-CN" sz="2000" dirty="0" smtClean="0"/>
              <a:t>(exa$x1,exa$x2)#</a:t>
            </a:r>
            <a:r>
              <a:rPr lang="zh-CN" altLang="en-US" sz="2000" dirty="0" smtClean="0"/>
              <a:t>计算</a:t>
            </a:r>
            <a:r>
              <a:rPr lang="en-US" altLang="zh-CN" sz="2000" dirty="0" smtClean="0"/>
              <a:t>x1</a:t>
            </a:r>
            <a:r>
              <a:rPr lang="zh-CN" altLang="en-US" sz="2000" dirty="0" smtClean="0"/>
              <a:t>、</a:t>
            </a:r>
            <a:r>
              <a:rPr lang="en-US" altLang="zh-CN" sz="2000" dirty="0" smtClean="0"/>
              <a:t>x2</a:t>
            </a:r>
            <a:r>
              <a:rPr lang="zh-CN" altLang="en-US" sz="2000" dirty="0" smtClean="0"/>
              <a:t>之间相关系数</a:t>
            </a:r>
          </a:p>
          <a:p>
            <a:pPr eaLnBrk="1" hangingPunct="1">
              <a:lnSpc>
                <a:spcPct val="80000"/>
              </a:lnSpc>
            </a:pPr>
            <a:r>
              <a:rPr lang="en-US" altLang="zh-CN" sz="2000" dirty="0" smtClean="0"/>
              <a:t>#[1] 0.9859988</a:t>
            </a:r>
          </a:p>
          <a:p>
            <a:pPr eaLnBrk="1" hangingPunct="1">
              <a:lnSpc>
                <a:spcPct val="80000"/>
              </a:lnSpc>
            </a:pPr>
            <a:r>
              <a:rPr lang="en-US" altLang="zh-CN" sz="2000" dirty="0" smtClean="0"/>
              <a:t>#</a:t>
            </a:r>
            <a:r>
              <a:rPr lang="zh-CN" altLang="en-US" sz="2000" dirty="0" smtClean="0"/>
              <a:t>检验多重共线性</a:t>
            </a:r>
          </a:p>
          <a:p>
            <a:pPr eaLnBrk="1" hangingPunct="1">
              <a:lnSpc>
                <a:spcPct val="80000"/>
              </a:lnSpc>
            </a:pPr>
            <a:r>
              <a:rPr lang="en-US" altLang="zh-CN" sz="2000" dirty="0" smtClean="0"/>
              <a:t>diabetes=read.csv("H:/diabetes.</a:t>
            </a:r>
            <a:r>
              <a:rPr lang="en-US" altLang="zh-CN" sz="2000" dirty="0" err="1" smtClean="0"/>
              <a:t>csv</a:t>
            </a:r>
            <a:r>
              <a:rPr lang="en-US" altLang="zh-CN" sz="2000" dirty="0" smtClean="0"/>
              <a:t>",header=T)#</a:t>
            </a:r>
            <a:r>
              <a:rPr lang="zh-CN" altLang="en-US" sz="2000" dirty="0" smtClean="0"/>
              <a:t>读入数据</a:t>
            </a:r>
          </a:p>
          <a:p>
            <a:pPr eaLnBrk="1" hangingPunct="1">
              <a:lnSpc>
                <a:spcPct val="80000"/>
              </a:lnSpc>
            </a:pPr>
            <a:r>
              <a:rPr lang="en-US" altLang="zh-CN" sz="2000" dirty="0" smtClean="0"/>
              <a:t>dim(diabetes)#</a:t>
            </a:r>
            <a:r>
              <a:rPr lang="zh-CN" altLang="en-US" sz="2000" dirty="0" smtClean="0"/>
              <a:t>得到数据维度</a:t>
            </a:r>
          </a:p>
          <a:p>
            <a:pPr eaLnBrk="1" hangingPunct="1">
              <a:lnSpc>
                <a:spcPct val="80000"/>
              </a:lnSpc>
            </a:pPr>
            <a:r>
              <a:rPr lang="en-US" altLang="zh-CN" sz="2000" dirty="0" smtClean="0"/>
              <a:t>#[1] 442  65</a:t>
            </a:r>
          </a:p>
          <a:p>
            <a:pPr eaLnBrk="1" hangingPunct="1">
              <a:lnSpc>
                <a:spcPct val="80000"/>
              </a:lnSpc>
            </a:pPr>
            <a:r>
              <a:rPr lang="en-US" altLang="zh-CN" sz="2000" dirty="0" smtClean="0"/>
              <a:t>summary(diabetes)#</a:t>
            </a:r>
            <a:r>
              <a:rPr lang="zh-CN" altLang="en-US" sz="2000" dirty="0" smtClean="0"/>
              <a:t>观察数据基本统计信息</a:t>
            </a:r>
          </a:p>
          <a:p>
            <a:pPr eaLnBrk="1" hangingPunct="1">
              <a:lnSpc>
                <a:spcPct val="80000"/>
              </a:lnSpc>
            </a:pPr>
            <a:r>
              <a:rPr lang="en-US" altLang="zh-CN" sz="2000" dirty="0" smtClean="0"/>
              <a:t>library(car)#</a:t>
            </a:r>
            <a:r>
              <a:rPr lang="zh-CN" altLang="en-US" sz="2000" dirty="0" smtClean="0"/>
              <a:t>包含</a:t>
            </a:r>
            <a:r>
              <a:rPr lang="en-US" altLang="zh-CN" sz="2000" dirty="0" err="1" smtClean="0"/>
              <a:t>vif</a:t>
            </a:r>
            <a:r>
              <a:rPr lang="zh-CN" altLang="en-US" sz="2000" dirty="0" smtClean="0"/>
              <a:t>的软件包</a:t>
            </a:r>
          </a:p>
          <a:p>
            <a:pPr eaLnBrk="1" hangingPunct="1">
              <a:lnSpc>
                <a:spcPct val="80000"/>
              </a:lnSpc>
            </a:pPr>
            <a:r>
              <a:rPr lang="en-US" altLang="zh-CN" sz="2000" dirty="0" smtClean="0"/>
              <a:t>kappa(diabetes)#</a:t>
            </a:r>
            <a:r>
              <a:rPr lang="zh-CN" altLang="en-US" sz="2000" dirty="0" smtClean="0"/>
              <a:t>得到数据集的条件数</a:t>
            </a:r>
          </a:p>
          <a:p>
            <a:pPr eaLnBrk="1" hangingPunct="1">
              <a:lnSpc>
                <a:spcPct val="80000"/>
              </a:lnSpc>
            </a:pPr>
            <a:r>
              <a:rPr lang="en-US" altLang="zh-CN" sz="2000" dirty="0" smtClean="0"/>
              <a:t>#[1] 7886057  </a:t>
            </a:r>
            <a:r>
              <a:rPr lang="zh-CN" altLang="en-US" sz="2000" dirty="0" smtClean="0"/>
              <a:t>条件指数检验：条件数大于</a:t>
            </a:r>
            <a:r>
              <a:rPr lang="en-US" altLang="zh-CN" sz="2000" dirty="0" smtClean="0"/>
              <a:t>30</a:t>
            </a:r>
            <a:r>
              <a:rPr lang="zh-CN" altLang="en-US" sz="2000" dirty="0" smtClean="0"/>
              <a:t>，表明存在严重的多重共线性</a:t>
            </a:r>
          </a:p>
          <a:p>
            <a:pPr eaLnBrk="1" hangingPunct="1">
              <a:lnSpc>
                <a:spcPct val="80000"/>
              </a:lnSpc>
            </a:pPr>
            <a:r>
              <a:rPr lang="en-US" altLang="zh-CN" sz="2000" dirty="0" err="1" smtClean="0"/>
              <a:t>vif</a:t>
            </a:r>
            <a:r>
              <a:rPr lang="en-US" altLang="zh-CN" sz="2000" dirty="0" smtClean="0"/>
              <a:t>(lm(</a:t>
            </a:r>
            <a:r>
              <a:rPr lang="en-US" altLang="zh-CN" sz="2000" dirty="0" err="1" smtClean="0"/>
              <a:t>y~.,diabetes</a:t>
            </a:r>
            <a:r>
              <a:rPr lang="en-US" altLang="zh-CN" sz="2000" dirty="0" smtClean="0"/>
              <a:t>))#</a:t>
            </a:r>
            <a:r>
              <a:rPr lang="zh-CN" altLang="en-US" sz="2000" dirty="0" smtClean="0"/>
              <a:t>计算</a:t>
            </a:r>
            <a:r>
              <a:rPr lang="en-US" altLang="zh-CN" sz="2000" dirty="0" smtClean="0"/>
              <a:t>VIF</a:t>
            </a:r>
          </a:p>
          <a:p>
            <a:pPr eaLnBrk="1" hangingPunct="1">
              <a:lnSpc>
                <a:spcPct val="80000"/>
              </a:lnSpc>
            </a:pPr>
            <a:r>
              <a:rPr lang="en-US" altLang="zh-CN" sz="2000" dirty="0" smtClean="0"/>
              <a:t># </a:t>
            </a:r>
            <a:r>
              <a:rPr lang="en-US" altLang="zh-CN" sz="2000" dirty="0" err="1" smtClean="0"/>
              <a:t>xtc</a:t>
            </a:r>
            <a:r>
              <a:rPr lang="zh-CN" altLang="en-US" sz="2000" dirty="0" smtClean="0"/>
              <a:t>、</a:t>
            </a:r>
            <a:r>
              <a:rPr lang="en-US" altLang="zh-CN" sz="2000" dirty="0" err="1" smtClean="0"/>
              <a:t>ldl</a:t>
            </a:r>
            <a:r>
              <a:rPr lang="zh-CN" altLang="en-US" sz="2000" dirty="0" smtClean="0"/>
              <a:t>、</a:t>
            </a:r>
            <a:r>
              <a:rPr lang="en-US" altLang="zh-CN" sz="2000" dirty="0" err="1" smtClean="0"/>
              <a:t>hdl</a:t>
            </a:r>
            <a:r>
              <a:rPr lang="zh-CN" altLang="en-US" sz="2000" dirty="0" smtClean="0"/>
              <a:t>、</a:t>
            </a:r>
            <a:r>
              <a:rPr lang="en-US" altLang="zh-CN" sz="2000" dirty="0" err="1" smtClean="0"/>
              <a:t>ltg</a:t>
            </a:r>
            <a:r>
              <a:rPr lang="zh-CN" altLang="en-US" sz="2000" dirty="0" smtClean="0"/>
              <a:t>、</a:t>
            </a:r>
            <a:r>
              <a:rPr lang="en-US" altLang="zh-CN" sz="2000" dirty="0" err="1" smtClean="0"/>
              <a:t>tcltg</a:t>
            </a:r>
            <a:r>
              <a:rPr lang="zh-CN" altLang="en-US" sz="2000" dirty="0" smtClean="0"/>
              <a:t>五个</a:t>
            </a:r>
            <a:r>
              <a:rPr lang="en-US" altLang="zh-CN" sz="2000" dirty="0" smtClean="0"/>
              <a:t>VIF</a:t>
            </a:r>
            <a:r>
              <a:rPr lang="zh-CN" altLang="en-US" sz="2000" dirty="0" smtClean="0"/>
              <a:t>值最大，</a:t>
            </a:r>
            <a:r>
              <a:rPr lang="en-US" altLang="zh-CN" sz="2000" dirty="0" smtClean="0"/>
              <a:t>VIF</a:t>
            </a:r>
            <a:r>
              <a:rPr lang="zh-CN" altLang="en-US" sz="2000" dirty="0" smtClean="0"/>
              <a:t>检验，</a:t>
            </a:r>
            <a:r>
              <a:rPr lang="en-US" altLang="zh-CN" sz="2000" dirty="0" smtClean="0"/>
              <a:t>VIF</a:t>
            </a:r>
            <a:r>
              <a:rPr lang="zh-CN" altLang="en-US" sz="2000" dirty="0" smtClean="0"/>
              <a:t>值大于</a:t>
            </a:r>
            <a:r>
              <a:rPr lang="en-US" altLang="zh-CN" sz="2000" dirty="0" smtClean="0"/>
              <a:t>10</a:t>
            </a:r>
            <a:r>
              <a:rPr lang="zh-CN" altLang="en-US" sz="2000" dirty="0" smtClean="0"/>
              <a:t>，表明存在严重的多重共线性</a:t>
            </a:r>
            <a:endParaRPr lang="en-US" altLang="zh-CN" sz="2000" dirty="0" smtClean="0"/>
          </a:p>
          <a:p>
            <a:pPr eaLnBrk="1" hangingPunct="1">
              <a:lnSpc>
                <a:spcPct val="80000"/>
              </a:lnSpc>
            </a:pPr>
            <a:endParaRPr lang="zh-CN" altLang="en-US" sz="2000" dirty="0" smtClean="0"/>
          </a:p>
        </p:txBody>
      </p:sp>
    </p:spTree>
    <p:extLst>
      <p:ext uri="{BB962C8B-B14F-4D97-AF65-F5344CB8AC3E}">
        <p14:creationId xmlns:p14="http://schemas.microsoft.com/office/powerpoint/2010/main" val="1529926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fld id="{03D69B49-6343-4B8D-9115-641A334E75B9}" type="datetime1">
              <a:rPr lang="en-US" altLang="zh-CN" smtClean="0">
                <a:solidFill>
                  <a:srgbClr val="898989"/>
                </a:solidFill>
              </a:rPr>
              <a:pPr eaLnBrk="1" hangingPunct="1"/>
              <a:t>4/7/2019</a:t>
            </a:fld>
            <a:endParaRPr lang="zh-CN" altLang="en-US" sz="1800" smtClean="0"/>
          </a:p>
        </p:txBody>
      </p:sp>
      <p:sp>
        <p:nvSpPr>
          <p:cNvPr id="40963" name="Rectangle 3"/>
          <p:cNvSpPr>
            <a:spLocks noGrp="1" noChangeArrowheads="1"/>
          </p:cNvSpPr>
          <p:nvPr>
            <p:ph type="body" idx="1"/>
          </p:nvPr>
        </p:nvSpPr>
        <p:spPr>
          <a:xfrm>
            <a:off x="323528" y="404664"/>
            <a:ext cx="8675687" cy="5173663"/>
          </a:xfrm>
        </p:spPr>
        <p:txBody>
          <a:bodyPr>
            <a:noAutofit/>
          </a:bodyPr>
          <a:lstStyle/>
          <a:p>
            <a:pPr eaLnBrk="1" hangingPunct="1">
              <a:lnSpc>
                <a:spcPct val="80000"/>
              </a:lnSpc>
            </a:pP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使用岭回归来解决多重共线性  </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广义交叉验证法</a:t>
            </a:r>
          </a:p>
          <a:p>
            <a:pPr eaLnBrk="1" hangingPunct="1">
              <a:lnSpc>
                <a:spcPct val="80000"/>
              </a:lnSpc>
            </a:pPr>
            <a:r>
              <a:rPr lang="en-US" altLang="zh-CN" sz="1800" dirty="0" smtClean="0">
                <a:latin typeface="Times New Roman" pitchFamily="18" charset="0"/>
                <a:cs typeface="Times New Roman" pitchFamily="18" charset="0"/>
              </a:rPr>
              <a:t>library(MASS) #</a:t>
            </a:r>
            <a:r>
              <a:rPr lang="zh-CN" altLang="en-US" sz="1800" dirty="0" smtClean="0">
                <a:latin typeface="Times New Roman" pitchFamily="18" charset="0"/>
                <a:cs typeface="Times New Roman" pitchFamily="18" charset="0"/>
              </a:rPr>
              <a:t>包含</a:t>
            </a:r>
            <a:r>
              <a:rPr lang="en-US" altLang="zh-CN" sz="1800" dirty="0" err="1" smtClean="0">
                <a:solidFill>
                  <a:srgbClr val="FF0000"/>
                </a:solidFill>
                <a:latin typeface="Times New Roman" pitchFamily="18" charset="0"/>
                <a:cs typeface="Times New Roman" pitchFamily="18" charset="0"/>
              </a:rPr>
              <a:t>lm.ridge</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的包</a:t>
            </a:r>
          </a:p>
          <a:p>
            <a:pPr eaLnBrk="1" hangingPunct="1">
              <a:lnSpc>
                <a:spcPct val="80000"/>
              </a:lnSpc>
            </a:pPr>
            <a:r>
              <a:rPr lang="en-US" altLang="zh-CN" sz="1800" dirty="0" err="1" smtClean="0">
                <a:latin typeface="Times New Roman" pitchFamily="18" charset="0"/>
                <a:cs typeface="Times New Roman" pitchFamily="18" charset="0"/>
              </a:rPr>
              <a:t>ridge.dia</a:t>
            </a:r>
            <a:r>
              <a:rPr lang="en-US" altLang="zh-CN" sz="1800" dirty="0" smtClean="0">
                <a:latin typeface="Times New Roman" pitchFamily="18" charset="0"/>
                <a:cs typeface="Times New Roman" pitchFamily="18" charset="0"/>
              </a:rPr>
              <a:t>&lt;-</a:t>
            </a:r>
            <a:r>
              <a:rPr lang="en-US" altLang="zh-CN" sz="1800" dirty="0" err="1" smtClean="0">
                <a:latin typeface="Times New Roman" pitchFamily="18" charset="0"/>
                <a:cs typeface="Times New Roman" pitchFamily="18" charset="0"/>
              </a:rPr>
              <a:t>lm.ridge</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y~.,lambda</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seq</a:t>
            </a:r>
            <a:r>
              <a:rPr lang="en-US" altLang="zh-CN" sz="1800" dirty="0" smtClean="0">
                <a:latin typeface="Times New Roman" pitchFamily="18" charset="0"/>
                <a:cs typeface="Times New Roman" pitchFamily="18" charset="0"/>
              </a:rPr>
              <a:t>(0,150,length=151),data=</a:t>
            </a:r>
            <a:r>
              <a:rPr lang="en-US" altLang="zh-CN" sz="1800" dirty="0" err="1" smtClean="0">
                <a:latin typeface="Times New Roman" pitchFamily="18" charset="0"/>
                <a:cs typeface="Times New Roman" pitchFamily="18" charset="0"/>
              </a:rPr>
              <a:t>diabetes,model</a:t>
            </a:r>
            <a:r>
              <a:rPr lang="en-US" altLang="zh-CN" sz="1800" dirty="0" smtClean="0">
                <a:latin typeface="Times New Roman" pitchFamily="18" charset="0"/>
                <a:cs typeface="Times New Roman" pitchFamily="18" charset="0"/>
              </a:rPr>
              <a:t>=T)#</a:t>
            </a:r>
            <a:r>
              <a:rPr lang="zh-CN" altLang="en-US" sz="1800" dirty="0" smtClean="0">
                <a:latin typeface="Times New Roman" pitchFamily="18" charset="0"/>
                <a:cs typeface="Times New Roman" pitchFamily="18" charset="0"/>
              </a:rPr>
              <a:t>试算了</a:t>
            </a:r>
            <a:r>
              <a:rPr lang="en-US" altLang="zh-CN" sz="1800" dirty="0" smtClean="0">
                <a:latin typeface="Times New Roman" pitchFamily="18" charset="0"/>
                <a:cs typeface="Times New Roman" pitchFamily="18" charset="0"/>
              </a:rPr>
              <a:t>150</a:t>
            </a:r>
            <a:r>
              <a:rPr lang="zh-CN" altLang="en-US" sz="1800" dirty="0" smtClean="0">
                <a:latin typeface="Times New Roman" pitchFamily="18" charset="0"/>
                <a:cs typeface="Times New Roman" pitchFamily="18" charset="0"/>
              </a:rPr>
              <a:t>个</a:t>
            </a:r>
            <a:r>
              <a:rPr lang="en-US" altLang="zh-CN" sz="1800" dirty="0" smtClean="0">
                <a:latin typeface="Times New Roman" pitchFamily="18" charset="0"/>
                <a:cs typeface="Times New Roman" pitchFamily="18" charset="0"/>
              </a:rPr>
              <a:t>lambda</a:t>
            </a:r>
          </a:p>
          <a:p>
            <a:pPr eaLnBrk="1" hangingPunct="1">
              <a:lnSpc>
                <a:spcPct val="80000"/>
              </a:lnSpc>
            </a:pPr>
            <a:r>
              <a:rPr lang="en-US" altLang="zh-CN" sz="1800" dirty="0" smtClean="0">
                <a:latin typeface="Times New Roman" pitchFamily="18" charset="0"/>
                <a:cs typeface="Times New Roman" pitchFamily="18" charset="0"/>
              </a:rPr>
              <a:t>names(</a:t>
            </a:r>
            <a:r>
              <a:rPr lang="en-US" altLang="zh-CN" sz="1800" dirty="0" err="1" smtClean="0">
                <a:latin typeface="Times New Roman" pitchFamily="18" charset="0"/>
                <a:cs typeface="Times New Roman" pitchFamily="18" charset="0"/>
              </a:rPr>
              <a:t>ridge.dia</a:t>
            </a:r>
            <a:r>
              <a:rPr lang="en-US" altLang="zh-CN" sz="1800" dirty="0" smtClean="0">
                <a:latin typeface="Times New Roman" pitchFamily="18" charset="0"/>
                <a:cs typeface="Times New Roman" pitchFamily="18" charset="0"/>
              </a:rPr>
              <a:t>)</a:t>
            </a:r>
          </a:p>
          <a:p>
            <a:pPr eaLnBrk="1" hangingPunct="1">
              <a:lnSpc>
                <a:spcPct val="80000"/>
              </a:lnSpc>
            </a:pPr>
            <a:r>
              <a:rPr lang="en-US" altLang="zh-CN" sz="1800" dirty="0" smtClean="0">
                <a:latin typeface="Times New Roman" pitchFamily="18" charset="0"/>
                <a:cs typeface="Times New Roman" pitchFamily="18" charset="0"/>
              </a:rPr>
              <a:t># [1] "</a:t>
            </a:r>
            <a:r>
              <a:rPr lang="en-US" altLang="zh-CN" sz="1800" dirty="0" err="1" smtClean="0">
                <a:latin typeface="Times New Roman" pitchFamily="18" charset="0"/>
                <a:cs typeface="Times New Roman" pitchFamily="18" charset="0"/>
              </a:rPr>
              <a:t>coef</a:t>
            </a:r>
            <a:r>
              <a:rPr lang="en-US" altLang="zh-CN" sz="1800" dirty="0" smtClean="0">
                <a:latin typeface="Times New Roman" pitchFamily="18" charset="0"/>
                <a:cs typeface="Times New Roman" pitchFamily="18" charset="0"/>
              </a:rPr>
              <a:t>"   "scales" "Inter"  "lambda" "</a:t>
            </a:r>
            <a:r>
              <a:rPr lang="en-US" altLang="zh-CN" sz="1800" dirty="0" err="1" smtClean="0">
                <a:latin typeface="Times New Roman" pitchFamily="18" charset="0"/>
                <a:cs typeface="Times New Roman" pitchFamily="18" charset="0"/>
              </a:rPr>
              <a:t>ym</a:t>
            </a:r>
            <a:r>
              <a:rPr lang="en-US" altLang="zh-CN" sz="1800" dirty="0" smtClean="0">
                <a:latin typeface="Times New Roman" pitchFamily="18" charset="0"/>
                <a:cs typeface="Times New Roman" pitchFamily="18" charset="0"/>
              </a:rPr>
              <a:t>"     "</a:t>
            </a:r>
            <a:r>
              <a:rPr lang="en-US" altLang="zh-CN" sz="1800" dirty="0" err="1" smtClean="0">
                <a:latin typeface="Times New Roman" pitchFamily="18" charset="0"/>
                <a:cs typeface="Times New Roman" pitchFamily="18" charset="0"/>
              </a:rPr>
              <a:t>xm</a:t>
            </a:r>
            <a:r>
              <a:rPr lang="en-US" altLang="zh-CN" sz="1800" dirty="0" smtClean="0">
                <a:latin typeface="Times New Roman" pitchFamily="18" charset="0"/>
                <a:cs typeface="Times New Roman" pitchFamily="18" charset="0"/>
              </a:rPr>
              <a:t>"     "GCV"    "</a:t>
            </a:r>
            <a:r>
              <a:rPr lang="en-US" altLang="zh-CN" sz="1800" dirty="0" err="1" smtClean="0">
                <a:latin typeface="Times New Roman" pitchFamily="18" charset="0"/>
                <a:cs typeface="Times New Roman" pitchFamily="18" charset="0"/>
              </a:rPr>
              <a:t>kHKB</a:t>
            </a:r>
            <a:r>
              <a:rPr lang="en-US" altLang="zh-CN" sz="1800" dirty="0" smtClean="0">
                <a:latin typeface="Times New Roman" pitchFamily="18" charset="0"/>
                <a:cs typeface="Times New Roman" pitchFamily="18" charset="0"/>
              </a:rPr>
              <a:t>"   "</a:t>
            </a:r>
            <a:r>
              <a:rPr lang="en-US" altLang="zh-CN" sz="1800" dirty="0" err="1" smtClean="0">
                <a:latin typeface="Times New Roman" pitchFamily="18" charset="0"/>
                <a:cs typeface="Times New Roman" pitchFamily="18" charset="0"/>
              </a:rPr>
              <a:t>kLW</a:t>
            </a:r>
            <a:r>
              <a:rPr lang="en-US" altLang="zh-CN" sz="1800" dirty="0" smtClean="0">
                <a:latin typeface="Times New Roman" pitchFamily="18" charset="0"/>
                <a:cs typeface="Times New Roman" pitchFamily="18" charset="0"/>
              </a:rPr>
              <a:t>"  </a:t>
            </a:r>
          </a:p>
          <a:p>
            <a:pPr eaLnBrk="1" hangingPunct="1">
              <a:lnSpc>
                <a:spcPct val="80000"/>
              </a:lnSpc>
            </a:pPr>
            <a:r>
              <a:rPr lang="en-US" altLang="zh-CN" sz="1800" dirty="0" err="1" smtClean="0">
                <a:latin typeface="Times New Roman" pitchFamily="18" charset="0"/>
                <a:cs typeface="Times New Roman" pitchFamily="18" charset="0"/>
              </a:rPr>
              <a:t>ridge.dia$lambda</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which.min</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ridge.dia$GCV</a:t>
            </a:r>
            <a:r>
              <a:rPr lang="en-US" altLang="zh-CN" sz="1800" dirty="0" smtClean="0">
                <a:latin typeface="Times New Roman" pitchFamily="18" charset="0"/>
                <a:cs typeface="Times New Roman" pitchFamily="18" charset="0"/>
              </a:rPr>
              <a:t>)]#</a:t>
            </a:r>
            <a:r>
              <a:rPr lang="zh-CN" altLang="en-US" sz="1800" dirty="0" smtClean="0">
                <a:solidFill>
                  <a:srgbClr val="FF0000"/>
                </a:solidFill>
                <a:latin typeface="Times New Roman" pitchFamily="18" charset="0"/>
                <a:cs typeface="Times New Roman" pitchFamily="18" charset="0"/>
              </a:rPr>
              <a:t>选取广义交叉验证</a:t>
            </a:r>
            <a:r>
              <a:rPr lang="en-US" altLang="zh-CN" sz="1800" dirty="0" smtClean="0">
                <a:solidFill>
                  <a:srgbClr val="FF0000"/>
                </a:solidFill>
                <a:latin typeface="Times New Roman" pitchFamily="18" charset="0"/>
                <a:cs typeface="Times New Roman" pitchFamily="18" charset="0"/>
              </a:rPr>
              <a:t>GCV</a:t>
            </a:r>
            <a:r>
              <a:rPr lang="zh-CN" altLang="en-US" sz="1800" dirty="0" smtClean="0">
                <a:solidFill>
                  <a:srgbClr val="FF0000"/>
                </a:solidFill>
                <a:latin typeface="Times New Roman" pitchFamily="18" charset="0"/>
                <a:cs typeface="Times New Roman" pitchFamily="18" charset="0"/>
              </a:rPr>
              <a:t>最小</a:t>
            </a:r>
            <a:r>
              <a:rPr lang="zh-CN" altLang="en-US" sz="1800" dirty="0" smtClean="0">
                <a:latin typeface="Times New Roman" pitchFamily="18" charset="0"/>
                <a:cs typeface="Times New Roman" pitchFamily="18" charset="0"/>
              </a:rPr>
              <a:t>的</a:t>
            </a:r>
            <a:r>
              <a:rPr lang="en-US" altLang="zh-CN" sz="1800" dirty="0" smtClean="0">
                <a:latin typeface="Times New Roman" pitchFamily="18" charset="0"/>
                <a:cs typeface="Times New Roman" pitchFamily="18" charset="0"/>
              </a:rPr>
              <a:t>lambda</a:t>
            </a:r>
          </a:p>
          <a:p>
            <a:pPr eaLnBrk="1" hangingPunct="1">
              <a:lnSpc>
                <a:spcPct val="80000"/>
              </a:lnSpc>
            </a:pPr>
            <a:r>
              <a:rPr lang="en-US" altLang="zh-CN" sz="1800" dirty="0" smtClean="0">
                <a:latin typeface="Times New Roman" pitchFamily="18" charset="0"/>
                <a:cs typeface="Times New Roman" pitchFamily="18" charset="0"/>
              </a:rPr>
              <a:t>#[1] 81</a:t>
            </a:r>
          </a:p>
          <a:p>
            <a:pPr eaLnBrk="1" hangingPunct="1">
              <a:lnSpc>
                <a:spcPct val="80000"/>
              </a:lnSpc>
            </a:pPr>
            <a:r>
              <a:rPr lang="en-US" altLang="zh-CN" sz="1800" dirty="0" err="1" smtClean="0">
                <a:latin typeface="Times New Roman" pitchFamily="18" charset="0"/>
                <a:cs typeface="Times New Roman" pitchFamily="18" charset="0"/>
              </a:rPr>
              <a:t>ridge.dia$coef</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which.min</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ridge.dia$GCV</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找到</a:t>
            </a:r>
            <a:r>
              <a:rPr lang="en-US" altLang="zh-CN" sz="1800" dirty="0" smtClean="0">
                <a:latin typeface="Times New Roman" pitchFamily="18" charset="0"/>
                <a:cs typeface="Times New Roman" pitchFamily="18" charset="0"/>
              </a:rPr>
              <a:t>GCV</a:t>
            </a:r>
            <a:r>
              <a:rPr lang="zh-CN" altLang="en-US" sz="1800" dirty="0" smtClean="0">
                <a:latin typeface="Times New Roman" pitchFamily="18" charset="0"/>
                <a:cs typeface="Times New Roman" pitchFamily="18" charset="0"/>
              </a:rPr>
              <a:t>最小时对应的系数</a:t>
            </a:r>
          </a:p>
          <a:p>
            <a:pPr eaLnBrk="1" hangingPunct="1">
              <a:lnSpc>
                <a:spcPct val="80000"/>
              </a:lnSpc>
            </a:pPr>
            <a:r>
              <a:rPr lang="en-US" altLang="zh-CN" sz="1800" dirty="0" smtClean="0">
                <a:latin typeface="Times New Roman" pitchFamily="18" charset="0"/>
                <a:cs typeface="Times New Roman" pitchFamily="18" charset="0"/>
              </a:rPr>
              <a:t>#[1] </a:t>
            </a:r>
          </a:p>
          <a:p>
            <a:pPr eaLnBrk="1" hangingPunct="1">
              <a:lnSpc>
                <a:spcPct val="80000"/>
              </a:lnSpc>
            </a:pPr>
            <a:r>
              <a:rPr lang="en-US" altLang="zh-CN" sz="1800" dirty="0" smtClean="0">
                <a:latin typeface="Times New Roman" pitchFamily="18" charset="0"/>
                <a:cs typeface="Times New Roman" pitchFamily="18" charset="0"/>
              </a:rPr>
              <a:t>par(</a:t>
            </a:r>
            <a:r>
              <a:rPr lang="en-US" altLang="zh-CN" sz="1800" dirty="0" err="1" smtClean="0">
                <a:latin typeface="Times New Roman" pitchFamily="18" charset="0"/>
                <a:cs typeface="Times New Roman" pitchFamily="18" charset="0"/>
              </a:rPr>
              <a:t>mfrow</a:t>
            </a:r>
            <a:r>
              <a:rPr lang="en-US" altLang="zh-CN" sz="1800" dirty="0" smtClean="0">
                <a:latin typeface="Times New Roman" pitchFamily="18" charset="0"/>
                <a:cs typeface="Times New Roman" pitchFamily="18" charset="0"/>
              </a:rPr>
              <a:t> = c(1,2))</a:t>
            </a:r>
          </a:p>
          <a:p>
            <a:pPr eaLnBrk="1" hangingPunct="1">
              <a:lnSpc>
                <a:spcPct val="80000"/>
              </a:lnSpc>
            </a:pPr>
            <a:r>
              <a:rPr lang="en-US" altLang="zh-CN" sz="1800" dirty="0" err="1" smtClean="0">
                <a:latin typeface="Times New Roman" pitchFamily="18" charset="0"/>
                <a:cs typeface="Times New Roman" pitchFamily="18" charset="0"/>
              </a:rPr>
              <a:t>matplot</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ridge.dia$lambda</a:t>
            </a:r>
            <a:r>
              <a:rPr lang="en-US" altLang="zh-CN" sz="1800" dirty="0" smtClean="0">
                <a:latin typeface="Times New Roman" pitchFamily="18" charset="0"/>
                <a:cs typeface="Times New Roman" pitchFamily="18" charset="0"/>
              </a:rPr>
              <a:t>, t(</a:t>
            </a:r>
            <a:r>
              <a:rPr lang="en-US" altLang="zh-CN" sz="1800" dirty="0" err="1" smtClean="0">
                <a:latin typeface="Times New Roman" pitchFamily="18" charset="0"/>
                <a:cs typeface="Times New Roman" pitchFamily="18" charset="0"/>
              </a:rPr>
              <a:t>ridge.dia$coef</a:t>
            </a:r>
            <a:r>
              <a:rPr lang="en-US" altLang="zh-CN" sz="1800" dirty="0" smtClean="0">
                <a:latin typeface="Times New Roman" pitchFamily="18" charset="0"/>
                <a:cs typeface="Times New Roman" pitchFamily="18" charset="0"/>
              </a:rPr>
              <a:t>), </a:t>
            </a:r>
            <a:r>
              <a:rPr lang="en-US" altLang="zh-CN" sz="1800" dirty="0" err="1" smtClean="0">
                <a:latin typeface="Times New Roman" pitchFamily="18" charset="0"/>
                <a:cs typeface="Times New Roman" pitchFamily="18" charset="0"/>
              </a:rPr>
              <a:t>xlab</a:t>
            </a:r>
            <a:r>
              <a:rPr lang="en-US" altLang="zh-CN" sz="1800" dirty="0" smtClean="0">
                <a:latin typeface="Times New Roman" pitchFamily="18" charset="0"/>
                <a:cs typeface="Times New Roman" pitchFamily="18" charset="0"/>
              </a:rPr>
              <a:t> = expression(</a:t>
            </a:r>
            <a:r>
              <a:rPr lang="en-US" altLang="zh-CN" sz="1800" dirty="0" err="1" smtClean="0">
                <a:latin typeface="Times New Roman" pitchFamily="18" charset="0"/>
                <a:cs typeface="Times New Roman" pitchFamily="18" charset="0"/>
              </a:rPr>
              <a:t>lamdba</a:t>
            </a:r>
            <a:r>
              <a:rPr lang="en-US" altLang="zh-CN" sz="1800" dirty="0" smtClean="0">
                <a:latin typeface="Times New Roman" pitchFamily="18" charset="0"/>
                <a:cs typeface="Times New Roman" pitchFamily="18" charset="0"/>
              </a:rPr>
              <a:t>), </a:t>
            </a:r>
            <a:r>
              <a:rPr lang="en-US" altLang="zh-CN" sz="1800" dirty="0" err="1" smtClean="0">
                <a:latin typeface="Times New Roman" pitchFamily="18" charset="0"/>
                <a:cs typeface="Times New Roman" pitchFamily="18" charset="0"/>
              </a:rPr>
              <a:t>ylab</a:t>
            </a:r>
            <a:r>
              <a:rPr lang="en-US" altLang="zh-CN" sz="1800" dirty="0" smtClean="0">
                <a:latin typeface="Times New Roman" pitchFamily="18" charset="0"/>
                <a:cs typeface="Times New Roman" pitchFamily="18" charset="0"/>
              </a:rPr>
              <a:t> = "</a:t>
            </a:r>
            <a:r>
              <a:rPr lang="en-US" altLang="zh-CN" sz="1800" dirty="0" err="1" smtClean="0">
                <a:latin typeface="Times New Roman" pitchFamily="18" charset="0"/>
                <a:cs typeface="Times New Roman" pitchFamily="18" charset="0"/>
              </a:rPr>
              <a:t>Cofficients</a:t>
            </a:r>
            <a:r>
              <a:rPr lang="en-US" altLang="zh-CN" sz="1800" dirty="0" smtClean="0">
                <a:latin typeface="Times New Roman" pitchFamily="18" charset="0"/>
                <a:cs typeface="Times New Roman" pitchFamily="18" charset="0"/>
              </a:rPr>
              <a:t>", type = "l", </a:t>
            </a:r>
            <a:r>
              <a:rPr lang="en-US" altLang="zh-CN" sz="1800" dirty="0" err="1" smtClean="0">
                <a:latin typeface="Times New Roman" pitchFamily="18" charset="0"/>
                <a:cs typeface="Times New Roman" pitchFamily="18" charset="0"/>
              </a:rPr>
              <a:t>lty</a:t>
            </a:r>
            <a:r>
              <a:rPr lang="en-US" altLang="zh-CN" sz="1800" dirty="0" smtClean="0">
                <a:latin typeface="Times New Roman" pitchFamily="18" charset="0"/>
                <a:cs typeface="Times New Roman" pitchFamily="18" charset="0"/>
              </a:rPr>
              <a:t> = 1:20)</a:t>
            </a:r>
          </a:p>
          <a:p>
            <a:pPr eaLnBrk="1" hangingPunct="1">
              <a:lnSpc>
                <a:spcPct val="80000"/>
              </a:lnSpc>
            </a:pPr>
            <a:r>
              <a:rPr lang="en-US" altLang="zh-CN" sz="1800" dirty="0" err="1" smtClean="0">
                <a:latin typeface="Times New Roman" pitchFamily="18" charset="0"/>
                <a:cs typeface="Times New Roman" pitchFamily="18" charset="0"/>
              </a:rPr>
              <a:t>abline</a:t>
            </a:r>
            <a:r>
              <a:rPr lang="en-US" altLang="zh-CN" sz="1800" dirty="0" smtClean="0">
                <a:latin typeface="Times New Roman" pitchFamily="18" charset="0"/>
                <a:cs typeface="Times New Roman" pitchFamily="18" charset="0"/>
              </a:rPr>
              <a:t>(v = </a:t>
            </a:r>
            <a:r>
              <a:rPr lang="en-US" altLang="zh-CN" sz="1800" dirty="0" err="1" smtClean="0">
                <a:latin typeface="Times New Roman" pitchFamily="18" charset="0"/>
                <a:cs typeface="Times New Roman" pitchFamily="18" charset="0"/>
              </a:rPr>
              <a:t>ridge.dia$lambda</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which.min</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ridge.dia$GCV</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画出图形，并作出</a:t>
            </a:r>
            <a:r>
              <a:rPr lang="en-US" altLang="zh-CN" sz="1800" dirty="0" smtClean="0">
                <a:latin typeface="Times New Roman" pitchFamily="18" charset="0"/>
                <a:cs typeface="Times New Roman" pitchFamily="18" charset="0"/>
              </a:rPr>
              <a:t>GCV</a:t>
            </a:r>
            <a:r>
              <a:rPr lang="zh-CN" altLang="en-US" sz="1800" dirty="0" smtClean="0">
                <a:latin typeface="Times New Roman" pitchFamily="18" charset="0"/>
                <a:cs typeface="Times New Roman" pitchFamily="18" charset="0"/>
              </a:rPr>
              <a:t>最小时的</a:t>
            </a:r>
            <a:r>
              <a:rPr lang="en-US" altLang="zh-CN" sz="1800" dirty="0" err="1" smtClean="0">
                <a:latin typeface="Times New Roman" pitchFamily="18" charset="0"/>
                <a:cs typeface="Times New Roman" pitchFamily="18" charset="0"/>
              </a:rPr>
              <a:t>lambdaGCV</a:t>
            </a:r>
            <a:r>
              <a:rPr lang="en-US" altLang="zh-CN" sz="1800" dirty="0" smtClean="0">
                <a:latin typeface="Times New Roman" pitchFamily="18" charset="0"/>
                <a:cs typeface="Times New Roman" pitchFamily="18" charset="0"/>
              </a:rPr>
              <a:t> </a:t>
            </a:r>
          </a:p>
          <a:p>
            <a:pPr eaLnBrk="1" hangingPunct="1">
              <a:lnSpc>
                <a:spcPct val="80000"/>
              </a:lnSpc>
            </a:pPr>
            <a:endParaRPr lang="en-US" altLang="zh-CN" sz="1800" dirty="0" smtClean="0">
              <a:latin typeface="Times New Roman" pitchFamily="18" charset="0"/>
              <a:cs typeface="Times New Roman" pitchFamily="18" charset="0"/>
            </a:endParaRPr>
          </a:p>
          <a:p>
            <a:pPr eaLnBrk="1" hangingPunct="1">
              <a:lnSpc>
                <a:spcPct val="80000"/>
              </a:lnSpc>
            </a:pPr>
            <a:r>
              <a:rPr lang="en-US" altLang="zh-CN" sz="1800" dirty="0" smtClean="0">
                <a:latin typeface="Times New Roman" pitchFamily="18" charset="0"/>
                <a:cs typeface="Times New Roman" pitchFamily="18" charset="0"/>
              </a:rPr>
              <a:t>plot(</a:t>
            </a:r>
            <a:r>
              <a:rPr lang="en-US" altLang="zh-CN" sz="1800" dirty="0" err="1" smtClean="0">
                <a:latin typeface="Times New Roman" pitchFamily="18" charset="0"/>
                <a:cs typeface="Times New Roman" pitchFamily="18" charset="0"/>
              </a:rPr>
              <a:t>ridge.dia$lambda</a:t>
            </a:r>
            <a:r>
              <a:rPr lang="en-US" altLang="zh-CN" sz="1800" dirty="0" smtClean="0">
                <a:latin typeface="Times New Roman" pitchFamily="18" charset="0"/>
                <a:cs typeface="Times New Roman" pitchFamily="18" charset="0"/>
              </a:rPr>
              <a:t>, </a:t>
            </a:r>
            <a:r>
              <a:rPr lang="en-US" altLang="zh-CN" sz="1800" dirty="0" err="1" smtClean="0">
                <a:latin typeface="Times New Roman" pitchFamily="18" charset="0"/>
                <a:cs typeface="Times New Roman" pitchFamily="18" charset="0"/>
              </a:rPr>
              <a:t>ridge.dia$GCV</a:t>
            </a:r>
            <a:r>
              <a:rPr lang="en-US" altLang="zh-CN" sz="1800" dirty="0" smtClean="0">
                <a:latin typeface="Times New Roman" pitchFamily="18" charset="0"/>
                <a:cs typeface="Times New Roman" pitchFamily="18" charset="0"/>
              </a:rPr>
              <a:t>, type = "l", </a:t>
            </a:r>
            <a:r>
              <a:rPr lang="en-US" altLang="zh-CN" sz="1800" dirty="0" err="1" smtClean="0">
                <a:latin typeface="Times New Roman" pitchFamily="18" charset="0"/>
                <a:cs typeface="Times New Roman" pitchFamily="18" charset="0"/>
              </a:rPr>
              <a:t>xlab</a:t>
            </a:r>
            <a:r>
              <a:rPr lang="en-US" altLang="zh-CN" sz="1800" dirty="0" smtClean="0">
                <a:latin typeface="Times New Roman" pitchFamily="18" charset="0"/>
                <a:cs typeface="Times New Roman" pitchFamily="18" charset="0"/>
              </a:rPr>
              <a:t> = expression(lambda), </a:t>
            </a:r>
            <a:r>
              <a:rPr lang="en-US" altLang="zh-CN" sz="1800" dirty="0" err="1" smtClean="0">
                <a:latin typeface="Times New Roman" pitchFamily="18" charset="0"/>
                <a:cs typeface="Times New Roman" pitchFamily="18" charset="0"/>
              </a:rPr>
              <a:t>ylab</a:t>
            </a:r>
            <a:r>
              <a:rPr lang="en-US" altLang="zh-CN" sz="1800" dirty="0" smtClean="0">
                <a:latin typeface="Times New Roman" pitchFamily="18" charset="0"/>
                <a:cs typeface="Times New Roman" pitchFamily="18" charset="0"/>
              </a:rPr>
              <a:t> = expression(beta))</a:t>
            </a:r>
          </a:p>
          <a:p>
            <a:pPr eaLnBrk="1" hangingPunct="1">
              <a:lnSpc>
                <a:spcPct val="80000"/>
              </a:lnSpc>
            </a:pPr>
            <a:r>
              <a:rPr lang="en-US" altLang="zh-CN" sz="1800" dirty="0" err="1" smtClean="0">
                <a:latin typeface="Times New Roman" pitchFamily="18" charset="0"/>
                <a:cs typeface="Times New Roman" pitchFamily="18" charset="0"/>
              </a:rPr>
              <a:t>abline</a:t>
            </a:r>
            <a:r>
              <a:rPr lang="en-US" altLang="zh-CN" sz="1800" dirty="0" smtClean="0">
                <a:latin typeface="Times New Roman" pitchFamily="18" charset="0"/>
                <a:cs typeface="Times New Roman" pitchFamily="18" charset="0"/>
              </a:rPr>
              <a:t>(v = </a:t>
            </a:r>
            <a:r>
              <a:rPr lang="en-US" altLang="zh-CN" sz="1800" dirty="0" err="1" smtClean="0">
                <a:latin typeface="Times New Roman" pitchFamily="18" charset="0"/>
                <a:cs typeface="Times New Roman" pitchFamily="18" charset="0"/>
              </a:rPr>
              <a:t>ridge.dia$lambda</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which.min</a:t>
            </a:r>
            <a:r>
              <a:rPr lang="en-US" altLang="zh-CN" sz="1800" dirty="0" smtClean="0">
                <a:latin typeface="Times New Roman" pitchFamily="18" charset="0"/>
                <a:cs typeface="Times New Roman" pitchFamily="18" charset="0"/>
              </a:rPr>
              <a:t>(</a:t>
            </a:r>
            <a:r>
              <a:rPr lang="en-US" altLang="zh-CN" sz="1800" dirty="0" err="1" smtClean="0">
                <a:latin typeface="Times New Roman" pitchFamily="18" charset="0"/>
                <a:cs typeface="Times New Roman" pitchFamily="18" charset="0"/>
              </a:rPr>
              <a:t>ridge.dia$GCV</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作出</a:t>
            </a:r>
            <a:r>
              <a:rPr lang="en-US" altLang="zh-CN" sz="1800" dirty="0" smtClean="0">
                <a:latin typeface="Times New Roman" pitchFamily="18" charset="0"/>
                <a:cs typeface="Times New Roman" pitchFamily="18" charset="0"/>
              </a:rPr>
              <a:t>lambda</a:t>
            </a:r>
            <a:r>
              <a:rPr lang="zh-CN" altLang="en-US" sz="1800" dirty="0" smtClean="0">
                <a:latin typeface="Times New Roman" pitchFamily="18" charset="0"/>
                <a:cs typeface="Times New Roman" pitchFamily="18" charset="0"/>
              </a:rPr>
              <a:t>与</a:t>
            </a:r>
            <a:r>
              <a:rPr lang="en-US" altLang="zh-CN" sz="1800" dirty="0" smtClean="0">
                <a:latin typeface="Times New Roman" pitchFamily="18" charset="0"/>
                <a:cs typeface="Times New Roman" pitchFamily="18" charset="0"/>
              </a:rPr>
              <a:t>GCV</a:t>
            </a:r>
            <a:r>
              <a:rPr lang="zh-CN" altLang="en-US" sz="1800" dirty="0" smtClean="0">
                <a:latin typeface="Times New Roman" pitchFamily="18" charset="0"/>
                <a:cs typeface="Times New Roman" pitchFamily="18" charset="0"/>
              </a:rPr>
              <a:t>之间关系的图形</a:t>
            </a:r>
          </a:p>
          <a:p>
            <a:pPr eaLnBrk="1" hangingPunct="1">
              <a:lnSpc>
                <a:spcPct val="80000"/>
              </a:lnSpc>
            </a:pPr>
            <a:r>
              <a:rPr lang="en-US" altLang="zh-CN" sz="1800" dirty="0" smtClean="0">
                <a:solidFill>
                  <a:srgbClr val="FF0000"/>
                </a:solidFill>
                <a:latin typeface="Times New Roman" pitchFamily="18" charset="0"/>
                <a:cs typeface="Times New Roman" pitchFamily="18" charset="0"/>
              </a:rPr>
              <a:t>#</a:t>
            </a:r>
            <a:r>
              <a:rPr lang="zh-CN" altLang="en-US" sz="1800" dirty="0" smtClean="0">
                <a:solidFill>
                  <a:srgbClr val="FF0000"/>
                </a:solidFill>
                <a:latin typeface="Times New Roman" pitchFamily="18" charset="0"/>
                <a:cs typeface="Times New Roman" pitchFamily="18" charset="0"/>
              </a:rPr>
              <a:t>利用</a:t>
            </a:r>
            <a:r>
              <a:rPr lang="en-US" altLang="zh-CN" sz="1800" dirty="0" smtClean="0">
                <a:solidFill>
                  <a:srgbClr val="FF0000"/>
                </a:solidFill>
                <a:latin typeface="Times New Roman" pitchFamily="18" charset="0"/>
                <a:cs typeface="Times New Roman" pitchFamily="18" charset="0"/>
              </a:rPr>
              <a:t>ridge</a:t>
            </a:r>
            <a:r>
              <a:rPr lang="zh-CN" altLang="en-US" sz="1800" dirty="0" smtClean="0">
                <a:solidFill>
                  <a:srgbClr val="FF0000"/>
                </a:solidFill>
                <a:latin typeface="Times New Roman" pitchFamily="18" charset="0"/>
                <a:cs typeface="Times New Roman" pitchFamily="18" charset="0"/>
              </a:rPr>
              <a:t>包中的</a:t>
            </a:r>
            <a:r>
              <a:rPr lang="en-US" altLang="zh-CN" sz="1800" dirty="0" err="1" smtClean="0">
                <a:solidFill>
                  <a:srgbClr val="FF0000"/>
                </a:solidFill>
                <a:latin typeface="Times New Roman" pitchFamily="18" charset="0"/>
                <a:cs typeface="Times New Roman" pitchFamily="18" charset="0"/>
              </a:rPr>
              <a:t>linearRidge</a:t>
            </a:r>
            <a:r>
              <a:rPr lang="en-US" altLang="zh-CN" sz="1800" dirty="0" smtClean="0">
                <a:solidFill>
                  <a:srgbClr val="FF0000"/>
                </a:solidFill>
                <a:latin typeface="Times New Roman" pitchFamily="18" charset="0"/>
                <a:cs typeface="Times New Roman" pitchFamily="18" charset="0"/>
              </a:rPr>
              <a:t>()</a:t>
            </a:r>
            <a:r>
              <a:rPr lang="zh-CN" altLang="en-US" sz="1800" dirty="0" smtClean="0">
                <a:solidFill>
                  <a:srgbClr val="FF0000"/>
                </a:solidFill>
                <a:latin typeface="Times New Roman" pitchFamily="18" charset="0"/>
                <a:cs typeface="Times New Roman" pitchFamily="18" charset="0"/>
              </a:rPr>
              <a:t>函数进行自动选择岭回归系数</a:t>
            </a:r>
          </a:p>
          <a:p>
            <a:pPr eaLnBrk="1" hangingPunct="1">
              <a:lnSpc>
                <a:spcPct val="80000"/>
              </a:lnSpc>
            </a:pPr>
            <a:r>
              <a:rPr lang="en-US" altLang="zh-CN" sz="1800" dirty="0" smtClean="0">
                <a:latin typeface="Times New Roman" pitchFamily="18" charset="0"/>
                <a:cs typeface="Times New Roman" pitchFamily="18" charset="0"/>
              </a:rPr>
              <a:t>library(ridge)</a:t>
            </a:r>
          </a:p>
          <a:p>
            <a:pPr eaLnBrk="1" hangingPunct="1">
              <a:lnSpc>
                <a:spcPct val="80000"/>
              </a:lnSpc>
            </a:pPr>
            <a:r>
              <a:rPr lang="en-US" altLang="zh-CN" sz="1800" dirty="0" err="1" smtClean="0">
                <a:latin typeface="Times New Roman" pitchFamily="18" charset="0"/>
                <a:cs typeface="Times New Roman" pitchFamily="18" charset="0"/>
              </a:rPr>
              <a:t>dia</a:t>
            </a:r>
            <a:r>
              <a:rPr lang="en-US" altLang="zh-CN" sz="1800" dirty="0" smtClean="0">
                <a:latin typeface="Times New Roman" pitchFamily="18" charset="0"/>
                <a:cs typeface="Times New Roman" pitchFamily="18" charset="0"/>
              </a:rPr>
              <a:t> &lt;- </a:t>
            </a:r>
            <a:r>
              <a:rPr lang="en-US" altLang="zh-CN" sz="1800" dirty="0" err="1" smtClean="0">
                <a:latin typeface="Times New Roman" pitchFamily="18" charset="0"/>
                <a:cs typeface="Times New Roman" pitchFamily="18" charset="0"/>
              </a:rPr>
              <a:t>linearRidge</a:t>
            </a:r>
            <a:r>
              <a:rPr lang="en-US" altLang="zh-CN" sz="1800" dirty="0" smtClean="0">
                <a:latin typeface="Times New Roman" pitchFamily="18" charset="0"/>
                <a:cs typeface="Times New Roman" pitchFamily="18" charset="0"/>
              </a:rPr>
              <a:t>(y ~ ., data = diabetes)</a:t>
            </a:r>
          </a:p>
          <a:p>
            <a:pPr eaLnBrk="1" hangingPunct="1">
              <a:lnSpc>
                <a:spcPct val="80000"/>
              </a:lnSpc>
            </a:pPr>
            <a:r>
              <a:rPr lang="en-US" altLang="zh-CN" sz="1800" dirty="0" smtClean="0">
                <a:latin typeface="Times New Roman" pitchFamily="18" charset="0"/>
                <a:cs typeface="Times New Roman" pitchFamily="18" charset="0"/>
              </a:rPr>
              <a:t>summary(</a:t>
            </a:r>
            <a:r>
              <a:rPr lang="en-US" altLang="zh-CN" sz="1800" dirty="0" err="1" smtClean="0">
                <a:latin typeface="Times New Roman" pitchFamily="18" charset="0"/>
                <a:cs typeface="Times New Roman" pitchFamily="18" charset="0"/>
              </a:rPr>
              <a:t>dia</a:t>
            </a:r>
            <a:r>
              <a:rPr lang="en-US" altLang="zh-CN" sz="1800" dirty="0" smtClean="0">
                <a:latin typeface="Times New Roman" pitchFamily="18" charset="0"/>
                <a:cs typeface="Times New Roman" pitchFamily="18" charset="0"/>
              </a:rPr>
              <a:t>)</a:t>
            </a:r>
            <a:endParaRPr lang="zh-CN" alt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35467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536" y="692696"/>
            <a:ext cx="8229600" cy="1143000"/>
          </a:xfrm>
        </p:spPr>
        <p:txBody>
          <a:bodyPr/>
          <a:lstStyle/>
          <a:p>
            <a:pPr eaLnBrk="1" hangingPunct="1"/>
            <a:r>
              <a:rPr lang="en-US" altLang="zh-CN" dirty="0" smtClean="0">
                <a:solidFill>
                  <a:srgbClr val="FF0000"/>
                </a:solidFill>
                <a:latin typeface="Century Schoolbook" pitchFamily="18" charset="0"/>
                <a:cs typeface="Times New Roman" pitchFamily="18" charset="0"/>
              </a:rPr>
              <a:t>Statistical Properties</a:t>
            </a:r>
          </a:p>
        </p:txBody>
      </p:sp>
      <p:sp>
        <p:nvSpPr>
          <p:cNvPr id="23555" name="Rectangle 3"/>
          <p:cNvSpPr>
            <a:spLocks noGrp="1" noChangeArrowheads="1"/>
          </p:cNvSpPr>
          <p:nvPr>
            <p:ph type="body" idx="1"/>
          </p:nvPr>
        </p:nvSpPr>
        <p:spPr>
          <a:xfrm>
            <a:off x="611560" y="1600200"/>
            <a:ext cx="8075240" cy="4525963"/>
          </a:xfrm>
        </p:spPr>
        <p:txBody>
          <a:bodyPr/>
          <a:lstStyle/>
          <a:p>
            <a:pPr marL="0" indent="0" eaLnBrk="1" hangingPunct="1">
              <a:buNone/>
            </a:pPr>
            <a:r>
              <a:rPr lang="en-US" altLang="zh-CN" dirty="0" smtClean="0">
                <a:latin typeface="Century Schoolbook" pitchFamily="18" charset="0"/>
                <a:cs typeface="Times New Roman" pitchFamily="18" charset="0"/>
              </a:rPr>
              <a:t>    </a:t>
            </a:r>
          </a:p>
          <a:p>
            <a:r>
              <a:rPr lang="en-US" altLang="zh-CN" dirty="0" smtClean="0">
                <a:latin typeface="Century Schoolbook" pitchFamily="18" charset="0"/>
                <a:cs typeface="Times New Roman" pitchFamily="18" charset="0"/>
              </a:rPr>
              <a:t>    Coefficient</a:t>
            </a:r>
          </a:p>
          <a:p>
            <a:pPr eaLnBrk="1" hangingPunct="1"/>
            <a:r>
              <a:rPr lang="en-US" altLang="zh-CN" dirty="0" smtClean="0">
                <a:latin typeface="Century Schoolbook" pitchFamily="18" charset="0"/>
                <a:cs typeface="Times New Roman" pitchFamily="18" charset="0"/>
              </a:rPr>
              <a:t>    Covariance</a:t>
            </a:r>
          </a:p>
        </p:txBody>
      </p:sp>
      <p:graphicFrame>
        <p:nvGraphicFramePr>
          <p:cNvPr id="23556" name="Object 4"/>
          <p:cNvGraphicFramePr>
            <a:graphicFrameLocks noChangeAspect="1"/>
          </p:cNvGraphicFramePr>
          <p:nvPr>
            <p:extLst>
              <p:ext uri="{D42A27DB-BD31-4B8C-83A1-F6EECF244321}">
                <p14:modId xmlns:p14="http://schemas.microsoft.com/office/powerpoint/2010/main" val="3303591338"/>
              </p:ext>
            </p:extLst>
          </p:nvPr>
        </p:nvGraphicFramePr>
        <p:xfrm>
          <a:off x="3570084" y="2132856"/>
          <a:ext cx="3378180" cy="2232248"/>
        </p:xfrm>
        <a:graphic>
          <a:graphicData uri="http://schemas.openxmlformats.org/presentationml/2006/ole">
            <mc:AlternateContent xmlns:mc="http://schemas.openxmlformats.org/markup-compatibility/2006">
              <mc:Choice xmlns:v="urn:schemas-microsoft-com:vml" Requires="v">
                <p:oleObj spid="_x0000_s8287" name="Equation" r:id="rId3" imgW="1231560" imgH="812520" progId="Equation.DSMT4">
                  <p:embed/>
                </p:oleObj>
              </mc:Choice>
              <mc:Fallback>
                <p:oleObj name="Equation" r:id="rId3" imgW="1231560" imgH="812520" progId="Equation.DSMT4">
                  <p:embed/>
                  <p:pic>
                    <p:nvPicPr>
                      <p:cNvPr id="0" name=""/>
                      <p:cNvPicPr>
                        <a:picLocks noChangeAspect="1" noChangeArrowheads="1"/>
                      </p:cNvPicPr>
                      <p:nvPr/>
                    </p:nvPicPr>
                    <p:blipFill>
                      <a:blip r:embed="rId4"/>
                      <a:srcRect/>
                      <a:stretch>
                        <a:fillRect/>
                      </a:stretch>
                    </p:blipFill>
                    <p:spPr bwMode="auto">
                      <a:xfrm>
                        <a:off x="3570084" y="2132856"/>
                        <a:ext cx="3378180" cy="2232248"/>
                      </a:xfrm>
                      <a:prstGeom prst="rect">
                        <a:avLst/>
                      </a:prstGeom>
                      <a:noFill/>
                      <a:ln>
                        <a:noFill/>
                      </a:ln>
                      <a:effec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5</a:t>
            </a:fld>
            <a:endParaRPr lang="zh-CN" altLang="en-US"/>
          </a:p>
        </p:txBody>
      </p:sp>
      <p:sp>
        <p:nvSpPr>
          <p:cNvPr id="4" name="日期占位符 3"/>
          <p:cNvSpPr>
            <a:spLocks noGrp="1"/>
          </p:cNvSpPr>
          <p:nvPr>
            <p:ph type="dt" sz="half" idx="10"/>
          </p:nvPr>
        </p:nvSpPr>
        <p:spPr/>
        <p:txBody>
          <a:bodyPr/>
          <a:lstStyle/>
          <a:p>
            <a:fld id="{8FBE277B-CC97-4757-9E09-BB9D2590415A}" type="datetime1">
              <a:rPr lang="zh-CN" altLang="en-US" smtClean="0"/>
              <a:t>2019/4/7</a:t>
            </a:fld>
            <a:endParaRPr lang="zh-CN" altLang="en-US"/>
          </a:p>
        </p:txBody>
      </p:sp>
    </p:spTree>
    <p:extLst>
      <p:ext uri="{BB962C8B-B14F-4D97-AF65-F5344CB8AC3E}">
        <p14:creationId xmlns:p14="http://schemas.microsoft.com/office/powerpoint/2010/main" val="2823707051"/>
      </p:ext>
    </p:extLst>
  </p:cSld>
  <p:clrMapOvr>
    <a:masterClrMapping/>
  </p:clrMapOvr>
  <mc:AlternateContent xmlns:mc="http://schemas.openxmlformats.org/markup-compatibility/2006" xmlns:p14="http://schemas.microsoft.com/office/powerpoint/2010/main">
    <mc:Choice Requires="p14">
      <p:transition spd="slow" p14:dur="2000" advTm="168"/>
    </mc:Choice>
    <mc:Fallback xmlns="">
      <p:transition spd="slow" advTm="168"/>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latin typeface="Century Schoolbook" pitchFamily="18" charset="0"/>
                <a:cs typeface="Times New Roman" pitchFamily="18" charset="0"/>
              </a:rPr>
              <a:t>Variable selection</a:t>
            </a:r>
            <a:endParaRPr lang="zh-CN" altLang="en-US" dirty="0" smtClean="0">
              <a:latin typeface="Century Schoolbook"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ct val="0"/>
                  </a:spcBef>
                  <a:defRPr/>
                </a:pPr>
                <a:r>
                  <a:rPr lang="en-US" altLang="zh-CN" dirty="0" smtClean="0">
                    <a:latin typeface="Century Schoolbook" pitchFamily="18" charset="0"/>
                    <a:cs typeface="Times New Roman" pitchFamily="18" charset="0"/>
                  </a:rPr>
                  <a:t>AIC</a:t>
                </a:r>
                <a:r>
                  <a:rPr lang="zh-CN" altLang="en-US" dirty="0" smtClean="0">
                    <a:latin typeface="Century Schoolbook" pitchFamily="18" charset="0"/>
                    <a:cs typeface="Times New Roman" pitchFamily="18" charset="0"/>
                  </a:rPr>
                  <a:t>（</a:t>
                </a:r>
                <a:r>
                  <a:rPr lang="en-US" altLang="zh-CN" dirty="0" err="1" smtClean="0">
                    <a:latin typeface="Century Schoolbook" pitchFamily="18" charset="0"/>
                    <a:cs typeface="Times New Roman" pitchFamily="18" charset="0"/>
                  </a:rPr>
                  <a:t>Akaike</a:t>
                </a:r>
                <a:r>
                  <a:rPr lang="en-US" altLang="zh-CN" dirty="0" smtClean="0">
                    <a:latin typeface="Century Schoolbook" pitchFamily="18" charset="0"/>
                    <a:cs typeface="Times New Roman" pitchFamily="18" charset="0"/>
                  </a:rPr>
                  <a:t> Information Criterion </a:t>
                </a:r>
                <a:r>
                  <a:rPr lang="zh-CN" altLang="en-US" dirty="0" smtClean="0">
                    <a:latin typeface="Century Schoolbook" pitchFamily="18" charset="0"/>
                    <a:cs typeface="Times New Roman" pitchFamily="18" charset="0"/>
                  </a:rPr>
                  <a:t>）</a:t>
                </a:r>
                <a:endParaRPr lang="en-US" altLang="zh-CN" dirty="0" smtClean="0">
                  <a:latin typeface="Century Schoolbook" pitchFamily="18" charset="0"/>
                  <a:cs typeface="Times New Roman" pitchFamily="18" charset="0"/>
                </a:endParaRPr>
              </a:p>
              <a:p>
                <a:pPr>
                  <a:defRPr/>
                </a:pPr>
                <a:endParaRPr lang="en-US" altLang="zh-CN" dirty="0" smtClean="0">
                  <a:latin typeface="Century Schoolbook" pitchFamily="18" charset="0"/>
                  <a:cs typeface="Times New Roman" pitchFamily="18" charset="0"/>
                </a:endParaRPr>
              </a:p>
              <a:p>
                <a:pPr>
                  <a:defRPr/>
                </a:pPr>
                <a:endParaRPr lang="en-US" altLang="zh-CN" dirty="0" smtClean="0">
                  <a:latin typeface="Century Schoolbook" pitchFamily="18" charset="0"/>
                  <a:cs typeface="Times New Roman" pitchFamily="18" charset="0"/>
                </a:endParaRPr>
              </a:p>
              <a:p>
                <a:pPr>
                  <a:defRPr/>
                </a:pPr>
                <a:r>
                  <a:rPr lang="en-US" altLang="zh-CN" dirty="0" smtClean="0">
                    <a:latin typeface="Century Schoolbook" pitchFamily="18" charset="0"/>
                    <a:cs typeface="Times New Roman" pitchFamily="18" charset="0"/>
                  </a:rPr>
                  <a:t>BIC</a:t>
                </a:r>
                <a:r>
                  <a:rPr lang="zh-CN" altLang="zh-CN" dirty="0">
                    <a:latin typeface="Century Schoolbook" pitchFamily="18" charset="0"/>
                    <a:cs typeface="Times New Roman" pitchFamily="18" charset="0"/>
                  </a:rPr>
                  <a:t>（</a:t>
                </a:r>
                <a:r>
                  <a:rPr lang="en-US" altLang="zh-CN" dirty="0">
                    <a:latin typeface="Century Schoolbook" pitchFamily="18" charset="0"/>
                    <a:cs typeface="Times New Roman" pitchFamily="18" charset="0"/>
                  </a:rPr>
                  <a:t>Bayesian Information Criterion </a:t>
                </a:r>
                <a:r>
                  <a:rPr lang="zh-CN" altLang="zh-CN" dirty="0" smtClean="0">
                    <a:latin typeface="Century Schoolbook" pitchFamily="18" charset="0"/>
                    <a:cs typeface="Times New Roman" pitchFamily="18" charset="0"/>
                  </a:rPr>
                  <a:t>）</a:t>
                </a:r>
                <a:endParaRPr lang="en-US" altLang="zh-CN" dirty="0" smtClean="0">
                  <a:latin typeface="Century Schoolbook" pitchFamily="18" charset="0"/>
                  <a:cs typeface="Times New Roman" pitchFamily="18" charset="0"/>
                </a:endParaRPr>
              </a:p>
              <a:p>
                <a:pPr marL="0" indent="0">
                  <a:buFontTx/>
                  <a:buNone/>
                  <a:defRPr/>
                </a:pPr>
                <a:endParaRPr lang="en-US" altLang="zh-CN" dirty="0">
                  <a:latin typeface="Century Schoolbook" pitchFamily="18" charset="0"/>
                  <a:cs typeface="Times New Roman" pitchFamily="18" charset="0"/>
                </a:endParaRPr>
              </a:p>
              <a:p>
                <a:pPr>
                  <a:defRPr/>
                </a:pPr>
                <a:r>
                  <a:rPr lang="en-US" altLang="zh-CN" dirty="0" err="1" smtClean="0">
                    <a:latin typeface="Century Schoolbook" pitchFamily="18" charset="0"/>
                    <a:cs typeface="Times New Roman" pitchFamily="18" charset="0"/>
                  </a:rPr>
                  <a:t>Cp</a:t>
                </a:r>
                <a:r>
                  <a:rPr lang="en-US" altLang="zh-CN" dirty="0" smtClean="0">
                    <a:latin typeface="Century Schoolbook" pitchFamily="18" charset="0"/>
                    <a:cs typeface="Times New Roman" pitchFamily="18" charset="0"/>
                  </a:rPr>
                  <a:t>     (Mallows </a:t>
                </a:r>
                <a:r>
                  <a:rPr lang="en-US" altLang="zh-CN" dirty="0" err="1" smtClean="0">
                    <a:latin typeface="Century Schoolbook" pitchFamily="18" charset="0"/>
                    <a:cs typeface="Times New Roman" pitchFamily="18" charset="0"/>
                  </a:rPr>
                  <a:t>Cp</a:t>
                </a:r>
                <a:r>
                  <a:rPr lang="en-US" altLang="zh-CN" dirty="0" smtClean="0">
                    <a:latin typeface="Century Schoolbook" pitchFamily="18" charset="0"/>
                    <a:cs typeface="Times New Roman" pitchFamily="18" charset="0"/>
                  </a:rPr>
                  <a:t>)</a:t>
                </a:r>
              </a:p>
              <a:p>
                <a:pPr marL="0" indent="0">
                  <a:buNone/>
                  <a:defRPr/>
                </a:pPr>
                <a14:m>
                  <m:oMathPara xmlns:m="http://schemas.openxmlformats.org/officeDocument/2006/math">
                    <m:oMathParaPr>
                      <m:jc m:val="centerGroup"/>
                    </m:oMathParaPr>
                    <m:oMath xmlns:m="http://schemas.openxmlformats.org/officeDocument/2006/math">
                      <m:r>
                        <a:rPr lang="en-US" altLang="zh-CN" b="0" i="0" smtClean="0">
                          <a:latin typeface="Cambria Math"/>
                        </a:rPr>
                        <m:t>    </m:t>
                      </m:r>
                    </m:oMath>
                  </m:oMathPara>
                </a14:m>
                <a:endParaRPr lang="zh-CN" altLang="en-US" dirty="0">
                  <a:latin typeface="Century Schoolbook"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l="-1630" t="-2156" r="-815"/>
                </a:stretch>
              </a:blipFill>
            </p:spPr>
            <p:txBody>
              <a:bodyPr/>
              <a:lstStyle/>
              <a:p>
                <a:r>
                  <a:rPr lang="zh-CN" altLang="en-US">
                    <a:noFill/>
                  </a:rPr>
                  <a:t> </a:t>
                </a:r>
              </a:p>
            </p:txBody>
          </p:sp>
        </mc:Fallback>
      </mc:AlternateContent>
      <p:graphicFrame>
        <p:nvGraphicFramePr>
          <p:cNvPr id="61444" name="对象 4"/>
          <p:cNvGraphicFramePr>
            <a:graphicFrameLocks noChangeAspect="1"/>
          </p:cNvGraphicFramePr>
          <p:nvPr>
            <p:extLst>
              <p:ext uri="{D42A27DB-BD31-4B8C-83A1-F6EECF244321}">
                <p14:modId xmlns:p14="http://schemas.microsoft.com/office/powerpoint/2010/main" val="59610898"/>
              </p:ext>
            </p:extLst>
          </p:nvPr>
        </p:nvGraphicFramePr>
        <p:xfrm>
          <a:off x="2339752" y="2204864"/>
          <a:ext cx="3384550" cy="552450"/>
        </p:xfrm>
        <a:graphic>
          <a:graphicData uri="http://schemas.openxmlformats.org/presentationml/2006/ole">
            <mc:AlternateContent xmlns:mc="http://schemas.openxmlformats.org/markup-compatibility/2006">
              <mc:Choice xmlns:v="urn:schemas-microsoft-com:vml" Requires="v">
                <p:oleObj spid="_x0000_s36974" name="Equation" r:id="rId5" imgW="1397000" imgH="228600" progId="Equation.DSMT4">
                  <p:embed/>
                </p:oleObj>
              </mc:Choice>
              <mc:Fallback>
                <p:oleObj name="Equation" r:id="rId5" imgW="13970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2204864"/>
                        <a:ext cx="33845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1000">
                <a:solidFill>
                  <a:srgbClr val="000000"/>
                </a:solidFill>
              </a:rPr>
              <a:t>，</a:t>
            </a:r>
            <a:endParaRPr lang="zh-CN" altLang="en-US">
              <a:solidFill>
                <a:srgbClr val="000000"/>
              </a:solidFill>
            </a:endParaRPr>
          </a:p>
        </p:txBody>
      </p:sp>
      <p:sp>
        <p:nvSpPr>
          <p:cNvPr id="6144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graphicFrame>
        <p:nvGraphicFramePr>
          <p:cNvPr id="61447" name="对象 7"/>
          <p:cNvGraphicFramePr>
            <a:graphicFrameLocks noChangeAspect="1"/>
          </p:cNvGraphicFramePr>
          <p:nvPr>
            <p:extLst>
              <p:ext uri="{D42A27DB-BD31-4B8C-83A1-F6EECF244321}">
                <p14:modId xmlns:p14="http://schemas.microsoft.com/office/powerpoint/2010/main" val="474244232"/>
              </p:ext>
            </p:extLst>
          </p:nvPr>
        </p:nvGraphicFramePr>
        <p:xfrm>
          <a:off x="2051720" y="3861048"/>
          <a:ext cx="4679950" cy="596900"/>
        </p:xfrm>
        <a:graphic>
          <a:graphicData uri="http://schemas.openxmlformats.org/presentationml/2006/ole">
            <mc:AlternateContent xmlns:mc="http://schemas.openxmlformats.org/markup-compatibility/2006">
              <mc:Choice xmlns:v="urn:schemas-microsoft-com:vml" Requires="v">
                <p:oleObj spid="_x0000_s36975" name="Equation" r:id="rId7" imgW="1790700" imgH="228600" progId="Equation.DSMT4">
                  <p:embed/>
                </p:oleObj>
              </mc:Choice>
              <mc:Fallback>
                <p:oleObj name="Equation" r:id="rId7" imgW="179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3861048"/>
                        <a:ext cx="46799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4" name="灯片编号占位符 3"/>
          <p:cNvSpPr>
            <a:spLocks noGrp="1"/>
          </p:cNvSpPr>
          <p:nvPr>
            <p:ph type="sldNum" sz="quarter" idx="12"/>
          </p:nvPr>
        </p:nvSpPr>
        <p:spPr/>
        <p:txBody>
          <a:bodyPr/>
          <a:lstStyle/>
          <a:p>
            <a:fld id="{713C0EC1-E114-4240-8B5B-79B562F04858}" type="slidenum">
              <a:rPr lang="zh-CN" altLang="en-US" smtClean="0"/>
              <a:pPr/>
              <a:t>50</a:t>
            </a:fld>
            <a:endParaRPr lang="zh-CN" altLang="en-US"/>
          </a:p>
        </p:txBody>
      </p:sp>
      <p:sp>
        <p:nvSpPr>
          <p:cNvPr id="5" name="日期占位符 4"/>
          <p:cNvSpPr>
            <a:spLocks noGrp="1"/>
          </p:cNvSpPr>
          <p:nvPr>
            <p:ph type="dt" sz="half" idx="10"/>
          </p:nvPr>
        </p:nvSpPr>
        <p:spPr/>
        <p:txBody>
          <a:bodyPr/>
          <a:lstStyle/>
          <a:p>
            <a:fld id="{A9B11195-E7A8-483F-BCC1-4084295FC919}" type="datetime1">
              <a:rPr lang="zh-CN" altLang="en-US" smtClean="0"/>
              <a:pPr/>
              <a:t>2019/4/7</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826938512"/>
              </p:ext>
            </p:extLst>
          </p:nvPr>
        </p:nvGraphicFramePr>
        <p:xfrm>
          <a:off x="2051720" y="2708920"/>
          <a:ext cx="4592710" cy="864096"/>
        </p:xfrm>
        <a:graphic>
          <a:graphicData uri="http://schemas.openxmlformats.org/presentationml/2006/ole">
            <mc:AlternateContent xmlns:mc="http://schemas.openxmlformats.org/markup-compatibility/2006">
              <mc:Choice xmlns:v="urn:schemas-microsoft-com:vml" Requires="v">
                <p:oleObj spid="_x0000_s36976" name="Equation" r:id="rId9" imgW="2222280" imgH="419040" progId="Equation.DSMT4">
                  <p:embed/>
                </p:oleObj>
              </mc:Choice>
              <mc:Fallback>
                <p:oleObj name="Equation" r:id="rId9" imgW="2222280" imgH="419040" progId="Equation.DSMT4">
                  <p:embed/>
                  <p:pic>
                    <p:nvPicPr>
                      <p:cNvPr id="0" name="对象 4"/>
                      <p:cNvPicPr>
                        <a:picLocks noChangeAspect="1" noChangeArrowheads="1"/>
                      </p:cNvPicPr>
                      <p:nvPr/>
                    </p:nvPicPr>
                    <p:blipFill>
                      <a:blip r:embed="rId10"/>
                      <a:srcRect/>
                      <a:stretch>
                        <a:fillRect/>
                      </a:stretch>
                    </p:blipFill>
                    <p:spPr bwMode="auto">
                      <a:xfrm>
                        <a:off x="2051720" y="2708920"/>
                        <a:ext cx="4592710" cy="86409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76550290"/>
              </p:ext>
            </p:extLst>
          </p:nvPr>
        </p:nvGraphicFramePr>
        <p:xfrm>
          <a:off x="1979712" y="4941168"/>
          <a:ext cx="4896544" cy="1171300"/>
        </p:xfrm>
        <a:graphic>
          <a:graphicData uri="http://schemas.openxmlformats.org/presentationml/2006/ole">
            <mc:AlternateContent xmlns:mc="http://schemas.openxmlformats.org/markup-compatibility/2006">
              <mc:Choice xmlns:v="urn:schemas-microsoft-com:vml" Requires="v">
                <p:oleObj spid="_x0000_s36977" name="Equation" r:id="rId11" imgW="1904760" imgH="457200" progId="Equation.DSMT4">
                  <p:embed/>
                </p:oleObj>
              </mc:Choice>
              <mc:Fallback>
                <p:oleObj name="Equation" r:id="rId11" imgW="1904760" imgH="457200" progId="Equation.DSMT4">
                  <p:embed/>
                  <p:pic>
                    <p:nvPicPr>
                      <p:cNvPr id="0" name="对象 5"/>
                      <p:cNvPicPr>
                        <a:picLocks noChangeAspect="1" noChangeArrowheads="1"/>
                      </p:cNvPicPr>
                      <p:nvPr/>
                    </p:nvPicPr>
                    <p:blipFill>
                      <a:blip r:embed="rId12"/>
                      <a:srcRect/>
                      <a:stretch>
                        <a:fillRect/>
                      </a:stretch>
                    </p:blipFill>
                    <p:spPr bwMode="auto">
                      <a:xfrm>
                        <a:off x="1979712" y="4941168"/>
                        <a:ext cx="4896544" cy="1171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423301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Cross validation and GCV</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8526E2ED-2BE1-43E6-ACE0-1C9EEA161714}" type="datetime1">
              <a:rPr lang="en-US" altLang="zh-CN" smtClean="0"/>
              <a:pPr>
                <a:defRPr/>
              </a:pPr>
              <a:t>4/7/2019</a:t>
            </a:fld>
            <a:endParaRPr lang="zh-CN" altLang="en-US" sz="1800">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00885434"/>
              </p:ext>
            </p:extLst>
          </p:nvPr>
        </p:nvGraphicFramePr>
        <p:xfrm>
          <a:off x="755576" y="1988840"/>
          <a:ext cx="4635500" cy="1301750"/>
        </p:xfrm>
        <a:graphic>
          <a:graphicData uri="http://schemas.openxmlformats.org/presentationml/2006/ole">
            <mc:AlternateContent xmlns:mc="http://schemas.openxmlformats.org/markup-compatibility/2006">
              <mc:Choice xmlns:v="urn:schemas-microsoft-com:vml" Requires="v">
                <p:oleObj spid="_x0000_s38959" name="Equation" r:id="rId4" imgW="1803240" imgH="507960" progId="Equation.DSMT4">
                  <p:embed/>
                </p:oleObj>
              </mc:Choice>
              <mc:Fallback>
                <p:oleObj name="Equation" r:id="rId4" imgW="1803240" imgH="507960" progId="Equation.DSMT4">
                  <p:embed/>
                  <p:pic>
                    <p:nvPicPr>
                      <p:cNvPr id="0" name="对象 6"/>
                      <p:cNvPicPr>
                        <a:picLocks noChangeAspect="1" noChangeArrowheads="1"/>
                      </p:cNvPicPr>
                      <p:nvPr/>
                    </p:nvPicPr>
                    <p:blipFill>
                      <a:blip r:embed="rId5"/>
                      <a:srcRect/>
                      <a:stretch>
                        <a:fillRect/>
                      </a:stretch>
                    </p:blipFill>
                    <p:spPr bwMode="auto">
                      <a:xfrm>
                        <a:off x="755576" y="1988840"/>
                        <a:ext cx="46355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43549071"/>
              </p:ext>
            </p:extLst>
          </p:nvPr>
        </p:nvGraphicFramePr>
        <p:xfrm>
          <a:off x="755576" y="3429000"/>
          <a:ext cx="4668838" cy="1627188"/>
        </p:xfrm>
        <a:graphic>
          <a:graphicData uri="http://schemas.openxmlformats.org/presentationml/2006/ole">
            <mc:AlternateContent xmlns:mc="http://schemas.openxmlformats.org/markup-compatibility/2006">
              <mc:Choice xmlns:v="urn:schemas-microsoft-com:vml" Requires="v">
                <p:oleObj spid="_x0000_s38960" name="Equation" r:id="rId6" imgW="1815840" imgH="634680" progId="Equation.DSMT4">
                  <p:embed/>
                </p:oleObj>
              </mc:Choice>
              <mc:Fallback>
                <p:oleObj name="Equation" r:id="rId6" imgW="1815840" imgH="634680" progId="Equation.DSMT4">
                  <p:embed/>
                  <p:pic>
                    <p:nvPicPr>
                      <p:cNvPr id="0" name="对象 4"/>
                      <p:cNvPicPr>
                        <a:picLocks noChangeAspect="1" noChangeArrowheads="1"/>
                      </p:cNvPicPr>
                      <p:nvPr/>
                    </p:nvPicPr>
                    <p:blipFill>
                      <a:blip r:embed="rId7"/>
                      <a:srcRect/>
                      <a:stretch>
                        <a:fillRect/>
                      </a:stretch>
                    </p:blipFill>
                    <p:spPr bwMode="auto">
                      <a:xfrm>
                        <a:off x="755576" y="3429000"/>
                        <a:ext cx="4668838"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7038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7544" y="260648"/>
            <a:ext cx="8229600" cy="1143000"/>
          </a:xfrm>
        </p:spPr>
        <p:txBody>
          <a:bodyPr/>
          <a:lstStyle/>
          <a:p>
            <a:r>
              <a:rPr lang="en-US" altLang="zh-CN" dirty="0" smtClean="0"/>
              <a:t>R code</a:t>
            </a:r>
            <a:endParaRPr lang="zh-CN" altLang="en-US" dirty="0"/>
          </a:p>
        </p:txBody>
      </p:sp>
      <p:sp>
        <p:nvSpPr>
          <p:cNvPr id="5" name="内容占位符 4"/>
          <p:cNvSpPr>
            <a:spLocks noGrp="1"/>
          </p:cNvSpPr>
          <p:nvPr>
            <p:ph idx="1"/>
          </p:nvPr>
        </p:nvSpPr>
        <p:spPr>
          <a:xfrm>
            <a:off x="467544" y="1484784"/>
            <a:ext cx="8229600" cy="4525963"/>
          </a:xfrm>
        </p:spPr>
        <p:txBody>
          <a:bodyPr>
            <a:normAutofit fontScale="47500" lnSpcReduction="20000"/>
          </a:bodyPr>
          <a:lstStyle/>
          <a:p>
            <a:r>
              <a:rPr lang="en-US" altLang="zh-CN" dirty="0">
                <a:solidFill>
                  <a:srgbClr val="000000"/>
                </a:solidFill>
                <a:latin typeface="Calibri" pitchFamily="34" charset="0"/>
                <a:sym typeface="Calibri" pitchFamily="34" charset="0"/>
              </a:rPr>
              <a:t>C:\work\Teaching </a:t>
            </a:r>
            <a:r>
              <a:rPr lang="en-US" altLang="zh-CN" dirty="0" err="1">
                <a:solidFill>
                  <a:srgbClr val="000000"/>
                </a:solidFill>
                <a:latin typeface="Calibri" pitchFamily="34" charset="0"/>
                <a:sym typeface="Calibri" pitchFamily="34" charset="0"/>
              </a:rPr>
              <a:t>Cufe</a:t>
            </a:r>
            <a:r>
              <a:rPr lang="en-US" altLang="zh-CN" dirty="0">
                <a:solidFill>
                  <a:srgbClr val="000000"/>
                </a:solidFill>
                <a:latin typeface="Calibri" pitchFamily="34" charset="0"/>
                <a:sym typeface="Calibri" pitchFamily="34" charset="0"/>
              </a:rPr>
              <a:t>\EDA\EDA2018\Lecture 03 Regression and </a:t>
            </a:r>
            <a:r>
              <a:rPr lang="en-US" altLang="zh-CN" dirty="0" err="1">
                <a:solidFill>
                  <a:srgbClr val="000000"/>
                </a:solidFill>
                <a:latin typeface="Calibri" pitchFamily="34" charset="0"/>
                <a:sym typeface="Calibri" pitchFamily="34" charset="0"/>
              </a:rPr>
              <a:t>Multilinear</a:t>
            </a:r>
            <a:endParaRPr lang="en-US" altLang="zh-CN" dirty="0">
              <a:solidFill>
                <a:srgbClr val="000000"/>
              </a:solidFill>
              <a:latin typeface="Calibri" pitchFamily="34" charset="0"/>
              <a:sym typeface="Calibri" pitchFamily="34" charset="0"/>
            </a:endParaRPr>
          </a:p>
          <a:p>
            <a:r>
              <a:rPr lang="en-US" altLang="zh-CN" dirty="0" smtClean="0">
                <a:solidFill>
                  <a:srgbClr val="000000"/>
                </a:solidFill>
                <a:latin typeface="Calibri" pitchFamily="34" charset="0"/>
                <a:sym typeface="Calibri" pitchFamily="34" charset="0"/>
              </a:rPr>
              <a:t>w=read.csv</a:t>
            </a:r>
            <a:r>
              <a:rPr lang="en-US" altLang="zh-CN" dirty="0">
                <a:solidFill>
                  <a:srgbClr val="000000"/>
                </a:solidFill>
                <a:latin typeface="Calibri" pitchFamily="34" charset="0"/>
                <a:sym typeface="Calibri" pitchFamily="34" charset="0"/>
              </a:rPr>
              <a:t>("diabetes.</a:t>
            </a:r>
            <a:r>
              <a:rPr lang="en-US" altLang="zh-CN" dirty="0" err="1">
                <a:solidFill>
                  <a:srgbClr val="000000"/>
                </a:solidFill>
                <a:latin typeface="Calibri" pitchFamily="34" charset="0"/>
                <a:sym typeface="Calibri" pitchFamily="34" charset="0"/>
              </a:rPr>
              <a:t>csv</a:t>
            </a:r>
            <a:r>
              <a:rPr lang="en-US" altLang="zh-CN" dirty="0">
                <a:solidFill>
                  <a:srgbClr val="000000"/>
                </a:solidFill>
                <a:latin typeface="Calibri" pitchFamily="34" charset="0"/>
                <a:sym typeface="Calibri" pitchFamily="34" charset="0"/>
              </a:rPr>
              <a:t>",header=T)</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w=diabetes</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names(diabetes)</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library(car)#</a:t>
            </a:r>
            <a:r>
              <a:rPr lang="en-US" altLang="zh-CN" dirty="0" smtClean="0">
                <a:solidFill>
                  <a:srgbClr val="000000"/>
                </a:solidFill>
                <a:latin typeface="Calibri" pitchFamily="34" charset="0"/>
                <a:sym typeface="Calibri" pitchFamily="34" charset="0"/>
              </a:rPr>
              <a:t>car</a:t>
            </a:r>
            <a:r>
              <a:rPr lang="zh-CN" altLang="en-US" dirty="0" smtClean="0">
                <a:solidFill>
                  <a:srgbClr val="000000"/>
                </a:solidFill>
                <a:latin typeface="Calibri" pitchFamily="34" charset="0"/>
                <a:sym typeface="宋体" charset="-122"/>
              </a:rPr>
              <a:t>包</a:t>
            </a:r>
            <a:r>
              <a:rPr lang="en-US" altLang="zh-CN" dirty="0" err="1" smtClean="0">
                <a:solidFill>
                  <a:srgbClr val="000000"/>
                </a:solidFill>
                <a:latin typeface="Calibri" pitchFamily="34" charset="0"/>
                <a:sym typeface="Calibri" pitchFamily="34" charset="0"/>
              </a:rPr>
              <a:t>vif</a:t>
            </a:r>
            <a:r>
              <a:rPr lang="zh-CN" altLang="en-US" dirty="0">
                <a:solidFill>
                  <a:srgbClr val="000000"/>
                </a:solidFill>
                <a:latin typeface="Calibri" pitchFamily="34" charset="0"/>
                <a:sym typeface="宋体" charset="-122"/>
              </a:rPr>
              <a:t>函数</a:t>
            </a:r>
          </a:p>
          <a:p>
            <a:r>
              <a:rPr lang="en-US" altLang="zh-CN" dirty="0">
                <a:solidFill>
                  <a:srgbClr val="000000"/>
                </a:solidFill>
                <a:latin typeface="Calibri" pitchFamily="34" charset="0"/>
                <a:sym typeface="Calibri" pitchFamily="34" charset="0"/>
              </a:rPr>
              <a:t>lm1=lm(</a:t>
            </a:r>
            <a:r>
              <a:rPr lang="en-US" altLang="zh-CN" dirty="0" err="1">
                <a:solidFill>
                  <a:srgbClr val="000000"/>
                </a:solidFill>
                <a:latin typeface="Calibri" pitchFamily="34" charset="0"/>
                <a:sym typeface="Calibri" pitchFamily="34" charset="0"/>
              </a:rPr>
              <a:t>y~.,w</a:t>
            </a:r>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普通最小二乘回归结果</a:t>
            </a:r>
          </a:p>
          <a:p>
            <a:r>
              <a:rPr lang="en-US" altLang="zh-CN" dirty="0">
                <a:solidFill>
                  <a:srgbClr val="000000"/>
                </a:solidFill>
                <a:latin typeface="Calibri" pitchFamily="34" charset="0"/>
                <a:sym typeface="Calibri" pitchFamily="34" charset="0"/>
              </a:rPr>
              <a:t>kappa(w[,-1])#</a:t>
            </a:r>
            <a:r>
              <a:rPr lang="zh-CN" altLang="en-US" dirty="0">
                <a:solidFill>
                  <a:srgbClr val="000000"/>
                </a:solidFill>
                <a:latin typeface="Calibri" pitchFamily="34" charset="0"/>
                <a:sym typeface="宋体" charset="-122"/>
              </a:rPr>
              <a:t>计算自变量矩阵的条件数</a:t>
            </a:r>
          </a:p>
          <a:p>
            <a:r>
              <a:rPr lang="en-US" altLang="zh-CN" dirty="0" err="1">
                <a:solidFill>
                  <a:srgbClr val="000000"/>
                </a:solidFill>
                <a:latin typeface="Calibri" pitchFamily="34" charset="0"/>
                <a:sym typeface="Calibri" pitchFamily="34" charset="0"/>
              </a:rPr>
              <a:t>vif</a:t>
            </a:r>
            <a:r>
              <a:rPr lang="en-US" altLang="zh-CN" dirty="0">
                <a:solidFill>
                  <a:srgbClr val="000000"/>
                </a:solidFill>
                <a:latin typeface="Calibri" pitchFamily="34" charset="0"/>
                <a:sym typeface="Calibri" pitchFamily="34" charset="0"/>
              </a:rPr>
              <a:t>(lm1)#</a:t>
            </a:r>
            <a:r>
              <a:rPr lang="zh-CN" altLang="en-US" dirty="0">
                <a:solidFill>
                  <a:srgbClr val="000000"/>
                </a:solidFill>
                <a:latin typeface="Calibri" pitchFamily="34" charset="0"/>
                <a:sym typeface="宋体" charset="-122"/>
              </a:rPr>
              <a:t>计算</a:t>
            </a:r>
            <a:r>
              <a:rPr lang="en-US" altLang="zh-CN" dirty="0">
                <a:solidFill>
                  <a:srgbClr val="000000"/>
                </a:solidFill>
                <a:latin typeface="Calibri" pitchFamily="34" charset="0"/>
                <a:sym typeface="Calibri" pitchFamily="34" charset="0"/>
              </a:rPr>
              <a:t>lm1</a:t>
            </a:r>
            <a:r>
              <a:rPr lang="zh-CN" altLang="en-US" dirty="0">
                <a:solidFill>
                  <a:srgbClr val="000000"/>
                </a:solidFill>
                <a:latin typeface="Calibri" pitchFamily="34" charset="0"/>
                <a:sym typeface="宋体" charset="-122"/>
              </a:rPr>
              <a:t>的方差膨胀因子</a:t>
            </a:r>
          </a:p>
          <a:p>
            <a:r>
              <a:rPr lang="en-US" altLang="zh-CN" dirty="0">
                <a:solidFill>
                  <a:srgbClr val="000000"/>
                </a:solidFill>
                <a:latin typeface="Calibri" pitchFamily="34" charset="0"/>
                <a:sym typeface="Calibri" pitchFamily="34" charset="0"/>
              </a:rPr>
              <a:t>library(</a:t>
            </a:r>
            <a:r>
              <a:rPr lang="en-US" altLang="zh-CN" dirty="0" err="1">
                <a:solidFill>
                  <a:srgbClr val="000000"/>
                </a:solidFill>
                <a:latin typeface="Calibri" pitchFamily="34" charset="0"/>
                <a:sym typeface="Calibri" pitchFamily="34" charset="0"/>
              </a:rPr>
              <a:t>lars</a:t>
            </a:r>
            <a:r>
              <a:rPr lang="en-US" altLang="zh-CN" dirty="0">
                <a:solidFill>
                  <a:srgbClr val="000000"/>
                </a:solidFill>
                <a:latin typeface="Calibri" pitchFamily="34" charset="0"/>
                <a:sym typeface="Calibri" pitchFamily="34" charset="0"/>
              </a:rPr>
              <a:t>)</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library(car)</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由于</a:t>
            </a:r>
            <a:r>
              <a:rPr lang="en-US" altLang="zh-CN" dirty="0" err="1">
                <a:solidFill>
                  <a:srgbClr val="000000"/>
                </a:solidFill>
                <a:latin typeface="Calibri" pitchFamily="34" charset="0"/>
                <a:sym typeface="Calibri" pitchFamily="34" charset="0"/>
              </a:rPr>
              <a:t>lars</a:t>
            </a:r>
            <a:r>
              <a:rPr lang="zh-CN" altLang="en-US" dirty="0">
                <a:solidFill>
                  <a:srgbClr val="000000"/>
                </a:solidFill>
                <a:latin typeface="Calibri" pitchFamily="34" charset="0"/>
                <a:sym typeface="宋体" charset="-122"/>
              </a:rPr>
              <a:t>函数只用于矩阵型数据，下面把数据中的自变量和因变量变为矩阵形式</a:t>
            </a:r>
          </a:p>
          <a:p>
            <a:r>
              <a:rPr lang="en-US" altLang="zh-CN" dirty="0">
                <a:solidFill>
                  <a:srgbClr val="000000"/>
                </a:solidFill>
                <a:latin typeface="Calibri" pitchFamily="34" charset="0"/>
                <a:sym typeface="Calibri" pitchFamily="34" charset="0"/>
              </a:rPr>
              <a:t>x=</a:t>
            </a:r>
            <a:r>
              <a:rPr lang="en-US" altLang="zh-CN" dirty="0" err="1">
                <a:solidFill>
                  <a:srgbClr val="000000"/>
                </a:solidFill>
                <a:latin typeface="Calibri" pitchFamily="34" charset="0"/>
                <a:sym typeface="Calibri" pitchFamily="34" charset="0"/>
              </a:rPr>
              <a:t>as.matrix</a:t>
            </a:r>
            <a:r>
              <a:rPr lang="en-US" altLang="zh-CN" dirty="0">
                <a:solidFill>
                  <a:srgbClr val="000000"/>
                </a:solidFill>
                <a:latin typeface="Calibri" pitchFamily="34" charset="0"/>
                <a:sym typeface="Calibri" pitchFamily="34" charset="0"/>
              </a:rPr>
              <a:t>(w[,2:65])</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y=</a:t>
            </a:r>
            <a:r>
              <a:rPr lang="en-US" altLang="zh-CN" dirty="0" err="1">
                <a:solidFill>
                  <a:srgbClr val="000000"/>
                </a:solidFill>
                <a:latin typeface="Calibri" pitchFamily="34" charset="0"/>
                <a:sym typeface="Calibri" pitchFamily="34" charset="0"/>
              </a:rPr>
              <a:t>as.matrix</a:t>
            </a:r>
            <a:r>
              <a:rPr lang="en-US" altLang="zh-CN" dirty="0">
                <a:solidFill>
                  <a:srgbClr val="000000"/>
                </a:solidFill>
                <a:latin typeface="Calibri" pitchFamily="34" charset="0"/>
                <a:sym typeface="Calibri" pitchFamily="34" charset="0"/>
              </a:rPr>
              <a:t>(w[,1])</a:t>
            </a:r>
            <a:endParaRPr lang="zh-CN" altLang="en-US" dirty="0">
              <a:solidFill>
                <a:srgbClr val="000000"/>
              </a:solidFill>
              <a:latin typeface="Calibri" pitchFamily="34" charset="0"/>
              <a:sym typeface="Calibri" pitchFamily="34" charset="0"/>
            </a:endParaRPr>
          </a:p>
          <a:p>
            <a:r>
              <a:rPr lang="en-US" altLang="zh-CN" dirty="0" err="1">
                <a:solidFill>
                  <a:srgbClr val="000000"/>
                </a:solidFill>
                <a:latin typeface="Calibri" pitchFamily="34" charset="0"/>
                <a:sym typeface="Calibri" pitchFamily="34" charset="0"/>
              </a:rPr>
              <a:t>laa</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lars</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x,y</a:t>
            </a:r>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进行</a:t>
            </a:r>
            <a:r>
              <a:rPr lang="en-US" altLang="zh-CN" dirty="0">
                <a:solidFill>
                  <a:srgbClr val="000000"/>
                </a:solidFill>
                <a:latin typeface="Calibri" pitchFamily="34" charset="0"/>
                <a:sym typeface="Calibri" pitchFamily="34" charset="0"/>
              </a:rPr>
              <a:t>lasso</a:t>
            </a:r>
            <a:r>
              <a:rPr lang="zh-CN" altLang="en-US" dirty="0">
                <a:solidFill>
                  <a:srgbClr val="000000"/>
                </a:solidFill>
                <a:latin typeface="Calibri" pitchFamily="34" charset="0"/>
                <a:sym typeface="宋体" charset="-122"/>
              </a:rPr>
              <a:t>回归</a:t>
            </a:r>
          </a:p>
          <a:p>
            <a:r>
              <a:rPr lang="en-US" altLang="zh-CN" dirty="0">
                <a:solidFill>
                  <a:srgbClr val="000000"/>
                </a:solidFill>
                <a:latin typeface="Calibri" pitchFamily="34" charset="0"/>
                <a:sym typeface="Calibri" pitchFamily="34" charset="0"/>
              </a:rPr>
              <a:t>plot(</a:t>
            </a:r>
            <a:r>
              <a:rPr lang="en-US" altLang="zh-CN" dirty="0" err="1">
                <a:solidFill>
                  <a:srgbClr val="000000"/>
                </a:solidFill>
                <a:latin typeface="Calibri" pitchFamily="34" charset="0"/>
                <a:sym typeface="Calibri" pitchFamily="34" charset="0"/>
              </a:rPr>
              <a:t>laa</a:t>
            </a:r>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画出变量选择图</a:t>
            </a:r>
          </a:p>
          <a:p>
            <a:r>
              <a:rPr lang="en-US" altLang="zh-CN" dirty="0">
                <a:solidFill>
                  <a:srgbClr val="000000"/>
                </a:solidFill>
                <a:latin typeface="Calibri" pitchFamily="34" charset="0"/>
                <a:sym typeface="Calibri" pitchFamily="34" charset="0"/>
              </a:rPr>
              <a:t>summary(</a:t>
            </a:r>
            <a:r>
              <a:rPr lang="en-US" altLang="zh-CN" dirty="0" err="1">
                <a:solidFill>
                  <a:srgbClr val="000000"/>
                </a:solidFill>
                <a:latin typeface="Calibri" pitchFamily="34" charset="0"/>
                <a:sym typeface="Calibri" pitchFamily="34" charset="0"/>
              </a:rPr>
              <a:t>laa</a:t>
            </a:r>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给出</a:t>
            </a:r>
            <a:r>
              <a:rPr lang="en-US" altLang="zh-CN" dirty="0" err="1">
                <a:solidFill>
                  <a:srgbClr val="000000"/>
                </a:solidFill>
                <a:latin typeface="Calibri" pitchFamily="34" charset="0"/>
                <a:sym typeface="Calibri" pitchFamily="34" charset="0"/>
              </a:rPr>
              <a:t>Cp</a:t>
            </a:r>
            <a:r>
              <a:rPr lang="zh-CN" altLang="en-US" dirty="0">
                <a:solidFill>
                  <a:srgbClr val="000000"/>
                </a:solidFill>
                <a:latin typeface="Calibri" pitchFamily="34" charset="0"/>
                <a:sym typeface="宋体" charset="-122"/>
              </a:rPr>
              <a:t>值</a:t>
            </a:r>
          </a:p>
          <a:p>
            <a:endParaRPr lang="zh-CN" altLang="en-US" dirty="0"/>
          </a:p>
        </p:txBody>
      </p:sp>
    </p:spTree>
    <p:extLst>
      <p:ext uri="{BB962C8B-B14F-4D97-AF65-F5344CB8AC3E}">
        <p14:creationId xmlns:p14="http://schemas.microsoft.com/office/powerpoint/2010/main" val="32044841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6632"/>
            <a:ext cx="5529213" cy="529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矩形 3"/>
          <p:cNvSpPr>
            <a:spLocks noChangeArrowheads="1"/>
          </p:cNvSpPr>
          <p:nvPr/>
        </p:nvSpPr>
        <p:spPr bwMode="auto">
          <a:xfrm>
            <a:off x="334963" y="5308600"/>
            <a:ext cx="88090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000000"/>
                </a:solidFill>
                <a:latin typeface="Calibri" pitchFamily="34" charset="0"/>
                <a:sym typeface="Calibri" pitchFamily="34" charset="0"/>
              </a:rPr>
              <a:t>Y</a:t>
            </a:r>
            <a:r>
              <a:rPr lang="zh-CN" altLang="en-US" sz="2000" dirty="0">
                <a:solidFill>
                  <a:srgbClr val="000000"/>
                </a:solidFill>
                <a:latin typeface="Calibri" pitchFamily="34" charset="0"/>
                <a:sym typeface="宋体" charset="-122"/>
              </a:rPr>
              <a:t>轴为</a:t>
            </a:r>
            <a:r>
              <a:rPr lang="en-US" altLang="zh-CN" sz="2000" dirty="0">
                <a:solidFill>
                  <a:srgbClr val="000000"/>
                </a:solidFill>
                <a:latin typeface="Calibri" pitchFamily="34" charset="0"/>
                <a:sym typeface="Calibri" pitchFamily="34" charset="0"/>
              </a:rPr>
              <a:t>Lasso </a:t>
            </a:r>
            <a:r>
              <a:rPr lang="zh-CN" altLang="en-US" sz="2000" dirty="0">
                <a:solidFill>
                  <a:srgbClr val="000000"/>
                </a:solidFill>
                <a:latin typeface="Calibri" pitchFamily="34" charset="0"/>
                <a:sym typeface="宋体" charset="-122"/>
              </a:rPr>
              <a:t>的系数，</a:t>
            </a:r>
            <a:r>
              <a:rPr lang="en-US" altLang="zh-CN" sz="2000" dirty="0">
                <a:solidFill>
                  <a:srgbClr val="000000"/>
                </a:solidFill>
                <a:latin typeface="Calibri" pitchFamily="34" charset="0"/>
                <a:sym typeface="Calibri" pitchFamily="34" charset="0"/>
              </a:rPr>
              <a:t>X</a:t>
            </a:r>
            <a:r>
              <a:rPr lang="zh-CN" altLang="en-US" sz="2000" dirty="0">
                <a:solidFill>
                  <a:srgbClr val="000000"/>
                </a:solidFill>
                <a:latin typeface="Calibri" pitchFamily="34" charset="0"/>
                <a:sym typeface="宋体" charset="-122"/>
              </a:rPr>
              <a:t>轴表示参数，可以看出，</a:t>
            </a:r>
            <a:r>
              <a:rPr lang="en-US" altLang="zh-CN" sz="2000" dirty="0">
                <a:solidFill>
                  <a:srgbClr val="000000"/>
                </a:solidFill>
                <a:latin typeface="Calibri" pitchFamily="34" charset="0"/>
                <a:sym typeface="Calibri" pitchFamily="34" charset="0"/>
              </a:rPr>
              <a:t>Lasso</a:t>
            </a:r>
            <a:r>
              <a:rPr lang="zh-CN" altLang="en-US" sz="2000" dirty="0">
                <a:solidFill>
                  <a:srgbClr val="000000"/>
                </a:solidFill>
                <a:latin typeface="Calibri" pitchFamily="34" charset="0"/>
                <a:sym typeface="宋体" charset="-122"/>
              </a:rPr>
              <a:t>系数的绝对值随着</a:t>
            </a:r>
            <a:r>
              <a:rPr lang="zh-CN" altLang="en-US" sz="2000" dirty="0" smtClean="0">
                <a:solidFill>
                  <a:srgbClr val="000000"/>
                </a:solidFill>
                <a:latin typeface="Calibri" pitchFamily="34" charset="0"/>
                <a:sym typeface="宋体" charset="-122"/>
              </a:rPr>
              <a:t>参数变</a:t>
            </a:r>
            <a:r>
              <a:rPr lang="zh-CN" altLang="en-US" sz="2000" dirty="0">
                <a:solidFill>
                  <a:srgbClr val="000000"/>
                </a:solidFill>
                <a:latin typeface="Calibri" pitchFamily="34" charset="0"/>
                <a:sym typeface="宋体" charset="-122"/>
              </a:rPr>
              <a:t>小而趋向于</a:t>
            </a:r>
            <a:r>
              <a:rPr lang="en-US" altLang="zh-CN" sz="2000" dirty="0">
                <a:solidFill>
                  <a:srgbClr val="000000"/>
                </a:solidFill>
                <a:latin typeface="Calibri" pitchFamily="34" charset="0"/>
                <a:sym typeface="Calibri" pitchFamily="34" charset="0"/>
              </a:rPr>
              <a:t>0</a:t>
            </a:r>
            <a:r>
              <a:rPr lang="zh-CN" altLang="en-US" sz="2000" dirty="0">
                <a:solidFill>
                  <a:srgbClr val="000000"/>
                </a:solidFill>
                <a:latin typeface="Calibri" pitchFamily="34" charset="0"/>
                <a:sym typeface="宋体" charset="-122"/>
              </a:rPr>
              <a:t>，在此案例中，每条曲线都是单调趋向于</a:t>
            </a:r>
            <a:r>
              <a:rPr lang="en-US" altLang="zh-CN" sz="2000" dirty="0">
                <a:solidFill>
                  <a:srgbClr val="000000"/>
                </a:solidFill>
                <a:latin typeface="Calibri" pitchFamily="34" charset="0"/>
                <a:sym typeface="Calibri" pitchFamily="34" charset="0"/>
              </a:rPr>
              <a:t>0  </a:t>
            </a:r>
            <a:r>
              <a:rPr lang="zh-CN" altLang="en-US" sz="2000" dirty="0">
                <a:solidFill>
                  <a:srgbClr val="000000"/>
                </a:solidFill>
                <a:latin typeface="Calibri" pitchFamily="34" charset="0"/>
                <a:sym typeface="宋体" charset="-122"/>
              </a:rPr>
              <a:t>的，但这并不是普遍的现象。</a:t>
            </a:r>
          </a:p>
        </p:txBody>
      </p:sp>
    </p:spTree>
    <p:extLst>
      <p:ext uri="{BB962C8B-B14F-4D97-AF65-F5344CB8AC3E}">
        <p14:creationId xmlns:p14="http://schemas.microsoft.com/office/powerpoint/2010/main" val="29419900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GCV  for lasso</a:t>
            </a:r>
            <a:endParaRPr lang="zh-CN" altLang="en-US" dirty="0">
              <a:latin typeface="Century Schoolbook" pitchFamily="18" charset="0"/>
              <a:cs typeface="Times New Roman" pitchFamily="18" charset="0"/>
            </a:endParaRPr>
          </a:p>
        </p:txBody>
      </p:sp>
      <p:sp>
        <p:nvSpPr>
          <p:cNvPr id="3" name="日期占位符 2"/>
          <p:cNvSpPr>
            <a:spLocks noGrp="1"/>
          </p:cNvSpPr>
          <p:nvPr>
            <p:ph type="dt" sz="half" idx="10"/>
          </p:nvPr>
        </p:nvSpPr>
        <p:spPr/>
        <p:txBody>
          <a:bodyPr/>
          <a:lstStyle/>
          <a:p>
            <a:pPr>
              <a:defRPr/>
            </a:pPr>
            <a:fld id="{9ACECA93-4841-4BCF-A7A2-54A70C97B096}" type="datetime1">
              <a:rPr lang="en-US" altLang="zh-CN" smtClean="0"/>
              <a:pPr>
                <a:defRPr/>
              </a:pPr>
              <a:t>4/7/2019</a:t>
            </a:fld>
            <a:endParaRPr lang="zh-CN" altLang="en-US" sz="1800">
              <a:solidFill>
                <a:srgbClr val="000000"/>
              </a:solidFill>
            </a:endParaRP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635" y="980728"/>
            <a:ext cx="5472608" cy="642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020272" y="2924944"/>
            <a:ext cx="1800200" cy="2031325"/>
          </a:xfrm>
          <a:prstGeom prst="rect">
            <a:avLst/>
          </a:prstGeom>
        </p:spPr>
        <p:txBody>
          <a:bodyPr wrap="square">
            <a:spAutoFit/>
          </a:bodyPr>
          <a:lstStyle/>
          <a:p>
            <a:r>
              <a:rPr lang="zh-CN" altLang="en-US" dirty="0">
                <a:solidFill>
                  <a:srgbClr val="000000"/>
                </a:solidFill>
                <a:latin typeface="Calibri" pitchFamily="34" charset="0"/>
                <a:sym typeface="宋体" charset="-122"/>
              </a:rPr>
              <a:t>与</a:t>
            </a:r>
            <a:r>
              <a:rPr lang="en-US" altLang="zh-CN" dirty="0">
                <a:solidFill>
                  <a:srgbClr val="000000"/>
                </a:solidFill>
                <a:latin typeface="Calibri" pitchFamily="34" charset="0"/>
                <a:sym typeface="Calibri" pitchFamily="34" charset="0"/>
              </a:rPr>
              <a:t>Lasso</a:t>
            </a:r>
            <a:r>
              <a:rPr lang="zh-CN" altLang="en-US" dirty="0">
                <a:solidFill>
                  <a:srgbClr val="000000"/>
                </a:solidFill>
                <a:latin typeface="Calibri" pitchFamily="34" charset="0"/>
                <a:sym typeface="宋体" charset="-122"/>
              </a:rPr>
              <a:t>变量选择图类似，但是这里在</a:t>
            </a:r>
            <a:r>
              <a:rPr lang="en-US" altLang="zh-CN" dirty="0">
                <a:solidFill>
                  <a:srgbClr val="000000"/>
                </a:solidFill>
                <a:latin typeface="Calibri" pitchFamily="34" charset="0"/>
                <a:sym typeface="Calibri" pitchFamily="34" charset="0"/>
              </a:rPr>
              <a:t>s=0.44</a:t>
            </a:r>
            <a:r>
              <a:rPr lang="zh-CN" altLang="en-US" dirty="0">
                <a:solidFill>
                  <a:srgbClr val="000000"/>
                </a:solidFill>
                <a:latin typeface="Calibri" pitchFamily="34" charset="0"/>
                <a:sym typeface="宋体" charset="-122"/>
              </a:rPr>
              <a:t>画了一条垂直线，表示这</a:t>
            </a:r>
            <a:r>
              <a:rPr lang="zh-CN" altLang="en-US" dirty="0" smtClean="0">
                <a:solidFill>
                  <a:srgbClr val="000000"/>
                </a:solidFill>
                <a:latin typeface="Calibri" pitchFamily="34" charset="0"/>
                <a:sym typeface="宋体" charset="-122"/>
              </a:rPr>
              <a:t>是</a:t>
            </a:r>
            <a:r>
              <a:rPr lang="en-US" altLang="zh-CN" dirty="0" smtClean="0">
                <a:solidFill>
                  <a:srgbClr val="000000"/>
                </a:solidFill>
                <a:latin typeface="Calibri" pitchFamily="34" charset="0"/>
                <a:sym typeface="Calibri" pitchFamily="34" charset="0"/>
              </a:rPr>
              <a:t>GCV</a:t>
            </a:r>
            <a:r>
              <a:rPr lang="zh-CN" altLang="en-US" dirty="0" smtClean="0">
                <a:solidFill>
                  <a:srgbClr val="000000"/>
                </a:solidFill>
                <a:latin typeface="Calibri" pitchFamily="34" charset="0"/>
                <a:sym typeface="宋体" charset="-122"/>
              </a:rPr>
              <a:t>选择</a:t>
            </a:r>
            <a:r>
              <a:rPr lang="zh-CN" altLang="en-US" dirty="0">
                <a:solidFill>
                  <a:srgbClr val="000000"/>
                </a:solidFill>
                <a:latin typeface="Calibri" pitchFamily="34" charset="0"/>
                <a:sym typeface="宋体" charset="-122"/>
              </a:rPr>
              <a:t>则出来的最优</a:t>
            </a:r>
            <a:r>
              <a:rPr lang="en-US" altLang="zh-CN" dirty="0">
                <a:solidFill>
                  <a:srgbClr val="000000"/>
                </a:solidFill>
                <a:latin typeface="Calibri" pitchFamily="34" charset="0"/>
                <a:sym typeface="Calibri" pitchFamily="34" charset="0"/>
              </a:rPr>
              <a:t>s</a:t>
            </a:r>
            <a:r>
              <a:rPr lang="zh-CN" altLang="en-US" dirty="0">
                <a:solidFill>
                  <a:srgbClr val="000000"/>
                </a:solidFill>
                <a:latin typeface="Calibri" pitchFamily="34" charset="0"/>
                <a:sym typeface="宋体" charset="-122"/>
              </a:rPr>
              <a:t>值。</a:t>
            </a:r>
          </a:p>
        </p:txBody>
      </p:sp>
    </p:spTree>
    <p:extLst>
      <p:ext uri="{BB962C8B-B14F-4D97-AF65-F5344CB8AC3E}">
        <p14:creationId xmlns:p14="http://schemas.microsoft.com/office/powerpoint/2010/main" val="6021045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latin typeface="Times New Roman" pitchFamily="18" charset="0"/>
                <a:cs typeface="Times New Roman" pitchFamily="18" charset="0"/>
              </a:rPr>
              <a:t>LASSO  </a:t>
            </a:r>
            <a:r>
              <a:rPr lang="zh-CN" altLang="en-US" sz="3600" dirty="0" smtClean="0">
                <a:latin typeface="Times New Roman" pitchFamily="18" charset="0"/>
                <a:cs typeface="Times New Roman" pitchFamily="18" charset="0"/>
              </a:rPr>
              <a:t>缺点</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fontScale="70000" lnSpcReduction="20000"/>
          </a:bodyPr>
          <a:lstStyle/>
          <a:p>
            <a:pPr>
              <a:lnSpc>
                <a:spcPct val="200000"/>
              </a:lnSpc>
            </a:pPr>
            <a:r>
              <a:rPr lang="zh-CN" altLang="en-US" dirty="0">
                <a:solidFill>
                  <a:srgbClr val="000000"/>
                </a:solidFill>
                <a:latin typeface="Times New Roman" pitchFamily="18" charset="0"/>
                <a:cs typeface="Times New Roman" pitchFamily="18" charset="0"/>
              </a:rPr>
              <a:t>在维数</a:t>
            </a:r>
            <a:r>
              <a:rPr lang="en-US" altLang="zh-CN" dirty="0">
                <a:solidFill>
                  <a:srgbClr val="000000"/>
                </a:solidFill>
                <a:latin typeface="Times New Roman" pitchFamily="18" charset="0"/>
                <a:cs typeface="Times New Roman" pitchFamily="18" charset="0"/>
              </a:rPr>
              <a:t>p&gt;n</a:t>
            </a:r>
            <a:r>
              <a:rPr lang="zh-CN" altLang="en-US" dirty="0">
                <a:solidFill>
                  <a:srgbClr val="000000"/>
                </a:solidFill>
                <a:latin typeface="Times New Roman" pitchFamily="18" charset="0"/>
                <a:cs typeface="Times New Roman" pitchFamily="18" charset="0"/>
              </a:rPr>
              <a:t>样本数时，使用</a:t>
            </a:r>
            <a:r>
              <a:rPr lang="en-US" altLang="zh-CN" dirty="0">
                <a:solidFill>
                  <a:srgbClr val="000000"/>
                </a:solidFill>
                <a:latin typeface="Times New Roman" pitchFamily="18" charset="0"/>
                <a:cs typeface="Times New Roman" pitchFamily="18" charset="0"/>
              </a:rPr>
              <a:t>Lasso</a:t>
            </a:r>
            <a:r>
              <a:rPr lang="zh-CN" altLang="en-US" dirty="0">
                <a:solidFill>
                  <a:srgbClr val="000000"/>
                </a:solidFill>
                <a:latin typeface="Times New Roman" pitchFamily="18" charset="0"/>
                <a:cs typeface="Times New Roman" pitchFamily="18" charset="0"/>
              </a:rPr>
              <a:t>惩罚进行变量选择最多只能选择</a:t>
            </a:r>
            <a:r>
              <a:rPr lang="en-US" altLang="zh-CN" dirty="0">
                <a:solidFill>
                  <a:srgbClr val="000000"/>
                </a:solidFill>
                <a:latin typeface="Times New Roman" pitchFamily="18" charset="0"/>
                <a:cs typeface="Times New Roman" pitchFamily="18" charset="0"/>
              </a:rPr>
              <a:t>n</a:t>
            </a:r>
            <a:r>
              <a:rPr lang="zh-CN" altLang="en-US" dirty="0">
                <a:solidFill>
                  <a:srgbClr val="000000"/>
                </a:solidFill>
                <a:latin typeface="Times New Roman" pitchFamily="18" charset="0"/>
                <a:cs typeface="Times New Roman" pitchFamily="18" charset="0"/>
              </a:rPr>
              <a:t>个变量</a:t>
            </a:r>
            <a:endParaRPr lang="en-US" altLang="zh-CN" dirty="0">
              <a:solidFill>
                <a:srgbClr val="000000"/>
              </a:solidFill>
              <a:latin typeface="Times New Roman" pitchFamily="18" charset="0"/>
              <a:cs typeface="Times New Roman" pitchFamily="18" charset="0"/>
            </a:endParaRPr>
          </a:p>
          <a:p>
            <a:pPr>
              <a:lnSpc>
                <a:spcPct val="200000"/>
              </a:lnSpc>
            </a:pPr>
            <a:r>
              <a:rPr lang="zh-CN" altLang="en-US" dirty="0">
                <a:solidFill>
                  <a:srgbClr val="000000"/>
                </a:solidFill>
                <a:latin typeface="Times New Roman" pitchFamily="18" charset="0"/>
                <a:cs typeface="Times New Roman" pitchFamily="18" charset="0"/>
              </a:rPr>
              <a:t>当变量之间存在相关性时，使用</a:t>
            </a:r>
            <a:r>
              <a:rPr lang="en-US" altLang="zh-CN" dirty="0">
                <a:solidFill>
                  <a:srgbClr val="000000"/>
                </a:solidFill>
                <a:latin typeface="Times New Roman" pitchFamily="18" charset="0"/>
                <a:cs typeface="Times New Roman" pitchFamily="18" charset="0"/>
              </a:rPr>
              <a:t>Lasso</a:t>
            </a:r>
            <a:r>
              <a:rPr lang="zh-CN" altLang="en-US" dirty="0">
                <a:solidFill>
                  <a:srgbClr val="000000"/>
                </a:solidFill>
                <a:latin typeface="Times New Roman" pitchFamily="18" charset="0"/>
                <a:cs typeface="Times New Roman" pitchFamily="18" charset="0"/>
              </a:rPr>
              <a:t>惩罚选择变量的结果会趋向于只选择其中一个变量而不关心选择的是哪一个</a:t>
            </a:r>
            <a:endParaRPr lang="en-US" altLang="zh-CN" dirty="0">
              <a:solidFill>
                <a:srgbClr val="000000"/>
              </a:solidFill>
              <a:latin typeface="Times New Roman" pitchFamily="18" charset="0"/>
              <a:cs typeface="Times New Roman" pitchFamily="18" charset="0"/>
            </a:endParaRPr>
          </a:p>
          <a:p>
            <a:pPr>
              <a:lnSpc>
                <a:spcPct val="200000"/>
              </a:lnSpc>
            </a:pPr>
            <a:r>
              <a:rPr lang="zh-CN" altLang="en-US" dirty="0">
                <a:solidFill>
                  <a:srgbClr val="000000"/>
                </a:solidFill>
                <a:latin typeface="Times New Roman" pitchFamily="18" charset="0"/>
                <a:cs typeface="Times New Roman" pitchFamily="18" charset="0"/>
              </a:rPr>
              <a:t>尤其是当预测变量之间存在高度多重共线性时，</a:t>
            </a:r>
            <a:r>
              <a:rPr lang="en-US" altLang="zh-CN" dirty="0">
                <a:solidFill>
                  <a:srgbClr val="000000"/>
                </a:solidFill>
                <a:latin typeface="Times New Roman" pitchFamily="18" charset="0"/>
                <a:cs typeface="Times New Roman" pitchFamily="18" charset="0"/>
              </a:rPr>
              <a:t>Lasso</a:t>
            </a:r>
            <a:r>
              <a:rPr lang="zh-CN" altLang="en-US" dirty="0">
                <a:solidFill>
                  <a:srgbClr val="000000"/>
                </a:solidFill>
                <a:latin typeface="Times New Roman" pitchFamily="18" charset="0"/>
                <a:cs typeface="Times New Roman" pitchFamily="18" charset="0"/>
              </a:rPr>
              <a:t>的预测能力并不可靠</a:t>
            </a:r>
            <a:endParaRPr lang="en-US" altLang="zh-CN" dirty="0">
              <a:solidFill>
                <a:srgbClr val="000000"/>
              </a:solidFill>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val="1881917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p:cNvSpPr>
            <a:spLocks noChangeArrowheads="1"/>
          </p:cNvSpPr>
          <p:nvPr/>
        </p:nvSpPr>
        <p:spPr bwMode="auto">
          <a:xfrm>
            <a:off x="790575" y="349250"/>
            <a:ext cx="676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smtClean="0">
                <a:solidFill>
                  <a:srgbClr val="000000"/>
                </a:solidFill>
                <a:latin typeface="Calibri" pitchFamily="34" charset="0"/>
                <a:sym typeface="Calibri" pitchFamily="34" charset="0"/>
              </a:rPr>
              <a:t> Adaptive Lasso</a:t>
            </a:r>
            <a:endParaRPr lang="en-US" altLang="zh-CN" sz="3200" dirty="0">
              <a:solidFill>
                <a:srgbClr val="000000"/>
              </a:solidFill>
              <a:latin typeface="Calibri" pitchFamily="34" charset="0"/>
              <a:sym typeface="Calibri" pitchFamily="34" charset="0"/>
            </a:endParaRPr>
          </a:p>
        </p:txBody>
      </p:sp>
      <p:sp>
        <p:nvSpPr>
          <p:cNvPr id="53251" name="文本框 3"/>
          <p:cNvSpPr>
            <a:spLocks noChangeArrowheads="1"/>
          </p:cNvSpPr>
          <p:nvPr/>
        </p:nvSpPr>
        <p:spPr bwMode="auto">
          <a:xfrm>
            <a:off x="1243013" y="1382713"/>
            <a:ext cx="68500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dirty="0" smtClean="0">
                <a:solidFill>
                  <a:srgbClr val="000000"/>
                </a:solidFill>
              </a:rPr>
              <a:t>Model</a:t>
            </a:r>
            <a:endParaRPr lang="en-US" altLang="zh-CN" sz="2100" dirty="0">
              <a:solidFill>
                <a:srgbClr val="000000"/>
              </a:solidFill>
            </a:endParaRPr>
          </a:p>
          <a:p>
            <a:endParaRPr lang="zh-CN" altLang="en-US" dirty="0">
              <a:solidFill>
                <a:srgbClr val="000000"/>
              </a:solidFill>
              <a:latin typeface="Calibri" pitchFamily="34" charset="0"/>
              <a:sym typeface="Calibri" pitchFamily="34" charset="0"/>
            </a:endParaRPr>
          </a:p>
          <a:p>
            <a:r>
              <a:rPr lang="zh-CN" altLang="en-US" dirty="0">
                <a:solidFill>
                  <a:srgbClr val="000000"/>
                </a:solidFill>
                <a:latin typeface="Calibri" pitchFamily="34" charset="0"/>
                <a:sym typeface="Calibri" pitchFamily="34" charset="0"/>
              </a:rPr>
              <a:t/>
            </a:r>
            <a:br>
              <a:rPr lang="zh-CN" altLang="en-US" dirty="0">
                <a:solidFill>
                  <a:srgbClr val="000000"/>
                </a:solidFill>
                <a:latin typeface="Calibri" pitchFamily="34" charset="0"/>
                <a:sym typeface="Calibri" pitchFamily="34" charset="0"/>
              </a:rPr>
            </a:br>
            <a:endParaRPr lang="zh-CN" altLang="en-US" dirty="0">
              <a:solidFill>
                <a:srgbClr val="000000"/>
              </a:solidFill>
              <a:latin typeface="Calibri" pitchFamily="34" charset="0"/>
              <a:sym typeface="宋体" charset="-122"/>
            </a:endParaRPr>
          </a:p>
        </p:txBody>
      </p:sp>
      <p:sp>
        <p:nvSpPr>
          <p:cNvPr id="53252" name="矩形 4"/>
          <p:cNvSpPr>
            <a:spLocks noChangeArrowheads="1"/>
          </p:cNvSpPr>
          <p:nvPr/>
        </p:nvSpPr>
        <p:spPr bwMode="auto">
          <a:xfrm>
            <a:off x="1855788" y="2012950"/>
            <a:ext cx="53879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400">
              <a:solidFill>
                <a:srgbClr val="000000"/>
              </a:solidFill>
              <a:latin typeface="Calibri" pitchFamily="34" charset="0"/>
              <a:sym typeface="Calibri" pitchFamily="34" charset="0"/>
            </a:endParaRPr>
          </a:p>
        </p:txBody>
      </p:sp>
      <p:sp>
        <p:nvSpPr>
          <p:cNvPr id="53253" name="矩形 4"/>
          <p:cNvSpPr>
            <a:spLocks noRot="1" noChangeAspect="1" noEditPoints="1" noChangeArrowheads="1" noTextEdit="1"/>
          </p:cNvSpPr>
          <p:nvPr/>
        </p:nvSpPr>
        <p:spPr bwMode="auto">
          <a:xfrm>
            <a:off x="1107689" y="1781925"/>
            <a:ext cx="6848687" cy="1189894"/>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4" name="文本框 5"/>
          <p:cNvSpPr>
            <a:spLocks noChangeArrowheads="1"/>
          </p:cNvSpPr>
          <p:nvPr/>
        </p:nvSpPr>
        <p:spPr bwMode="auto">
          <a:xfrm>
            <a:off x="833115" y="3154363"/>
            <a:ext cx="766985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dirty="0" smtClean="0">
                <a:solidFill>
                  <a:srgbClr val="000000"/>
                </a:solidFill>
              </a:rPr>
              <a:t>惩罚</a:t>
            </a:r>
            <a:r>
              <a:rPr lang="zh-CN" altLang="en-US" sz="2100" dirty="0">
                <a:solidFill>
                  <a:srgbClr val="000000"/>
                </a:solidFill>
              </a:rPr>
              <a:t>项是系数系数绝对值的加权平均，即约束条件为</a:t>
            </a:r>
            <a:r>
              <a:rPr lang="zh-CN" altLang="en-US" sz="2100" dirty="0" smtClean="0">
                <a:solidFill>
                  <a:srgbClr val="000000"/>
                </a:solidFill>
              </a:rPr>
              <a:t>，如果</a:t>
            </a:r>
            <a:r>
              <a:rPr lang="zh-CN" altLang="en-US" sz="2100" dirty="0">
                <a:solidFill>
                  <a:srgbClr val="000000"/>
                </a:solidFill>
              </a:rPr>
              <a:t>某变量的</a:t>
            </a:r>
            <a:r>
              <a:rPr lang="en-US" altLang="zh-CN" sz="2100" dirty="0">
                <a:solidFill>
                  <a:srgbClr val="000000"/>
                </a:solidFill>
              </a:rPr>
              <a:t>OLS</a:t>
            </a:r>
            <a:r>
              <a:rPr lang="zh-CN" altLang="en-US" sz="2100" dirty="0">
                <a:solidFill>
                  <a:srgbClr val="000000"/>
                </a:solidFill>
              </a:rPr>
              <a:t>估计值较大，则其被选入模型的概率会相对较高，于是对该变量上施加的惩罚就应该变小，从而使这个变量可以更好地保留在模型中。由于权重是由数据决定的，因此其即为“</a:t>
            </a:r>
            <a:r>
              <a:rPr lang="en-US" altLang="zh-CN" sz="2100" dirty="0">
                <a:solidFill>
                  <a:srgbClr val="000000"/>
                </a:solidFill>
              </a:rPr>
              <a:t>Adaptive Lasso</a:t>
            </a:r>
            <a:r>
              <a:rPr lang="zh-CN" altLang="en-US" sz="2100" dirty="0">
                <a:solidFill>
                  <a:srgbClr val="000000"/>
                </a:solidFill>
              </a:rPr>
              <a:t>”中的“自适应”项，从而减少偏差。</a:t>
            </a:r>
            <a:endParaRPr lang="en-US" altLang="zh-CN" sz="2100" dirty="0">
              <a:solidFill>
                <a:srgbClr val="000000"/>
              </a:solidFill>
            </a:endParaRPr>
          </a:p>
        </p:txBody>
      </p:sp>
    </p:spTree>
    <p:extLst>
      <p:ext uri="{BB962C8B-B14F-4D97-AF65-F5344CB8AC3E}">
        <p14:creationId xmlns:p14="http://schemas.microsoft.com/office/powerpoint/2010/main" val="1653209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2"/>
          <p:cNvSpPr>
            <a:spLocks noChangeArrowheads="1"/>
          </p:cNvSpPr>
          <p:nvPr/>
        </p:nvSpPr>
        <p:spPr bwMode="auto">
          <a:xfrm>
            <a:off x="2389188" y="688975"/>
            <a:ext cx="4321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solidFill>
                  <a:srgbClr val="000000"/>
                </a:solidFill>
                <a:latin typeface="Calibri" pitchFamily="34" charset="0"/>
                <a:sym typeface="Calibri" pitchFamily="34" charset="0"/>
              </a:rPr>
              <a:t>Elastic-Net</a:t>
            </a:r>
            <a:r>
              <a:rPr lang="zh-CN" altLang="en-US" sz="3200" dirty="0">
                <a:solidFill>
                  <a:srgbClr val="000000"/>
                </a:solidFill>
                <a:latin typeface="Calibri" pitchFamily="34" charset="0"/>
                <a:sym typeface="宋体" charset="-122"/>
              </a:rPr>
              <a:t>方法</a:t>
            </a:r>
          </a:p>
        </p:txBody>
      </p:sp>
      <p:sp>
        <p:nvSpPr>
          <p:cNvPr id="57347" name="文本框 3"/>
          <p:cNvSpPr>
            <a:spLocks noChangeArrowheads="1"/>
          </p:cNvSpPr>
          <p:nvPr/>
        </p:nvSpPr>
        <p:spPr bwMode="auto">
          <a:xfrm>
            <a:off x="899592" y="1412776"/>
            <a:ext cx="72035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err="1">
                <a:solidFill>
                  <a:srgbClr val="000000"/>
                </a:solidFill>
                <a:latin typeface="Times New Roman" pitchFamily="18" charset="0"/>
                <a:cs typeface="Times New Roman" pitchFamily="18" charset="0"/>
              </a:rPr>
              <a:t>Zou</a:t>
            </a:r>
            <a:r>
              <a:rPr lang="zh-CN" altLang="en-US" sz="2000" dirty="0">
                <a:solidFill>
                  <a:srgbClr val="000000"/>
                </a:solidFill>
                <a:latin typeface="Times New Roman" pitchFamily="18" charset="0"/>
                <a:cs typeface="Times New Roman" pitchFamily="18" charset="0"/>
              </a:rPr>
              <a:t>和</a:t>
            </a:r>
            <a:r>
              <a:rPr lang="en-US" altLang="zh-CN" sz="2000" dirty="0">
                <a:solidFill>
                  <a:srgbClr val="000000"/>
                </a:solidFill>
                <a:latin typeface="Times New Roman" pitchFamily="18" charset="0"/>
                <a:cs typeface="Times New Roman" pitchFamily="18" charset="0"/>
              </a:rPr>
              <a:t>Hastie</a:t>
            </a:r>
            <a:r>
              <a:rPr lang="zh-CN" altLang="en-US" sz="2000" dirty="0">
                <a:solidFill>
                  <a:srgbClr val="000000"/>
                </a:solidFill>
                <a:latin typeface="Times New Roman" pitchFamily="18" charset="0"/>
                <a:cs typeface="Times New Roman" pitchFamily="18" charset="0"/>
              </a:rPr>
              <a:t>（</a:t>
            </a:r>
            <a:r>
              <a:rPr lang="en-US" altLang="zh-CN" sz="2000" dirty="0">
                <a:solidFill>
                  <a:srgbClr val="000000"/>
                </a:solidFill>
                <a:latin typeface="Times New Roman" pitchFamily="18" charset="0"/>
                <a:cs typeface="Times New Roman" pitchFamily="18" charset="0"/>
              </a:rPr>
              <a:t>2005</a:t>
            </a:r>
            <a:r>
              <a:rPr lang="zh-CN" altLang="en-US" sz="2000" dirty="0">
                <a:solidFill>
                  <a:srgbClr val="000000"/>
                </a:solidFill>
                <a:latin typeface="Times New Roman" pitchFamily="18" charset="0"/>
                <a:cs typeface="Times New Roman" pitchFamily="18" charset="0"/>
              </a:rPr>
              <a:t>）混合了</a:t>
            </a:r>
            <a:r>
              <a:rPr lang="en-US" altLang="zh-CN" sz="2000" dirty="0">
                <a:solidFill>
                  <a:srgbClr val="000000"/>
                </a:solidFill>
                <a:latin typeface="Times New Roman" pitchFamily="18" charset="0"/>
                <a:cs typeface="Times New Roman" pitchFamily="18" charset="0"/>
              </a:rPr>
              <a:t>Lasso</a:t>
            </a:r>
            <a:r>
              <a:rPr lang="zh-CN" altLang="en-US" sz="2000" dirty="0">
                <a:solidFill>
                  <a:srgbClr val="000000"/>
                </a:solidFill>
                <a:latin typeface="Times New Roman" pitchFamily="18" charset="0"/>
                <a:cs typeface="Times New Roman" pitchFamily="18" charset="0"/>
              </a:rPr>
              <a:t>和岭回归的优点，提出了</a:t>
            </a:r>
            <a:r>
              <a:rPr lang="en-US" altLang="zh-CN" sz="2000" dirty="0">
                <a:solidFill>
                  <a:srgbClr val="000000"/>
                </a:solidFill>
                <a:latin typeface="Times New Roman" pitchFamily="18" charset="0"/>
                <a:cs typeface="Times New Roman" pitchFamily="18" charset="0"/>
              </a:rPr>
              <a:t>Elastic-Net</a:t>
            </a:r>
            <a:r>
              <a:rPr lang="zh-CN" altLang="en-US" sz="2000" dirty="0">
                <a:solidFill>
                  <a:srgbClr val="000000"/>
                </a:solidFill>
                <a:latin typeface="Times New Roman" pitchFamily="18" charset="0"/>
                <a:cs typeface="Times New Roman" pitchFamily="18" charset="0"/>
              </a:rPr>
              <a:t>方法以求尽量弥补</a:t>
            </a:r>
            <a:r>
              <a:rPr lang="en-US" altLang="zh-CN" sz="2000" dirty="0">
                <a:solidFill>
                  <a:srgbClr val="000000"/>
                </a:solidFill>
                <a:latin typeface="Times New Roman" pitchFamily="18" charset="0"/>
                <a:cs typeface="Times New Roman" pitchFamily="18" charset="0"/>
              </a:rPr>
              <a:t>Lasso</a:t>
            </a:r>
            <a:r>
              <a:rPr lang="zh-CN" altLang="en-US" sz="2000" dirty="0">
                <a:solidFill>
                  <a:srgbClr val="000000"/>
                </a:solidFill>
                <a:latin typeface="Times New Roman" pitchFamily="18" charset="0"/>
                <a:cs typeface="Times New Roman" pitchFamily="18" charset="0"/>
              </a:rPr>
              <a:t>的缺点</a:t>
            </a:r>
          </a:p>
        </p:txBody>
      </p:sp>
      <p:sp>
        <p:nvSpPr>
          <p:cNvPr id="57348" name="矩形 4"/>
          <p:cNvSpPr>
            <a:spLocks noChangeArrowheads="1"/>
          </p:cNvSpPr>
          <p:nvPr/>
        </p:nvSpPr>
        <p:spPr bwMode="auto">
          <a:xfrm>
            <a:off x="889000" y="2505075"/>
            <a:ext cx="6818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000000"/>
              </a:solidFill>
              <a:latin typeface="Calibri" pitchFamily="34" charset="0"/>
              <a:sym typeface="宋体" charset="-122"/>
            </a:endParaRPr>
          </a:p>
        </p:txBody>
      </p:sp>
      <p:sp>
        <p:nvSpPr>
          <p:cNvPr id="57349" name="矩形 4"/>
          <p:cNvSpPr>
            <a:spLocks noRot="1" noChangeAspect="1" noEditPoints="1" noChangeArrowheads="1" noTextEdit="1"/>
          </p:cNvSpPr>
          <p:nvPr/>
        </p:nvSpPr>
        <p:spPr bwMode="auto">
          <a:xfrm>
            <a:off x="539552" y="2204864"/>
            <a:ext cx="8232772" cy="1245931"/>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50" name="文本框 5"/>
          <p:cNvSpPr>
            <a:spLocks noChangeArrowheads="1"/>
          </p:cNvSpPr>
          <p:nvPr/>
        </p:nvSpPr>
        <p:spPr bwMode="auto">
          <a:xfrm>
            <a:off x="521716" y="4643586"/>
            <a:ext cx="8235925"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100" dirty="0">
                <a:solidFill>
                  <a:srgbClr val="000000"/>
                </a:solidFill>
              </a:rPr>
              <a:t>Elastic-Net</a:t>
            </a:r>
            <a:r>
              <a:rPr lang="zh-CN" altLang="en-US" sz="2100" dirty="0">
                <a:solidFill>
                  <a:srgbClr val="000000"/>
                </a:solidFill>
              </a:rPr>
              <a:t>方法同样地有</a:t>
            </a:r>
            <a:r>
              <a:rPr lang="en-US" altLang="zh-CN" sz="2100" dirty="0">
                <a:solidFill>
                  <a:srgbClr val="000000"/>
                </a:solidFill>
              </a:rPr>
              <a:t>Lasso</a:t>
            </a:r>
            <a:r>
              <a:rPr lang="zh-CN" altLang="en-US" sz="2100" dirty="0">
                <a:solidFill>
                  <a:srgbClr val="000000"/>
                </a:solidFill>
              </a:rPr>
              <a:t>能够进行参数估计和选择变量的优点，且可以用较高的预测精度来对稀疏模型进行选择，还可以消除多重共线性，从而实现将一组相关性很大的变量同时选出来的功能。</a:t>
            </a:r>
          </a:p>
        </p:txBody>
      </p:sp>
      <p:sp>
        <p:nvSpPr>
          <p:cNvPr id="7" name="矩形 3"/>
          <p:cNvSpPr>
            <a:spLocks noRot="1" noChangeAspect="1" noEditPoints="1" noChangeArrowheads="1" noTextEdit="1"/>
          </p:cNvSpPr>
          <p:nvPr/>
        </p:nvSpPr>
        <p:spPr bwMode="auto">
          <a:xfrm>
            <a:off x="157287" y="3501008"/>
            <a:ext cx="9095233" cy="1172468"/>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5958639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lstStyle/>
          <a:p>
            <a:r>
              <a:rPr lang="en-US" altLang="zh-CN" dirty="0" smtClean="0"/>
              <a:t>R code</a:t>
            </a:r>
            <a:endParaRPr lang="zh-CN" altLang="en-US" dirty="0"/>
          </a:p>
        </p:txBody>
      </p:sp>
      <p:sp>
        <p:nvSpPr>
          <p:cNvPr id="3" name="内容占位符 2"/>
          <p:cNvSpPr>
            <a:spLocks noGrp="1"/>
          </p:cNvSpPr>
          <p:nvPr>
            <p:ph idx="1"/>
          </p:nvPr>
        </p:nvSpPr>
        <p:spPr/>
        <p:txBody>
          <a:bodyPr>
            <a:normAutofit fontScale="70000" lnSpcReduction="20000"/>
          </a:bodyPr>
          <a:lstStyle/>
          <a:p>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library(</a:t>
            </a:r>
            <a:r>
              <a:rPr lang="en-US" altLang="zh-CN" dirty="0" err="1">
                <a:solidFill>
                  <a:srgbClr val="000000"/>
                </a:solidFill>
                <a:latin typeface="Calibri" pitchFamily="34" charset="0"/>
                <a:sym typeface="Calibri" pitchFamily="34" charset="0"/>
              </a:rPr>
              <a:t>msgps</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msgps</a:t>
            </a:r>
            <a:r>
              <a:rPr lang="zh-CN" altLang="en-US" dirty="0">
                <a:solidFill>
                  <a:srgbClr val="000000"/>
                </a:solidFill>
                <a:latin typeface="Calibri" pitchFamily="34" charset="0"/>
                <a:sym typeface="宋体" charset="-122"/>
              </a:rPr>
              <a:t>包包含计算</a:t>
            </a:r>
            <a:r>
              <a:rPr lang="en-US" altLang="zh-CN" dirty="0">
                <a:solidFill>
                  <a:srgbClr val="000000"/>
                </a:solidFill>
                <a:latin typeface="Calibri" pitchFamily="34" charset="0"/>
                <a:sym typeface="Calibri" pitchFamily="34" charset="0"/>
              </a:rPr>
              <a:t>lasso</a:t>
            </a:r>
            <a:r>
              <a:rPr lang="zh-CN" altLang="en-US" dirty="0">
                <a:solidFill>
                  <a:srgbClr val="000000"/>
                </a:solidFill>
                <a:latin typeface="Calibri" pitchFamily="34" charset="0"/>
                <a:sym typeface="宋体" charset="-122"/>
              </a:rPr>
              <a:t>、</a:t>
            </a:r>
            <a:r>
              <a:rPr lang="en-US" altLang="zh-CN" dirty="0" err="1">
                <a:solidFill>
                  <a:srgbClr val="000000"/>
                </a:solidFill>
                <a:latin typeface="Calibri" pitchFamily="34" charset="0"/>
                <a:sym typeface="Calibri" pitchFamily="34" charset="0"/>
              </a:rPr>
              <a:t>alsso</a:t>
            </a:r>
            <a:r>
              <a:rPr lang="zh-CN" altLang="en-US" dirty="0">
                <a:solidFill>
                  <a:srgbClr val="000000"/>
                </a:solidFill>
                <a:latin typeface="Calibri" pitchFamily="34" charset="0"/>
                <a:sym typeface="宋体" charset="-122"/>
              </a:rPr>
              <a:t>、</a:t>
            </a:r>
            <a:r>
              <a:rPr lang="en-US" altLang="zh-CN" dirty="0">
                <a:solidFill>
                  <a:srgbClr val="000000"/>
                </a:solidFill>
                <a:latin typeface="Calibri" pitchFamily="34" charset="0"/>
                <a:sym typeface="Calibri" pitchFamily="34" charset="0"/>
              </a:rPr>
              <a:t>elastic net</a:t>
            </a:r>
            <a:r>
              <a:rPr lang="zh-CN" altLang="en-US" dirty="0">
                <a:solidFill>
                  <a:srgbClr val="000000"/>
                </a:solidFill>
                <a:latin typeface="Calibri" pitchFamily="34" charset="0"/>
                <a:sym typeface="宋体" charset="-122"/>
              </a:rPr>
              <a:t>函数</a:t>
            </a:r>
          </a:p>
          <a:p>
            <a:r>
              <a:rPr lang="en-US" altLang="zh-CN" dirty="0">
                <a:solidFill>
                  <a:srgbClr val="000000"/>
                </a:solidFill>
                <a:latin typeface="Calibri" pitchFamily="34" charset="0"/>
                <a:sym typeface="Calibri" pitchFamily="34" charset="0"/>
              </a:rPr>
              <a:t>#adaptive lasso</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x=</a:t>
            </a:r>
            <a:r>
              <a:rPr lang="en-US" altLang="zh-CN" dirty="0" err="1">
                <a:solidFill>
                  <a:srgbClr val="000000"/>
                </a:solidFill>
                <a:latin typeface="Calibri" pitchFamily="34" charset="0"/>
                <a:sym typeface="Calibri" pitchFamily="34" charset="0"/>
              </a:rPr>
              <a:t>as.matrix</a:t>
            </a:r>
            <a:r>
              <a:rPr lang="en-US" altLang="zh-CN" dirty="0">
                <a:solidFill>
                  <a:srgbClr val="000000"/>
                </a:solidFill>
                <a:latin typeface="Calibri" pitchFamily="34" charset="0"/>
                <a:sym typeface="Calibri" pitchFamily="34" charset="0"/>
              </a:rPr>
              <a:t>(w[,2:65])</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y=w[,1]</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al=</a:t>
            </a:r>
            <a:r>
              <a:rPr lang="en-US" altLang="zh-CN" dirty="0" err="1">
                <a:solidFill>
                  <a:srgbClr val="000000"/>
                </a:solidFill>
                <a:latin typeface="Calibri" pitchFamily="34" charset="0"/>
                <a:sym typeface="Calibri" pitchFamily="34" charset="0"/>
              </a:rPr>
              <a:t>msgps</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x,y,penalty</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alasso</a:t>
            </a:r>
            <a:r>
              <a:rPr lang="en-US" altLang="zh-CN" dirty="0">
                <a:solidFill>
                  <a:srgbClr val="000000"/>
                </a:solidFill>
                <a:latin typeface="Calibri" pitchFamily="34" charset="0"/>
                <a:sym typeface="Calibri" pitchFamily="34" charset="0"/>
              </a:rPr>
              <a:t>",gamma=1,lambda=0)#gamma</a:t>
            </a:r>
            <a:r>
              <a:rPr lang="zh-CN" altLang="en-US" dirty="0">
                <a:solidFill>
                  <a:srgbClr val="000000"/>
                </a:solidFill>
                <a:latin typeface="Calibri" pitchFamily="34" charset="0"/>
                <a:sym typeface="宋体" charset="-122"/>
              </a:rPr>
              <a:t>为</a:t>
            </a:r>
            <a:r>
              <a:rPr lang="en-US" altLang="zh-CN" dirty="0" err="1">
                <a:solidFill>
                  <a:srgbClr val="000000"/>
                </a:solidFill>
                <a:latin typeface="Calibri" pitchFamily="34" charset="0"/>
                <a:sym typeface="Calibri" pitchFamily="34" charset="0"/>
              </a:rPr>
              <a:t>alasso</a:t>
            </a:r>
            <a:r>
              <a:rPr lang="zh-CN" altLang="en-US" dirty="0">
                <a:solidFill>
                  <a:srgbClr val="000000"/>
                </a:solidFill>
                <a:latin typeface="Calibri" pitchFamily="34" charset="0"/>
                <a:sym typeface="宋体" charset="-122"/>
              </a:rPr>
              <a:t>中的</a:t>
            </a:r>
            <a:r>
              <a:rPr lang="en-US" altLang="zh-CN" dirty="0">
                <a:solidFill>
                  <a:srgbClr val="000000"/>
                </a:solidFill>
                <a:latin typeface="Calibri" pitchFamily="34" charset="0"/>
                <a:sym typeface="Calibri" pitchFamily="34" charset="0"/>
              </a:rPr>
              <a:t>gamma</a:t>
            </a:r>
            <a:r>
              <a:rPr lang="zh-CN" altLang="en-US" dirty="0">
                <a:solidFill>
                  <a:srgbClr val="000000"/>
                </a:solidFill>
                <a:latin typeface="Calibri" pitchFamily="34" charset="0"/>
                <a:sym typeface="宋体" charset="-122"/>
              </a:rPr>
              <a:t>值</a:t>
            </a:r>
          </a:p>
          <a:p>
            <a:r>
              <a:rPr lang="en-US" altLang="zh-CN" dirty="0">
                <a:solidFill>
                  <a:srgbClr val="000000"/>
                </a:solidFill>
                <a:latin typeface="Calibri" pitchFamily="34" charset="0"/>
                <a:sym typeface="Calibri" pitchFamily="34" charset="0"/>
              </a:rPr>
              <a:t>summary(al)</a:t>
            </a:r>
            <a:endParaRPr lang="zh-CN" altLang="en-US" dirty="0">
              <a:solidFill>
                <a:srgbClr val="000000"/>
              </a:solidFill>
              <a:latin typeface="Calibri" pitchFamily="34" charset="0"/>
              <a:sym typeface="Calibri" pitchFamily="34" charset="0"/>
            </a:endParaRPr>
          </a:p>
          <a:p>
            <a:r>
              <a:rPr lang="en-US" altLang="zh-CN" dirty="0" err="1">
                <a:solidFill>
                  <a:srgbClr val="000000"/>
                </a:solidFill>
                <a:latin typeface="Calibri" pitchFamily="34" charset="0"/>
                <a:sym typeface="Calibri" pitchFamily="34" charset="0"/>
              </a:rPr>
              <a:t>coef</a:t>
            </a:r>
            <a:r>
              <a:rPr lang="en-US" altLang="zh-CN" dirty="0">
                <a:solidFill>
                  <a:srgbClr val="000000"/>
                </a:solidFill>
                <a:latin typeface="Calibri" pitchFamily="34" charset="0"/>
                <a:sym typeface="Calibri" pitchFamily="34" charset="0"/>
              </a:rPr>
              <a:t>(al)</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par(</a:t>
            </a:r>
            <a:r>
              <a:rPr lang="en-US" altLang="zh-CN" dirty="0" err="1">
                <a:solidFill>
                  <a:srgbClr val="000000"/>
                </a:solidFill>
                <a:latin typeface="Calibri" pitchFamily="34" charset="0"/>
                <a:sym typeface="Calibri" pitchFamily="34" charset="0"/>
              </a:rPr>
              <a:t>mfrow</a:t>
            </a:r>
            <a:r>
              <a:rPr lang="en-US" altLang="zh-CN" dirty="0">
                <a:solidFill>
                  <a:srgbClr val="000000"/>
                </a:solidFill>
                <a:latin typeface="Calibri" pitchFamily="34" charset="0"/>
                <a:sym typeface="Calibri" pitchFamily="34" charset="0"/>
              </a:rPr>
              <a:t>=c(1,3))</a:t>
            </a:r>
            <a:endParaRPr lang="zh-CN" altLang="en-US" dirty="0">
              <a:solidFill>
                <a:srgbClr val="000000"/>
              </a:solidFill>
              <a:latin typeface="Calibri" pitchFamily="34" charset="0"/>
              <a:sym typeface="Calibri" pitchFamily="34" charset="0"/>
            </a:endParaRPr>
          </a:p>
          <a:p>
            <a:r>
              <a:rPr lang="en-US" altLang="zh-CN" dirty="0">
                <a:solidFill>
                  <a:srgbClr val="000000"/>
                </a:solidFill>
                <a:latin typeface="Calibri" pitchFamily="34" charset="0"/>
                <a:sym typeface="Calibri" pitchFamily="34" charset="0"/>
              </a:rPr>
              <a:t>plot(</a:t>
            </a:r>
            <a:r>
              <a:rPr lang="en-US" altLang="zh-CN" dirty="0" err="1">
                <a:solidFill>
                  <a:srgbClr val="000000"/>
                </a:solidFill>
                <a:latin typeface="Calibri" pitchFamily="34" charset="0"/>
                <a:sym typeface="Calibri" pitchFamily="34" charset="0"/>
              </a:rPr>
              <a:t>al,criterion</a:t>
            </a:r>
            <a:r>
              <a:rPr lang="en-US" altLang="zh-CN" dirty="0">
                <a:solidFill>
                  <a:srgbClr val="000000"/>
                </a:solidFill>
                <a:latin typeface="Calibri" pitchFamily="34" charset="0"/>
                <a:sym typeface="Calibri" pitchFamily="34" charset="0"/>
              </a:rPr>
              <a:t>="</a:t>
            </a:r>
            <a:r>
              <a:rPr lang="en-US" altLang="zh-CN" dirty="0" err="1">
                <a:solidFill>
                  <a:srgbClr val="000000"/>
                </a:solidFill>
                <a:latin typeface="Calibri" pitchFamily="34" charset="0"/>
                <a:sym typeface="Calibri" pitchFamily="34" charset="0"/>
              </a:rPr>
              <a:t>gcv</a:t>
            </a:r>
            <a:r>
              <a:rPr lang="en-US" altLang="zh-CN" dirty="0">
                <a:solidFill>
                  <a:srgbClr val="000000"/>
                </a:solidFill>
                <a:latin typeface="Calibri" pitchFamily="34" charset="0"/>
                <a:sym typeface="Calibri" pitchFamily="34" charset="0"/>
              </a:rPr>
              <a:t>",main="</a:t>
            </a:r>
            <a:r>
              <a:rPr lang="en-US" altLang="zh-CN" dirty="0" err="1">
                <a:solidFill>
                  <a:srgbClr val="000000"/>
                </a:solidFill>
                <a:latin typeface="Calibri" pitchFamily="34" charset="0"/>
                <a:sym typeface="Calibri" pitchFamily="34" charset="0"/>
              </a:rPr>
              <a:t>alsso</a:t>
            </a:r>
            <a:r>
              <a:rPr lang="en-US" altLang="zh-CN" dirty="0">
                <a:solidFill>
                  <a:srgbClr val="000000"/>
                </a:solidFill>
                <a:latin typeface="Calibri" pitchFamily="34" charset="0"/>
                <a:sym typeface="Calibri" pitchFamily="34" charset="0"/>
              </a:rPr>
              <a:t>")#</a:t>
            </a:r>
            <a:r>
              <a:rPr lang="zh-CN" altLang="en-US" dirty="0">
                <a:solidFill>
                  <a:srgbClr val="000000"/>
                </a:solidFill>
                <a:latin typeface="Calibri" pitchFamily="34" charset="0"/>
                <a:sym typeface="宋体" charset="-122"/>
              </a:rPr>
              <a:t>画出路径图，以</a:t>
            </a:r>
            <a:r>
              <a:rPr lang="en-US" altLang="zh-CN" dirty="0">
                <a:solidFill>
                  <a:srgbClr val="000000"/>
                </a:solidFill>
                <a:latin typeface="Calibri" pitchFamily="34" charset="0"/>
                <a:sym typeface="Calibri" pitchFamily="34" charset="0"/>
              </a:rPr>
              <a:t>GCV</a:t>
            </a:r>
            <a:r>
              <a:rPr lang="zh-CN" altLang="en-US" dirty="0">
                <a:solidFill>
                  <a:srgbClr val="000000"/>
                </a:solidFill>
                <a:latin typeface="Calibri" pitchFamily="34" charset="0"/>
                <a:sym typeface="宋体" charset="-122"/>
              </a:rPr>
              <a:t>选择最优模型</a:t>
            </a:r>
            <a:endParaRPr lang="en-US" altLang="zh-CN" dirty="0">
              <a:solidFill>
                <a:srgbClr val="000000"/>
              </a:solidFill>
            </a:endParaRPr>
          </a:p>
          <a:p>
            <a:endParaRPr lang="zh-CN" altLang="en-US" dirty="0"/>
          </a:p>
        </p:txBody>
      </p:sp>
    </p:spTree>
    <p:extLst>
      <p:ext uri="{BB962C8B-B14F-4D97-AF65-F5344CB8AC3E}">
        <p14:creationId xmlns:p14="http://schemas.microsoft.com/office/powerpoint/2010/main" val="27054689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The penalty term</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The</a:t>
            </a:r>
            <a:r>
              <a:rPr lang="en-US" altLang="zh-CN" dirty="0"/>
              <a:t> "</a:t>
            </a:r>
            <a:r>
              <a:rPr lang="en-US" altLang="zh-CN" dirty="0" err="1"/>
              <a:t>enet</a:t>
            </a:r>
            <a:r>
              <a:rPr lang="en-US" altLang="zh-CN" dirty="0"/>
              <a:t>" indicates the elastic net:</a:t>
            </a:r>
          </a:p>
          <a:p>
            <a:r>
              <a:rPr lang="en-US" altLang="zh-CN" i="1" dirty="0"/>
              <a:t>α/2||β||_2^2+(1-α)||β||_1.</a:t>
            </a:r>
            <a:endParaRPr lang="en-US" altLang="zh-CN" dirty="0"/>
          </a:p>
          <a:p>
            <a:r>
              <a:rPr lang="en-US" altLang="zh-CN" dirty="0"/>
              <a:t>Note that alpha=0 is the lasso penalty. </a:t>
            </a:r>
            <a:endParaRPr lang="en-US" altLang="zh-CN" dirty="0" smtClean="0"/>
          </a:p>
          <a:p>
            <a:r>
              <a:rPr lang="en-US" altLang="zh-CN" dirty="0" smtClean="0"/>
              <a:t>The</a:t>
            </a:r>
            <a:r>
              <a:rPr lang="en-US" altLang="zh-CN" dirty="0"/>
              <a:t> "genet" is the generalized elastic net:</a:t>
            </a:r>
          </a:p>
          <a:p>
            <a:r>
              <a:rPr lang="en-US" altLang="zh-CN" i="1" dirty="0"/>
              <a:t>log(α+(1-α)||β||_1).</a:t>
            </a:r>
            <a:endParaRPr lang="en-US" altLang="zh-CN" dirty="0"/>
          </a:p>
          <a:p>
            <a:r>
              <a:rPr lang="en-US" altLang="zh-CN" dirty="0"/>
              <a:t>The "</a:t>
            </a:r>
            <a:r>
              <a:rPr lang="en-US" altLang="zh-CN" dirty="0" err="1"/>
              <a:t>alasso</a:t>
            </a:r>
            <a:r>
              <a:rPr lang="en-US" altLang="zh-CN" dirty="0"/>
              <a:t>" is the adaptive lasso, which is a weighted version of the lasso given by</a:t>
            </a:r>
          </a:p>
          <a:p>
            <a:r>
              <a:rPr lang="en-US" altLang="zh-CN" i="1" dirty="0" err="1"/>
              <a:t>w_i</a:t>
            </a:r>
            <a:r>
              <a:rPr lang="en-US" altLang="zh-CN" i="1" dirty="0"/>
              <a:t>||β||_1,</a:t>
            </a:r>
            <a:endParaRPr lang="en-US" altLang="zh-CN" dirty="0"/>
          </a:p>
          <a:p>
            <a:r>
              <a:rPr lang="en-US" altLang="zh-CN" dirty="0"/>
              <a:t>where </a:t>
            </a:r>
            <a:r>
              <a:rPr lang="en-US" altLang="zh-CN" i="1" dirty="0" err="1"/>
              <a:t>w_i</a:t>
            </a:r>
            <a:r>
              <a:rPr lang="en-US" altLang="zh-CN" dirty="0"/>
              <a:t> is </a:t>
            </a:r>
            <a:r>
              <a:rPr lang="en-US" altLang="zh-CN" i="1" dirty="0"/>
              <a:t>1/(\hat{β}_i)^{γ}</a:t>
            </a:r>
            <a:r>
              <a:rPr lang="en-US" altLang="zh-CN" dirty="0"/>
              <a:t>. Here </a:t>
            </a:r>
            <a:r>
              <a:rPr lang="en-US" altLang="zh-CN" i="1" dirty="0"/>
              <a:t>γ&gt;0</a:t>
            </a:r>
            <a:r>
              <a:rPr lang="en-US" altLang="zh-CN" dirty="0"/>
              <a:t> is a tuning parameter, and </a:t>
            </a:r>
            <a:r>
              <a:rPr lang="en-US" altLang="zh-CN" i="1" dirty="0"/>
              <a:t>\hat{β}_i</a:t>
            </a:r>
            <a:r>
              <a:rPr lang="en-US" altLang="zh-CN" dirty="0"/>
              <a:t> is the ridge estimate with regularization parameter being </a:t>
            </a:r>
            <a:r>
              <a:rPr lang="en-US" altLang="zh-CN" i="1" dirty="0"/>
              <a:t>λ ≥ 0</a:t>
            </a:r>
            <a:r>
              <a:rPr lang="en-US" altLang="zh-CN" dirty="0"/>
              <a:t>.</a:t>
            </a:r>
          </a:p>
          <a:p>
            <a:endParaRPr lang="zh-CN" altLang="en-US" dirty="0"/>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59</a:t>
            </a:fld>
            <a:endParaRPr lang="zh-CN" altLang="en-US"/>
          </a:p>
        </p:txBody>
      </p:sp>
    </p:spTree>
    <p:extLst>
      <p:ext uri="{BB962C8B-B14F-4D97-AF65-F5344CB8AC3E}">
        <p14:creationId xmlns:p14="http://schemas.microsoft.com/office/powerpoint/2010/main" val="537372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smtClean="0">
                <a:solidFill>
                  <a:srgbClr val="FF0000"/>
                </a:solidFill>
                <a:latin typeface="Century Schoolbook" pitchFamily="18" charset="0"/>
                <a:cs typeface="Times New Roman" pitchFamily="18" charset="0"/>
              </a:rPr>
              <a:t>Adjusted R-Square</a:t>
            </a:r>
          </a:p>
        </p:txBody>
      </p:sp>
      <p:sp>
        <p:nvSpPr>
          <p:cNvPr id="26627"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R-Square</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Adjusted R-Square</a:t>
            </a:r>
          </a:p>
        </p:txBody>
      </p:sp>
      <p:graphicFrame>
        <p:nvGraphicFramePr>
          <p:cNvPr id="26628" name="Object 4"/>
          <p:cNvGraphicFramePr>
            <a:graphicFrameLocks noChangeAspect="1"/>
          </p:cNvGraphicFramePr>
          <p:nvPr>
            <p:extLst>
              <p:ext uri="{D42A27DB-BD31-4B8C-83A1-F6EECF244321}">
                <p14:modId xmlns:p14="http://schemas.microsoft.com/office/powerpoint/2010/main" val="541010652"/>
              </p:ext>
            </p:extLst>
          </p:nvPr>
        </p:nvGraphicFramePr>
        <p:xfrm>
          <a:off x="3048000" y="2276872"/>
          <a:ext cx="2128838" cy="1000125"/>
        </p:xfrm>
        <a:graphic>
          <a:graphicData uri="http://schemas.openxmlformats.org/presentationml/2006/ole">
            <mc:AlternateContent xmlns:mc="http://schemas.openxmlformats.org/markup-compatibility/2006">
              <mc:Choice xmlns:v="urn:schemas-microsoft-com:vml" Requires="v">
                <p:oleObj spid="_x0000_s11448" name="Equation" r:id="rId3" imgW="837836" imgH="393529" progId="Equation.3">
                  <p:embed/>
                </p:oleObj>
              </mc:Choice>
              <mc:Fallback>
                <p:oleObj name="Equation" r:id="rId3" imgW="83783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276872"/>
                        <a:ext cx="212883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438400" y="4495800"/>
          <a:ext cx="4127500" cy="1096963"/>
        </p:xfrm>
        <a:graphic>
          <a:graphicData uri="http://schemas.openxmlformats.org/presentationml/2006/ole">
            <mc:AlternateContent xmlns:mc="http://schemas.openxmlformats.org/markup-compatibility/2006">
              <mc:Choice xmlns:v="urn:schemas-microsoft-com:vml" Requires="v">
                <p:oleObj spid="_x0000_s11449" name="Equation" r:id="rId5" imgW="1625600" imgH="431800" progId="Equation.3">
                  <p:embed/>
                </p:oleObj>
              </mc:Choice>
              <mc:Fallback>
                <p:oleObj name="Equation" r:id="rId5" imgW="1625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495800"/>
                        <a:ext cx="41275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6</a:t>
            </a:fld>
            <a:endParaRPr lang="zh-CN" altLang="en-US"/>
          </a:p>
        </p:txBody>
      </p:sp>
      <p:sp>
        <p:nvSpPr>
          <p:cNvPr id="4" name="日期占位符 3"/>
          <p:cNvSpPr>
            <a:spLocks noGrp="1"/>
          </p:cNvSpPr>
          <p:nvPr>
            <p:ph type="dt" sz="half" idx="10"/>
          </p:nvPr>
        </p:nvSpPr>
        <p:spPr/>
        <p:txBody>
          <a:bodyPr/>
          <a:lstStyle/>
          <a:p>
            <a:fld id="{BE01DBBE-B232-491C-B8E1-DF7A6AEBEDA6}" type="datetime1">
              <a:rPr lang="zh-CN" altLang="en-US" smtClean="0"/>
              <a:t>2019/4/7</a:t>
            </a:fld>
            <a:endParaRPr lang="zh-CN" altLang="en-US"/>
          </a:p>
        </p:txBody>
      </p:sp>
    </p:spTree>
    <p:extLst>
      <p:ext uri="{BB962C8B-B14F-4D97-AF65-F5344CB8AC3E}">
        <p14:creationId xmlns:p14="http://schemas.microsoft.com/office/powerpoint/2010/main" val="1596356548"/>
      </p:ext>
    </p:extLst>
  </p:cSld>
  <p:clrMapOvr>
    <a:masterClrMapping/>
  </p:clrMapOvr>
  <mc:AlternateContent xmlns:mc="http://schemas.openxmlformats.org/markup-compatibility/2006" xmlns:p14="http://schemas.microsoft.com/office/powerpoint/2010/main">
    <mc:Choice Requires="p14">
      <p:transition spd="slow" p14:dur="2000" advTm="79"/>
    </mc:Choice>
    <mc:Fallback xmlns="">
      <p:transition spd="slow" advTm="7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4"/>
          <p:cNvSpPr>
            <a:spLocks noChangeArrowheads="1"/>
          </p:cNvSpPr>
          <p:nvPr/>
        </p:nvSpPr>
        <p:spPr bwMode="auto">
          <a:xfrm>
            <a:off x="284163" y="142875"/>
            <a:ext cx="8752333"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smtClean="0">
                <a:solidFill>
                  <a:srgbClr val="000000"/>
                </a:solidFill>
                <a:latin typeface="Calibri" pitchFamily="34" charset="0"/>
                <a:sym typeface="Calibri" pitchFamily="34" charset="0"/>
              </a:rPr>
              <a:t>par(</a:t>
            </a:r>
            <a:r>
              <a:rPr lang="en-US" altLang="zh-CN" sz="1600" dirty="0" err="1" smtClean="0">
                <a:solidFill>
                  <a:srgbClr val="000000"/>
                </a:solidFill>
                <a:latin typeface="Calibri" pitchFamily="34" charset="0"/>
                <a:sym typeface="Calibri" pitchFamily="34" charset="0"/>
              </a:rPr>
              <a:t>mfrow</a:t>
            </a:r>
            <a:r>
              <a:rPr lang="en-US" altLang="zh-CN" sz="1600" dirty="0" smtClean="0">
                <a:solidFill>
                  <a:srgbClr val="000000"/>
                </a:solidFill>
                <a:latin typeface="Calibri" pitchFamily="34" charset="0"/>
                <a:sym typeface="Calibri" pitchFamily="34" charset="0"/>
              </a:rPr>
              <a:t>=c(2,2</a:t>
            </a:r>
            <a:r>
              <a:rPr lang="en-US" altLang="zh-CN" sz="1600" dirty="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library(</a:t>
            </a:r>
            <a:r>
              <a:rPr lang="en-US" altLang="zh-CN" sz="1600" dirty="0" err="1">
                <a:solidFill>
                  <a:srgbClr val="000000"/>
                </a:solidFill>
                <a:latin typeface="Calibri" pitchFamily="34" charset="0"/>
                <a:sym typeface="Calibri" pitchFamily="34" charset="0"/>
              </a:rPr>
              <a:t>msgps</a:t>
            </a:r>
            <a:r>
              <a:rPr lang="en-US" altLang="zh-CN" sz="1600" dirty="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Calibri" pitchFamily="34" charset="0"/>
            </a:endParaRPr>
          </a:p>
          <a:p>
            <a:r>
              <a:rPr lang="en-US" altLang="zh-CN" sz="1600" dirty="0" smtClean="0">
                <a:solidFill>
                  <a:srgbClr val="000000"/>
                </a:solidFill>
                <a:latin typeface="Calibri" pitchFamily="34" charset="0"/>
                <a:sym typeface="Calibri" pitchFamily="34" charset="0"/>
              </a:rPr>
              <a:t>#</a:t>
            </a:r>
            <a:r>
              <a:rPr lang="zh-CN" altLang="en-US" sz="1600" dirty="0" smtClean="0">
                <a:solidFill>
                  <a:srgbClr val="000000"/>
                </a:solidFill>
                <a:latin typeface="Calibri" pitchFamily="34" charset="0"/>
                <a:sym typeface="宋体" charset="-122"/>
              </a:rPr>
              <a:t>拟合</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模型</a:t>
            </a:r>
            <a:r>
              <a:rPr lang="en-US" altLang="zh-CN" sz="1600" dirty="0">
                <a:solidFill>
                  <a:srgbClr val="000000"/>
                </a:solidFill>
                <a:latin typeface="Calibri" pitchFamily="34" charset="0"/>
                <a:sym typeface="Calibri" pitchFamily="34" charset="0"/>
              </a:rPr>
              <a:t>,alpha=0.9</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fit1&lt;-</a:t>
            </a:r>
            <a:r>
              <a:rPr lang="en-US" altLang="zh-CN" sz="1600" dirty="0" err="1">
                <a:solidFill>
                  <a:srgbClr val="000000"/>
                </a:solidFill>
                <a:latin typeface="Calibri" pitchFamily="34" charset="0"/>
                <a:sym typeface="Calibri" pitchFamily="34" charset="0"/>
              </a:rPr>
              <a:t>msgps</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x,y,penalty</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enet</a:t>
            </a:r>
            <a:r>
              <a:rPr lang="en-US" altLang="zh-CN" sz="1600" dirty="0">
                <a:solidFill>
                  <a:srgbClr val="000000"/>
                </a:solidFill>
                <a:latin typeface="Calibri" pitchFamily="34" charset="0"/>
                <a:sym typeface="Calibri" pitchFamily="34" charset="0"/>
              </a:rPr>
              <a:t>",alpha=0.9)</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summary(fit1)</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plot(fit1,criterion="</a:t>
            </a:r>
            <a:r>
              <a:rPr lang="en-US" altLang="zh-CN" sz="1600" dirty="0" err="1">
                <a:solidFill>
                  <a:srgbClr val="000000"/>
                </a:solidFill>
                <a:latin typeface="Calibri" pitchFamily="34" charset="0"/>
                <a:sym typeface="Calibri" pitchFamily="34" charset="0"/>
              </a:rPr>
              <a:t>gcv</a:t>
            </a:r>
            <a:r>
              <a:rPr lang="en-US" altLang="zh-CN" sz="1600" dirty="0">
                <a:solidFill>
                  <a:srgbClr val="000000"/>
                </a:solidFill>
                <a:latin typeface="Calibri" pitchFamily="34" charset="0"/>
                <a:sym typeface="Calibri" pitchFamily="34" charset="0"/>
              </a:rPr>
              <a:t>",main="elastic net(a=0.9)")#</a:t>
            </a:r>
            <a:r>
              <a:rPr lang="zh-CN" altLang="en-US" sz="1600" dirty="0">
                <a:solidFill>
                  <a:srgbClr val="000000"/>
                </a:solidFill>
                <a:latin typeface="Calibri" pitchFamily="34" charset="0"/>
                <a:sym typeface="宋体" charset="-122"/>
              </a:rPr>
              <a:t>画出</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路径图，以</a:t>
            </a:r>
            <a:r>
              <a:rPr lang="en-US" altLang="zh-CN" sz="1600" dirty="0">
                <a:solidFill>
                  <a:srgbClr val="000000"/>
                </a:solidFill>
                <a:latin typeface="Calibri" pitchFamily="34" charset="0"/>
                <a:sym typeface="Calibri" pitchFamily="34" charset="0"/>
              </a:rPr>
              <a:t>GCV</a:t>
            </a:r>
            <a:r>
              <a:rPr lang="zh-CN" altLang="en-US" sz="1600" dirty="0">
                <a:solidFill>
                  <a:srgbClr val="000000"/>
                </a:solidFill>
                <a:latin typeface="Calibri" pitchFamily="34" charset="0"/>
                <a:sym typeface="宋体" charset="-122"/>
              </a:rPr>
              <a:t>原则选取最优模型</a:t>
            </a:r>
          </a:p>
          <a:p>
            <a:r>
              <a:rPr lang="en-US" altLang="zh-CN" sz="1600" dirty="0" err="1">
                <a:solidFill>
                  <a:srgbClr val="000000"/>
                </a:solidFill>
                <a:latin typeface="Calibri" pitchFamily="34" charset="0"/>
                <a:sym typeface="Calibri" pitchFamily="34" charset="0"/>
              </a:rPr>
              <a:t>coef</a:t>
            </a:r>
            <a:r>
              <a:rPr lang="en-US" altLang="zh-CN" sz="1600" dirty="0">
                <a:solidFill>
                  <a:srgbClr val="000000"/>
                </a:solidFill>
                <a:latin typeface="Calibri" pitchFamily="34" charset="0"/>
                <a:sym typeface="Calibri" pitchFamily="34" charset="0"/>
              </a:rPr>
              <a:t>(fit1)#</a:t>
            </a:r>
            <a:r>
              <a:rPr lang="zh-CN" altLang="en-US" sz="1600" dirty="0">
                <a:solidFill>
                  <a:srgbClr val="000000"/>
                </a:solidFill>
                <a:latin typeface="Calibri" pitchFamily="34" charset="0"/>
                <a:sym typeface="宋体" charset="-122"/>
              </a:rPr>
              <a:t>得到</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模型系数</a:t>
            </a:r>
          </a:p>
          <a:p>
            <a:endParaRPr lang="zh-CN" altLang="en-US" sz="1600" dirty="0">
              <a:solidFill>
                <a:srgbClr val="000000"/>
              </a:solidFill>
              <a:latin typeface="Calibri" pitchFamily="34" charset="0"/>
              <a:sym typeface="宋体" charset="-122"/>
            </a:endParaRPr>
          </a:p>
          <a:p>
            <a:r>
              <a:rPr lang="en-US" altLang="zh-CN" sz="1600" dirty="0" smtClean="0">
                <a:solidFill>
                  <a:srgbClr val="000000"/>
                </a:solidFill>
                <a:latin typeface="Calibri" pitchFamily="34" charset="0"/>
                <a:sym typeface="Calibri" pitchFamily="34" charset="0"/>
              </a:rPr>
              <a:t>#</a:t>
            </a:r>
            <a:r>
              <a:rPr lang="zh-CN" altLang="en-US" sz="1600" dirty="0" smtClean="0">
                <a:solidFill>
                  <a:srgbClr val="000000"/>
                </a:solidFill>
                <a:latin typeface="Calibri" pitchFamily="34" charset="0"/>
                <a:sym typeface="宋体" charset="-122"/>
              </a:rPr>
              <a:t>拟合</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模型</a:t>
            </a:r>
            <a:r>
              <a:rPr lang="en-US" altLang="zh-CN" sz="1600" dirty="0">
                <a:solidFill>
                  <a:srgbClr val="000000"/>
                </a:solidFill>
                <a:latin typeface="Calibri" pitchFamily="34" charset="0"/>
                <a:sym typeface="Calibri" pitchFamily="34" charset="0"/>
              </a:rPr>
              <a:t>,alpha=0.2</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fit2&lt;-</a:t>
            </a:r>
            <a:r>
              <a:rPr lang="en-US" altLang="zh-CN" sz="1600" dirty="0" err="1">
                <a:solidFill>
                  <a:srgbClr val="000000"/>
                </a:solidFill>
                <a:latin typeface="Calibri" pitchFamily="34" charset="0"/>
                <a:sym typeface="Calibri" pitchFamily="34" charset="0"/>
              </a:rPr>
              <a:t>msgps</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x,y,penalty</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enet</a:t>
            </a:r>
            <a:r>
              <a:rPr lang="en-US" altLang="zh-CN" sz="1600" dirty="0">
                <a:solidFill>
                  <a:srgbClr val="000000"/>
                </a:solidFill>
                <a:latin typeface="Calibri" pitchFamily="34" charset="0"/>
                <a:sym typeface="Calibri" pitchFamily="34" charset="0"/>
              </a:rPr>
              <a:t>",alpha=0.2)</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summary(fit2)</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plot(fit2,criterion="</a:t>
            </a:r>
            <a:r>
              <a:rPr lang="en-US" altLang="zh-CN" sz="1600" dirty="0" err="1">
                <a:solidFill>
                  <a:srgbClr val="000000"/>
                </a:solidFill>
                <a:latin typeface="Calibri" pitchFamily="34" charset="0"/>
                <a:sym typeface="Calibri" pitchFamily="34" charset="0"/>
              </a:rPr>
              <a:t>gcv</a:t>
            </a:r>
            <a:r>
              <a:rPr lang="en-US" altLang="zh-CN" sz="1600" dirty="0">
                <a:solidFill>
                  <a:srgbClr val="000000"/>
                </a:solidFill>
                <a:latin typeface="Calibri" pitchFamily="34" charset="0"/>
                <a:sym typeface="Calibri" pitchFamily="34" charset="0"/>
              </a:rPr>
              <a:t>",main="elastic net(a=0.2</a:t>
            </a:r>
            <a:r>
              <a:rPr lang="en-US" altLang="zh-CN" sz="1600" dirty="0" smtClean="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宋体" charset="-122"/>
            </a:endParaRPr>
          </a:p>
          <a:p>
            <a:r>
              <a:rPr lang="en-US" altLang="zh-CN" sz="1600" dirty="0" err="1">
                <a:solidFill>
                  <a:srgbClr val="000000"/>
                </a:solidFill>
                <a:latin typeface="Calibri" pitchFamily="34" charset="0"/>
                <a:sym typeface="Calibri" pitchFamily="34" charset="0"/>
              </a:rPr>
              <a:t>coef</a:t>
            </a:r>
            <a:r>
              <a:rPr lang="en-US" altLang="zh-CN" sz="1600" dirty="0">
                <a:solidFill>
                  <a:srgbClr val="000000"/>
                </a:solidFill>
                <a:latin typeface="Calibri" pitchFamily="34" charset="0"/>
                <a:sym typeface="Calibri" pitchFamily="34" charset="0"/>
              </a:rPr>
              <a:t>(fit2</a:t>
            </a:r>
            <a:r>
              <a:rPr lang="en-US" altLang="zh-CN" sz="1600" dirty="0" smtClean="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宋体" charset="-122"/>
            </a:endParaRPr>
          </a:p>
          <a:p>
            <a:endParaRPr lang="zh-CN" altLang="en-US" sz="1600" dirty="0">
              <a:solidFill>
                <a:srgbClr val="000000"/>
              </a:solidFill>
              <a:latin typeface="Calibri" pitchFamily="34" charset="0"/>
              <a:sym typeface="宋体" charset="-122"/>
            </a:endParaRPr>
          </a:p>
          <a:p>
            <a:r>
              <a:rPr lang="en-US" altLang="zh-CN" sz="1600" dirty="0" smtClean="0">
                <a:solidFill>
                  <a:srgbClr val="000000"/>
                </a:solidFill>
                <a:latin typeface="Calibri" pitchFamily="34" charset="0"/>
                <a:sym typeface="Calibri" pitchFamily="34" charset="0"/>
              </a:rPr>
              <a:t>#</a:t>
            </a:r>
            <a:r>
              <a:rPr lang="zh-CN" altLang="en-US" sz="1600" dirty="0" smtClean="0">
                <a:solidFill>
                  <a:srgbClr val="000000"/>
                </a:solidFill>
                <a:latin typeface="Calibri" pitchFamily="34" charset="0"/>
                <a:sym typeface="宋体" charset="-122"/>
              </a:rPr>
              <a:t>拟合</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模型</a:t>
            </a:r>
            <a:r>
              <a:rPr lang="en-US" altLang="zh-CN" sz="1600" dirty="0">
                <a:solidFill>
                  <a:srgbClr val="000000"/>
                </a:solidFill>
                <a:latin typeface="Calibri" pitchFamily="34" charset="0"/>
                <a:sym typeface="Calibri" pitchFamily="34" charset="0"/>
              </a:rPr>
              <a:t>,alpha=0.02                            </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fit3&lt;-</a:t>
            </a:r>
            <a:r>
              <a:rPr lang="en-US" altLang="zh-CN" sz="1600" dirty="0" err="1">
                <a:solidFill>
                  <a:srgbClr val="000000"/>
                </a:solidFill>
                <a:latin typeface="Calibri" pitchFamily="34" charset="0"/>
                <a:sym typeface="Calibri" pitchFamily="34" charset="0"/>
              </a:rPr>
              <a:t>msgps</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x,y,penalty</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enet</a:t>
            </a:r>
            <a:r>
              <a:rPr lang="en-US" altLang="zh-CN" sz="1600" dirty="0">
                <a:solidFill>
                  <a:srgbClr val="000000"/>
                </a:solidFill>
                <a:latin typeface="Calibri" pitchFamily="34" charset="0"/>
                <a:sym typeface="Calibri" pitchFamily="34" charset="0"/>
              </a:rPr>
              <a:t>",alpha=0.02)</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summary(fit3)</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plot(fit3,criterion="</a:t>
            </a:r>
            <a:r>
              <a:rPr lang="en-US" altLang="zh-CN" sz="1600" dirty="0" err="1">
                <a:solidFill>
                  <a:srgbClr val="000000"/>
                </a:solidFill>
                <a:latin typeface="Calibri" pitchFamily="34" charset="0"/>
                <a:sym typeface="Calibri" pitchFamily="34" charset="0"/>
              </a:rPr>
              <a:t>gcv</a:t>
            </a:r>
            <a:r>
              <a:rPr lang="en-US" altLang="zh-CN" sz="1600" dirty="0">
                <a:solidFill>
                  <a:srgbClr val="000000"/>
                </a:solidFill>
                <a:latin typeface="Calibri" pitchFamily="34" charset="0"/>
                <a:sym typeface="Calibri" pitchFamily="34" charset="0"/>
              </a:rPr>
              <a:t>",main="elastic net(a=0.02</a:t>
            </a:r>
            <a:r>
              <a:rPr lang="en-US" altLang="zh-CN" sz="1600" dirty="0" smtClean="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宋体" charset="-122"/>
            </a:endParaRPr>
          </a:p>
          <a:p>
            <a:r>
              <a:rPr lang="en-US" altLang="zh-CN" sz="1600" dirty="0" err="1">
                <a:solidFill>
                  <a:srgbClr val="000000"/>
                </a:solidFill>
                <a:latin typeface="Calibri" pitchFamily="34" charset="0"/>
                <a:sym typeface="Calibri" pitchFamily="34" charset="0"/>
              </a:rPr>
              <a:t>coef</a:t>
            </a:r>
            <a:r>
              <a:rPr lang="en-US" altLang="zh-CN" sz="1600" dirty="0">
                <a:solidFill>
                  <a:srgbClr val="000000"/>
                </a:solidFill>
                <a:latin typeface="Calibri" pitchFamily="34" charset="0"/>
                <a:sym typeface="Calibri" pitchFamily="34" charset="0"/>
              </a:rPr>
              <a:t>(fit3</a:t>
            </a:r>
            <a:r>
              <a:rPr lang="en-US" altLang="zh-CN" sz="1600" dirty="0" smtClean="0">
                <a:solidFill>
                  <a:srgbClr val="000000"/>
                </a:solidFill>
                <a:latin typeface="Calibri" pitchFamily="34" charset="0"/>
                <a:sym typeface="Calibri" pitchFamily="34" charset="0"/>
              </a:rPr>
              <a:t>)</a:t>
            </a:r>
            <a:endParaRPr lang="zh-CN" altLang="en-US" sz="1600" dirty="0">
              <a:solidFill>
                <a:srgbClr val="000000"/>
              </a:solidFill>
              <a:latin typeface="Calibri" pitchFamily="34" charset="0"/>
              <a:sym typeface="宋体" charset="-122"/>
            </a:endParaRPr>
          </a:p>
          <a:p>
            <a:endParaRPr lang="zh-CN" altLang="en-US" sz="1600" dirty="0">
              <a:solidFill>
                <a:srgbClr val="000000"/>
              </a:solidFill>
              <a:latin typeface="Calibri" pitchFamily="34" charset="0"/>
              <a:sym typeface="宋体" charset="-122"/>
            </a:endParaRPr>
          </a:p>
          <a:p>
            <a:r>
              <a:rPr lang="en-US" altLang="zh-CN" sz="1600" dirty="0" smtClean="0">
                <a:solidFill>
                  <a:srgbClr val="000000"/>
                </a:solidFill>
                <a:latin typeface="Calibri" pitchFamily="34" charset="0"/>
                <a:sym typeface="Calibri" pitchFamily="34" charset="0"/>
              </a:rPr>
              <a:t>#</a:t>
            </a:r>
            <a:r>
              <a:rPr lang="zh-CN" altLang="en-US" sz="1600" dirty="0" smtClean="0">
                <a:solidFill>
                  <a:srgbClr val="000000"/>
                </a:solidFill>
                <a:latin typeface="Calibri" pitchFamily="34" charset="0"/>
                <a:sym typeface="宋体" charset="-122"/>
              </a:rPr>
              <a:t>拟合</a:t>
            </a:r>
            <a:r>
              <a:rPr lang="en-US" altLang="zh-CN" sz="1600" dirty="0">
                <a:solidFill>
                  <a:srgbClr val="000000"/>
                </a:solidFill>
                <a:latin typeface="Calibri" pitchFamily="34" charset="0"/>
                <a:sym typeface="Calibri" pitchFamily="34" charset="0"/>
              </a:rPr>
              <a:t>elastic net</a:t>
            </a:r>
            <a:r>
              <a:rPr lang="zh-CN" altLang="en-US" sz="1600" dirty="0">
                <a:solidFill>
                  <a:srgbClr val="000000"/>
                </a:solidFill>
                <a:latin typeface="Calibri" pitchFamily="34" charset="0"/>
                <a:sym typeface="宋体" charset="-122"/>
              </a:rPr>
              <a:t>模型</a:t>
            </a:r>
            <a:r>
              <a:rPr lang="en-US" altLang="zh-CN" sz="1600" dirty="0">
                <a:solidFill>
                  <a:srgbClr val="000000"/>
                </a:solidFill>
                <a:latin typeface="Calibri" pitchFamily="34" charset="0"/>
                <a:sym typeface="Calibri" pitchFamily="34" charset="0"/>
              </a:rPr>
              <a:t>,alpha=0,</a:t>
            </a:r>
            <a:r>
              <a:rPr lang="zh-CN" altLang="en-US" sz="1600" dirty="0">
                <a:solidFill>
                  <a:srgbClr val="000000"/>
                </a:solidFill>
                <a:latin typeface="Calibri" pitchFamily="34" charset="0"/>
                <a:sym typeface="宋体" charset="-122"/>
              </a:rPr>
              <a:t>相当于</a:t>
            </a:r>
            <a:r>
              <a:rPr lang="en-US" altLang="zh-CN" sz="1600" dirty="0">
                <a:solidFill>
                  <a:srgbClr val="000000"/>
                </a:solidFill>
                <a:latin typeface="Calibri" pitchFamily="34" charset="0"/>
                <a:sym typeface="Calibri" pitchFamily="34" charset="0"/>
              </a:rPr>
              <a:t>lasso</a:t>
            </a:r>
            <a:r>
              <a:rPr lang="zh-CN" altLang="en-US" sz="1600" dirty="0">
                <a:solidFill>
                  <a:srgbClr val="000000"/>
                </a:solidFill>
                <a:latin typeface="Calibri" pitchFamily="34" charset="0"/>
                <a:sym typeface="宋体" charset="-122"/>
              </a:rPr>
              <a:t>模型</a:t>
            </a:r>
          </a:p>
          <a:p>
            <a:r>
              <a:rPr lang="en-US" altLang="zh-CN" sz="1600" dirty="0">
                <a:solidFill>
                  <a:srgbClr val="000000"/>
                </a:solidFill>
                <a:latin typeface="Calibri" pitchFamily="34" charset="0"/>
                <a:sym typeface="Calibri" pitchFamily="34" charset="0"/>
              </a:rPr>
              <a:t>fit4&lt;-</a:t>
            </a:r>
            <a:r>
              <a:rPr lang="en-US" altLang="zh-CN" sz="1600" dirty="0" err="1">
                <a:solidFill>
                  <a:srgbClr val="000000"/>
                </a:solidFill>
                <a:latin typeface="Calibri" pitchFamily="34" charset="0"/>
                <a:sym typeface="Calibri" pitchFamily="34" charset="0"/>
              </a:rPr>
              <a:t>msgps</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x,y,penalty</a:t>
            </a:r>
            <a:r>
              <a:rPr lang="en-US" altLang="zh-CN" sz="1600" dirty="0">
                <a:solidFill>
                  <a:srgbClr val="000000"/>
                </a:solidFill>
                <a:latin typeface="Calibri" pitchFamily="34" charset="0"/>
                <a:sym typeface="Calibri" pitchFamily="34" charset="0"/>
              </a:rPr>
              <a:t>="</a:t>
            </a:r>
            <a:r>
              <a:rPr lang="en-US" altLang="zh-CN" sz="1600" dirty="0" err="1">
                <a:solidFill>
                  <a:srgbClr val="000000"/>
                </a:solidFill>
                <a:latin typeface="Calibri" pitchFamily="34" charset="0"/>
                <a:sym typeface="Calibri" pitchFamily="34" charset="0"/>
              </a:rPr>
              <a:t>enet</a:t>
            </a:r>
            <a:r>
              <a:rPr lang="en-US" altLang="zh-CN" sz="1600" dirty="0">
                <a:solidFill>
                  <a:srgbClr val="000000"/>
                </a:solidFill>
                <a:latin typeface="Calibri" pitchFamily="34" charset="0"/>
                <a:sym typeface="Calibri" pitchFamily="34" charset="0"/>
              </a:rPr>
              <a:t>",alpha=0)</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summary(fit4)</a:t>
            </a:r>
            <a:endParaRPr lang="zh-CN" altLang="en-US" sz="1600" dirty="0">
              <a:solidFill>
                <a:srgbClr val="000000"/>
              </a:solidFill>
              <a:latin typeface="Calibri" pitchFamily="34" charset="0"/>
              <a:sym typeface="Calibri" pitchFamily="34" charset="0"/>
            </a:endParaRPr>
          </a:p>
          <a:p>
            <a:r>
              <a:rPr lang="en-US" altLang="zh-CN" sz="1600" dirty="0">
                <a:solidFill>
                  <a:srgbClr val="000000"/>
                </a:solidFill>
                <a:latin typeface="Calibri" pitchFamily="34" charset="0"/>
                <a:sym typeface="Calibri" pitchFamily="34" charset="0"/>
              </a:rPr>
              <a:t>plot(fit4,criterion="</a:t>
            </a:r>
            <a:r>
              <a:rPr lang="en-US" altLang="zh-CN" sz="1600" dirty="0" err="1">
                <a:solidFill>
                  <a:srgbClr val="000000"/>
                </a:solidFill>
                <a:latin typeface="Calibri" pitchFamily="34" charset="0"/>
                <a:sym typeface="Calibri" pitchFamily="34" charset="0"/>
              </a:rPr>
              <a:t>gcv</a:t>
            </a:r>
            <a:r>
              <a:rPr lang="en-US" altLang="zh-CN" sz="1600" dirty="0">
                <a:solidFill>
                  <a:srgbClr val="000000"/>
                </a:solidFill>
                <a:latin typeface="Calibri" pitchFamily="34" charset="0"/>
                <a:sym typeface="Calibri" pitchFamily="34" charset="0"/>
              </a:rPr>
              <a:t>",main="elastic net(a=0 lasso</a:t>
            </a:r>
            <a:r>
              <a:rPr lang="en-US" altLang="zh-CN" sz="1600" dirty="0" smtClean="0">
                <a:solidFill>
                  <a:srgbClr val="000000"/>
                </a:solidFill>
                <a:latin typeface="Calibri" pitchFamily="34" charset="0"/>
                <a:sym typeface="Calibri" pitchFamily="34" charset="0"/>
              </a:rPr>
              <a:t>)")</a:t>
            </a:r>
          </a:p>
          <a:p>
            <a:r>
              <a:rPr lang="en-US" altLang="zh-CN" sz="1600" dirty="0" err="1" smtClean="0">
                <a:solidFill>
                  <a:srgbClr val="000000"/>
                </a:solidFill>
                <a:latin typeface="Calibri" pitchFamily="34" charset="0"/>
                <a:sym typeface="Calibri" pitchFamily="34" charset="0"/>
              </a:rPr>
              <a:t>coef</a:t>
            </a:r>
            <a:r>
              <a:rPr lang="en-US" altLang="zh-CN" sz="1600" dirty="0" smtClean="0">
                <a:solidFill>
                  <a:srgbClr val="000000"/>
                </a:solidFill>
                <a:latin typeface="Calibri" pitchFamily="34" charset="0"/>
                <a:sym typeface="Calibri" pitchFamily="34" charset="0"/>
              </a:rPr>
              <a:t>(fit4</a:t>
            </a:r>
            <a:r>
              <a:rPr lang="en-US" altLang="zh-CN" dirty="0" smtClean="0">
                <a:sym typeface="Calibri" pitchFamily="34" charset="0"/>
              </a:rPr>
              <a:t>)</a:t>
            </a:r>
            <a:endParaRPr lang="en-US" altLang="zh-CN" sz="1600"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156278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8" name="文本框 3"/>
              <p:cNvSpPr>
                <a:spLocks noChangeArrowheads="1"/>
              </p:cNvSpPr>
              <p:nvPr/>
            </p:nvSpPr>
            <p:spPr bwMode="auto">
              <a:xfrm>
                <a:off x="179512" y="5918200"/>
                <a:ext cx="9001000"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dirty="0" smtClean="0">
                    <a:solidFill>
                      <a:srgbClr val="000000"/>
                    </a:solidFill>
                    <a:latin typeface="Calibri" pitchFamily="34" charset="0"/>
                    <a:sym typeface="Calibri" pitchFamily="34" charset="0"/>
                  </a:rPr>
                  <a:t>Elastic </a:t>
                </a:r>
                <a:r>
                  <a:rPr lang="en-US" altLang="zh-CN" sz="2000" dirty="0">
                    <a:solidFill>
                      <a:srgbClr val="000000"/>
                    </a:solidFill>
                    <a:latin typeface="Calibri" pitchFamily="34" charset="0"/>
                    <a:sym typeface="Calibri" pitchFamily="34" charset="0"/>
                  </a:rPr>
                  <a:t>Net</a:t>
                </a:r>
                <a:r>
                  <a:rPr lang="zh-CN" altLang="en-US" sz="2000" dirty="0">
                    <a:solidFill>
                      <a:srgbClr val="000000"/>
                    </a:solidFill>
                    <a:latin typeface="Calibri" pitchFamily="34" charset="0"/>
                    <a:sym typeface="宋体" charset="-122"/>
                  </a:rPr>
                  <a:t>法不同</a:t>
                </a:r>
                <a:r>
                  <a:rPr lang="zh-CN" altLang="en-US" sz="2000" dirty="0" smtClean="0">
                    <a:solidFill>
                      <a:srgbClr val="000000"/>
                    </a:solidFill>
                    <a:latin typeface="Calibri" pitchFamily="34" charset="0"/>
                    <a:sym typeface="宋体" charset="-122"/>
                  </a:rPr>
                  <a:t>的</a:t>
                </a:r>
                <a14:m>
                  <m:oMath xmlns:m="http://schemas.openxmlformats.org/officeDocument/2006/math">
                    <m:r>
                      <a:rPr lang="zh-CN" altLang="en-US" sz="2000" i="1" dirty="0" smtClean="0">
                        <a:solidFill>
                          <a:srgbClr val="000000"/>
                        </a:solidFill>
                        <a:latin typeface="Cambria Math"/>
                        <a:sym typeface="Calibri" pitchFamily="34" charset="0"/>
                      </a:rPr>
                      <m:t>𝛼</m:t>
                    </m:r>
                  </m:oMath>
                </a14:m>
                <a:r>
                  <a:rPr lang="zh-CN" altLang="en-US" sz="2000" dirty="0" smtClean="0">
                    <a:solidFill>
                      <a:srgbClr val="000000"/>
                    </a:solidFill>
                    <a:latin typeface="Calibri" pitchFamily="34" charset="0"/>
                    <a:sym typeface="宋体" charset="-122"/>
                  </a:rPr>
                  <a:t> 值</a:t>
                </a:r>
                <a:r>
                  <a:rPr lang="zh-CN" altLang="en-US" sz="2000" dirty="0">
                    <a:solidFill>
                      <a:srgbClr val="000000"/>
                    </a:solidFill>
                    <a:latin typeface="Calibri" pitchFamily="34" charset="0"/>
                    <a:sym typeface="宋体" charset="-122"/>
                  </a:rPr>
                  <a:t>对应的解路径</a:t>
                </a:r>
                <a:r>
                  <a:rPr lang="zh-CN" altLang="en-US" sz="2000" dirty="0" smtClean="0">
                    <a:solidFill>
                      <a:srgbClr val="000000"/>
                    </a:solidFill>
                    <a:latin typeface="Calibri" pitchFamily="34" charset="0"/>
                    <a:sym typeface="宋体" charset="-122"/>
                  </a:rPr>
                  <a:t>，随着</a:t>
                </a:r>
                <a14:m>
                  <m:oMath xmlns:m="http://schemas.openxmlformats.org/officeDocument/2006/math">
                    <m:r>
                      <a:rPr lang="zh-CN" altLang="en-US" sz="2000" i="1" smtClean="0">
                        <a:solidFill>
                          <a:srgbClr val="000000"/>
                        </a:solidFill>
                        <a:latin typeface="Cambria Math"/>
                        <a:sym typeface="宋体" charset="-122"/>
                      </a:rPr>
                      <m:t>𝛼</m:t>
                    </m:r>
                  </m:oMath>
                </a14:m>
                <a:r>
                  <a:rPr lang="zh-CN" altLang="en-US" sz="2000" dirty="0" smtClean="0">
                    <a:solidFill>
                      <a:srgbClr val="000000"/>
                    </a:solidFill>
                    <a:latin typeface="Calibri" pitchFamily="34" charset="0"/>
                    <a:sym typeface="宋体" charset="-122"/>
                  </a:rPr>
                  <a:t>的</a:t>
                </a:r>
                <a:r>
                  <a:rPr lang="zh-CN" altLang="en-US" sz="2000" dirty="0">
                    <a:solidFill>
                      <a:srgbClr val="000000"/>
                    </a:solidFill>
                    <a:latin typeface="Calibri" pitchFamily="34" charset="0"/>
                    <a:sym typeface="宋体" charset="-122"/>
                  </a:rPr>
                  <a:t>减小</a:t>
                </a:r>
                <a:r>
                  <a:rPr lang="zh-CN" altLang="en-US" sz="2000" dirty="0" smtClean="0">
                    <a:solidFill>
                      <a:srgbClr val="000000"/>
                    </a:solidFill>
                    <a:latin typeface="Calibri" pitchFamily="34" charset="0"/>
                    <a:sym typeface="宋体" charset="-122"/>
                  </a:rPr>
                  <a:t>，选出</a:t>
                </a:r>
                <a:r>
                  <a:rPr lang="zh-CN" altLang="en-US" sz="2000" dirty="0">
                    <a:solidFill>
                      <a:srgbClr val="000000"/>
                    </a:solidFill>
                    <a:latin typeface="Calibri" pitchFamily="34" charset="0"/>
                    <a:sym typeface="宋体" charset="-122"/>
                  </a:rPr>
                  <a:t>的变量越来越少。</a:t>
                </a:r>
              </a:p>
            </p:txBody>
          </p:sp>
        </mc:Choice>
        <mc:Fallback xmlns="">
          <p:sp>
            <p:nvSpPr>
              <p:cNvPr id="60418" name="文本框 3"/>
              <p:cNvSpPr>
                <a:spLocks noRot="1" noChangeAspect="1" noMove="1" noResize="1" noEditPoints="1" noAdjustHandles="1" noChangeArrowheads="1" noChangeShapeType="1" noTextEdit="1"/>
              </p:cNvSpPr>
              <p:nvPr/>
            </p:nvSpPr>
            <p:spPr bwMode="auto">
              <a:xfrm>
                <a:off x="179512" y="5918200"/>
                <a:ext cx="9001000" cy="400110"/>
              </a:xfrm>
              <a:prstGeom prst="rect">
                <a:avLst/>
              </a:prstGeom>
              <a:blipFill rotWithShape="1">
                <a:blip r:embed="rId2"/>
                <a:stretch>
                  <a:fillRect l="-677" t="-12308" b="-2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0419"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68275"/>
            <a:ext cx="741045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3780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en-US" altLang="zh-CN" dirty="0">
                <a:latin typeface="Century Schoolbook" pitchFamily="18" charset="0"/>
                <a:cs typeface="Times New Roman" pitchFamily="18" charset="0"/>
              </a:rPr>
              <a:t>Reference</a:t>
            </a:r>
            <a:endParaRPr lang="zh-CN" altLang="en-US" dirty="0">
              <a:latin typeface="Century Schoolbook" pitchFamily="18" charset="0"/>
            </a:endParaRPr>
          </a:p>
        </p:txBody>
      </p:sp>
      <p:sp>
        <p:nvSpPr>
          <p:cNvPr id="3" name="内容占位符 2"/>
          <p:cNvSpPr>
            <a:spLocks noGrp="1"/>
          </p:cNvSpPr>
          <p:nvPr>
            <p:ph idx="1"/>
          </p:nvPr>
        </p:nvSpPr>
        <p:spPr>
          <a:xfrm>
            <a:off x="467544" y="908720"/>
            <a:ext cx="8676456" cy="4525963"/>
          </a:xfrm>
        </p:spPr>
        <p:txBody>
          <a:bodyPr>
            <a:normAutofit fontScale="25000" lnSpcReduction="20000"/>
          </a:bodyPr>
          <a:lstStyle/>
          <a:p>
            <a:pPr>
              <a:lnSpc>
                <a:spcPct val="220000"/>
              </a:lnSpc>
            </a:pPr>
            <a:r>
              <a:rPr lang="en-US" altLang="zh-CN" sz="8800" dirty="0" err="1" smtClean="0">
                <a:latin typeface="Century Schoolbook" pitchFamily="18" charset="0"/>
                <a:cs typeface="Times New Roman" pitchFamily="18" charset="0"/>
              </a:rPr>
              <a:t>Tibshirani,R.Regression</a:t>
            </a:r>
            <a:r>
              <a:rPr lang="en-US" altLang="zh-CN" sz="8800" dirty="0" smtClean="0">
                <a:latin typeface="Century Schoolbook" pitchFamily="18" charset="0"/>
                <a:cs typeface="Times New Roman" pitchFamily="18" charset="0"/>
              </a:rPr>
              <a:t> </a:t>
            </a:r>
            <a:r>
              <a:rPr lang="en-US" altLang="zh-CN" sz="8800" dirty="0">
                <a:latin typeface="Century Schoolbook" pitchFamily="18" charset="0"/>
                <a:cs typeface="Times New Roman" pitchFamily="18" charset="0"/>
              </a:rPr>
              <a:t>Shrinkage and Selection Via the Lasso[J]</a:t>
            </a:r>
            <a:r>
              <a:rPr lang="zh-CN" altLang="zh-CN" sz="8800" dirty="0">
                <a:latin typeface="Century Schoolbook" pitchFamily="18" charset="0"/>
                <a:cs typeface="Times New Roman" pitchFamily="18" charset="0"/>
              </a:rPr>
              <a:t>．</a:t>
            </a:r>
            <a:r>
              <a:rPr lang="en-US" altLang="zh-CN" sz="8800" dirty="0">
                <a:latin typeface="Century Schoolbook" pitchFamily="18" charset="0"/>
                <a:cs typeface="Times New Roman" pitchFamily="18" charset="0"/>
              </a:rPr>
              <a:t>Journal of the Royal </a:t>
            </a:r>
            <a:r>
              <a:rPr lang="en-US" altLang="zh-CN" sz="8800" dirty="0" err="1">
                <a:latin typeface="Century Schoolbook" pitchFamily="18" charset="0"/>
                <a:cs typeface="Times New Roman" pitchFamily="18" charset="0"/>
              </a:rPr>
              <a:t>Statical</a:t>
            </a:r>
            <a:r>
              <a:rPr lang="en-US" altLang="zh-CN" sz="8800" dirty="0">
                <a:latin typeface="Century Schoolbook" pitchFamily="18" charset="0"/>
                <a:cs typeface="Times New Roman" pitchFamily="18" charset="0"/>
              </a:rPr>
              <a:t> </a:t>
            </a:r>
            <a:r>
              <a:rPr lang="en-US" altLang="zh-CN" sz="8800" dirty="0" err="1">
                <a:latin typeface="Century Schoolbook" pitchFamily="18" charset="0"/>
                <a:cs typeface="Times New Roman" pitchFamily="18" charset="0"/>
              </a:rPr>
              <a:t>Society.Series</a:t>
            </a:r>
            <a:r>
              <a:rPr lang="en-US" altLang="zh-CN" sz="8800" dirty="0">
                <a:latin typeface="Century Schoolbook" pitchFamily="18" charset="0"/>
                <a:cs typeface="Times New Roman" pitchFamily="18" charset="0"/>
              </a:rPr>
              <a:t> </a:t>
            </a:r>
            <a:r>
              <a:rPr lang="en-US" altLang="zh-CN" sz="8800" dirty="0" smtClean="0">
                <a:latin typeface="Century Schoolbook" pitchFamily="18" charset="0"/>
                <a:cs typeface="Times New Roman" pitchFamily="18" charset="0"/>
              </a:rPr>
              <a:t>B.1996,58,267-288</a:t>
            </a:r>
            <a:r>
              <a:rPr lang="zh-CN" altLang="zh-CN" sz="8800" dirty="0">
                <a:latin typeface="Century Schoolbook" pitchFamily="18" charset="0"/>
                <a:cs typeface="Times New Roman" pitchFamily="18" charset="0"/>
              </a:rPr>
              <a:t>．</a:t>
            </a:r>
          </a:p>
          <a:p>
            <a:pPr>
              <a:lnSpc>
                <a:spcPct val="220000"/>
              </a:lnSpc>
            </a:pPr>
            <a:r>
              <a:rPr lang="en-US" altLang="zh-CN" sz="8800" dirty="0" err="1">
                <a:latin typeface="Century Schoolbook" pitchFamily="18" charset="0"/>
                <a:cs typeface="Times New Roman" pitchFamily="18" charset="0"/>
              </a:rPr>
              <a:t>Efron</a:t>
            </a:r>
            <a:r>
              <a:rPr lang="en-US" altLang="zh-CN" sz="8800" dirty="0">
                <a:latin typeface="Century Schoolbook" pitchFamily="18" charset="0"/>
                <a:cs typeface="Times New Roman" pitchFamily="18" charset="0"/>
              </a:rPr>
              <a:t>, B., Hastie, T., </a:t>
            </a:r>
            <a:r>
              <a:rPr lang="en-US" altLang="zh-CN" sz="8800" dirty="0" err="1">
                <a:latin typeface="Century Schoolbook" pitchFamily="18" charset="0"/>
                <a:cs typeface="Times New Roman" pitchFamily="18" charset="0"/>
              </a:rPr>
              <a:t>Johnstone</a:t>
            </a:r>
            <a:r>
              <a:rPr lang="en-US" altLang="zh-CN" sz="8800" dirty="0">
                <a:latin typeface="Century Schoolbook" pitchFamily="18" charset="0"/>
                <a:cs typeface="Times New Roman" pitchFamily="18" charset="0"/>
              </a:rPr>
              <a:t>, I., &amp; </a:t>
            </a:r>
            <a:r>
              <a:rPr lang="en-US" altLang="zh-CN" sz="8800" dirty="0" err="1">
                <a:latin typeface="Century Schoolbook" pitchFamily="18" charset="0"/>
                <a:cs typeface="Times New Roman" pitchFamily="18" charset="0"/>
              </a:rPr>
              <a:t>Tibshirani</a:t>
            </a:r>
            <a:r>
              <a:rPr lang="en-US" altLang="zh-CN" sz="8800" dirty="0">
                <a:latin typeface="Century Schoolbook" pitchFamily="18" charset="0"/>
                <a:cs typeface="Times New Roman" pitchFamily="18" charset="0"/>
              </a:rPr>
              <a:t>, R. (2004). Least angle regression. Annals of Statistics, 32(2), 407-451.</a:t>
            </a:r>
          </a:p>
          <a:p>
            <a:pPr>
              <a:lnSpc>
                <a:spcPct val="220000"/>
              </a:lnSpc>
            </a:pPr>
            <a:r>
              <a:rPr lang="en-US" altLang="zh-CN" sz="8800" dirty="0" smtClean="0">
                <a:latin typeface="Century Schoolbook" pitchFamily="18" charset="0"/>
                <a:cs typeface="Times New Roman" pitchFamily="18" charset="0"/>
              </a:rPr>
              <a:t>Jun </a:t>
            </a:r>
            <a:r>
              <a:rPr lang="en-US" altLang="zh-CN" sz="8800" dirty="0" err="1">
                <a:latin typeface="Century Schoolbook" pitchFamily="18" charset="0"/>
                <a:cs typeface="Times New Roman" pitchFamily="18" charset="0"/>
              </a:rPr>
              <a:t>Liu.Large</a:t>
            </a:r>
            <a:r>
              <a:rPr lang="en-US" altLang="zh-CN" sz="8800" dirty="0">
                <a:latin typeface="Century Schoolbook" pitchFamily="18" charset="0"/>
                <a:cs typeface="Times New Roman" pitchFamily="18" charset="0"/>
              </a:rPr>
              <a:t>-Scale Sparse </a:t>
            </a:r>
            <a:r>
              <a:rPr lang="en-US" altLang="zh-CN" sz="8800" dirty="0" smtClean="0">
                <a:latin typeface="Century Schoolbook" pitchFamily="18" charset="0"/>
                <a:cs typeface="Times New Roman" pitchFamily="18" charset="0"/>
              </a:rPr>
              <a:t>Logistic Regression[J</a:t>
            </a:r>
            <a:r>
              <a:rPr lang="en-US" altLang="zh-CN" sz="8800" dirty="0">
                <a:latin typeface="Century Schoolbook" pitchFamily="18" charset="0"/>
                <a:cs typeface="Times New Roman" pitchFamily="18" charset="0"/>
              </a:rPr>
              <a:t>]</a:t>
            </a:r>
            <a:r>
              <a:rPr lang="zh-CN" altLang="zh-CN" sz="8800" dirty="0">
                <a:latin typeface="Century Schoolbook" pitchFamily="18" charset="0"/>
                <a:cs typeface="Times New Roman" pitchFamily="18" charset="0"/>
              </a:rPr>
              <a:t>．</a:t>
            </a:r>
            <a:r>
              <a:rPr lang="en-US" altLang="zh-CN" sz="8800" dirty="0">
                <a:latin typeface="Century Schoolbook" pitchFamily="18" charset="0"/>
                <a:cs typeface="Times New Roman" pitchFamily="18" charset="0"/>
              </a:rPr>
              <a:t>KDD’09</a:t>
            </a:r>
            <a:r>
              <a:rPr lang="zh-CN" altLang="zh-CN" sz="8800" dirty="0">
                <a:latin typeface="Century Schoolbook" pitchFamily="18" charset="0"/>
                <a:cs typeface="Times New Roman" pitchFamily="18" charset="0"/>
              </a:rPr>
              <a:t>．</a:t>
            </a:r>
          </a:p>
          <a:p>
            <a:pPr>
              <a:lnSpc>
                <a:spcPct val="220000"/>
              </a:lnSpc>
            </a:pPr>
            <a:r>
              <a:rPr lang="en-US" altLang="zh-CN" sz="8800" dirty="0" err="1">
                <a:latin typeface="Century Schoolbook" pitchFamily="18" charset="0"/>
                <a:cs typeface="Times New Roman" pitchFamily="18" charset="0"/>
              </a:rPr>
              <a:t>Hui</a:t>
            </a:r>
            <a:r>
              <a:rPr lang="en-US" altLang="zh-CN" sz="8800" dirty="0">
                <a:latin typeface="Century Schoolbook" pitchFamily="18" charset="0"/>
                <a:cs typeface="Times New Roman" pitchFamily="18" charset="0"/>
              </a:rPr>
              <a:t> </a:t>
            </a:r>
            <a:r>
              <a:rPr lang="en-US" altLang="zh-CN" sz="8800" dirty="0" err="1">
                <a:latin typeface="Century Schoolbook" pitchFamily="18" charset="0"/>
                <a:cs typeface="Times New Roman" pitchFamily="18" charset="0"/>
              </a:rPr>
              <a:t>Zou</a:t>
            </a:r>
            <a:r>
              <a:rPr lang="en-US" altLang="zh-CN" sz="8800" dirty="0">
                <a:latin typeface="Century Schoolbook" pitchFamily="18" charset="0"/>
                <a:cs typeface="Times New Roman" pitchFamily="18" charset="0"/>
              </a:rPr>
              <a:t> and </a:t>
            </a:r>
            <a:r>
              <a:rPr lang="en-US" altLang="zh-CN" sz="8800" dirty="0" err="1">
                <a:latin typeface="Century Schoolbook" pitchFamily="18" charset="0"/>
                <a:cs typeface="Times New Roman" pitchFamily="18" charset="0"/>
              </a:rPr>
              <a:t>Runze</a:t>
            </a:r>
            <a:r>
              <a:rPr lang="en-US" altLang="zh-CN" sz="8800" dirty="0">
                <a:latin typeface="Century Schoolbook" pitchFamily="18" charset="0"/>
                <a:cs typeface="Times New Roman" pitchFamily="18" charset="0"/>
              </a:rPr>
              <a:t> Li.</a:t>
            </a:r>
            <a:r>
              <a:rPr lang="en-US" altLang="zh-CN" sz="8800" b="1" dirty="0">
                <a:latin typeface="Century Schoolbook" pitchFamily="18" charset="0"/>
                <a:cs typeface="Times New Roman" pitchFamily="18" charset="0"/>
              </a:rPr>
              <a:t> </a:t>
            </a:r>
            <a:r>
              <a:rPr lang="en-US" altLang="zh-CN" sz="8800" dirty="0">
                <a:latin typeface="Century Schoolbook" pitchFamily="18" charset="0"/>
                <a:cs typeface="Times New Roman" pitchFamily="18" charset="0"/>
              </a:rPr>
              <a:t>One-step sparse estimates in </a:t>
            </a:r>
            <a:r>
              <a:rPr lang="en-US" altLang="zh-CN" sz="8800" dirty="0" err="1">
                <a:latin typeface="Century Schoolbook" pitchFamily="18" charset="0"/>
                <a:cs typeface="Times New Roman" pitchFamily="18" charset="0"/>
              </a:rPr>
              <a:t>nonconxave</a:t>
            </a:r>
            <a:r>
              <a:rPr lang="en-US" altLang="zh-CN" sz="8800" dirty="0">
                <a:latin typeface="Century Schoolbook" pitchFamily="18" charset="0"/>
                <a:cs typeface="Times New Roman" pitchFamily="18" charset="0"/>
              </a:rPr>
              <a:t> penalized[J]</a:t>
            </a:r>
            <a:r>
              <a:rPr lang="zh-CN" altLang="zh-CN" sz="8800" dirty="0">
                <a:latin typeface="Century Schoolbook" pitchFamily="18" charset="0"/>
                <a:cs typeface="Times New Roman" pitchFamily="18" charset="0"/>
              </a:rPr>
              <a:t>．</a:t>
            </a:r>
            <a:r>
              <a:rPr lang="en-US" altLang="zh-CN" sz="8800" dirty="0">
                <a:latin typeface="Century Schoolbook" pitchFamily="18" charset="0"/>
                <a:cs typeface="Times New Roman" pitchFamily="18" charset="0"/>
              </a:rPr>
              <a:t>The Annals of Statistics,2008,11</a:t>
            </a:r>
            <a:r>
              <a:rPr lang="zh-CN" altLang="zh-CN" sz="8800" dirty="0" smtClean="0">
                <a:latin typeface="Century Schoolbook" pitchFamily="18" charset="0"/>
                <a:cs typeface="Times New Roman" pitchFamily="18" charset="0"/>
              </a:rPr>
              <a:t>．</a:t>
            </a:r>
            <a:endParaRPr lang="en-US" altLang="zh-CN" sz="8800" dirty="0" smtClean="0">
              <a:latin typeface="Century Schoolbook" pitchFamily="18" charset="0"/>
              <a:cs typeface="Times New Roman" pitchFamily="18" charset="0"/>
            </a:endParaRPr>
          </a:p>
          <a:p>
            <a:endParaRPr lang="zh-CN" altLang="zh-CN" dirty="0">
              <a:latin typeface="Century Schoolbook" pitchFamily="18" charset="0"/>
              <a:cs typeface="Times New Roman" pitchFamily="18" charset="0"/>
            </a:endParaRPr>
          </a:p>
          <a:p>
            <a:endParaRPr lang="zh-CN" altLang="zh-CN" dirty="0">
              <a:latin typeface="Century Schoolbook" pitchFamily="18" charset="0"/>
            </a:endParaRPr>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dirty="0"/>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62</a:t>
            </a:fld>
            <a:endParaRPr lang="zh-CN" altLang="en-US"/>
          </a:p>
        </p:txBody>
      </p:sp>
    </p:spTree>
    <p:extLst>
      <p:ext uri="{BB962C8B-B14F-4D97-AF65-F5344CB8AC3E}">
        <p14:creationId xmlns:p14="http://schemas.microsoft.com/office/powerpoint/2010/main" val="22357902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entury Schoolbook" pitchFamily="18" charset="0"/>
                <a:cs typeface="Times New Roman" pitchFamily="18" charset="0"/>
              </a:rPr>
              <a:t>Reference </a:t>
            </a:r>
            <a:endParaRPr lang="zh-CN" altLang="en-US" dirty="0">
              <a:latin typeface="Century Schoolbook" pitchFamily="18" charset="0"/>
              <a:cs typeface="Times New Roman" pitchFamily="18" charset="0"/>
            </a:endParaRPr>
          </a:p>
        </p:txBody>
      </p:sp>
      <p:sp>
        <p:nvSpPr>
          <p:cNvPr id="3" name="内容占位符 2"/>
          <p:cNvSpPr>
            <a:spLocks noGrp="1"/>
          </p:cNvSpPr>
          <p:nvPr>
            <p:ph idx="1"/>
          </p:nvPr>
        </p:nvSpPr>
        <p:spPr>
          <a:xfrm>
            <a:off x="457200" y="1412776"/>
            <a:ext cx="8229600" cy="5645224"/>
          </a:xfrm>
        </p:spPr>
        <p:txBody>
          <a:bodyPr>
            <a:normAutofit fontScale="47500" lnSpcReduction="20000"/>
          </a:bodyPr>
          <a:lstStyle/>
          <a:p>
            <a:r>
              <a:rPr lang="en-US" altLang="zh-CN" sz="4200" dirty="0">
                <a:solidFill>
                  <a:srgbClr val="FF0000"/>
                </a:solidFill>
                <a:latin typeface="Century Schoolbook" pitchFamily="18" charset="0"/>
                <a:cs typeface="Times New Roman" pitchFamily="18" charset="0"/>
              </a:rPr>
              <a:t>Peter </a:t>
            </a:r>
            <a:r>
              <a:rPr lang="en-US" altLang="zh-CN" sz="4200" dirty="0" err="1">
                <a:solidFill>
                  <a:srgbClr val="FF0000"/>
                </a:solidFill>
                <a:latin typeface="Century Schoolbook" pitchFamily="18" charset="0"/>
                <a:cs typeface="Times New Roman" pitchFamily="18" charset="0"/>
              </a:rPr>
              <a:t>Bickel,Tibshirani</a:t>
            </a:r>
            <a:r>
              <a:rPr lang="en-US" altLang="zh-CN" sz="4200" dirty="0">
                <a:solidFill>
                  <a:srgbClr val="FF0000"/>
                </a:solidFill>
                <a:latin typeface="Century Schoolbook" pitchFamily="18" charset="0"/>
                <a:cs typeface="Times New Roman" pitchFamily="18" charset="0"/>
              </a:rPr>
              <a:t> </a:t>
            </a:r>
            <a:r>
              <a:rPr lang="en-US" altLang="zh-CN" sz="4200" dirty="0" smtClean="0">
                <a:solidFill>
                  <a:srgbClr val="FF0000"/>
                </a:solidFill>
                <a:latin typeface="Century Schoolbook" pitchFamily="18" charset="0"/>
                <a:cs typeface="Times New Roman" pitchFamily="18" charset="0"/>
              </a:rPr>
              <a:t>,Yu </a:t>
            </a:r>
            <a:r>
              <a:rPr lang="en-US" altLang="zh-CN" sz="4200" dirty="0">
                <a:solidFill>
                  <a:srgbClr val="FF0000"/>
                </a:solidFill>
                <a:latin typeface="Century Schoolbook" pitchFamily="18" charset="0"/>
                <a:cs typeface="Times New Roman" pitchFamily="18" charset="0"/>
              </a:rPr>
              <a:t>bin, </a:t>
            </a:r>
            <a:r>
              <a:rPr lang="en-US" altLang="zh-CN" sz="4200" dirty="0" smtClean="0">
                <a:solidFill>
                  <a:srgbClr val="FF0000"/>
                </a:solidFill>
                <a:latin typeface="Century Schoolbook" pitchFamily="18" charset="0"/>
                <a:cs typeface="Times New Roman" pitchFamily="18" charset="0"/>
              </a:rPr>
              <a:t>Zhu </a:t>
            </a:r>
            <a:r>
              <a:rPr lang="en-US" altLang="zh-CN" sz="4200" dirty="0" err="1">
                <a:solidFill>
                  <a:srgbClr val="FF0000"/>
                </a:solidFill>
                <a:latin typeface="Century Schoolbook" pitchFamily="18" charset="0"/>
                <a:cs typeface="Times New Roman" pitchFamily="18" charset="0"/>
              </a:rPr>
              <a:t>ji</a:t>
            </a:r>
            <a:r>
              <a:rPr lang="en-US" altLang="zh-CN" sz="4200" dirty="0">
                <a:solidFill>
                  <a:srgbClr val="FF0000"/>
                </a:solidFill>
                <a:latin typeface="Century Schoolbook" pitchFamily="18" charset="0"/>
                <a:cs typeface="Times New Roman" pitchFamily="18" charset="0"/>
              </a:rPr>
              <a:t>, </a:t>
            </a:r>
            <a:r>
              <a:rPr lang="en-US" altLang="zh-CN" sz="4200" dirty="0" smtClean="0">
                <a:solidFill>
                  <a:srgbClr val="FF0000"/>
                </a:solidFill>
                <a:latin typeface="Century Schoolbook" pitchFamily="18" charset="0"/>
                <a:cs typeface="Times New Roman" pitchFamily="18" charset="0"/>
              </a:rPr>
              <a:t>Zhang </a:t>
            </a:r>
            <a:r>
              <a:rPr lang="en-US" altLang="zh-CN" sz="4200" dirty="0">
                <a:solidFill>
                  <a:srgbClr val="FF0000"/>
                </a:solidFill>
                <a:latin typeface="Century Schoolbook" pitchFamily="18" charset="0"/>
                <a:cs typeface="Times New Roman" pitchFamily="18" charset="0"/>
              </a:rPr>
              <a:t>tong, </a:t>
            </a:r>
            <a:r>
              <a:rPr lang="en-US" altLang="zh-CN" sz="4200" dirty="0" err="1">
                <a:solidFill>
                  <a:srgbClr val="FF0000"/>
                </a:solidFill>
                <a:latin typeface="Century Schoolbook" pitchFamily="18" charset="0"/>
                <a:cs typeface="Times New Roman" pitchFamily="18" charset="0"/>
              </a:rPr>
              <a:t>hui</a:t>
            </a:r>
            <a:r>
              <a:rPr lang="en-US" altLang="zh-CN" sz="4200" dirty="0">
                <a:solidFill>
                  <a:srgbClr val="FF0000"/>
                </a:solidFill>
                <a:latin typeface="Century Schoolbook" pitchFamily="18" charset="0"/>
                <a:cs typeface="Times New Roman" pitchFamily="18" charset="0"/>
              </a:rPr>
              <a:t> </a:t>
            </a:r>
            <a:r>
              <a:rPr lang="en-US" altLang="zh-CN" sz="4200" dirty="0" err="1" smtClean="0">
                <a:solidFill>
                  <a:srgbClr val="FF0000"/>
                </a:solidFill>
                <a:latin typeface="Century Schoolbook" pitchFamily="18" charset="0"/>
                <a:cs typeface="Times New Roman" pitchFamily="18" charset="0"/>
              </a:rPr>
              <a:t>Zou</a:t>
            </a:r>
            <a:r>
              <a:rPr lang="en-US" altLang="zh-CN" sz="4200" dirty="0">
                <a:solidFill>
                  <a:srgbClr val="FF0000"/>
                </a:solidFill>
                <a:latin typeface="Century Schoolbook" pitchFamily="18" charset="0"/>
                <a:cs typeface="Times New Roman" pitchFamily="18" charset="0"/>
              </a:rPr>
              <a:t>, </a:t>
            </a:r>
            <a:r>
              <a:rPr lang="en-US" altLang="zh-CN" sz="4200" dirty="0" smtClean="0">
                <a:solidFill>
                  <a:srgbClr val="FF0000"/>
                </a:solidFill>
                <a:latin typeface="Century Schoolbook" pitchFamily="18" charset="0"/>
                <a:cs typeface="Times New Roman" pitchFamily="18" charset="0"/>
              </a:rPr>
              <a:t>Yuan </a:t>
            </a:r>
            <a:r>
              <a:rPr lang="en-US" altLang="zh-CN" sz="4200" dirty="0" err="1">
                <a:solidFill>
                  <a:srgbClr val="FF0000"/>
                </a:solidFill>
                <a:latin typeface="Century Schoolbook" pitchFamily="18" charset="0"/>
                <a:cs typeface="Times New Roman" pitchFamily="18" charset="0"/>
              </a:rPr>
              <a:t>ming</a:t>
            </a:r>
            <a:r>
              <a:rPr lang="en-US" altLang="zh-CN" sz="4200" dirty="0">
                <a:solidFill>
                  <a:srgbClr val="FF0000"/>
                </a:solidFill>
                <a:latin typeface="Century Schoolbook" pitchFamily="18" charset="0"/>
                <a:cs typeface="Times New Roman" pitchFamily="18" charset="0"/>
              </a:rPr>
              <a:t>, Nicolai </a:t>
            </a:r>
            <a:r>
              <a:rPr lang="en-US" altLang="zh-CN" sz="4200" dirty="0" err="1">
                <a:solidFill>
                  <a:srgbClr val="FF0000"/>
                </a:solidFill>
                <a:latin typeface="Century Schoolbook" pitchFamily="18" charset="0"/>
                <a:cs typeface="Times New Roman" pitchFamily="18" charset="0"/>
              </a:rPr>
              <a:t>Meinshausen</a:t>
            </a:r>
            <a:r>
              <a:rPr lang="en-US" altLang="zh-CN" sz="4200" dirty="0">
                <a:solidFill>
                  <a:srgbClr val="FF0000"/>
                </a:solidFill>
                <a:latin typeface="Century Schoolbook" pitchFamily="18" charset="0"/>
                <a:cs typeface="Times New Roman" pitchFamily="18" charset="0"/>
              </a:rPr>
              <a:t>, Peter </a:t>
            </a:r>
            <a:r>
              <a:rPr lang="en-US" altLang="zh-CN" sz="4200" dirty="0" err="1">
                <a:solidFill>
                  <a:srgbClr val="FF0000"/>
                </a:solidFill>
                <a:latin typeface="Century Schoolbook" pitchFamily="18" charset="0"/>
                <a:cs typeface="Times New Roman" pitchFamily="18" charset="0"/>
              </a:rPr>
              <a:t>Bühlmann</a:t>
            </a:r>
            <a:r>
              <a:rPr lang="en-US" altLang="zh-CN" sz="4200" dirty="0">
                <a:solidFill>
                  <a:srgbClr val="FF0000"/>
                </a:solidFill>
                <a:latin typeface="Century Schoolbook" pitchFamily="18" charset="0"/>
                <a:cs typeface="Times New Roman" pitchFamily="18" charset="0"/>
              </a:rPr>
              <a:t>, Martin J. Wainwright, </a:t>
            </a:r>
            <a:r>
              <a:rPr lang="en-US" altLang="zh-CN" sz="4200" dirty="0" err="1">
                <a:solidFill>
                  <a:srgbClr val="FF0000"/>
                </a:solidFill>
                <a:latin typeface="Century Schoolbook" pitchFamily="18" charset="0"/>
                <a:cs typeface="Times New Roman" pitchFamily="18" charset="0"/>
              </a:rPr>
              <a:t>jianqing</a:t>
            </a:r>
            <a:r>
              <a:rPr lang="en-US" altLang="zh-CN" sz="4200" dirty="0">
                <a:solidFill>
                  <a:srgbClr val="FF0000"/>
                </a:solidFill>
                <a:latin typeface="Century Schoolbook" pitchFamily="18" charset="0"/>
                <a:cs typeface="Times New Roman" pitchFamily="18" charset="0"/>
              </a:rPr>
              <a:t> </a:t>
            </a:r>
            <a:r>
              <a:rPr lang="en-US" altLang="zh-CN" sz="4200" dirty="0" smtClean="0">
                <a:solidFill>
                  <a:srgbClr val="FF0000"/>
                </a:solidFill>
                <a:latin typeface="Century Schoolbook" pitchFamily="18" charset="0"/>
                <a:cs typeface="Times New Roman" pitchFamily="18" charset="0"/>
              </a:rPr>
              <a:t>Fan</a:t>
            </a:r>
            <a:r>
              <a:rPr lang="en-US" altLang="zh-CN" sz="4200" dirty="0">
                <a:solidFill>
                  <a:srgbClr val="FF0000"/>
                </a:solidFill>
                <a:latin typeface="Century Schoolbook" pitchFamily="18" charset="0"/>
                <a:cs typeface="Times New Roman" pitchFamily="18" charset="0"/>
              </a:rPr>
              <a:t>, Liza </a:t>
            </a:r>
            <a:r>
              <a:rPr lang="en-US" altLang="zh-CN" sz="4200" dirty="0" err="1" smtClean="0">
                <a:solidFill>
                  <a:srgbClr val="FF0000"/>
                </a:solidFill>
                <a:latin typeface="Century Schoolbook" pitchFamily="18" charset="0"/>
                <a:cs typeface="Times New Roman" pitchFamily="18" charset="0"/>
              </a:rPr>
              <a:t>Levina</a:t>
            </a:r>
            <a:r>
              <a:rPr lang="zh-CN" altLang="en-US" sz="4200" dirty="0" smtClean="0">
                <a:solidFill>
                  <a:srgbClr val="FF0000"/>
                </a:solidFill>
                <a:latin typeface="Century Schoolbook" pitchFamily="18" charset="0"/>
                <a:cs typeface="Times New Roman" pitchFamily="18" charset="0"/>
              </a:rPr>
              <a:t>等</a:t>
            </a:r>
            <a:r>
              <a:rPr lang="en-US" altLang="zh-CN" sz="4200" dirty="0" smtClean="0">
                <a:solidFill>
                  <a:srgbClr val="FF0000"/>
                </a:solidFill>
                <a:latin typeface="Century Schoolbook" pitchFamily="18" charset="0"/>
                <a:cs typeface="Times New Roman" pitchFamily="18" charset="0"/>
              </a:rPr>
              <a:t>, </a:t>
            </a:r>
            <a:r>
              <a:rPr lang="zh-CN" altLang="zh-CN" sz="4200" dirty="0" smtClean="0">
                <a:solidFill>
                  <a:srgbClr val="FF0000"/>
                </a:solidFill>
                <a:latin typeface="Century Schoolbook" pitchFamily="18" charset="0"/>
                <a:cs typeface="Times New Roman" pitchFamily="18" charset="0"/>
              </a:rPr>
              <a:t>（</a:t>
            </a:r>
            <a:r>
              <a:rPr lang="en-US" altLang="zh-CN" sz="4200" dirty="0">
                <a:solidFill>
                  <a:srgbClr val="FF0000"/>
                </a:solidFill>
                <a:latin typeface="Century Schoolbook" pitchFamily="18" charset="0"/>
                <a:cs typeface="Times New Roman" pitchFamily="18" charset="0"/>
              </a:rPr>
              <a:t>Lasso</a:t>
            </a:r>
            <a:r>
              <a:rPr lang="zh-CN" altLang="zh-CN" sz="4200" dirty="0">
                <a:solidFill>
                  <a:srgbClr val="FF0000"/>
                </a:solidFill>
                <a:latin typeface="Century Schoolbook" pitchFamily="18" charset="0"/>
                <a:cs typeface="Times New Roman" pitchFamily="18" charset="0"/>
              </a:rPr>
              <a:t>的提出者）</a:t>
            </a:r>
          </a:p>
          <a:p>
            <a:r>
              <a:rPr lang="zh-CN" altLang="zh-CN" sz="3800" dirty="0" smtClean="0">
                <a:latin typeface="Century Schoolbook" pitchFamily="18" charset="0"/>
                <a:cs typeface="Times New Roman" pitchFamily="18" charset="0"/>
              </a:rPr>
              <a:t>最</a:t>
            </a:r>
            <a:r>
              <a:rPr lang="zh-CN" altLang="zh-CN" sz="3800" dirty="0">
                <a:latin typeface="Century Schoolbook" pitchFamily="18" charset="0"/>
                <a:cs typeface="Times New Roman" pitchFamily="18" charset="0"/>
              </a:rPr>
              <a:t>基本那篇</a:t>
            </a:r>
            <a:r>
              <a:rPr lang="en-US" altLang="zh-CN" sz="3800" dirty="0">
                <a:latin typeface="Century Schoolbook" pitchFamily="18" charset="0"/>
                <a:cs typeface="Times New Roman" pitchFamily="18" charset="0"/>
              </a:rPr>
              <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2"/>
              </a:rPr>
              <a:t>http://www-stat.stanford.edu/~tibs/lasso.html</a:t>
            </a:r>
            <a:endParaRPr lang="zh-CN" altLang="zh-CN" sz="3800" dirty="0">
              <a:latin typeface="Century Schoolbook" pitchFamily="18" charset="0"/>
              <a:cs typeface="Times New Roman" pitchFamily="18" charset="0"/>
            </a:endParaRPr>
          </a:p>
          <a:p>
            <a:r>
              <a:rPr lang="en-US" altLang="zh-CN" sz="3800" dirty="0" err="1">
                <a:latin typeface="Century Schoolbook" pitchFamily="18" charset="0"/>
                <a:cs typeface="Times New Roman" pitchFamily="18" charset="0"/>
              </a:rPr>
              <a:t>yuan</a:t>
            </a:r>
            <a:r>
              <a:rPr lang="en-US" altLang="zh-CN" sz="3800" dirty="0">
                <a:latin typeface="Century Schoolbook" pitchFamily="18" charset="0"/>
                <a:cs typeface="Times New Roman" pitchFamily="18" charset="0"/>
              </a:rPr>
              <a:t> </a:t>
            </a:r>
            <a:r>
              <a:rPr lang="en-US" altLang="zh-CN" sz="3800" dirty="0" err="1">
                <a:latin typeface="Century Schoolbook" pitchFamily="18" charset="0"/>
                <a:cs typeface="Times New Roman" pitchFamily="18" charset="0"/>
              </a:rPr>
              <a:t>ming</a:t>
            </a:r>
            <a:r>
              <a:rPr lang="en-US" altLang="zh-CN" sz="3800" dirty="0">
                <a:latin typeface="Century Schoolbook" pitchFamily="18" charset="0"/>
                <a:cs typeface="Times New Roman" pitchFamily="18" charset="0"/>
              </a:rPr>
              <a:t> </a:t>
            </a:r>
            <a:r>
              <a:rPr lang="en-US" altLang="zh-CN" sz="3800" dirty="0" smtClean="0">
                <a:latin typeface="Century Schoolbook" pitchFamily="18" charset="0"/>
                <a:cs typeface="Times New Roman" pitchFamily="18" charset="0"/>
              </a:rPr>
              <a:t>group </a:t>
            </a:r>
            <a:r>
              <a:rPr lang="en-US" altLang="zh-CN" sz="3800" dirty="0">
                <a:latin typeface="Century Schoolbook" pitchFamily="18" charset="0"/>
                <a:cs typeface="Times New Roman" pitchFamily="18" charset="0"/>
              </a:rPr>
              <a:t>lasso</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3"/>
              </a:rPr>
              <a:t>http://citeseerx.ist.psu.edu/viewdoc/summary?doi=10.1.1.79.2062</a:t>
            </a:r>
            <a:endParaRPr lang="zh-CN" altLang="zh-CN" sz="3800" dirty="0">
              <a:latin typeface="Century Schoolbook" pitchFamily="18" charset="0"/>
              <a:cs typeface="Times New Roman" pitchFamily="18" charset="0"/>
            </a:endParaRPr>
          </a:p>
          <a:p>
            <a:r>
              <a:rPr lang="en-US" altLang="zh-CN" sz="3800" dirty="0" err="1">
                <a:latin typeface="Century Schoolbook" pitchFamily="18" charset="0"/>
                <a:cs typeface="Times New Roman" pitchFamily="18" charset="0"/>
              </a:rPr>
              <a:t>zou</a:t>
            </a:r>
            <a:r>
              <a:rPr lang="en-US" altLang="zh-CN" sz="3800" dirty="0">
                <a:latin typeface="Century Schoolbook" pitchFamily="18" charset="0"/>
                <a:cs typeface="Times New Roman" pitchFamily="18" charset="0"/>
              </a:rPr>
              <a:t> </a:t>
            </a:r>
            <a:r>
              <a:rPr lang="en-US" altLang="zh-CN" sz="3800" dirty="0" err="1">
                <a:latin typeface="Century Schoolbook" pitchFamily="18" charset="0"/>
                <a:cs typeface="Times New Roman" pitchFamily="18" charset="0"/>
              </a:rPr>
              <a:t>hui</a:t>
            </a:r>
            <a:r>
              <a:rPr lang="zh-CN" altLang="zh-CN" sz="3800" dirty="0">
                <a:latin typeface="Century Schoolbook" pitchFamily="18" charset="0"/>
                <a:cs typeface="Times New Roman" pitchFamily="18" charset="0"/>
              </a:rPr>
              <a:t>的</a:t>
            </a:r>
            <a:r>
              <a:rPr lang="en-US" altLang="zh-CN" sz="3800" dirty="0">
                <a:latin typeface="Century Schoolbook" pitchFamily="18" charset="0"/>
                <a:cs typeface="Times New Roman" pitchFamily="18" charset="0"/>
              </a:rPr>
              <a:t>elastic net</a:t>
            </a:r>
            <a:r>
              <a:rPr lang="zh-CN" altLang="zh-CN" sz="3800" dirty="0">
                <a:latin typeface="Century Schoolbook" pitchFamily="18" charset="0"/>
                <a:cs typeface="Times New Roman" pitchFamily="18" charset="0"/>
              </a:rPr>
              <a:t>，可以同时自动选取相关程度比较大的变量（</a:t>
            </a:r>
            <a:r>
              <a:rPr lang="en-US" altLang="zh-CN" sz="3800" dirty="0">
                <a:latin typeface="Century Schoolbook" pitchFamily="18" charset="0"/>
                <a:cs typeface="Times New Roman" pitchFamily="18" charset="0"/>
              </a:rPr>
              <a:t>LASSO</a:t>
            </a:r>
            <a:r>
              <a:rPr lang="zh-CN" altLang="zh-CN" sz="3800" dirty="0">
                <a:latin typeface="Century Schoolbook" pitchFamily="18" charset="0"/>
                <a:cs typeface="Times New Roman" pitchFamily="18" charset="0"/>
              </a:rPr>
              <a:t>不能）</a:t>
            </a:r>
            <a:r>
              <a:rPr lang="en-US" altLang="zh-CN" sz="3800" dirty="0">
                <a:latin typeface="Century Schoolbook" pitchFamily="18" charset="0"/>
                <a:cs typeface="Times New Roman" pitchFamily="18" charset="0"/>
              </a:rPr>
              <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4"/>
              </a:rPr>
              <a:t>http://www-stat.stanford.edu/~hastie/TALKS/enet_talk.pdf</a:t>
            </a:r>
            <a:endParaRPr lang="zh-CN" altLang="zh-CN" sz="3800" dirty="0">
              <a:latin typeface="Century Schoolbook" pitchFamily="18" charset="0"/>
              <a:cs typeface="Times New Roman" pitchFamily="18" charset="0"/>
            </a:endParaRPr>
          </a:p>
          <a:p>
            <a:r>
              <a:rPr lang="en-US" altLang="zh-CN" sz="3800" dirty="0" err="1">
                <a:latin typeface="Century Schoolbook" pitchFamily="18" charset="0"/>
                <a:cs typeface="Times New Roman" pitchFamily="18" charset="0"/>
              </a:rPr>
              <a:t>zou</a:t>
            </a:r>
            <a:r>
              <a:rPr lang="en-US" altLang="zh-CN" sz="3800" dirty="0">
                <a:latin typeface="Century Schoolbook" pitchFamily="18" charset="0"/>
                <a:cs typeface="Times New Roman" pitchFamily="18" charset="0"/>
              </a:rPr>
              <a:t> </a:t>
            </a:r>
            <a:r>
              <a:rPr lang="en-US" altLang="zh-CN" sz="3800" dirty="0" err="1">
                <a:latin typeface="Century Schoolbook" pitchFamily="18" charset="0"/>
                <a:cs typeface="Times New Roman" pitchFamily="18" charset="0"/>
              </a:rPr>
              <a:t>hui</a:t>
            </a:r>
            <a:r>
              <a:rPr lang="en-US" altLang="zh-CN" sz="3800" dirty="0">
                <a:latin typeface="Century Schoolbook" pitchFamily="18" charset="0"/>
                <a:cs typeface="Times New Roman" pitchFamily="18" charset="0"/>
              </a:rPr>
              <a:t> </a:t>
            </a:r>
            <a:r>
              <a:rPr lang="zh-CN" altLang="zh-CN" sz="3800" dirty="0">
                <a:latin typeface="Century Schoolbook" pitchFamily="18" charset="0"/>
                <a:cs typeface="Times New Roman" pitchFamily="18" charset="0"/>
              </a:rPr>
              <a:t>提出的</a:t>
            </a:r>
            <a:r>
              <a:rPr lang="en-US" altLang="zh-CN" sz="3800" dirty="0" err="1">
                <a:latin typeface="Century Schoolbook" pitchFamily="18" charset="0"/>
                <a:cs typeface="Times New Roman" pitchFamily="18" charset="0"/>
              </a:rPr>
              <a:t>adative</a:t>
            </a:r>
            <a:r>
              <a:rPr lang="en-US" altLang="zh-CN" sz="3800" dirty="0">
                <a:latin typeface="Century Schoolbook" pitchFamily="18" charset="0"/>
                <a:cs typeface="Times New Roman" pitchFamily="18" charset="0"/>
              </a:rPr>
              <a:t> lasso,</a:t>
            </a:r>
            <a:r>
              <a:rPr lang="zh-CN" altLang="zh-CN" sz="3800" dirty="0">
                <a:latin typeface="Century Schoolbook" pitchFamily="18" charset="0"/>
                <a:cs typeface="Times New Roman" pitchFamily="18" charset="0"/>
              </a:rPr>
              <a:t>试图避免</a:t>
            </a:r>
            <a:r>
              <a:rPr lang="en-US" altLang="zh-CN" sz="3800" dirty="0">
                <a:latin typeface="Century Schoolbook" pitchFamily="18" charset="0"/>
                <a:cs typeface="Times New Roman" pitchFamily="18" charset="0"/>
              </a:rPr>
              <a:t>lasso</a:t>
            </a:r>
            <a:r>
              <a:rPr lang="zh-CN" altLang="zh-CN" sz="3800" dirty="0">
                <a:latin typeface="Century Schoolbook" pitchFamily="18" charset="0"/>
                <a:cs typeface="Times New Roman" pitchFamily="18" charset="0"/>
              </a:rPr>
              <a:t>对参数的</a:t>
            </a:r>
            <a:r>
              <a:rPr lang="en-US" altLang="zh-CN" sz="3800" dirty="0" err="1">
                <a:latin typeface="Century Schoolbook" pitchFamily="18" charset="0"/>
                <a:cs typeface="Times New Roman" pitchFamily="18" charset="0"/>
              </a:rPr>
              <a:t>shrunkage</a:t>
            </a:r>
            <a:r>
              <a:rPr lang="en-US" altLang="zh-CN" sz="3800" dirty="0">
                <a:latin typeface="Century Schoolbook" pitchFamily="18" charset="0"/>
                <a:cs typeface="Times New Roman" pitchFamily="18" charset="0"/>
              </a:rPr>
              <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5"/>
              </a:rPr>
              <a:t>http://www.stat.umn.edu/~hzou/Papers/adaLasso.pdf</a:t>
            </a:r>
            <a:endParaRPr lang="zh-CN" altLang="zh-CN" sz="3800" dirty="0">
              <a:latin typeface="Century Schoolbook" pitchFamily="18" charset="0"/>
              <a:cs typeface="Times New Roman" pitchFamily="18" charset="0"/>
            </a:endParaRPr>
          </a:p>
          <a:p>
            <a:r>
              <a:rPr lang="en-US" altLang="zh-CN" sz="3800" dirty="0" err="1">
                <a:latin typeface="Century Schoolbook" pitchFamily="18" charset="0"/>
                <a:cs typeface="Times New Roman" pitchFamily="18" charset="0"/>
              </a:rPr>
              <a:t>jianqing</a:t>
            </a:r>
            <a:r>
              <a:rPr lang="en-US" altLang="zh-CN" sz="3800" dirty="0">
                <a:latin typeface="Century Schoolbook" pitchFamily="18" charset="0"/>
                <a:cs typeface="Times New Roman" pitchFamily="18" charset="0"/>
              </a:rPr>
              <a:t> fan 2001 </a:t>
            </a:r>
            <a:r>
              <a:rPr lang="zh-CN" altLang="zh-CN" sz="3800" dirty="0">
                <a:latin typeface="Century Schoolbook" pitchFamily="18" charset="0"/>
                <a:cs typeface="Times New Roman" pitchFamily="18" charset="0"/>
              </a:rPr>
              <a:t>年提出的另外一种</a:t>
            </a:r>
            <a:r>
              <a:rPr lang="en-US" altLang="zh-CN" sz="3800" dirty="0">
                <a:latin typeface="Century Schoolbook" pitchFamily="18" charset="0"/>
                <a:cs typeface="Times New Roman" pitchFamily="18" charset="0"/>
              </a:rPr>
              <a:t> </a:t>
            </a:r>
            <a:r>
              <a:rPr lang="en-US" altLang="zh-CN" sz="3800" dirty="0" err="1">
                <a:latin typeface="Century Schoolbook" pitchFamily="18" charset="0"/>
                <a:cs typeface="Times New Roman" pitchFamily="18" charset="0"/>
              </a:rPr>
              <a:t>nonconvex</a:t>
            </a:r>
            <a:r>
              <a:rPr lang="zh-CN" altLang="zh-CN" sz="3800" dirty="0">
                <a:latin typeface="Century Schoolbook" pitchFamily="18" charset="0"/>
                <a:cs typeface="Times New Roman" pitchFamily="18" charset="0"/>
              </a:rPr>
              <a:t>的惩罚项</a:t>
            </a:r>
            <a:r>
              <a:rPr lang="en-US" altLang="zh-CN" sz="3800" dirty="0">
                <a:latin typeface="Century Schoolbook" pitchFamily="18" charset="0"/>
                <a:cs typeface="Times New Roman" pitchFamily="18" charset="0"/>
              </a:rPr>
              <a:t> -- SCAD</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6"/>
              </a:rPr>
              <a:t>http://www.orfe.princeton.edu/~jqfan/papers/01/penlike.pdf</a:t>
            </a:r>
            <a:endParaRPr lang="zh-CN" altLang="zh-CN" sz="3800" dirty="0">
              <a:latin typeface="Century Schoolbook" pitchFamily="18" charset="0"/>
              <a:cs typeface="Times New Roman" pitchFamily="18" charset="0"/>
            </a:endParaRPr>
          </a:p>
          <a:p>
            <a:r>
              <a:rPr lang="en-US" altLang="zh-CN" sz="3800" u="sng" dirty="0" smtClean="0">
                <a:latin typeface="Century Schoolbook" pitchFamily="18" charset="0"/>
                <a:cs typeface="Times New Roman" pitchFamily="18" charset="0"/>
                <a:hlinkClick r:id="rId7"/>
              </a:rPr>
              <a:t>http</a:t>
            </a:r>
            <a:r>
              <a:rPr lang="en-US" altLang="zh-CN" sz="3800" u="sng" dirty="0">
                <a:latin typeface="Century Schoolbook" pitchFamily="18" charset="0"/>
                <a:cs typeface="Times New Roman" pitchFamily="18" charset="0"/>
                <a:hlinkClick r:id="rId7"/>
              </a:rPr>
              <a:t>://www.stat.umn.edu/~hzou/Papers/onestep.pdf</a:t>
            </a:r>
            <a:endParaRPr lang="zh-CN" altLang="zh-CN" sz="3800" dirty="0">
              <a:latin typeface="Century Schoolbook" pitchFamily="18" charset="0"/>
              <a:cs typeface="Times New Roman" pitchFamily="18" charset="0"/>
            </a:endParaRPr>
          </a:p>
          <a:p>
            <a:r>
              <a:rPr lang="en-US" altLang="zh-CN" sz="3800" u="sng" dirty="0" smtClean="0">
                <a:latin typeface="Century Schoolbook" pitchFamily="18" charset="0"/>
                <a:cs typeface="Times New Roman" pitchFamily="18" charset="0"/>
                <a:hlinkClick r:id="rId8"/>
              </a:rPr>
              <a:t>http</a:t>
            </a:r>
            <a:r>
              <a:rPr lang="en-US" altLang="zh-CN" sz="3800" u="sng" dirty="0">
                <a:latin typeface="Century Schoolbook" pitchFamily="18" charset="0"/>
                <a:cs typeface="Times New Roman" pitchFamily="18" charset="0"/>
                <a:hlinkClick r:id="rId8"/>
              </a:rPr>
              <a:t>://www.stats.ox.ac.uk/~meinshau/consistent.pdf</a:t>
            </a:r>
            <a:r>
              <a:rPr lang="en-US" altLang="zh-CN" sz="3800" dirty="0">
                <a:latin typeface="Century Schoolbook" pitchFamily="18" charset="0"/>
                <a:cs typeface="Times New Roman" pitchFamily="18" charset="0"/>
              </a:rPr>
              <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9"/>
              </a:rPr>
              <a:t>http://arxiv.org/abs/0811.4463</a:t>
            </a:r>
            <a:r>
              <a:rPr lang="en-US" altLang="zh-CN" sz="3800" dirty="0">
                <a:latin typeface="Century Schoolbook" pitchFamily="18" charset="0"/>
                <a:cs typeface="Times New Roman" pitchFamily="18" charset="0"/>
              </a:rPr>
              <a:t/>
            </a:r>
            <a:br>
              <a:rPr lang="en-US" altLang="zh-CN" sz="3800" dirty="0">
                <a:latin typeface="Century Schoolbook" pitchFamily="18" charset="0"/>
                <a:cs typeface="Times New Roman" pitchFamily="18" charset="0"/>
              </a:rPr>
            </a:br>
            <a:r>
              <a:rPr lang="en-US" altLang="zh-CN" sz="3800" u="sng" dirty="0">
                <a:latin typeface="Century Schoolbook" pitchFamily="18" charset="0"/>
                <a:cs typeface="Times New Roman" pitchFamily="18" charset="0"/>
                <a:hlinkClick r:id="rId10"/>
              </a:rPr>
              <a:t>http://www-stat.stanford.edu/~</a:t>
            </a:r>
            <a:r>
              <a:rPr lang="en-US" altLang="zh-CN" sz="3800" u="sng" dirty="0" smtClean="0">
                <a:latin typeface="Century Schoolbook" pitchFamily="18" charset="0"/>
                <a:cs typeface="Times New Roman" pitchFamily="18" charset="0"/>
                <a:hlinkClick r:id="rId10"/>
              </a:rPr>
              <a:t>tibs/ftp/graph.pdf</a:t>
            </a:r>
            <a:endParaRPr lang="en-US" altLang="zh-CN" sz="3800" u="sng" dirty="0" smtClean="0">
              <a:latin typeface="Century Schoolbook" pitchFamily="18" charset="0"/>
              <a:cs typeface="Times New Roman" pitchFamily="18" charset="0"/>
            </a:endParaRPr>
          </a:p>
          <a:p>
            <a:r>
              <a:rPr lang="en-US" altLang="zh-CN" sz="3800" u="sng" dirty="0">
                <a:latin typeface="Century Schoolbook" pitchFamily="18" charset="0"/>
                <a:cs typeface="Times New Roman" pitchFamily="18" charset="0"/>
              </a:rPr>
              <a:t>http://blog.csdn.net/xbinworld/article/details/44284293</a:t>
            </a:r>
            <a:endParaRPr lang="en-US" altLang="zh-CN" sz="3800" u="sng" dirty="0" smtClean="0">
              <a:latin typeface="Century Schoolbook" pitchFamily="18" charset="0"/>
              <a:cs typeface="Times New Roman" pitchFamily="18" charset="0"/>
            </a:endParaRPr>
          </a:p>
        </p:txBody>
      </p:sp>
      <p:sp>
        <p:nvSpPr>
          <p:cNvPr id="4" name="日期占位符 3"/>
          <p:cNvSpPr>
            <a:spLocks noGrp="1"/>
          </p:cNvSpPr>
          <p:nvPr>
            <p:ph type="dt" sz="half" idx="10"/>
          </p:nvPr>
        </p:nvSpPr>
        <p:spPr/>
        <p:txBody>
          <a:bodyPr/>
          <a:lstStyle/>
          <a:p>
            <a:fld id="{E283C226-CE1B-4956-8E6F-76C150DA07C8}" type="datetime1">
              <a:rPr lang="zh-CN" altLang="en-US" smtClean="0"/>
              <a:t>2019/4/7</a:t>
            </a:fld>
            <a:endParaRPr lang="zh-CN" altLang="en-US"/>
          </a:p>
        </p:txBody>
      </p:sp>
      <p:sp>
        <p:nvSpPr>
          <p:cNvPr id="5" name="页脚占位符 4"/>
          <p:cNvSpPr>
            <a:spLocks noGrp="1"/>
          </p:cNvSpPr>
          <p:nvPr>
            <p:ph type="ftr" sz="quarter" idx="11"/>
          </p:nvPr>
        </p:nvSpPr>
        <p:spPr/>
        <p:txBody>
          <a:bodyPr/>
          <a:lstStyle/>
          <a:p>
            <a:r>
              <a:rPr lang="en-US" altLang="zh-CN" smtClean="0"/>
              <a:t>Liu Miao</a:t>
            </a:r>
            <a:endParaRPr lang="zh-CN" altLang="en-US"/>
          </a:p>
        </p:txBody>
      </p:sp>
      <p:sp>
        <p:nvSpPr>
          <p:cNvPr id="6" name="灯片编号占位符 5"/>
          <p:cNvSpPr>
            <a:spLocks noGrp="1"/>
          </p:cNvSpPr>
          <p:nvPr>
            <p:ph type="sldNum" sz="quarter" idx="12"/>
          </p:nvPr>
        </p:nvSpPr>
        <p:spPr/>
        <p:txBody>
          <a:bodyPr/>
          <a:lstStyle/>
          <a:p>
            <a:fld id="{713C0EC1-E114-4240-8B5B-79B562F04858}" type="slidenum">
              <a:rPr lang="zh-CN" altLang="en-US" smtClean="0"/>
              <a:t>63</a:t>
            </a:fld>
            <a:endParaRPr lang="zh-CN" altLang="en-US"/>
          </a:p>
        </p:txBody>
      </p:sp>
    </p:spTree>
    <p:extLst>
      <p:ext uri="{BB962C8B-B14F-4D97-AF65-F5344CB8AC3E}">
        <p14:creationId xmlns:p14="http://schemas.microsoft.com/office/powerpoint/2010/main" val="1691627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Century Schoolbook" pitchFamily="18" charset="0"/>
            </a:endParaRPr>
          </a:p>
        </p:txBody>
      </p:sp>
      <p:sp>
        <p:nvSpPr>
          <p:cNvPr id="3" name="内容占位符 2"/>
          <p:cNvSpPr>
            <a:spLocks noGrp="1"/>
          </p:cNvSpPr>
          <p:nvPr>
            <p:ph idx="1"/>
          </p:nvPr>
        </p:nvSpPr>
        <p:spPr/>
        <p:txBody>
          <a:bodyPr>
            <a:normAutofit/>
          </a:bodyPr>
          <a:lstStyle/>
          <a:p>
            <a:pPr marL="0" indent="0" algn="ctr">
              <a:buNone/>
            </a:pPr>
            <a:endParaRPr lang="en-US" altLang="zh-CN" sz="6000" dirty="0" smtClean="0">
              <a:latin typeface="Century Schoolbook" pitchFamily="18" charset="0"/>
              <a:cs typeface="Times New Roman" pitchFamily="18" charset="0"/>
            </a:endParaRPr>
          </a:p>
          <a:p>
            <a:pPr marL="0" indent="0" algn="ctr">
              <a:buNone/>
            </a:pPr>
            <a:r>
              <a:rPr lang="en-US" altLang="zh-CN" sz="6000" dirty="0" smtClean="0">
                <a:latin typeface="Century Schoolbook" pitchFamily="18" charset="0"/>
                <a:cs typeface="Times New Roman" pitchFamily="18" charset="0"/>
              </a:rPr>
              <a:t>The  End!</a:t>
            </a:r>
          </a:p>
        </p:txBody>
      </p:sp>
      <p:sp>
        <p:nvSpPr>
          <p:cNvPr id="4" name="页脚占位符 3"/>
          <p:cNvSpPr>
            <a:spLocks noGrp="1"/>
          </p:cNvSpPr>
          <p:nvPr>
            <p:ph type="ftr" sz="quarter" idx="11"/>
          </p:nvPr>
        </p:nvSpPr>
        <p:spPr/>
        <p:txBody>
          <a:bodyPr/>
          <a:lstStyle/>
          <a:p>
            <a:r>
              <a:rPr lang="en-US" altLang="zh-CN" smtClean="0"/>
              <a:t>Liu Miao</a:t>
            </a:r>
            <a:endParaRPr lang="zh-CN" altLang="en-US"/>
          </a:p>
        </p:txBody>
      </p:sp>
      <p:sp>
        <p:nvSpPr>
          <p:cNvPr id="5" name="灯片编号占位符 4"/>
          <p:cNvSpPr>
            <a:spLocks noGrp="1"/>
          </p:cNvSpPr>
          <p:nvPr>
            <p:ph type="sldNum" sz="quarter" idx="12"/>
          </p:nvPr>
        </p:nvSpPr>
        <p:spPr/>
        <p:txBody>
          <a:bodyPr/>
          <a:lstStyle/>
          <a:p>
            <a:fld id="{713C0EC1-E114-4240-8B5B-79B562F04858}" type="slidenum">
              <a:rPr lang="zh-CN" altLang="en-US" smtClean="0"/>
              <a:t>64</a:t>
            </a:fld>
            <a:endParaRPr lang="zh-CN" altLang="en-US"/>
          </a:p>
        </p:txBody>
      </p:sp>
      <p:sp>
        <p:nvSpPr>
          <p:cNvPr id="6" name="日期占位符 5"/>
          <p:cNvSpPr>
            <a:spLocks noGrp="1"/>
          </p:cNvSpPr>
          <p:nvPr>
            <p:ph type="dt" sz="half" idx="10"/>
          </p:nvPr>
        </p:nvSpPr>
        <p:spPr/>
        <p:txBody>
          <a:bodyPr/>
          <a:lstStyle/>
          <a:p>
            <a:fld id="{3273DBAD-F705-4BC0-A929-2A0ECAD17CD9}" type="datetime1">
              <a:rPr lang="zh-CN" altLang="en-US" smtClean="0"/>
              <a:t>2019/4/7</a:t>
            </a:fld>
            <a:endParaRPr lang="zh-CN" altLang="en-US"/>
          </a:p>
        </p:txBody>
      </p:sp>
    </p:spTree>
    <p:extLst>
      <p:ext uri="{BB962C8B-B14F-4D97-AF65-F5344CB8AC3E}">
        <p14:creationId xmlns:p14="http://schemas.microsoft.com/office/powerpoint/2010/main" val="726214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dirty="0" smtClean="0">
                <a:solidFill>
                  <a:srgbClr val="FF0000"/>
                </a:solidFill>
                <a:latin typeface="Century Schoolbook" pitchFamily="18" charset="0"/>
                <a:cs typeface="Times New Roman" pitchFamily="18" charset="0"/>
              </a:rPr>
              <a:t>F-Tests</a:t>
            </a:r>
          </a:p>
        </p:txBody>
      </p:sp>
      <p:sp>
        <p:nvSpPr>
          <p:cNvPr id="27651" name="Rectangle 3"/>
          <p:cNvSpPr>
            <a:spLocks noGrp="1" noChangeArrowheads="1"/>
          </p:cNvSpPr>
          <p:nvPr>
            <p:ph type="body" idx="1"/>
          </p:nvPr>
        </p:nvSpPr>
        <p:spPr>
          <a:xfrm>
            <a:off x="685800" y="1676400"/>
            <a:ext cx="7772400" cy="4114800"/>
          </a:xfrm>
        </p:spPr>
        <p:txBody>
          <a:bodyPr/>
          <a:lstStyle/>
          <a:p>
            <a:pPr eaLnBrk="1" hangingPunct="1"/>
            <a:r>
              <a:rPr lang="en-US" altLang="zh-CN" dirty="0" smtClean="0">
                <a:latin typeface="Century Schoolbook" pitchFamily="18" charset="0"/>
                <a:cs typeface="Times New Roman" pitchFamily="18" charset="0"/>
              </a:rPr>
              <a:t>Hypotheses</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Testing statistic</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Reject the null hypothesis if</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p:txBody>
      </p:sp>
      <p:graphicFrame>
        <p:nvGraphicFramePr>
          <p:cNvPr id="27652" name="Object 4"/>
          <p:cNvGraphicFramePr>
            <a:graphicFrameLocks noChangeAspect="1"/>
          </p:cNvGraphicFramePr>
          <p:nvPr/>
        </p:nvGraphicFramePr>
        <p:xfrm>
          <a:off x="1784350" y="2362200"/>
          <a:ext cx="5386388" cy="581025"/>
        </p:xfrm>
        <a:graphic>
          <a:graphicData uri="http://schemas.openxmlformats.org/presentationml/2006/ole">
            <mc:AlternateContent xmlns:mc="http://schemas.openxmlformats.org/markup-compatibility/2006">
              <mc:Choice xmlns:v="urn:schemas-microsoft-com:vml" Requires="v">
                <p:oleObj spid="_x0000_s12560" name="公式" r:id="rId3" imgW="2120900" imgH="228600" progId="Equation.3">
                  <p:embed/>
                </p:oleObj>
              </mc:Choice>
              <mc:Fallback>
                <p:oleObj name="公式" r:id="rId3" imgW="2120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2362200"/>
                        <a:ext cx="5386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nvGraphicFramePr>
        <p:xfrm>
          <a:off x="1981200" y="3429000"/>
          <a:ext cx="5513388" cy="1065213"/>
        </p:xfrm>
        <a:graphic>
          <a:graphicData uri="http://schemas.openxmlformats.org/presentationml/2006/ole">
            <mc:AlternateContent xmlns:mc="http://schemas.openxmlformats.org/markup-compatibility/2006">
              <mc:Choice xmlns:v="urn:schemas-microsoft-com:vml" Requires="v">
                <p:oleObj spid="_x0000_s12561" name="Equation" r:id="rId5" imgW="2171700" imgH="419100" progId="Equation.3">
                  <p:embed/>
                </p:oleObj>
              </mc:Choice>
              <mc:Fallback>
                <p:oleObj name="Equation" r:id="rId5" imgW="21717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429000"/>
                        <a:ext cx="5513388"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6"/>
          <p:cNvGraphicFramePr>
            <a:graphicFrameLocks noChangeAspect="1"/>
          </p:cNvGraphicFramePr>
          <p:nvPr/>
        </p:nvGraphicFramePr>
        <p:xfrm>
          <a:off x="3736975" y="5349875"/>
          <a:ext cx="2514600" cy="612775"/>
        </p:xfrm>
        <a:graphic>
          <a:graphicData uri="http://schemas.openxmlformats.org/presentationml/2006/ole">
            <mc:AlternateContent xmlns:mc="http://schemas.openxmlformats.org/markup-compatibility/2006">
              <mc:Choice xmlns:v="urn:schemas-microsoft-com:vml" Requires="v">
                <p:oleObj spid="_x0000_s12562" name="Equation" r:id="rId7" imgW="990170" imgH="241195" progId="Equation.3">
                  <p:embed/>
                </p:oleObj>
              </mc:Choice>
              <mc:Fallback>
                <p:oleObj name="Equation" r:id="rId7" imgW="990170"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6975" y="5349875"/>
                        <a:ext cx="25146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7</a:t>
            </a:fld>
            <a:endParaRPr lang="zh-CN" altLang="en-US"/>
          </a:p>
        </p:txBody>
      </p:sp>
      <p:sp>
        <p:nvSpPr>
          <p:cNvPr id="4" name="日期占位符 3"/>
          <p:cNvSpPr>
            <a:spLocks noGrp="1"/>
          </p:cNvSpPr>
          <p:nvPr>
            <p:ph type="dt" sz="half" idx="10"/>
          </p:nvPr>
        </p:nvSpPr>
        <p:spPr/>
        <p:txBody>
          <a:bodyPr/>
          <a:lstStyle/>
          <a:p>
            <a:fld id="{08AB48F8-4ADF-41B2-AA06-43646685DF16}" type="datetime1">
              <a:rPr lang="zh-CN" altLang="en-US" smtClean="0"/>
              <a:t>2019/4/7</a:t>
            </a:fld>
            <a:endParaRPr lang="zh-CN" altLang="en-US"/>
          </a:p>
        </p:txBody>
      </p:sp>
    </p:spTree>
    <p:extLst>
      <p:ext uri="{BB962C8B-B14F-4D97-AF65-F5344CB8AC3E}">
        <p14:creationId xmlns:p14="http://schemas.microsoft.com/office/powerpoint/2010/main" val="3694214396"/>
      </p:ext>
    </p:extLst>
  </p:cSld>
  <p:clrMapOvr>
    <a:masterClrMapping/>
  </p:clrMapOvr>
  <mc:AlternateContent xmlns:mc="http://schemas.openxmlformats.org/markup-compatibility/2006" xmlns:p14="http://schemas.microsoft.com/office/powerpoint/2010/main">
    <mc:Choice Requires="p14">
      <p:transition spd="slow" p14:dur="2000" advTm="70"/>
    </mc:Choice>
    <mc:Fallback xmlns="">
      <p:transition spd="slow" advTm="7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r>
              <a:rPr lang="en-US" altLang="zh-CN" dirty="0" smtClean="0">
                <a:solidFill>
                  <a:srgbClr val="FF0000"/>
                </a:solidFill>
                <a:latin typeface="Century Schoolbook" pitchFamily="18" charset="0"/>
                <a:cs typeface="Times New Roman" pitchFamily="18" charset="0"/>
              </a:rPr>
              <a:t>t-Tests</a:t>
            </a:r>
          </a:p>
        </p:txBody>
      </p:sp>
      <p:sp>
        <p:nvSpPr>
          <p:cNvPr id="28675" name="Rectangle 1027"/>
          <p:cNvSpPr>
            <a:spLocks noGrp="1" noChangeArrowheads="1"/>
          </p:cNvSpPr>
          <p:nvPr>
            <p:ph type="body" idx="1"/>
          </p:nvPr>
        </p:nvSpPr>
        <p:spPr>
          <a:xfrm>
            <a:off x="685800" y="1676400"/>
            <a:ext cx="7772400" cy="4114800"/>
          </a:xfrm>
        </p:spPr>
        <p:txBody>
          <a:bodyPr/>
          <a:lstStyle/>
          <a:p>
            <a:pPr eaLnBrk="1" hangingPunct="1"/>
            <a:r>
              <a:rPr lang="en-US" altLang="zh-CN" dirty="0" smtClean="0">
                <a:latin typeface="Century Schoolbook" pitchFamily="18" charset="0"/>
                <a:cs typeface="Times New Roman" pitchFamily="18" charset="0"/>
              </a:rPr>
              <a:t>Hypotheses</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Testing statistic</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Reject the null hypothesis if</a:t>
            </a: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a:p>
            <a:pPr eaLnBrk="1" hangingPunct="1"/>
            <a:endParaRPr lang="en-US" altLang="zh-CN" dirty="0" smtClean="0">
              <a:latin typeface="Century Schoolbook" pitchFamily="18" charset="0"/>
              <a:cs typeface="Times New Roman" pitchFamily="18" charset="0"/>
            </a:endParaRPr>
          </a:p>
        </p:txBody>
      </p:sp>
      <p:graphicFrame>
        <p:nvGraphicFramePr>
          <p:cNvPr id="28676" name="Object 1028"/>
          <p:cNvGraphicFramePr>
            <a:graphicFrameLocks noChangeAspect="1"/>
          </p:cNvGraphicFramePr>
          <p:nvPr/>
        </p:nvGraphicFramePr>
        <p:xfrm>
          <a:off x="2057400" y="2438400"/>
          <a:ext cx="4838700" cy="581025"/>
        </p:xfrm>
        <a:graphic>
          <a:graphicData uri="http://schemas.openxmlformats.org/presentationml/2006/ole">
            <mc:AlternateContent xmlns:mc="http://schemas.openxmlformats.org/markup-compatibility/2006">
              <mc:Choice xmlns:v="urn:schemas-microsoft-com:vml" Requires="v">
                <p:oleObj spid="_x0000_s13584" name="Equation" r:id="rId3" imgW="1905000" imgH="228600" progId="Equation.3">
                  <p:embed/>
                </p:oleObj>
              </mc:Choice>
              <mc:Fallback>
                <p:oleObj name="Equation" r:id="rId3" imgW="1905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438400"/>
                        <a:ext cx="48387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29"/>
          <p:cNvGraphicFramePr>
            <a:graphicFrameLocks noChangeAspect="1"/>
          </p:cNvGraphicFramePr>
          <p:nvPr>
            <p:extLst>
              <p:ext uri="{D42A27DB-BD31-4B8C-83A1-F6EECF244321}">
                <p14:modId xmlns:p14="http://schemas.microsoft.com/office/powerpoint/2010/main" val="1745696427"/>
              </p:ext>
            </p:extLst>
          </p:nvPr>
        </p:nvGraphicFramePr>
        <p:xfrm>
          <a:off x="4499992" y="3140968"/>
          <a:ext cx="2870200" cy="1162050"/>
        </p:xfrm>
        <a:graphic>
          <a:graphicData uri="http://schemas.openxmlformats.org/presentationml/2006/ole">
            <mc:AlternateContent xmlns:mc="http://schemas.openxmlformats.org/markup-compatibility/2006">
              <mc:Choice xmlns:v="urn:schemas-microsoft-com:vml" Requires="v">
                <p:oleObj spid="_x0000_s13585" name="Equation" r:id="rId5" imgW="1130300" imgH="457200" progId="Equation.3">
                  <p:embed/>
                </p:oleObj>
              </mc:Choice>
              <mc:Fallback>
                <p:oleObj name="Equation" r:id="rId5" imgW="1130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140968"/>
                        <a:ext cx="28702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030"/>
          <p:cNvGraphicFramePr>
            <a:graphicFrameLocks noChangeAspect="1"/>
          </p:cNvGraphicFramePr>
          <p:nvPr/>
        </p:nvGraphicFramePr>
        <p:xfrm>
          <a:off x="3849688" y="5334000"/>
          <a:ext cx="2289175" cy="644525"/>
        </p:xfrm>
        <a:graphic>
          <a:graphicData uri="http://schemas.openxmlformats.org/presentationml/2006/ole">
            <mc:AlternateContent xmlns:mc="http://schemas.openxmlformats.org/markup-compatibility/2006">
              <mc:Choice xmlns:v="urn:schemas-microsoft-com:vml" Requires="v">
                <p:oleObj spid="_x0000_s13586" name="Equation" r:id="rId7" imgW="901309" imgH="253890" progId="Equation.3">
                  <p:embed/>
                </p:oleObj>
              </mc:Choice>
              <mc:Fallback>
                <p:oleObj name="Equation" r:id="rId7" imgW="901309"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9688" y="5334000"/>
                        <a:ext cx="228917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8</a:t>
            </a:fld>
            <a:endParaRPr lang="zh-CN" altLang="en-US"/>
          </a:p>
        </p:txBody>
      </p:sp>
      <p:sp>
        <p:nvSpPr>
          <p:cNvPr id="4" name="日期占位符 3"/>
          <p:cNvSpPr>
            <a:spLocks noGrp="1"/>
          </p:cNvSpPr>
          <p:nvPr>
            <p:ph type="dt" sz="half" idx="10"/>
          </p:nvPr>
        </p:nvSpPr>
        <p:spPr/>
        <p:txBody>
          <a:bodyPr/>
          <a:lstStyle/>
          <a:p>
            <a:fld id="{32B4BFD6-E195-42BF-BE22-1B380389213E}" type="datetime1">
              <a:rPr lang="zh-CN" altLang="en-US" smtClean="0"/>
              <a:t>2019/4/7</a:t>
            </a:fld>
            <a:endParaRPr lang="zh-CN" altLang="en-US"/>
          </a:p>
        </p:txBody>
      </p:sp>
    </p:spTree>
    <p:extLst>
      <p:ext uri="{BB962C8B-B14F-4D97-AF65-F5344CB8AC3E}">
        <p14:creationId xmlns:p14="http://schemas.microsoft.com/office/powerpoint/2010/main" val="1673865763"/>
      </p:ext>
    </p:extLst>
  </p:cSld>
  <p:clrMapOvr>
    <a:masterClrMapping/>
  </p:clrMapOvr>
  <mc:AlternateContent xmlns:mc="http://schemas.openxmlformats.org/markup-compatibility/2006" xmlns:p14="http://schemas.microsoft.com/office/powerpoint/2010/main">
    <mc:Choice Requires="p14">
      <p:transition spd="slow" p14:dur="2000" advTm="109"/>
    </mc:Choice>
    <mc:Fallback xmlns="">
      <p:transition spd="slow" advTm="10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solidFill>
                  <a:srgbClr val="FF0000"/>
                </a:solidFill>
                <a:latin typeface="Century Schoolbook" pitchFamily="18" charset="0"/>
                <a:cs typeface="Times New Roman" pitchFamily="18" charset="0"/>
              </a:rPr>
              <a:t>Estimation &amp; Prediction</a:t>
            </a:r>
          </a:p>
        </p:txBody>
      </p:sp>
      <p:sp>
        <p:nvSpPr>
          <p:cNvPr id="24579" name="Rectangle 3"/>
          <p:cNvSpPr>
            <a:spLocks noGrp="1" noChangeArrowheads="1"/>
          </p:cNvSpPr>
          <p:nvPr>
            <p:ph type="body" idx="1"/>
          </p:nvPr>
        </p:nvSpPr>
        <p:spPr/>
        <p:txBody>
          <a:bodyPr/>
          <a:lstStyle/>
          <a:p>
            <a:pPr eaLnBrk="1" hangingPunct="1"/>
            <a:r>
              <a:rPr lang="en-US" altLang="zh-CN" dirty="0" smtClean="0">
                <a:latin typeface="Century Schoolbook" pitchFamily="18" charset="0"/>
                <a:cs typeface="Times New Roman" pitchFamily="18" charset="0"/>
              </a:rPr>
              <a:t>Point Estimation &amp; Prediction</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Interval estimation</a:t>
            </a:r>
          </a:p>
          <a:p>
            <a:pPr eaLnBrk="1" hangingPunct="1"/>
            <a:endParaRPr lang="en-US" altLang="zh-CN" dirty="0" smtClean="0">
              <a:latin typeface="Century Schoolbook" pitchFamily="18" charset="0"/>
              <a:cs typeface="Times New Roman" pitchFamily="18" charset="0"/>
            </a:endParaRPr>
          </a:p>
          <a:p>
            <a:pPr eaLnBrk="1" hangingPunct="1"/>
            <a:r>
              <a:rPr lang="en-US" altLang="zh-CN" dirty="0" smtClean="0">
                <a:latin typeface="Century Schoolbook" pitchFamily="18" charset="0"/>
                <a:cs typeface="Times New Roman" pitchFamily="18" charset="0"/>
              </a:rPr>
              <a:t>Interval prediction</a:t>
            </a:r>
          </a:p>
        </p:txBody>
      </p:sp>
      <p:graphicFrame>
        <p:nvGraphicFramePr>
          <p:cNvPr id="24580" name="Object 4"/>
          <p:cNvGraphicFramePr>
            <a:graphicFrameLocks noChangeAspect="1"/>
          </p:cNvGraphicFramePr>
          <p:nvPr>
            <p:extLst>
              <p:ext uri="{D42A27DB-BD31-4B8C-83A1-F6EECF244321}">
                <p14:modId xmlns:p14="http://schemas.microsoft.com/office/powerpoint/2010/main" val="2910674301"/>
              </p:ext>
            </p:extLst>
          </p:nvPr>
        </p:nvGraphicFramePr>
        <p:xfrm>
          <a:off x="1909763" y="2276872"/>
          <a:ext cx="5557837" cy="688975"/>
        </p:xfrm>
        <a:graphic>
          <a:graphicData uri="http://schemas.openxmlformats.org/presentationml/2006/ole">
            <mc:AlternateContent xmlns:mc="http://schemas.openxmlformats.org/markup-compatibility/2006">
              <mc:Choice xmlns:v="urn:schemas-microsoft-com:vml" Requires="v">
                <p:oleObj spid="_x0000_s17665" name="Equation" r:id="rId3" imgW="2145369" imgH="266584" progId="Equation.3">
                  <p:embed/>
                </p:oleObj>
              </mc:Choice>
              <mc:Fallback>
                <p:oleObj name="Equation" r:id="rId3" imgW="2145369"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2276872"/>
                        <a:ext cx="5557837"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805666921"/>
              </p:ext>
            </p:extLst>
          </p:nvPr>
        </p:nvGraphicFramePr>
        <p:xfrm>
          <a:off x="3273425" y="3356992"/>
          <a:ext cx="3124200" cy="623888"/>
        </p:xfrm>
        <a:graphic>
          <a:graphicData uri="http://schemas.openxmlformats.org/presentationml/2006/ole">
            <mc:AlternateContent xmlns:mc="http://schemas.openxmlformats.org/markup-compatibility/2006">
              <mc:Choice xmlns:v="urn:schemas-microsoft-com:vml" Requires="v">
                <p:oleObj spid="_x0000_s17666" name="Equation" r:id="rId5" imgW="1206500" imgH="241300" progId="Equation.3">
                  <p:embed/>
                </p:oleObj>
              </mc:Choice>
              <mc:Fallback>
                <p:oleObj name="Equation" r:id="rId5" imgW="12065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425" y="3356992"/>
                        <a:ext cx="31242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2532712274"/>
              </p:ext>
            </p:extLst>
          </p:nvPr>
        </p:nvGraphicFramePr>
        <p:xfrm>
          <a:off x="2921000" y="4653136"/>
          <a:ext cx="4079875" cy="755650"/>
        </p:xfrm>
        <a:graphic>
          <a:graphicData uri="http://schemas.openxmlformats.org/presentationml/2006/ole">
            <mc:AlternateContent xmlns:mc="http://schemas.openxmlformats.org/markup-compatibility/2006">
              <mc:Choice xmlns:v="urn:schemas-microsoft-com:vml" Requires="v">
                <p:oleObj spid="_x0000_s17667" name="Equation" r:id="rId7" imgW="1574800" imgH="292100" progId="Equation.3">
                  <p:embed/>
                </p:oleObj>
              </mc:Choice>
              <mc:Fallback>
                <p:oleObj name="Equation" r:id="rId7" imgW="1574800" imgH="292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1000" y="4653136"/>
                        <a:ext cx="40798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r>
              <a:rPr lang="en-US" altLang="zh-CN" smtClean="0"/>
              <a:t>Liu Miao</a:t>
            </a:r>
            <a:endParaRPr lang="zh-CN" altLang="en-US"/>
          </a:p>
        </p:txBody>
      </p:sp>
      <p:sp>
        <p:nvSpPr>
          <p:cNvPr id="3" name="灯片编号占位符 2"/>
          <p:cNvSpPr>
            <a:spLocks noGrp="1"/>
          </p:cNvSpPr>
          <p:nvPr>
            <p:ph type="sldNum" sz="quarter" idx="12"/>
          </p:nvPr>
        </p:nvSpPr>
        <p:spPr/>
        <p:txBody>
          <a:bodyPr/>
          <a:lstStyle/>
          <a:p>
            <a:fld id="{713C0EC1-E114-4240-8B5B-79B562F04858}" type="slidenum">
              <a:rPr lang="zh-CN" altLang="en-US" smtClean="0"/>
              <a:t>9</a:t>
            </a:fld>
            <a:endParaRPr lang="zh-CN" altLang="en-US"/>
          </a:p>
        </p:txBody>
      </p:sp>
      <p:sp>
        <p:nvSpPr>
          <p:cNvPr id="4" name="日期占位符 3"/>
          <p:cNvSpPr>
            <a:spLocks noGrp="1"/>
          </p:cNvSpPr>
          <p:nvPr>
            <p:ph type="dt" sz="half" idx="10"/>
          </p:nvPr>
        </p:nvSpPr>
        <p:spPr/>
        <p:txBody>
          <a:bodyPr/>
          <a:lstStyle/>
          <a:p>
            <a:fld id="{6E09979A-846E-48CE-AF66-7BEC78C2CF5A}" type="datetime1">
              <a:rPr lang="zh-CN" altLang="en-US" smtClean="0"/>
              <a:t>2019/4/7</a:t>
            </a:fld>
            <a:endParaRPr lang="zh-CN" altLang="en-US"/>
          </a:p>
        </p:txBody>
      </p:sp>
    </p:spTree>
    <p:extLst>
      <p:ext uri="{BB962C8B-B14F-4D97-AF65-F5344CB8AC3E}">
        <p14:creationId xmlns:p14="http://schemas.microsoft.com/office/powerpoint/2010/main" val="2832679716"/>
      </p:ext>
    </p:extLst>
  </p:cSld>
  <p:clrMapOvr>
    <a:masterClrMapping/>
  </p:clrMapOvr>
  <mc:AlternateContent xmlns:mc="http://schemas.openxmlformats.org/markup-compatibility/2006" xmlns:p14="http://schemas.microsoft.com/office/powerpoint/2010/main">
    <mc:Choice Requires="p14">
      <p:transition spd="slow" p14:dur="2000" advTm="194"/>
    </mc:Choice>
    <mc:Fallback xmlns="">
      <p:transition spd="slow" advTm="194"/>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alt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altLang="zh-CN" sz="1800" b="0" i="0" u="none" strike="noStrike" cap="none" normalizeH="0" baseline="0" smtClean="0">
            <a:ln>
              <a:noFill/>
            </a:ln>
            <a:solidFill>
              <a:schemeClr val="tx1"/>
            </a:solidFill>
            <a:effectLst/>
            <a:latin typeface="Arial" charset="0"/>
            <a:ea typeface="宋体" charset="-122"/>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3470</TotalTime>
  <Words>2283</Words>
  <Application>Microsoft Office PowerPoint</Application>
  <PresentationFormat>全屏显示(4:3)</PresentationFormat>
  <Paragraphs>511</Paragraphs>
  <Slides>64</Slides>
  <Notes>8</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64</vt:i4>
      </vt:variant>
    </vt:vector>
  </HeadingPairs>
  <TitlesOfParts>
    <vt:vector size="70" baseType="lpstr">
      <vt:lpstr>Office 主题​​</vt:lpstr>
      <vt:lpstr>1_Office 主题​​</vt:lpstr>
      <vt:lpstr>Equation</vt:lpstr>
      <vt:lpstr>公式</vt:lpstr>
      <vt:lpstr>位图图像</vt:lpstr>
      <vt:lpstr>Document</vt:lpstr>
      <vt:lpstr> Multi-Colinearity and  Variable Selection  in regression problem  Liu Miao School of Statistics and Mathematics Central University of Finance and Economics </vt:lpstr>
      <vt:lpstr>Outline</vt:lpstr>
      <vt:lpstr> Linear Regression  </vt:lpstr>
      <vt:lpstr>Estimation</vt:lpstr>
      <vt:lpstr>Statistical Properties</vt:lpstr>
      <vt:lpstr>Adjusted R-Square</vt:lpstr>
      <vt:lpstr>F-Tests</vt:lpstr>
      <vt:lpstr>t-Tests</vt:lpstr>
      <vt:lpstr>Estimation &amp; Prediction</vt:lpstr>
      <vt:lpstr>Multi-Colinearity </vt:lpstr>
      <vt:lpstr>Question</vt:lpstr>
      <vt:lpstr>PowerPoint 演示文稿</vt:lpstr>
      <vt:lpstr>PowerPoint 演示文稿</vt:lpstr>
      <vt:lpstr>PowerPoint 演示文稿</vt:lpstr>
      <vt:lpstr>Correlation Coefficient</vt:lpstr>
      <vt:lpstr>Question</vt:lpstr>
      <vt:lpstr>Correlation Coefficient</vt:lpstr>
      <vt:lpstr>PowerPoint 演示文稿</vt:lpstr>
      <vt:lpstr>PowerPoint 演示文稿</vt:lpstr>
      <vt:lpstr>Diagnostics</vt:lpstr>
      <vt:lpstr>For example</vt:lpstr>
      <vt:lpstr>Sample size </vt:lpstr>
      <vt:lpstr>Variance Inflation Factor</vt:lpstr>
      <vt:lpstr>Detecting Multi-Colinearity</vt:lpstr>
      <vt:lpstr>Simple Solutions</vt:lpstr>
      <vt:lpstr>Variable selection</vt:lpstr>
      <vt:lpstr>Statistical Properties</vt:lpstr>
      <vt:lpstr>Ridge Model</vt:lpstr>
      <vt:lpstr>Ridge Model</vt:lpstr>
      <vt:lpstr>Statistical Property</vt:lpstr>
      <vt:lpstr>Ridge analysis </vt:lpstr>
      <vt:lpstr>Choose a better k </vt:lpstr>
      <vt:lpstr>Choose a better k  with VIF</vt:lpstr>
      <vt:lpstr>PowerPoint 演示文稿</vt:lpstr>
      <vt:lpstr>Case study </vt:lpstr>
      <vt:lpstr>R code</vt:lpstr>
      <vt:lpstr>PowerPoint 演示文稿</vt:lpstr>
      <vt:lpstr>Lasso </vt:lpstr>
      <vt:lpstr>Geometry of  Ridge and Lasso</vt:lpstr>
      <vt:lpstr>Estimation </vt:lpstr>
      <vt:lpstr>Estimation-Forward stagewise </vt:lpstr>
      <vt:lpstr>Estimation- LARS</vt:lpstr>
      <vt:lpstr>Estimation- LARS</vt:lpstr>
      <vt:lpstr>LARS  PATH</vt:lpstr>
      <vt:lpstr>PowerPoint 演示文稿</vt:lpstr>
      <vt:lpstr>Lasso and Stagewise </vt:lpstr>
      <vt:lpstr>Example</vt:lpstr>
      <vt:lpstr>R code</vt:lpstr>
      <vt:lpstr>PowerPoint 演示文稿</vt:lpstr>
      <vt:lpstr>Variable selection</vt:lpstr>
      <vt:lpstr>Cross validation and GCV</vt:lpstr>
      <vt:lpstr>R code</vt:lpstr>
      <vt:lpstr>PowerPoint 演示文稿</vt:lpstr>
      <vt:lpstr>GCV  for lasso</vt:lpstr>
      <vt:lpstr>LASSO  缺点</vt:lpstr>
      <vt:lpstr>PowerPoint 演示文稿</vt:lpstr>
      <vt:lpstr>PowerPoint 演示文稿</vt:lpstr>
      <vt:lpstr>R code</vt:lpstr>
      <vt:lpstr>The penalty term.</vt:lpstr>
      <vt:lpstr>PowerPoint 演示文稿</vt:lpstr>
      <vt:lpstr>PowerPoint 演示文稿</vt:lpstr>
      <vt:lpstr>Reference</vt:lpstr>
      <vt:lpstr>Reference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liumiao</dc:creator>
  <cp:lastModifiedBy>lenovo</cp:lastModifiedBy>
  <cp:revision>82</cp:revision>
  <dcterms:created xsi:type="dcterms:W3CDTF">2013-03-22T03:09:54Z</dcterms:created>
  <dcterms:modified xsi:type="dcterms:W3CDTF">2019-04-07T13:36:30Z</dcterms:modified>
</cp:coreProperties>
</file>