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97" r:id="rId2"/>
    <p:sldId id="2919" r:id="rId3"/>
    <p:sldId id="295" r:id="rId4"/>
    <p:sldId id="2915" r:id="rId5"/>
    <p:sldId id="2901" r:id="rId6"/>
    <p:sldId id="2903" r:id="rId7"/>
    <p:sldId id="2923" r:id="rId8"/>
    <p:sldId id="2902" r:id="rId9"/>
    <p:sldId id="2922" r:id="rId10"/>
    <p:sldId id="2924" r:id="rId11"/>
    <p:sldId id="2916" r:id="rId12"/>
    <p:sldId id="2920" r:id="rId13"/>
    <p:sldId id="2917" r:id="rId14"/>
    <p:sldId id="2918" r:id="rId15"/>
    <p:sldId id="2921" r:id="rId16"/>
    <p:sldId id="2914" r:id="rId17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95741" autoAdjust="0"/>
  </p:normalViewPr>
  <p:slideViewPr>
    <p:cSldViewPr snapToGrid="0" snapToObjects="1">
      <p:cViewPr>
        <p:scale>
          <a:sx n="171" d="100"/>
          <a:sy n="171" d="100"/>
        </p:scale>
        <p:origin x="144" y="-4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CDD03-C0BC-FD4F-AF02-75BA2E5A3602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5BB31-B3D9-824B-8F60-A07A1D3F2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577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20508-8C2A-9C4C-91D0-1791427EFCE1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2EC3F-9C2D-9341-BD70-89E0C8764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99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2EC3F-9C2D-9341-BD70-89E0C87649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36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2EC3F-9C2D-9341-BD70-89E0C87649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74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2EC3F-9C2D-9341-BD70-89E0C87649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7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2EC3F-9C2D-9341-BD70-89E0C87649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7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2EC3F-9C2D-9341-BD70-89E0C87649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7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321D1-B73E-9248-B665-8DC80081934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27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321D1-B73E-9248-B665-8DC80081934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2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2EC3F-9C2D-9341-BD70-89E0C87649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3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2EC3F-9C2D-9341-BD70-89E0C87649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95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2EC3F-9C2D-9341-BD70-89E0C87649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1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2EC3F-9C2D-9341-BD70-89E0C87649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81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2EC3F-9C2D-9341-BD70-89E0C87649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5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B26D-20C9-644B-8867-BDCB33291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2B948-ABFB-4B45-A373-5FDF4148A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C01E0-C8BD-154A-93A3-EA39F043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1DBD-857D-9145-BF15-2079D7A0590A}" type="datetime1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D1D3-9873-F14A-BC53-0541814C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AGU Fall Meeting December 10,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3FC8-CE3E-364F-87AF-47BE5A3A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7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2356-0DED-3242-8814-F7DCAC43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44D32-62DD-1840-B53B-2BF9D2C4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DAEDE-3B7F-EC4F-A7B3-069B69BD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7F80-2561-3244-ACF2-106395556E3C}" type="datetime1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A6239-569F-6742-8469-4BA3C087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AGU Fall Meeting December 10,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3D96E-FB7E-BF43-BBB2-9E681B57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4F5D6-CF8D-8941-BEAF-F4F27EB16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7AC99-9B9D-3F42-B45F-8EE6EE88F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1AB91-84DA-6648-9C00-9FBCBF5D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FCFF-E65E-AF4E-943F-922DCBB38786}" type="datetime1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3D752-3759-9142-89DF-C1D3E5F3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AGU Fall Meeting December 10,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18CE7-6467-5641-B692-AF9FAD36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3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2A0B-1176-D64B-AB14-E2188F0F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1013-0676-EB49-A231-8EE330827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A0CC-D2D9-8F46-BA00-742F8407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E4ED-0DC7-8045-9F53-6D584BEAB81C}" type="datetime1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91389-0A32-2949-A9D1-F021DB35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AGU Fall Meeting December 10,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65E91-459E-404F-8527-BF1F48C5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383A-721F-8D49-8FDC-62F11C81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32073-6A01-4647-8D68-621ED2AB5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13AB-992C-D144-8231-C96114B5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F168-571B-DD40-857E-4F0EBB92E494}" type="datetime1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2AAD-BF9B-AD47-B97E-672CC7DA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AGU Fall Meeting December 10,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E4232-CD4E-AC49-A469-06BCB826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8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435D-223C-1B47-A015-A174084E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9D63B-D4A5-6744-9CF1-05C2A772C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F90E5-663A-D844-9C11-5F3799C13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3DEBB-0FDB-6D43-8DBC-DDDB8788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C03-5D3D-8547-AE20-B6FB04A5E62E}" type="datetime1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BBE5F-CA9B-ED48-8ACB-92246701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AGU Fall Meeting December 10,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6D3A1-764C-B541-B240-451995E8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6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9C52-C1AF-DB4B-AF84-52CBA4B7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F6E3D-65D0-934B-B9FB-BEC8FB26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EAA2D-BCF5-314C-9586-5C8C030F8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856D8-E3C3-E144-A3C6-CF3170E2C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04551-A3EE-1E46-8576-E24E8588F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C4977-6300-4548-B05C-E2C84E02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7E90-1825-D248-B178-814B514F46AC}" type="datetime1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A8FAE-ED8C-B648-92FC-CCD4D7E8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AGU Fall Meeting December 10, 2018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0F6C5-3BE1-2C45-AF21-93D461E1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1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F3F1-A1F2-4E4A-B9AF-95A8D36E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8BD01-7097-384B-808F-675E1E69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8F4E-4634-7541-B1C7-2428997B66FC}" type="datetime1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A5917-591D-6D42-BDC0-557A77EB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AGU Fall Meeting December 10,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56C94-94D9-2B4C-A703-C0752F1D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7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8DCBB-6E82-BA44-AB88-8D65E357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6E79-4C0F-3B43-ABDA-61641F248FEB}" type="datetime1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86E27-53A8-5546-AB85-CF9E274C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AGU Fall Meeting December 10,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0026D-2E8D-D04C-9518-45B1FF4B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4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C5A3-C078-8B43-B646-9EC00D6F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ADFE-3F24-B141-9D46-4DEE029B4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38B26-FF5C-F54B-A42B-58EF711C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C01C7-E115-0842-BB29-1EF61900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DD11-B546-4644-B612-7F9CFDD71360}" type="datetime1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E78E6-A7AE-B54B-AADD-8CC877E3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AGU Fall Meeting December 10,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66A5C-D081-AF44-A8BA-88164D99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5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1F01-AB38-784C-9817-7A249444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1D799-3746-A74A-88A1-8265DB158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E5C85-B6AA-924B-A1F6-B0BB4FCEE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6CD3E-5A5B-E041-8E56-56394407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C000-D73C-904E-9B77-EEA0FCE1EF12}" type="datetime1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F94F3-2133-E748-B36E-9951F798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AGU Fall Meeting December 10,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D3AE5-D202-BB4D-A8F7-0898AFB2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0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F9EBB-FBCE-094F-BD92-66F36745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77641-F8FE-7845-994D-7A56AAA6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9C4B4-5399-0A41-BE40-EC76413A3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623B-0D3C-004D-9BDF-7CFD7AF26C1A}" type="datetime1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4059D-C305-CC43-98D9-8F7C5026A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AGU Fall Meeting December 10,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3E9B5-B1C0-D64E-8C6A-8A48BCE27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D6E33-B562-234D-82E8-CD7C78A9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E02F-6DA2-E649-A374-B94B1D6B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29" y="273844"/>
            <a:ext cx="8583121" cy="9941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Motivation for looking at AERONET inversion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0F39-08DD-C541-8CE5-FF73B521C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44" y="1189529"/>
            <a:ext cx="8229600" cy="3502102"/>
          </a:xfrm>
        </p:spPr>
        <p:txBody>
          <a:bodyPr/>
          <a:lstStyle/>
          <a:p>
            <a:r>
              <a:rPr lang="en-US" dirty="0"/>
              <a:t>The simple linear association between satellite AOD and PM is not generally that strong (R</a:t>
            </a:r>
            <a:r>
              <a:rPr lang="en-US" baseline="30000" dirty="0"/>
              <a:t>2</a:t>
            </a:r>
            <a:r>
              <a:rPr lang="en-US" dirty="0"/>
              <a:t>~0.01-0.3)</a:t>
            </a:r>
          </a:p>
          <a:p>
            <a:r>
              <a:rPr lang="en-US" dirty="0"/>
              <a:t>Rely on meteorology, land use, chemical transport models, spatial and temporal variables in complex, adjusted models </a:t>
            </a:r>
          </a:p>
          <a:p>
            <a:pPr lvl="1"/>
            <a:r>
              <a:rPr lang="en-US" dirty="0"/>
              <a:t>AOD not necessarily the “best” or most important variable in predicting PM mass or PM speciation</a:t>
            </a:r>
          </a:p>
          <a:p>
            <a:r>
              <a:rPr lang="en-US" u="sng" dirty="0"/>
              <a:t>Key Questions</a:t>
            </a:r>
            <a:r>
              <a:rPr lang="en-US" dirty="0"/>
              <a:t>:</a:t>
            </a:r>
          </a:p>
          <a:p>
            <a:pPr marL="685800" lvl="1" indent="-342900">
              <a:buAutoNum type="arabicPeriod"/>
            </a:pPr>
            <a:r>
              <a:rPr lang="en-US" b="1" dirty="0"/>
              <a:t>Can we calibrate AOD-PM at AERONET sites and reliably apply these models to satellite AOD?</a:t>
            </a:r>
          </a:p>
          <a:p>
            <a:pPr marL="685800" lvl="1" indent="-342900">
              <a:buAutoNum type="arabicPeriod"/>
            </a:pPr>
            <a:r>
              <a:rPr lang="en-US" b="1" dirty="0"/>
              <a:t>What properties can we retrieve that associate best with PM and PM speciation?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EEC0C-6A83-B247-A0C0-E06F1202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2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015C-84CA-134C-855F-A17D4A95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Ranked top 10 across regions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5721CD8-A409-E24E-9A2E-50C8A1AEA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744010"/>
              </p:ext>
            </p:extLst>
          </p:nvPr>
        </p:nvGraphicFramePr>
        <p:xfrm>
          <a:off x="777333" y="1292845"/>
          <a:ext cx="7886699" cy="1944063"/>
        </p:xfrm>
        <a:graphic>
          <a:graphicData uri="http://schemas.openxmlformats.org/drawingml/2006/table">
            <a:tbl>
              <a:tblPr/>
              <a:tblGrid>
                <a:gridCol w="2853867">
                  <a:extLst>
                    <a:ext uri="{9D8B030D-6E8A-4147-A177-3AD203B41FA5}">
                      <a16:colId xmlns:a16="http://schemas.microsoft.com/office/drawing/2014/main" val="2917801975"/>
                    </a:ext>
                  </a:extLst>
                </a:gridCol>
                <a:gridCol w="718976">
                  <a:extLst>
                    <a:ext uri="{9D8B030D-6E8A-4147-A177-3AD203B41FA5}">
                      <a16:colId xmlns:a16="http://schemas.microsoft.com/office/drawing/2014/main" val="3649010981"/>
                    </a:ext>
                  </a:extLst>
                </a:gridCol>
                <a:gridCol w="718976">
                  <a:extLst>
                    <a:ext uri="{9D8B030D-6E8A-4147-A177-3AD203B41FA5}">
                      <a16:colId xmlns:a16="http://schemas.microsoft.com/office/drawing/2014/main" val="3843478368"/>
                    </a:ext>
                  </a:extLst>
                </a:gridCol>
                <a:gridCol w="718976">
                  <a:extLst>
                    <a:ext uri="{9D8B030D-6E8A-4147-A177-3AD203B41FA5}">
                      <a16:colId xmlns:a16="http://schemas.microsoft.com/office/drawing/2014/main" val="2440955043"/>
                    </a:ext>
                  </a:extLst>
                </a:gridCol>
                <a:gridCol w="718976">
                  <a:extLst>
                    <a:ext uri="{9D8B030D-6E8A-4147-A177-3AD203B41FA5}">
                      <a16:colId xmlns:a16="http://schemas.microsoft.com/office/drawing/2014/main" val="4155748846"/>
                    </a:ext>
                  </a:extLst>
                </a:gridCol>
                <a:gridCol w="718976">
                  <a:extLst>
                    <a:ext uri="{9D8B030D-6E8A-4147-A177-3AD203B41FA5}">
                      <a16:colId xmlns:a16="http://schemas.microsoft.com/office/drawing/2014/main" val="1802004843"/>
                    </a:ext>
                  </a:extLst>
                </a:gridCol>
                <a:gridCol w="718976">
                  <a:extLst>
                    <a:ext uri="{9D8B030D-6E8A-4147-A177-3AD203B41FA5}">
                      <a16:colId xmlns:a16="http://schemas.microsoft.com/office/drawing/2014/main" val="1831376890"/>
                    </a:ext>
                  </a:extLst>
                </a:gridCol>
                <a:gridCol w="718976">
                  <a:extLst>
                    <a:ext uri="{9D8B030D-6E8A-4147-A177-3AD203B41FA5}">
                      <a16:colId xmlns:a16="http://schemas.microsoft.com/office/drawing/2014/main" val="4241544618"/>
                    </a:ext>
                  </a:extLst>
                </a:gridCol>
              </a:tblGrid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rankw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ranke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rankc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ranksum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526036"/>
                  </a:ext>
                </a:extLst>
              </a:tr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AODExtinctionFine870nm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2.0016271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1.06411397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0.8592917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356998"/>
                  </a:ext>
                </a:extLst>
              </a:tr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AODExtinctionFine1020nm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1.19469448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0.4037702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0.41950583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041999"/>
                  </a:ext>
                </a:extLst>
              </a:tr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`ExtinctionAngstrom_Exponent_440870nm-Total`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0.96470731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0.11092582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0.50099784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492118"/>
                  </a:ext>
                </a:extLst>
              </a:tr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AsymmetryFactorCoarse440nm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1.00599478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0.1321965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0.21091108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648950"/>
                  </a:ext>
                </a:extLst>
              </a:tr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StdC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0.5918797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0.11716526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0.13503298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84457"/>
                  </a:ext>
                </a:extLst>
              </a:tr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AODExtinctionTotal440nm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0.20308357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0.23216337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0.23022072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453701"/>
                  </a:ext>
                </a:extLst>
              </a:tr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AsymmetryFactorTotal1020nm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0.43338842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0.22150954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0.07600438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1861"/>
                  </a:ext>
                </a:extLst>
              </a:tr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AsymmetryFactorCoarse675nm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0.32597454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0.10471226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0.15356098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64806"/>
                  </a:ext>
                </a:extLst>
              </a:tr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VMRT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0.393952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0.09362967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0.11537784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448116"/>
                  </a:ext>
                </a:extLst>
              </a:tr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AODExtinctionFine440nm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0.29737065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0.5310537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0.03392925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284" marR="8284" marT="82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4526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D8122-576A-FC4A-A5B5-5B3A637B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F33154-B326-724F-AFBB-0805EA8A3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958438"/>
              </p:ext>
            </p:extLst>
          </p:nvPr>
        </p:nvGraphicFramePr>
        <p:xfrm>
          <a:off x="6660247" y="3451785"/>
          <a:ext cx="1855103" cy="145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325">
                  <a:extLst>
                    <a:ext uri="{9D8B030D-6E8A-4147-A177-3AD203B41FA5}">
                      <a16:colId xmlns:a16="http://schemas.microsoft.com/office/drawing/2014/main" val="2172614032"/>
                    </a:ext>
                  </a:extLst>
                </a:gridCol>
                <a:gridCol w="729778">
                  <a:extLst>
                    <a:ext uri="{9D8B030D-6E8A-4147-A177-3AD203B41FA5}">
                      <a16:colId xmlns:a16="http://schemas.microsoft.com/office/drawing/2014/main" val="1618500791"/>
                    </a:ext>
                  </a:extLst>
                </a:gridCol>
              </a:tblGrid>
              <a:tr h="35309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Region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</a:t>
                      </a:r>
                      <a:r>
                        <a:rPr lang="en-US" sz="900" baseline="300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52712306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dirty="0"/>
                        <a:t>West</a:t>
                      </a:r>
                      <a:endParaRPr lang="en-US" sz="9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0.60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1475030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Central</a:t>
                      </a:r>
                      <a:endParaRPr lang="en-US" sz="9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0.32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96861725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dirty="0"/>
                        <a:t>East</a:t>
                      </a:r>
                      <a:endParaRPr lang="en-US" sz="9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0.53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973283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All</a:t>
                      </a:r>
                      <a:endParaRPr lang="en-US" sz="9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0.43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471259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B6443DC-3029-514B-8DE5-540DCF0F847F}"/>
              </a:ext>
            </a:extLst>
          </p:cNvPr>
          <p:cNvSpPr txBox="1"/>
          <p:nvPr/>
        </p:nvSpPr>
        <p:spPr>
          <a:xfrm>
            <a:off x="3301780" y="3448087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model with top 10 ranked</a:t>
            </a:r>
          </a:p>
        </p:txBody>
      </p:sp>
    </p:spTree>
    <p:extLst>
      <p:ext uri="{BB962C8B-B14F-4D97-AF65-F5344CB8AC3E}">
        <p14:creationId xmlns:p14="http://schemas.microsoft.com/office/powerpoint/2010/main" val="352579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8DC7DB0-ABA8-5542-80E0-82E34456C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870" y="844154"/>
            <a:ext cx="4442906" cy="3455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5189D-092D-7843-B73E-9C3FDB2C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072387" cy="994172"/>
          </a:xfrm>
        </p:spPr>
        <p:txBody>
          <a:bodyPr>
            <a:normAutofit/>
          </a:bodyPr>
          <a:lstStyle/>
          <a:p>
            <a:r>
              <a:rPr lang="en-US" b="1" dirty="0"/>
              <a:t>AERONET Inversion products – PM</a:t>
            </a:r>
            <a:r>
              <a:rPr lang="en-US" b="1" baseline="-25000" dirty="0"/>
              <a:t>2.5</a:t>
            </a:r>
            <a:r>
              <a:rPr lang="en-US" b="1" dirty="0"/>
              <a:t> Nitrate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D230-0C66-0A45-88F0-99F8258FA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3" y="819486"/>
            <a:ext cx="4063417" cy="3263504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The simple linear regression between AOD 550 and PM</a:t>
            </a:r>
            <a:r>
              <a:rPr lang="en-US" sz="1800" baseline="-25000" dirty="0"/>
              <a:t>2.5 </a:t>
            </a:r>
            <a:r>
              <a:rPr lang="en-US" sz="1800" dirty="0"/>
              <a:t>has an overall R</a:t>
            </a:r>
            <a:r>
              <a:rPr lang="en-US" sz="1800" baseline="30000" dirty="0"/>
              <a:t>2</a:t>
            </a:r>
            <a:r>
              <a:rPr lang="en-US" sz="1800" dirty="0"/>
              <a:t> = 0.33 </a:t>
            </a:r>
          </a:p>
          <a:p>
            <a:r>
              <a:rPr lang="en-US" sz="1800" dirty="0"/>
              <a:t>The best linear model with the inversion products R</a:t>
            </a:r>
            <a:r>
              <a:rPr lang="en-US" sz="1800" baseline="30000" dirty="0"/>
              <a:t>2 </a:t>
            </a:r>
            <a:r>
              <a:rPr lang="en-US" sz="1800" dirty="0"/>
              <a:t>=0.71 </a:t>
            </a:r>
          </a:p>
          <a:p>
            <a:r>
              <a:rPr lang="en-US" sz="1800" dirty="0"/>
              <a:t>The overall </a:t>
            </a:r>
            <a:r>
              <a:rPr lang="en-US" sz="1800" dirty="0" err="1"/>
              <a:t>XGBoost</a:t>
            </a:r>
            <a:r>
              <a:rPr lang="en-US" sz="1800" dirty="0"/>
              <a:t> model R</a:t>
            </a:r>
            <a:r>
              <a:rPr lang="en-US" sz="1800" baseline="30000" dirty="0"/>
              <a:t>2</a:t>
            </a:r>
            <a:r>
              <a:rPr lang="en-US" sz="1800" dirty="0"/>
              <a:t>=0.67, RMSE = 1.51 ug/m</a:t>
            </a:r>
            <a:r>
              <a:rPr lang="en-US" sz="1800" baseline="30000" dirty="0"/>
              <a:t>3</a:t>
            </a:r>
          </a:p>
          <a:p>
            <a:r>
              <a:rPr lang="en-US" sz="1800" dirty="0"/>
              <a:t>There are large regional differences</a:t>
            </a:r>
          </a:p>
          <a:p>
            <a:r>
              <a:rPr lang="en-US" sz="1800" dirty="0"/>
              <a:t>There is consistency in the inversion products selected for nitrate The most important variables include: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Effective Radius (Fine), Asymmetry Factors, </a:t>
            </a:r>
            <a:r>
              <a:rPr lang="en-US" sz="1600" b="1" u="sng" dirty="0">
                <a:solidFill>
                  <a:schemeClr val="accent5">
                    <a:lumMod val="75000"/>
                  </a:schemeClr>
                </a:solidFill>
              </a:rPr>
              <a:t>AOD 440 nm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, Angstrom exponent, Volume Median Radius. 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2FD82-23DC-264D-8226-8F5CFC03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E5AEF3-6BC5-7047-B725-DC90894F8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62519"/>
              </p:ext>
            </p:extLst>
          </p:nvPr>
        </p:nvGraphicFramePr>
        <p:xfrm>
          <a:off x="4206643" y="3752022"/>
          <a:ext cx="2496067" cy="145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06">
                  <a:extLst>
                    <a:ext uri="{9D8B030D-6E8A-4147-A177-3AD203B41FA5}">
                      <a16:colId xmlns:a16="http://schemas.microsoft.com/office/drawing/2014/main" val="2172614032"/>
                    </a:ext>
                  </a:extLst>
                </a:gridCol>
                <a:gridCol w="420786">
                  <a:extLst>
                    <a:ext uri="{9D8B030D-6E8A-4147-A177-3AD203B41FA5}">
                      <a16:colId xmlns:a16="http://schemas.microsoft.com/office/drawing/2014/main" val="1618500791"/>
                    </a:ext>
                  </a:extLst>
                </a:gridCol>
                <a:gridCol w="679731">
                  <a:extLst>
                    <a:ext uri="{9D8B030D-6E8A-4147-A177-3AD203B41FA5}">
                      <a16:colId xmlns:a16="http://schemas.microsoft.com/office/drawing/2014/main" val="2769735970"/>
                    </a:ext>
                  </a:extLst>
                </a:gridCol>
                <a:gridCol w="446922">
                  <a:extLst>
                    <a:ext uri="{9D8B030D-6E8A-4147-A177-3AD203B41FA5}">
                      <a16:colId xmlns:a16="http://schemas.microsoft.com/office/drawing/2014/main" val="3851753601"/>
                    </a:ext>
                  </a:extLst>
                </a:gridCol>
                <a:gridCol w="446922">
                  <a:extLst>
                    <a:ext uri="{9D8B030D-6E8A-4147-A177-3AD203B41FA5}">
                      <a16:colId xmlns:a16="http://schemas.microsoft.com/office/drawing/2014/main" val="2197943371"/>
                    </a:ext>
                  </a:extLst>
                </a:gridCol>
              </a:tblGrid>
              <a:tr h="35309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Region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 mass</a:t>
                      </a:r>
                      <a:endParaRPr lang="en-US" sz="900" baseline="30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</a:t>
                      </a:r>
                      <a:r>
                        <a:rPr lang="en-US" sz="900" baseline="30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RMSE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ug/m</a:t>
                      </a:r>
                      <a:r>
                        <a:rPr lang="en-US" sz="900" b="0" baseline="30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MAE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ug/m</a:t>
                      </a:r>
                      <a:r>
                        <a:rPr lang="en-US" sz="900" b="0" baseline="300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52712306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dirty="0"/>
                        <a:t>West</a:t>
                      </a:r>
                      <a:endParaRPr lang="en-US" sz="9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3248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0.94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1.43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0.79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1475030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dirty="0"/>
                        <a:t>Central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0.31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0.53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0.41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96861725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b="0" dirty="0"/>
                        <a:t>East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715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0.94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0.59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973283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b="0" dirty="0"/>
                        <a:t>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7028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1.51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1.02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4712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19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D8A1A6-597D-F24C-9A36-BEE15764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236" y="749799"/>
            <a:ext cx="4652174" cy="34028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5189D-092D-7843-B73E-9C3FDB2C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072387" cy="994172"/>
          </a:xfrm>
        </p:spPr>
        <p:txBody>
          <a:bodyPr>
            <a:normAutofit/>
          </a:bodyPr>
          <a:lstStyle/>
          <a:p>
            <a:r>
              <a:rPr lang="en-US" b="1" dirty="0"/>
              <a:t>AERONET Inversion products – PM</a:t>
            </a:r>
            <a:r>
              <a:rPr lang="en-US" b="1" baseline="-25000" dirty="0"/>
              <a:t>2.5</a:t>
            </a:r>
            <a:r>
              <a:rPr lang="en-US" b="1" dirty="0"/>
              <a:t> Sulfate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D230-0C66-0A45-88F0-99F8258FA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3" y="819486"/>
            <a:ext cx="4063417" cy="326350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The simple linear regression between AOD 550 and PM</a:t>
            </a:r>
            <a:r>
              <a:rPr lang="en-US" sz="1800" baseline="-25000" dirty="0"/>
              <a:t>2.5 </a:t>
            </a:r>
            <a:r>
              <a:rPr lang="en-US" sz="1800" dirty="0"/>
              <a:t>has an overall R</a:t>
            </a:r>
            <a:r>
              <a:rPr lang="en-US" sz="1800" baseline="30000" dirty="0"/>
              <a:t>2</a:t>
            </a:r>
            <a:r>
              <a:rPr lang="en-US" sz="1800" dirty="0"/>
              <a:t> = 0.27 </a:t>
            </a:r>
          </a:p>
          <a:p>
            <a:r>
              <a:rPr lang="en-US" sz="1800" dirty="0"/>
              <a:t>The best linear model with the inversion products R</a:t>
            </a:r>
            <a:r>
              <a:rPr lang="en-US" sz="1800" baseline="30000" dirty="0"/>
              <a:t>2 </a:t>
            </a:r>
            <a:r>
              <a:rPr lang="en-US" sz="1800" dirty="0"/>
              <a:t>=0.48 </a:t>
            </a:r>
          </a:p>
          <a:p>
            <a:r>
              <a:rPr lang="en-US" sz="1800" dirty="0"/>
              <a:t>The overall </a:t>
            </a:r>
            <a:r>
              <a:rPr lang="en-US" sz="1800" dirty="0" err="1"/>
              <a:t>XGBoost</a:t>
            </a:r>
            <a:r>
              <a:rPr lang="en-US" sz="1800" dirty="0"/>
              <a:t> model R</a:t>
            </a:r>
            <a:r>
              <a:rPr lang="en-US" sz="1800" baseline="30000" dirty="0"/>
              <a:t>2</a:t>
            </a:r>
            <a:r>
              <a:rPr lang="en-US" sz="1800" dirty="0"/>
              <a:t>=0.62, RMSE = 1.43 ug/m</a:t>
            </a:r>
            <a:r>
              <a:rPr lang="en-US" sz="1800" baseline="30000" dirty="0"/>
              <a:t>3</a:t>
            </a:r>
          </a:p>
          <a:p>
            <a:r>
              <a:rPr lang="en-US" sz="1800" dirty="0"/>
              <a:t>There are large regional differences</a:t>
            </a:r>
          </a:p>
          <a:p>
            <a:r>
              <a:rPr lang="en-US" sz="1800" dirty="0"/>
              <a:t>There is consistency in the inversion products selected for nitrate The most important variables include: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Volume Concentration (Fine), Asymmetry Factors, Volume Median Radius, </a:t>
            </a:r>
            <a:r>
              <a:rPr lang="en-US" sz="1600" b="1" u="sng" dirty="0">
                <a:solidFill>
                  <a:schemeClr val="accent5">
                    <a:lumMod val="75000"/>
                  </a:schemeClr>
                </a:solidFill>
              </a:rPr>
              <a:t>AOD 440 nm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2FD82-23DC-264D-8226-8F5CFC03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E5AEF3-6BC5-7047-B725-DC90894F8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54682"/>
              </p:ext>
            </p:extLst>
          </p:nvPr>
        </p:nvGraphicFramePr>
        <p:xfrm>
          <a:off x="4206643" y="3752022"/>
          <a:ext cx="2496067" cy="145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06">
                  <a:extLst>
                    <a:ext uri="{9D8B030D-6E8A-4147-A177-3AD203B41FA5}">
                      <a16:colId xmlns:a16="http://schemas.microsoft.com/office/drawing/2014/main" val="2172614032"/>
                    </a:ext>
                  </a:extLst>
                </a:gridCol>
                <a:gridCol w="420786">
                  <a:extLst>
                    <a:ext uri="{9D8B030D-6E8A-4147-A177-3AD203B41FA5}">
                      <a16:colId xmlns:a16="http://schemas.microsoft.com/office/drawing/2014/main" val="1618500791"/>
                    </a:ext>
                  </a:extLst>
                </a:gridCol>
                <a:gridCol w="679731">
                  <a:extLst>
                    <a:ext uri="{9D8B030D-6E8A-4147-A177-3AD203B41FA5}">
                      <a16:colId xmlns:a16="http://schemas.microsoft.com/office/drawing/2014/main" val="2769735970"/>
                    </a:ext>
                  </a:extLst>
                </a:gridCol>
                <a:gridCol w="446922">
                  <a:extLst>
                    <a:ext uri="{9D8B030D-6E8A-4147-A177-3AD203B41FA5}">
                      <a16:colId xmlns:a16="http://schemas.microsoft.com/office/drawing/2014/main" val="3851753601"/>
                    </a:ext>
                  </a:extLst>
                </a:gridCol>
                <a:gridCol w="446922">
                  <a:extLst>
                    <a:ext uri="{9D8B030D-6E8A-4147-A177-3AD203B41FA5}">
                      <a16:colId xmlns:a16="http://schemas.microsoft.com/office/drawing/2014/main" val="2197943371"/>
                    </a:ext>
                  </a:extLst>
                </a:gridCol>
              </a:tblGrid>
              <a:tr h="35309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Region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 mass</a:t>
                      </a:r>
                      <a:endParaRPr lang="en-US" sz="900" baseline="30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</a:t>
                      </a:r>
                      <a:r>
                        <a:rPr lang="en-US" sz="900" baseline="30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RMSE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ug/m</a:t>
                      </a:r>
                      <a:r>
                        <a:rPr lang="en-US" sz="900" b="0" baseline="30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MAE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ug/m</a:t>
                      </a:r>
                      <a:r>
                        <a:rPr lang="en-US" sz="900" b="0" baseline="300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52712306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dirty="0"/>
                        <a:t>West</a:t>
                      </a:r>
                      <a:endParaRPr lang="en-US" sz="9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3248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0.81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0.22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0.16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1475030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dirty="0"/>
                        <a:t>Central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0.69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0.48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96861725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b="0" dirty="0"/>
                        <a:t>East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715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0.63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2.07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1.31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973283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b="0" dirty="0"/>
                        <a:t>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7028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0.62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1.43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0.81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4712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86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A59850F7-05D7-C744-9D44-21BEAB40B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798" y="674940"/>
            <a:ext cx="4564589" cy="3396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5189D-092D-7843-B73E-9C3FDB2C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875193" cy="994172"/>
          </a:xfrm>
        </p:spPr>
        <p:txBody>
          <a:bodyPr>
            <a:normAutofit/>
          </a:bodyPr>
          <a:lstStyle/>
          <a:p>
            <a:r>
              <a:rPr lang="en-US" b="1" dirty="0"/>
              <a:t>AERONET Inversion products – PM</a:t>
            </a:r>
            <a:r>
              <a:rPr lang="en-US" b="1" baseline="-25000" dirty="0"/>
              <a:t>2.5</a:t>
            </a:r>
            <a:r>
              <a:rPr lang="en-US" b="1" dirty="0"/>
              <a:t> EC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D230-0C66-0A45-88F0-99F8258FA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3" y="819486"/>
            <a:ext cx="4063417" cy="3263504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The simple linear regression between AOD 550 and PM</a:t>
            </a:r>
            <a:r>
              <a:rPr lang="en-US" sz="1800" baseline="-25000" dirty="0"/>
              <a:t>2.5 </a:t>
            </a:r>
            <a:r>
              <a:rPr lang="en-US" sz="1800" dirty="0"/>
              <a:t>has an overall R</a:t>
            </a:r>
            <a:r>
              <a:rPr lang="en-US" sz="1800" baseline="30000" dirty="0"/>
              <a:t>2</a:t>
            </a:r>
            <a:r>
              <a:rPr lang="en-US" sz="1800" dirty="0"/>
              <a:t> = 0.03 </a:t>
            </a:r>
          </a:p>
          <a:p>
            <a:r>
              <a:rPr lang="en-US" sz="1800" dirty="0"/>
              <a:t>The best linear model with the inversion products R</a:t>
            </a:r>
            <a:r>
              <a:rPr lang="en-US" sz="1800" baseline="30000" dirty="0"/>
              <a:t>2 </a:t>
            </a:r>
            <a:r>
              <a:rPr lang="en-US" sz="1800" dirty="0"/>
              <a:t>=0.32</a:t>
            </a:r>
            <a:endParaRPr lang="en-US" sz="1800" baseline="30000" dirty="0"/>
          </a:p>
          <a:p>
            <a:r>
              <a:rPr lang="en-US" sz="1800" dirty="0"/>
              <a:t>The overall </a:t>
            </a:r>
            <a:r>
              <a:rPr lang="en-US" sz="1800" dirty="0" err="1"/>
              <a:t>XGBoost</a:t>
            </a:r>
            <a:r>
              <a:rPr lang="en-US" sz="1800" dirty="0"/>
              <a:t> model R</a:t>
            </a:r>
            <a:r>
              <a:rPr lang="en-US" sz="1800" baseline="30000" dirty="0"/>
              <a:t>2</a:t>
            </a:r>
            <a:r>
              <a:rPr lang="en-US" sz="1800" dirty="0"/>
              <a:t>=0.41, RMSE = 0.42 ug/m</a:t>
            </a:r>
            <a:r>
              <a:rPr lang="en-US" sz="1800" baseline="30000" dirty="0"/>
              <a:t>3</a:t>
            </a:r>
          </a:p>
          <a:p>
            <a:r>
              <a:rPr lang="en-US" sz="1800" dirty="0"/>
              <a:t>There are regional differences (Table)</a:t>
            </a:r>
          </a:p>
          <a:p>
            <a:r>
              <a:rPr lang="en-US" sz="1800" dirty="0"/>
              <a:t>There is consistency in the inversion products selected for EC The most important variables include: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Volume Median Radius total and fine, and their standard deviations, asymmetry factor coarse and total, </a:t>
            </a:r>
            <a:r>
              <a:rPr lang="en-US" sz="1600" b="1" u="sng" dirty="0">
                <a:solidFill>
                  <a:schemeClr val="accent5">
                    <a:lumMod val="75000"/>
                  </a:schemeClr>
                </a:solidFill>
              </a:rPr>
              <a:t>AOD 1020 nm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2FD82-23DC-264D-8226-8F5CFC03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E5AEF3-6BC5-7047-B725-DC90894F8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300741"/>
              </p:ext>
            </p:extLst>
          </p:nvPr>
        </p:nvGraphicFramePr>
        <p:xfrm>
          <a:off x="4206643" y="3752022"/>
          <a:ext cx="2496067" cy="145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06">
                  <a:extLst>
                    <a:ext uri="{9D8B030D-6E8A-4147-A177-3AD203B41FA5}">
                      <a16:colId xmlns:a16="http://schemas.microsoft.com/office/drawing/2014/main" val="2172614032"/>
                    </a:ext>
                  </a:extLst>
                </a:gridCol>
                <a:gridCol w="420786">
                  <a:extLst>
                    <a:ext uri="{9D8B030D-6E8A-4147-A177-3AD203B41FA5}">
                      <a16:colId xmlns:a16="http://schemas.microsoft.com/office/drawing/2014/main" val="1618500791"/>
                    </a:ext>
                  </a:extLst>
                </a:gridCol>
                <a:gridCol w="679731">
                  <a:extLst>
                    <a:ext uri="{9D8B030D-6E8A-4147-A177-3AD203B41FA5}">
                      <a16:colId xmlns:a16="http://schemas.microsoft.com/office/drawing/2014/main" val="2769735970"/>
                    </a:ext>
                  </a:extLst>
                </a:gridCol>
                <a:gridCol w="446922">
                  <a:extLst>
                    <a:ext uri="{9D8B030D-6E8A-4147-A177-3AD203B41FA5}">
                      <a16:colId xmlns:a16="http://schemas.microsoft.com/office/drawing/2014/main" val="3851753601"/>
                    </a:ext>
                  </a:extLst>
                </a:gridCol>
                <a:gridCol w="446922">
                  <a:extLst>
                    <a:ext uri="{9D8B030D-6E8A-4147-A177-3AD203B41FA5}">
                      <a16:colId xmlns:a16="http://schemas.microsoft.com/office/drawing/2014/main" val="2197943371"/>
                    </a:ext>
                  </a:extLst>
                </a:gridCol>
              </a:tblGrid>
              <a:tr h="35309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Region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 mass</a:t>
                      </a:r>
                      <a:endParaRPr lang="en-US" sz="900" baseline="30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</a:t>
                      </a:r>
                      <a:r>
                        <a:rPr lang="en-US" sz="900" baseline="30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RMSE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ug/m</a:t>
                      </a:r>
                      <a:r>
                        <a:rPr lang="en-US" sz="900" b="0" baseline="30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MAE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ug/m</a:t>
                      </a:r>
                      <a:r>
                        <a:rPr lang="en-US" sz="900" b="0" baseline="300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52712306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dirty="0"/>
                        <a:t>West</a:t>
                      </a:r>
                      <a:endParaRPr lang="en-US" sz="9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3248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0.79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0.32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0.22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1475030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dirty="0"/>
                        <a:t>Central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0.49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0.23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96861725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b="0" dirty="0"/>
                        <a:t>East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715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0.31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0.77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0.57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973283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b="0" dirty="0"/>
                        <a:t>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7028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0.41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0.42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0.29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4712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119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88C2597-65CF-6241-BF51-050E9432D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673" y="674286"/>
            <a:ext cx="4821714" cy="34087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5189D-092D-7843-B73E-9C3FDB2C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875193" cy="994172"/>
          </a:xfrm>
        </p:spPr>
        <p:txBody>
          <a:bodyPr>
            <a:normAutofit/>
          </a:bodyPr>
          <a:lstStyle/>
          <a:p>
            <a:r>
              <a:rPr lang="en-US" b="1" dirty="0"/>
              <a:t>AERONET Inversion products – PM</a:t>
            </a:r>
            <a:r>
              <a:rPr lang="en-US" b="1" baseline="-25000" dirty="0"/>
              <a:t>2.5</a:t>
            </a:r>
            <a:r>
              <a:rPr lang="en-US" b="1" dirty="0"/>
              <a:t> OC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D230-0C66-0A45-88F0-99F8258FA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3" y="819486"/>
            <a:ext cx="4063417" cy="326350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The simple linear regression between AOD 550 and PM</a:t>
            </a:r>
            <a:r>
              <a:rPr lang="en-US" sz="1800" baseline="-25000" dirty="0"/>
              <a:t>2.5 </a:t>
            </a:r>
            <a:r>
              <a:rPr lang="en-US" sz="1800" dirty="0"/>
              <a:t>has an overall R</a:t>
            </a:r>
            <a:r>
              <a:rPr lang="en-US" sz="1800" baseline="30000" dirty="0"/>
              <a:t>2</a:t>
            </a:r>
            <a:r>
              <a:rPr lang="en-US" sz="1800" dirty="0"/>
              <a:t> = 0.09 </a:t>
            </a:r>
          </a:p>
          <a:p>
            <a:r>
              <a:rPr lang="en-US" sz="1800" dirty="0"/>
              <a:t>The best linear model with the inversion products R</a:t>
            </a:r>
            <a:r>
              <a:rPr lang="en-US" sz="1800" baseline="30000" dirty="0"/>
              <a:t>2 </a:t>
            </a:r>
            <a:r>
              <a:rPr lang="en-US" sz="1800" dirty="0"/>
              <a:t>=0.35</a:t>
            </a:r>
            <a:endParaRPr lang="en-US" sz="1800" baseline="30000" dirty="0"/>
          </a:p>
          <a:p>
            <a:r>
              <a:rPr lang="en-US" sz="1800" dirty="0"/>
              <a:t>The overall </a:t>
            </a:r>
            <a:r>
              <a:rPr lang="en-US" sz="1800" dirty="0" err="1"/>
              <a:t>XGBoost</a:t>
            </a:r>
            <a:r>
              <a:rPr lang="en-US" sz="1800" dirty="0"/>
              <a:t> model R</a:t>
            </a:r>
            <a:r>
              <a:rPr lang="en-US" sz="1800" baseline="30000" dirty="0"/>
              <a:t>2</a:t>
            </a:r>
            <a:r>
              <a:rPr lang="en-US" sz="1800" dirty="0"/>
              <a:t>=0.38, RMSE = 0.44 ug/m</a:t>
            </a:r>
            <a:r>
              <a:rPr lang="en-US" sz="1800" baseline="30000" dirty="0"/>
              <a:t>3</a:t>
            </a:r>
          </a:p>
          <a:p>
            <a:r>
              <a:rPr lang="en-US" sz="1800" dirty="0"/>
              <a:t>There are regional differences (Table)</a:t>
            </a:r>
          </a:p>
          <a:p>
            <a:r>
              <a:rPr lang="en-US" sz="1800" dirty="0"/>
              <a:t>There is consistency in the inversion products selected for OC The most important variables include: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Asymmetry factors (total), AOD extinction fine and coarse, Angstrom Exponent, </a:t>
            </a:r>
            <a:r>
              <a:rPr lang="en-US" sz="1600" b="1" u="sng" dirty="0">
                <a:solidFill>
                  <a:schemeClr val="accent5">
                    <a:lumMod val="75000"/>
                  </a:schemeClr>
                </a:solidFill>
              </a:rPr>
              <a:t>AOD 440 nm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2FD82-23DC-264D-8226-8F5CFC03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E5AEF3-6BC5-7047-B725-DC90894F8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3786"/>
              </p:ext>
            </p:extLst>
          </p:nvPr>
        </p:nvGraphicFramePr>
        <p:xfrm>
          <a:off x="4206643" y="3752022"/>
          <a:ext cx="2496067" cy="145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06">
                  <a:extLst>
                    <a:ext uri="{9D8B030D-6E8A-4147-A177-3AD203B41FA5}">
                      <a16:colId xmlns:a16="http://schemas.microsoft.com/office/drawing/2014/main" val="2172614032"/>
                    </a:ext>
                  </a:extLst>
                </a:gridCol>
                <a:gridCol w="420786">
                  <a:extLst>
                    <a:ext uri="{9D8B030D-6E8A-4147-A177-3AD203B41FA5}">
                      <a16:colId xmlns:a16="http://schemas.microsoft.com/office/drawing/2014/main" val="1618500791"/>
                    </a:ext>
                  </a:extLst>
                </a:gridCol>
                <a:gridCol w="679731">
                  <a:extLst>
                    <a:ext uri="{9D8B030D-6E8A-4147-A177-3AD203B41FA5}">
                      <a16:colId xmlns:a16="http://schemas.microsoft.com/office/drawing/2014/main" val="2769735970"/>
                    </a:ext>
                  </a:extLst>
                </a:gridCol>
                <a:gridCol w="446922">
                  <a:extLst>
                    <a:ext uri="{9D8B030D-6E8A-4147-A177-3AD203B41FA5}">
                      <a16:colId xmlns:a16="http://schemas.microsoft.com/office/drawing/2014/main" val="3851753601"/>
                    </a:ext>
                  </a:extLst>
                </a:gridCol>
                <a:gridCol w="446922">
                  <a:extLst>
                    <a:ext uri="{9D8B030D-6E8A-4147-A177-3AD203B41FA5}">
                      <a16:colId xmlns:a16="http://schemas.microsoft.com/office/drawing/2014/main" val="2197943371"/>
                    </a:ext>
                  </a:extLst>
                </a:gridCol>
              </a:tblGrid>
              <a:tr h="35309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Region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 mass</a:t>
                      </a:r>
                      <a:endParaRPr lang="en-US" sz="900" baseline="30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</a:t>
                      </a:r>
                      <a:r>
                        <a:rPr lang="en-US" sz="900" baseline="30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RMSE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ug/m</a:t>
                      </a:r>
                      <a:r>
                        <a:rPr lang="en-US" sz="900" b="0" baseline="30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MAE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ug/m</a:t>
                      </a:r>
                      <a:r>
                        <a:rPr lang="en-US" sz="900" b="0" baseline="300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52712306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dirty="0"/>
                        <a:t>West</a:t>
                      </a:r>
                      <a:endParaRPr lang="en-US" sz="9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3248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0.79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1.37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0.94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1475030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dirty="0"/>
                        <a:t>Central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0.67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0.51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96861725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b="0" dirty="0"/>
                        <a:t>East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715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0.51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1.00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0.82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973283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b="0" dirty="0"/>
                        <a:t>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7028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0.63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1.47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1.00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4712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200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C9F000-007B-5343-A2FE-0B7D6DB23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661" y="739843"/>
            <a:ext cx="4630097" cy="3519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5189D-092D-7843-B73E-9C3FDB2C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875193" cy="994172"/>
          </a:xfrm>
        </p:spPr>
        <p:txBody>
          <a:bodyPr>
            <a:normAutofit/>
          </a:bodyPr>
          <a:lstStyle/>
          <a:p>
            <a:r>
              <a:rPr lang="en-US" b="1" dirty="0"/>
              <a:t>AERONET Inversion products – PM</a:t>
            </a:r>
            <a:r>
              <a:rPr lang="en-US" b="1" baseline="-25000" dirty="0"/>
              <a:t>2.5</a:t>
            </a:r>
            <a:r>
              <a:rPr lang="en-US" b="1" dirty="0"/>
              <a:t> Dust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D230-0C66-0A45-88F0-99F8258FA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3" y="819485"/>
            <a:ext cx="4063417" cy="4221621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simple linear regression between AOD 550 and PM</a:t>
            </a:r>
            <a:r>
              <a:rPr lang="en-US" sz="1800" baseline="-25000" dirty="0"/>
              <a:t>2.5 </a:t>
            </a:r>
            <a:r>
              <a:rPr lang="en-US" sz="1800" dirty="0"/>
              <a:t>has an overall R</a:t>
            </a:r>
            <a:r>
              <a:rPr lang="en-US" sz="1800" baseline="30000" dirty="0"/>
              <a:t>2</a:t>
            </a:r>
            <a:r>
              <a:rPr lang="en-US" sz="1800" dirty="0"/>
              <a:t> = 0.003 </a:t>
            </a:r>
          </a:p>
          <a:p>
            <a:r>
              <a:rPr lang="en-US" sz="1800" dirty="0"/>
              <a:t>The best linear model with the inversion products R</a:t>
            </a:r>
            <a:r>
              <a:rPr lang="en-US" sz="1800" baseline="30000" dirty="0"/>
              <a:t>2 </a:t>
            </a:r>
            <a:r>
              <a:rPr lang="en-US" sz="1800" dirty="0"/>
              <a:t>=0.56</a:t>
            </a:r>
            <a:endParaRPr lang="en-US" sz="1800" baseline="30000" dirty="0"/>
          </a:p>
          <a:p>
            <a:r>
              <a:rPr lang="en-US" sz="1800" dirty="0"/>
              <a:t>The overall </a:t>
            </a:r>
            <a:r>
              <a:rPr lang="en-US" sz="1800" dirty="0" err="1"/>
              <a:t>XGBoost</a:t>
            </a:r>
            <a:r>
              <a:rPr lang="en-US" sz="1800" dirty="0"/>
              <a:t> model R</a:t>
            </a:r>
            <a:r>
              <a:rPr lang="en-US" sz="1800" baseline="30000" dirty="0"/>
              <a:t>2</a:t>
            </a:r>
            <a:r>
              <a:rPr lang="en-US" sz="1800" dirty="0"/>
              <a:t>=0.86, RMSE = 0.55 ug/m</a:t>
            </a:r>
            <a:r>
              <a:rPr lang="en-US" sz="1800" baseline="30000" dirty="0"/>
              <a:t>3</a:t>
            </a:r>
          </a:p>
          <a:p>
            <a:r>
              <a:rPr lang="en-US" sz="1800" dirty="0"/>
              <a:t>There are regional differences </a:t>
            </a:r>
          </a:p>
          <a:p>
            <a:r>
              <a:rPr lang="en-US" sz="1800" dirty="0"/>
              <a:t>There is consistency in the inversion products selected for OC The most important variables include: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Volume concentrations coarse and total, asymmetry factors coarse, effective radius coarse.</a:t>
            </a:r>
          </a:p>
          <a:p>
            <a:pPr marL="0" indent="0">
              <a:buNone/>
            </a:pP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/>
              <a:t>Dust = 2.2Al+2.49Si+1.63Ca+1.94Ti+2.42Fe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2FD82-23DC-264D-8226-8F5CFC03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E5AEF3-6BC5-7047-B725-DC90894F8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20474"/>
              </p:ext>
            </p:extLst>
          </p:nvPr>
        </p:nvGraphicFramePr>
        <p:xfrm>
          <a:off x="4206643" y="3752022"/>
          <a:ext cx="2496067" cy="145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06">
                  <a:extLst>
                    <a:ext uri="{9D8B030D-6E8A-4147-A177-3AD203B41FA5}">
                      <a16:colId xmlns:a16="http://schemas.microsoft.com/office/drawing/2014/main" val="2172614032"/>
                    </a:ext>
                  </a:extLst>
                </a:gridCol>
                <a:gridCol w="420786">
                  <a:extLst>
                    <a:ext uri="{9D8B030D-6E8A-4147-A177-3AD203B41FA5}">
                      <a16:colId xmlns:a16="http://schemas.microsoft.com/office/drawing/2014/main" val="1618500791"/>
                    </a:ext>
                  </a:extLst>
                </a:gridCol>
                <a:gridCol w="679731">
                  <a:extLst>
                    <a:ext uri="{9D8B030D-6E8A-4147-A177-3AD203B41FA5}">
                      <a16:colId xmlns:a16="http://schemas.microsoft.com/office/drawing/2014/main" val="2769735970"/>
                    </a:ext>
                  </a:extLst>
                </a:gridCol>
                <a:gridCol w="446922">
                  <a:extLst>
                    <a:ext uri="{9D8B030D-6E8A-4147-A177-3AD203B41FA5}">
                      <a16:colId xmlns:a16="http://schemas.microsoft.com/office/drawing/2014/main" val="3851753601"/>
                    </a:ext>
                  </a:extLst>
                </a:gridCol>
                <a:gridCol w="446922">
                  <a:extLst>
                    <a:ext uri="{9D8B030D-6E8A-4147-A177-3AD203B41FA5}">
                      <a16:colId xmlns:a16="http://schemas.microsoft.com/office/drawing/2014/main" val="2197943371"/>
                    </a:ext>
                  </a:extLst>
                </a:gridCol>
              </a:tblGrid>
              <a:tr h="35309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Region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 mass</a:t>
                      </a:r>
                      <a:endParaRPr lang="en-US" sz="900" baseline="30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</a:t>
                      </a:r>
                      <a:r>
                        <a:rPr lang="en-US" sz="900" baseline="30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RMSE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ug/m</a:t>
                      </a:r>
                      <a:r>
                        <a:rPr lang="en-US" sz="900" b="0" baseline="30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MAE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ug/m</a:t>
                      </a:r>
                      <a:r>
                        <a:rPr lang="en-US" sz="900" b="0" baseline="300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52712306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dirty="0"/>
                        <a:t>West</a:t>
                      </a:r>
                      <a:endParaRPr lang="en-US" sz="9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3248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0.85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0.26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1475030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dirty="0"/>
                        <a:t>Central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0.60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0.49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96861725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b="0" dirty="0"/>
                        <a:t>East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715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0.89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0.16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0.11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973283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b="0" dirty="0"/>
                        <a:t>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7028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0.86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0.55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0.31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4712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451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260D-4063-BE45-B3B7-C0071C10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</a:t>
            </a:r>
            <a:r>
              <a:rPr lang="en-US" b="1"/>
              <a:t>and Conclusions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3C3C-A3A4-BB42-856E-3C4CBB533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/>
          </a:bodyPr>
          <a:lstStyle/>
          <a:p>
            <a:r>
              <a:rPr lang="en-US" dirty="0"/>
              <a:t>When predicting PM and PM speciation, AOD alone is not sufficient</a:t>
            </a:r>
          </a:p>
          <a:p>
            <a:r>
              <a:rPr lang="en-US" dirty="0"/>
              <a:t>Evidence that other optical properties can significantly improve the associations </a:t>
            </a:r>
          </a:p>
          <a:p>
            <a:pPr lvl="1"/>
            <a:r>
              <a:rPr lang="en-US" dirty="0"/>
              <a:t>Specific properties relate to PM mass or PM speciation</a:t>
            </a:r>
          </a:p>
          <a:p>
            <a:pPr lvl="1"/>
            <a:r>
              <a:rPr lang="en-US" dirty="0"/>
              <a:t>All subsets linear regression and </a:t>
            </a:r>
            <a:r>
              <a:rPr lang="en-US" dirty="0" err="1"/>
              <a:t>XGboost</a:t>
            </a:r>
            <a:r>
              <a:rPr lang="en-US" dirty="0"/>
              <a:t> yield similar variables selected for best model</a:t>
            </a:r>
          </a:p>
          <a:p>
            <a:pPr lvl="1"/>
            <a:r>
              <a:rPr lang="en-US" dirty="0"/>
              <a:t>Machine learning improves R</a:t>
            </a:r>
            <a:r>
              <a:rPr lang="en-US" baseline="30000" dirty="0"/>
              <a:t>2</a:t>
            </a:r>
            <a:r>
              <a:rPr lang="en-US" dirty="0"/>
              <a:t> significantly</a:t>
            </a:r>
          </a:p>
          <a:p>
            <a:pPr lvl="1"/>
            <a:r>
              <a:rPr lang="en-US" dirty="0"/>
              <a:t>Region and available time series matter: longer time series produces more data and stable models. </a:t>
            </a:r>
          </a:p>
          <a:p>
            <a:r>
              <a:rPr lang="en-US" dirty="0"/>
              <a:t>More targeted variable selection and machine learning methods will help inform best products for predicting PM and PM species from retrieval.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EDC02-AA4A-4B48-B689-DB5F0132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E19F-D278-1245-93B1-7CC73925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9" y="27020"/>
            <a:ext cx="7886700" cy="994172"/>
          </a:xfrm>
        </p:spPr>
        <p:txBody>
          <a:bodyPr/>
          <a:lstStyle/>
          <a:p>
            <a:r>
              <a:rPr lang="en-US" b="1" dirty="0"/>
              <a:t>Takeaways from AERONET </a:t>
            </a:r>
            <a:r>
              <a:rPr lang="en-US" b="1" dirty="0" err="1"/>
              <a:t>sunphotometer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F9E61-D074-3246-9822-A54B7550F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29" y="939998"/>
            <a:ext cx="7886700" cy="3263504"/>
          </a:xfrm>
        </p:spPr>
        <p:txBody>
          <a:bodyPr/>
          <a:lstStyle/>
          <a:p>
            <a:r>
              <a:rPr lang="en-US" dirty="0"/>
              <a:t>Co-located AERONET and PM</a:t>
            </a:r>
            <a:r>
              <a:rPr lang="en-US" baseline="-25000" dirty="0"/>
              <a:t>2.5</a:t>
            </a:r>
            <a:r>
              <a:rPr lang="en-US" dirty="0"/>
              <a:t> sites from the DRAGON campaign in California Central Valley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ACDD5-2082-6D43-87BA-48011E0D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911E749-8D87-CE46-A8BA-C3957232B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29" y="1858741"/>
            <a:ext cx="3324366" cy="241739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6B265F-0066-194A-8406-271B1D7E7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481" y="1351750"/>
            <a:ext cx="5617549" cy="1540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639BF6-BE50-2843-823C-5807F2C6F2DB}"/>
              </a:ext>
            </a:extLst>
          </p:cNvPr>
          <p:cNvSpPr txBox="1"/>
          <p:nvPr/>
        </p:nvSpPr>
        <p:spPr>
          <a:xfrm>
            <a:off x="3455298" y="2932544"/>
            <a:ext cx="5617549" cy="175432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Linear regression (R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=0.35) is significantly improved with spatial and temporal terms.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longer time series at Fresno has the largest contribution to improved R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and RMSE.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AERONET-calibrated models perform comparably when applied to convert satellite (MISR) AOD.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D5E42-16EE-AB48-A09B-E70A167AD027}"/>
              </a:ext>
            </a:extLst>
          </p:cNvPr>
          <p:cNvSpPr txBox="1"/>
          <p:nvPr/>
        </p:nvSpPr>
        <p:spPr>
          <a:xfrm>
            <a:off x="3455297" y="4627186"/>
            <a:ext cx="5617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effectLst/>
              </a:rPr>
              <a:t>Sorek</a:t>
            </a:r>
            <a:r>
              <a:rPr lang="en-US" sz="1000" dirty="0">
                <a:effectLst/>
              </a:rPr>
              <a:t>-Hamer, M., Franklin, M., Chau, K., </a:t>
            </a:r>
            <a:r>
              <a:rPr lang="en-US" sz="1000" dirty="0" err="1">
                <a:effectLst/>
              </a:rPr>
              <a:t>Garay</a:t>
            </a:r>
            <a:r>
              <a:rPr lang="en-US" sz="1000" dirty="0">
                <a:effectLst/>
              </a:rPr>
              <a:t>, M., &amp; </a:t>
            </a:r>
            <a:r>
              <a:rPr lang="en-US" sz="1000" dirty="0" err="1">
                <a:effectLst/>
              </a:rPr>
              <a:t>Kalashnikova</a:t>
            </a:r>
            <a:r>
              <a:rPr lang="en-US" sz="1000" dirty="0">
                <a:effectLst/>
              </a:rPr>
              <a:t>, O. (2020). Spatiotemporal Characteristics of the Association between AOD and PM over the California Central Valley. </a:t>
            </a:r>
            <a:r>
              <a:rPr lang="en-US" sz="1000" i="1" dirty="0">
                <a:effectLst/>
              </a:rPr>
              <a:t>Remote Sensing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12</a:t>
            </a:r>
            <a:r>
              <a:rPr lang="en-US" sz="1000" dirty="0">
                <a:effectLst/>
              </a:rPr>
              <a:t>(4), 685.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9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7F8B-A343-8D4C-995A-4223E6AE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880" y="151231"/>
            <a:ext cx="4798150" cy="661073"/>
          </a:xfrm>
        </p:spPr>
        <p:txBody>
          <a:bodyPr>
            <a:normAutofit/>
          </a:bodyPr>
          <a:lstStyle/>
          <a:p>
            <a:r>
              <a:rPr lang="en-US" b="1" dirty="0"/>
              <a:t>Takeaways from MISR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4A759C-7D6F-5D40-AD6E-E3FF641E4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548" y="1814268"/>
            <a:ext cx="4224867" cy="31686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7227C-AE56-5B45-8758-E248F417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41911-ABCD-C24D-9091-8C7D8E0C98D6}"/>
              </a:ext>
            </a:extLst>
          </p:cNvPr>
          <p:cNvSpPr txBox="1"/>
          <p:nvPr/>
        </p:nvSpPr>
        <p:spPr>
          <a:xfrm>
            <a:off x="1597167" y="2195975"/>
            <a:ext cx="8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Sulfate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F3138-FFEF-4146-B28A-F625051BD8BC}"/>
              </a:ext>
            </a:extLst>
          </p:cNvPr>
          <p:cNvSpPr txBox="1"/>
          <p:nvPr/>
        </p:nvSpPr>
        <p:spPr>
          <a:xfrm>
            <a:off x="3690372" y="2212764"/>
            <a:ext cx="83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Nitrate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52146-2936-744A-8900-74E9F8B2D6A1}"/>
              </a:ext>
            </a:extLst>
          </p:cNvPr>
          <p:cNvSpPr txBox="1"/>
          <p:nvPr/>
        </p:nvSpPr>
        <p:spPr>
          <a:xfrm>
            <a:off x="1879099" y="3761232"/>
            <a:ext cx="41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F31EA-E729-B945-BEE4-19BB50908AD8}"/>
              </a:ext>
            </a:extLst>
          </p:cNvPr>
          <p:cNvSpPr txBox="1"/>
          <p:nvPr/>
        </p:nvSpPr>
        <p:spPr>
          <a:xfrm>
            <a:off x="3972278" y="3783944"/>
            <a:ext cx="61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825F0B-93AF-6749-B358-BBAF116AD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42" y="68796"/>
            <a:ext cx="3490944" cy="1745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4C7C72-7AFB-4541-BE99-84C5044F1B4F}"/>
              </a:ext>
            </a:extLst>
          </p:cNvPr>
          <p:cNvSpPr txBox="1"/>
          <p:nvPr/>
        </p:nvSpPr>
        <p:spPr>
          <a:xfrm>
            <a:off x="2889303" y="75686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PM</a:t>
            </a:r>
            <a:r>
              <a:rPr lang="en-US" baseline="-25000" dirty="0"/>
              <a:t>2.5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55955-6A2C-8747-8079-DA36B788E0A4}"/>
              </a:ext>
            </a:extLst>
          </p:cNvPr>
          <p:cNvSpPr txBox="1"/>
          <p:nvPr/>
        </p:nvSpPr>
        <p:spPr>
          <a:xfrm>
            <a:off x="4949087" y="762898"/>
            <a:ext cx="3956214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MISR AOD types and mixtures we find that total AOD is not necessarily the most important variable: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mass, sulfate, nitrate AOD types (small, medium, non-spherical)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EC, AOD is 8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most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dust, the mixtures (combination of MISR types) are most important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59B5A0-4002-3D4B-9EAA-0E62E1949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574" y="3094300"/>
            <a:ext cx="4173456" cy="1379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3C87DF-AAE2-3842-9343-D0A841798A73}"/>
              </a:ext>
            </a:extLst>
          </p:cNvPr>
          <p:cNvSpPr txBox="1"/>
          <p:nvPr/>
        </p:nvSpPr>
        <p:spPr>
          <a:xfrm>
            <a:off x="4692096" y="4671775"/>
            <a:ext cx="455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effectLst/>
              </a:rPr>
              <a:t>Chau, K., Franklin, M., &amp; </a:t>
            </a:r>
            <a:r>
              <a:rPr lang="en-US" sz="900" dirty="0" err="1">
                <a:effectLst/>
              </a:rPr>
              <a:t>Gauderman</a:t>
            </a:r>
            <a:r>
              <a:rPr lang="en-US" sz="900" dirty="0">
                <a:effectLst/>
              </a:rPr>
              <a:t>, W. J. (2020). Satellite-Derived PM2.5 Composition and Its Differential Effect on Children’s Lung Function. </a:t>
            </a:r>
            <a:r>
              <a:rPr lang="en-US" sz="900" i="1" dirty="0">
                <a:effectLst/>
              </a:rPr>
              <a:t>Remote Sensing</a:t>
            </a:r>
            <a:r>
              <a:rPr lang="en-US" sz="900" dirty="0">
                <a:effectLst/>
              </a:rPr>
              <a:t>, </a:t>
            </a:r>
            <a:r>
              <a:rPr lang="en-US" sz="900" i="1" dirty="0">
                <a:effectLst/>
              </a:rPr>
              <a:t>12</a:t>
            </a:r>
            <a:r>
              <a:rPr lang="en-US" sz="900" dirty="0">
                <a:effectLst/>
              </a:rPr>
              <a:t>(1028).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8395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E2666D71-5F7C-C548-8E2C-FA1112961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7" y="1055128"/>
            <a:ext cx="6600730" cy="33901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913B12-ABA8-4643-A8B4-CBC8EA4F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1" y="21611"/>
            <a:ext cx="7886700" cy="994172"/>
          </a:xfrm>
        </p:spPr>
        <p:txBody>
          <a:bodyPr/>
          <a:lstStyle/>
          <a:p>
            <a:r>
              <a:rPr lang="en-US" b="1" dirty="0"/>
              <a:t>AERONET Inversion Products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FD23-4B01-FD42-8F33-82C22CEFA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643" y="213170"/>
            <a:ext cx="2326357" cy="4717160"/>
          </a:xfrm>
          <a:solidFill>
            <a:srgbClr val="002060"/>
          </a:solidFill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1800" dirty="0">
                <a:solidFill>
                  <a:schemeClr val="bg1"/>
                </a:solidFill>
              </a:rPr>
              <a:t>AERONET sites have a retrieved “inversion” product providing optical components (40+).</a:t>
            </a:r>
          </a:p>
          <a:p>
            <a:pPr marL="285750" indent="-285750"/>
            <a:r>
              <a:rPr lang="en-US" sz="1800" dirty="0">
                <a:solidFill>
                  <a:schemeClr val="bg1"/>
                </a:solidFill>
              </a:rPr>
              <a:t>The retrieval uses Optimal Estimation (</a:t>
            </a:r>
            <a:r>
              <a:rPr lang="en-US" sz="1800" dirty="0" err="1">
                <a:solidFill>
                  <a:schemeClr val="bg1"/>
                </a:solidFill>
              </a:rPr>
              <a:t>Dubovik</a:t>
            </a:r>
            <a:r>
              <a:rPr lang="en-US" sz="1800" dirty="0">
                <a:solidFill>
                  <a:schemeClr val="bg1"/>
                </a:solidFill>
              </a:rPr>
              <a:t> et al), MAIA is implementing similar retrieval.</a:t>
            </a:r>
          </a:p>
          <a:p>
            <a:pPr marL="285750" indent="-285750"/>
            <a:r>
              <a:rPr lang="en-US" sz="1800" dirty="0">
                <a:solidFill>
                  <a:schemeClr val="bg1"/>
                </a:solidFill>
              </a:rPr>
              <a:t>These sites are also co-located EPA AQS and chemical speciation monitors (CSN) where we have ions, metals, carbons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92CD3-B60F-054F-920D-4E1DCCBE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397635-AE16-E742-80D5-1E8CF0AF1E3C}"/>
              </a:ext>
            </a:extLst>
          </p:cNvPr>
          <p:cNvSpPr/>
          <p:nvPr/>
        </p:nvSpPr>
        <p:spPr>
          <a:xfrm>
            <a:off x="548161" y="2686556"/>
            <a:ext cx="382423" cy="339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19C5E9-2559-8747-9363-120AD4077820}"/>
              </a:ext>
            </a:extLst>
          </p:cNvPr>
          <p:cNvSpPr/>
          <p:nvPr/>
        </p:nvSpPr>
        <p:spPr>
          <a:xfrm>
            <a:off x="2346690" y="2257679"/>
            <a:ext cx="339866" cy="314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95BC17-1395-5A49-9EC6-9C29BA7B8631}"/>
              </a:ext>
            </a:extLst>
          </p:cNvPr>
          <p:cNvSpPr/>
          <p:nvPr/>
        </p:nvSpPr>
        <p:spPr>
          <a:xfrm>
            <a:off x="5445940" y="2257679"/>
            <a:ext cx="879328" cy="485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6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0076" y="273131"/>
            <a:ext cx="6724142" cy="438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Co-located AERONET - PM Summary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F1F084E-BDF1-A143-B991-E5605B2F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508" y="1043335"/>
            <a:ext cx="3673945" cy="3777990"/>
          </a:xfrm>
          <a:prstGeom prst="rect">
            <a:avLst/>
          </a:prstGeom>
        </p:spPr>
        <p:txBody>
          <a:bodyPr/>
          <a:lstStyle/>
          <a:p>
            <a:pPr marL="0" indent="0">
              <a:spcAft>
                <a:spcPts val="450"/>
              </a:spcAft>
              <a:buNone/>
            </a:pPr>
            <a:endParaRPr lang="en-US" dirty="0"/>
          </a:p>
          <a:p>
            <a:pPr lvl="1">
              <a:spcAft>
                <a:spcPts val="450"/>
              </a:spcAft>
            </a:pPr>
            <a:endParaRPr lang="en-US" dirty="0"/>
          </a:p>
          <a:p>
            <a:pPr lvl="1">
              <a:spcAft>
                <a:spcPts val="450"/>
              </a:spcAft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2B6BD-B725-FE48-974F-2663F64B293D}"/>
              </a:ext>
            </a:extLst>
          </p:cNvPr>
          <p:cNvSpPr txBox="1"/>
          <p:nvPr/>
        </p:nvSpPr>
        <p:spPr>
          <a:xfrm>
            <a:off x="801113" y="857836"/>
            <a:ext cx="7477040" cy="21544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 see expected regional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Mass concentrations higher in west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Nitrate concentrations higher in west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Sulfate concentrations higher in east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EC concentrations higher in east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OC concentrations higher in 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2C4088C-4FBC-1E45-BE02-3C56BE775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05461"/>
              </p:ext>
            </p:extLst>
          </p:nvPr>
        </p:nvGraphicFramePr>
        <p:xfrm>
          <a:off x="865847" y="2805109"/>
          <a:ext cx="7088456" cy="1899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544">
                  <a:extLst>
                    <a:ext uri="{9D8B030D-6E8A-4147-A177-3AD203B41FA5}">
                      <a16:colId xmlns:a16="http://schemas.microsoft.com/office/drawing/2014/main" val="2172614032"/>
                    </a:ext>
                  </a:extLst>
                </a:gridCol>
                <a:gridCol w="660522">
                  <a:extLst>
                    <a:ext uri="{9D8B030D-6E8A-4147-A177-3AD203B41FA5}">
                      <a16:colId xmlns:a16="http://schemas.microsoft.com/office/drawing/2014/main" val="1618500791"/>
                    </a:ext>
                  </a:extLst>
                </a:gridCol>
                <a:gridCol w="1066996">
                  <a:extLst>
                    <a:ext uri="{9D8B030D-6E8A-4147-A177-3AD203B41FA5}">
                      <a16:colId xmlns:a16="http://schemas.microsoft.com/office/drawing/2014/main" val="2769735970"/>
                    </a:ext>
                  </a:extLst>
                </a:gridCol>
                <a:gridCol w="584308">
                  <a:extLst>
                    <a:ext uri="{9D8B030D-6E8A-4147-A177-3AD203B41FA5}">
                      <a16:colId xmlns:a16="http://schemas.microsoft.com/office/drawing/2014/main" val="1053641888"/>
                    </a:ext>
                  </a:extLst>
                </a:gridCol>
                <a:gridCol w="1016188">
                  <a:extLst>
                    <a:ext uri="{9D8B030D-6E8A-4147-A177-3AD203B41FA5}">
                      <a16:colId xmlns:a16="http://schemas.microsoft.com/office/drawing/2014/main" val="4284734821"/>
                    </a:ext>
                  </a:extLst>
                </a:gridCol>
                <a:gridCol w="1054294">
                  <a:extLst>
                    <a:ext uri="{9D8B030D-6E8A-4147-A177-3AD203B41FA5}">
                      <a16:colId xmlns:a16="http://schemas.microsoft.com/office/drawing/2014/main" val="3896488139"/>
                    </a:ext>
                  </a:extLst>
                </a:gridCol>
                <a:gridCol w="1066995">
                  <a:extLst>
                    <a:ext uri="{9D8B030D-6E8A-4147-A177-3AD203B41FA5}">
                      <a16:colId xmlns:a16="http://schemas.microsoft.com/office/drawing/2014/main" val="720713792"/>
                    </a:ext>
                  </a:extLst>
                </a:gridCol>
                <a:gridCol w="851609">
                  <a:extLst>
                    <a:ext uri="{9D8B030D-6E8A-4147-A177-3AD203B41FA5}">
                      <a16:colId xmlns:a16="http://schemas.microsoft.com/office/drawing/2014/main" val="3851753601"/>
                    </a:ext>
                  </a:extLst>
                </a:gridCol>
              </a:tblGrid>
              <a:tr h="3530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 mass</a:t>
                      </a:r>
                      <a:endParaRPr lang="en-US" sz="1200" baseline="30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PM</a:t>
                      </a:r>
                      <a:r>
                        <a:rPr lang="en-US" sz="1200" baseline="-25000" dirty="0"/>
                        <a:t>2.5 </a:t>
                      </a:r>
                    </a:p>
                    <a:p>
                      <a:pPr algn="ctr"/>
                      <a:r>
                        <a:rPr lang="en-US" sz="1200" baseline="0" dirty="0"/>
                        <a:t>mean(</a:t>
                      </a:r>
                      <a:r>
                        <a:rPr lang="en-US" sz="1200" baseline="0" dirty="0" err="1"/>
                        <a:t>sd</a:t>
                      </a:r>
                      <a:r>
                        <a:rPr lang="en-US" sz="1200" baseline="0" dirty="0"/>
                        <a:t>)</a:t>
                      </a:r>
                      <a:endParaRPr lang="en-US" sz="12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 spec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 PM</a:t>
                      </a:r>
                      <a:r>
                        <a:rPr lang="en-US" sz="1200" baseline="-25000" dirty="0"/>
                        <a:t>2.5</a:t>
                      </a:r>
                      <a:r>
                        <a:rPr lang="en-US" sz="1200" dirty="0"/>
                        <a:t> Sulfate </a:t>
                      </a:r>
                      <a:r>
                        <a:rPr lang="en-US" sz="1200" baseline="0" dirty="0"/>
                        <a:t>mean(</a:t>
                      </a:r>
                      <a:r>
                        <a:rPr lang="en-US" sz="1200" baseline="0" dirty="0" err="1"/>
                        <a:t>sd</a:t>
                      </a:r>
                      <a:r>
                        <a:rPr lang="en-US" sz="1200" baseline="0" dirty="0"/>
                        <a:t>)</a:t>
                      </a:r>
                      <a:endParaRPr lang="en-US" sz="1200" baseline="-25000" dirty="0"/>
                    </a:p>
                    <a:p>
                      <a:pPr algn="ctr"/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PM</a:t>
                      </a:r>
                      <a:r>
                        <a:rPr lang="en-US" sz="1200" b="1" baseline="-25000" dirty="0"/>
                        <a:t>2.5</a:t>
                      </a:r>
                      <a:r>
                        <a:rPr lang="en-US" sz="1200" b="1" dirty="0"/>
                        <a:t> Nitrate </a:t>
                      </a:r>
                      <a:r>
                        <a:rPr lang="en-US" sz="1200" baseline="0" dirty="0"/>
                        <a:t>mean(</a:t>
                      </a:r>
                      <a:r>
                        <a:rPr lang="en-US" sz="1200" baseline="0" dirty="0" err="1"/>
                        <a:t>sd</a:t>
                      </a:r>
                      <a:r>
                        <a:rPr lang="en-US" sz="1200" baseline="0" dirty="0"/>
                        <a:t>)</a:t>
                      </a:r>
                      <a:endParaRPr lang="en-US" sz="1200" baseline="-25000" dirty="0"/>
                    </a:p>
                    <a:p>
                      <a:pPr algn="ctr"/>
                      <a:endParaRPr lang="en-US" sz="12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PM</a:t>
                      </a:r>
                      <a:r>
                        <a:rPr lang="en-US" sz="1200" b="1" baseline="-25000" dirty="0"/>
                        <a:t>2.5</a:t>
                      </a:r>
                      <a:r>
                        <a:rPr lang="en-US" sz="1200" b="1" dirty="0"/>
                        <a:t> EC </a:t>
                      </a:r>
                      <a:r>
                        <a:rPr lang="en-US" sz="1200" baseline="0" dirty="0"/>
                        <a:t>mean(</a:t>
                      </a:r>
                      <a:r>
                        <a:rPr lang="en-US" sz="1200" baseline="0" dirty="0" err="1"/>
                        <a:t>sd</a:t>
                      </a:r>
                      <a:r>
                        <a:rPr lang="en-US" sz="1200" baseline="0" dirty="0"/>
                        <a:t>)</a:t>
                      </a:r>
                      <a:endParaRPr lang="en-US" sz="1200" baseline="-25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baseline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PM</a:t>
                      </a:r>
                      <a:r>
                        <a:rPr lang="en-US" sz="1200" b="1" baseline="-25000" dirty="0"/>
                        <a:t>2.5</a:t>
                      </a:r>
                      <a:r>
                        <a:rPr lang="en-US" sz="1200" b="1" dirty="0"/>
                        <a:t> OC </a:t>
                      </a:r>
                      <a:r>
                        <a:rPr lang="en-US" sz="1200" baseline="0" dirty="0"/>
                        <a:t>mean(</a:t>
                      </a:r>
                      <a:r>
                        <a:rPr lang="en-US" sz="1200" baseline="0" dirty="0" err="1"/>
                        <a:t>sd</a:t>
                      </a:r>
                      <a:r>
                        <a:rPr lang="en-US" sz="1200" baseline="0" dirty="0"/>
                        <a:t>)</a:t>
                      </a:r>
                      <a:endParaRPr lang="en-US" sz="1200" baseline="-25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52712306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1200" dirty="0"/>
                        <a:t>West</a:t>
                      </a:r>
                      <a:endParaRPr lang="en-US" sz="12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3248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14.1 (12.6)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1.1 (0.46)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3.4 (5.5)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0.74 (0.69)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3.5 (3.4)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1475030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1200" dirty="0"/>
                        <a:t>Central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7.1 (3.4)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0.51 (0.23)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0.44 (0.55)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0.63 (0.29)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1.7 (0.68)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96861725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1200" b="0" dirty="0"/>
                        <a:t>East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8.5 (4.3)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357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3.6 (3.4)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1.7 (3.5)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1.35 (0.81)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2.3 (1.30)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973283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1200" b="0" dirty="0"/>
                        <a:t>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7028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12.2 (10.3)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2050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1.9 (2.3)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1.7 (3.5)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0.59 (0.55)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2.4 (2.6)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666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94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F1F084E-BDF1-A143-B991-E5605B2F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509" y="1043335"/>
            <a:ext cx="3673945" cy="3777990"/>
          </a:xfrm>
          <a:prstGeom prst="rect">
            <a:avLst/>
          </a:prstGeom>
        </p:spPr>
        <p:txBody>
          <a:bodyPr/>
          <a:lstStyle/>
          <a:p>
            <a:pPr marL="0" indent="0">
              <a:spcAft>
                <a:spcPts val="450"/>
              </a:spcAft>
              <a:buNone/>
            </a:pPr>
            <a:endParaRPr lang="en-US" dirty="0"/>
          </a:p>
          <a:p>
            <a:pPr lvl="1">
              <a:spcAft>
                <a:spcPts val="450"/>
              </a:spcAft>
            </a:pPr>
            <a:endParaRPr lang="en-US" dirty="0"/>
          </a:p>
          <a:p>
            <a:pPr lvl="1">
              <a:spcAft>
                <a:spcPts val="450"/>
              </a:spcAft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144000" cy="720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-366848" y="-29623"/>
            <a:ext cx="8556172" cy="62872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/>
                </a:solidFill>
              </a:rPr>
              <a:t>Correlation Regression Tree of AERONET Products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43000" y="98856"/>
            <a:ext cx="83038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7169" name="Picture 5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" b="1739"/>
          <a:stretch/>
        </p:blipFill>
        <p:spPr bwMode="auto">
          <a:xfrm>
            <a:off x="178082" y="767804"/>
            <a:ext cx="3965040" cy="35489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19455" y="4277419"/>
            <a:ext cx="41992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11906">
              <a:spcBef>
                <a:spcPts val="600"/>
              </a:spcBef>
              <a:buSzPts val="2160"/>
            </a:pPr>
            <a:r>
              <a:rPr lang="en-US" sz="1400" dirty="0"/>
              <a:t>AOD ( 340nm-1020nm), Column Water Vapor, Angstrom Exponent, Asymmetry factor coarse/fine (440nm-1020nm), AOD Extinction coarse/fine (440nm-1020nm), Effective Radius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8B07B1-F0C4-AE49-8B7B-6CF0C5D7D4E3}"/>
              </a:ext>
            </a:extLst>
          </p:cNvPr>
          <p:cNvSpPr txBox="1"/>
          <p:nvPr/>
        </p:nvSpPr>
        <p:spPr>
          <a:xfrm>
            <a:off x="4725288" y="1109776"/>
            <a:ext cx="4281551" cy="320087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Correlations in meaningful clusters.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Effective radii and asymmetry factors show high positive correlations within size grouping (total, coarse, fine)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AOD at different wavelengths are also highly positively correlated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Angstrom exponents (AE) at all wavelengths have correlations &gt;0.9 (as such we selected to use only the 440-675 nm AE in linear model selection)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C4873-95B9-2748-928A-671DD63AFAF8}"/>
              </a:ext>
            </a:extLst>
          </p:cNvPr>
          <p:cNvSpPr txBox="1"/>
          <p:nvPr/>
        </p:nvSpPr>
        <p:spPr>
          <a:xfrm>
            <a:off x="5445766" y="4377093"/>
            <a:ext cx="2801299" cy="715581"/>
          </a:xfrm>
          <a:prstGeom prst="rect">
            <a:avLst/>
          </a:prstGeom>
          <a:solidFill>
            <a:srgbClr val="002060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bg1"/>
                </a:solidFill>
              </a:rPr>
              <a:t>We used all possible subsets regression and model selection as well as </a:t>
            </a:r>
            <a:r>
              <a:rPr lang="en-US" sz="1350" b="1" dirty="0" err="1">
                <a:solidFill>
                  <a:schemeClr val="bg1"/>
                </a:solidFill>
              </a:rPr>
              <a:t>XGBoost</a:t>
            </a:r>
            <a:r>
              <a:rPr lang="en-US" sz="1350" b="1" dirty="0">
                <a:solidFill>
                  <a:schemeClr val="bg1"/>
                </a:solidFill>
              </a:rPr>
              <a:t> (gradient boosting)</a:t>
            </a:r>
          </a:p>
        </p:txBody>
      </p:sp>
    </p:spTree>
    <p:extLst>
      <p:ext uri="{BB962C8B-B14F-4D97-AF65-F5344CB8AC3E}">
        <p14:creationId xmlns:p14="http://schemas.microsoft.com/office/powerpoint/2010/main" val="227184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206C-3397-094E-A8D8-F3CA5A9D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93" y="273844"/>
            <a:ext cx="8326814" cy="994172"/>
          </a:xfrm>
        </p:spPr>
        <p:txBody>
          <a:bodyPr>
            <a:normAutofit/>
          </a:bodyPr>
          <a:lstStyle/>
          <a:p>
            <a:r>
              <a:rPr lang="en-US" dirty="0"/>
              <a:t>AERONET </a:t>
            </a:r>
            <a:r>
              <a:rPr lang="en-US" dirty="0" err="1"/>
              <a:t>Sunphotometer</a:t>
            </a:r>
            <a:r>
              <a:rPr lang="en-US" dirty="0"/>
              <a:t> – PM</a:t>
            </a:r>
            <a:r>
              <a:rPr lang="en-US" baseline="-25000" dirty="0"/>
              <a:t>2.5</a:t>
            </a:r>
            <a:r>
              <a:rPr lang="en-US" dirty="0"/>
              <a:t> Results</a:t>
            </a:r>
          </a:p>
        </p:txBody>
      </p:sp>
      <p:pic>
        <p:nvPicPr>
          <p:cNvPr id="6" name="Content Placeholder 5" descr="A picture containing table, different, white, man&#10;&#10;Description automatically generated">
            <a:extLst>
              <a:ext uri="{FF2B5EF4-FFF2-40B4-BE49-F238E27FC236}">
                <a16:creationId xmlns:a16="http://schemas.microsoft.com/office/drawing/2014/main" id="{102B62D9-B270-8A4F-AACE-B37F12BC3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84" y="1591181"/>
            <a:ext cx="2942711" cy="36070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BB158-7EB3-B745-821B-B434C082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B4B20-813B-CC4C-8A60-CBCE0DEB1D6D}"/>
              </a:ext>
            </a:extLst>
          </p:cNvPr>
          <p:cNvSpPr txBox="1"/>
          <p:nvPr/>
        </p:nvSpPr>
        <p:spPr>
          <a:xfrm>
            <a:off x="495974" y="1093331"/>
            <a:ext cx="2067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Coincident 440nm</a:t>
            </a:r>
          </a:p>
          <a:p>
            <a:r>
              <a:rPr lang="en-US" sz="1400" dirty="0"/>
              <a:t>Mean correlation R= 0.34</a:t>
            </a:r>
          </a:p>
        </p:txBody>
      </p:sp>
      <p:pic>
        <p:nvPicPr>
          <p:cNvPr id="9" name="Picture 8" descr="A picture containing table, different, air, various&#10;&#10;Description automatically generated">
            <a:extLst>
              <a:ext uri="{FF2B5EF4-FFF2-40B4-BE49-F238E27FC236}">
                <a16:creationId xmlns:a16="http://schemas.microsoft.com/office/drawing/2014/main" id="{ECE760D8-312A-2442-A03F-462CB5FA3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576" y="1510018"/>
            <a:ext cx="3008926" cy="36882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1B4E1C-4183-4342-BACC-2898BD8A0BBB}"/>
              </a:ext>
            </a:extLst>
          </p:cNvPr>
          <p:cNvSpPr txBox="1"/>
          <p:nvPr/>
        </p:nvSpPr>
        <p:spPr>
          <a:xfrm>
            <a:off x="3581954" y="1087088"/>
            <a:ext cx="2067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Coincident 675nm</a:t>
            </a:r>
          </a:p>
          <a:p>
            <a:r>
              <a:rPr lang="en-US" sz="1400" dirty="0"/>
              <a:t>Mean correlation R= 0.33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A0D24-6207-1140-955A-70CECDFFFA11}"/>
              </a:ext>
            </a:extLst>
          </p:cNvPr>
          <p:cNvSpPr txBox="1"/>
          <p:nvPr/>
        </p:nvSpPr>
        <p:spPr>
          <a:xfrm>
            <a:off x="6567351" y="986798"/>
            <a:ext cx="20674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Coincident 870nm</a:t>
            </a:r>
          </a:p>
          <a:p>
            <a:r>
              <a:rPr lang="en-US" sz="1400" dirty="0"/>
              <a:t>Mean correlation R= 0.30</a:t>
            </a:r>
          </a:p>
          <a:p>
            <a:endParaRPr lang="en-US" sz="1400" dirty="0"/>
          </a:p>
          <a:p>
            <a:r>
              <a:rPr lang="en-US" sz="1400" dirty="0"/>
              <a:t>Coincident 1020nm</a:t>
            </a:r>
          </a:p>
          <a:p>
            <a:r>
              <a:rPr lang="en-US" sz="1400" dirty="0"/>
              <a:t>Mean correlation R=0.27</a:t>
            </a:r>
          </a:p>
        </p:txBody>
      </p:sp>
    </p:spTree>
    <p:extLst>
      <p:ext uri="{BB962C8B-B14F-4D97-AF65-F5344CB8AC3E}">
        <p14:creationId xmlns:p14="http://schemas.microsoft.com/office/powerpoint/2010/main" val="66325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189D-092D-7843-B73E-9C3FDB2C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AERONET Inversion products – PM</a:t>
            </a:r>
            <a:r>
              <a:rPr lang="en-US" b="1" baseline="-25000" dirty="0"/>
              <a:t>2.5</a:t>
            </a:r>
            <a:r>
              <a:rPr lang="en-US" b="1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D230-0C66-0A45-88F0-99F8258FA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3" y="819486"/>
            <a:ext cx="5672695" cy="2479259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The simple linear regression between AOD 550 and PM</a:t>
            </a:r>
            <a:r>
              <a:rPr lang="en-US" sz="1800" baseline="-25000" dirty="0"/>
              <a:t>2.5 </a:t>
            </a:r>
            <a:r>
              <a:rPr lang="en-US" sz="1800" dirty="0"/>
              <a:t>has an overall R</a:t>
            </a:r>
            <a:r>
              <a:rPr lang="en-US" sz="1800" baseline="30000" dirty="0"/>
              <a:t>2</a:t>
            </a:r>
            <a:r>
              <a:rPr lang="en-US" sz="1800" dirty="0"/>
              <a:t> = 0.27 </a:t>
            </a:r>
          </a:p>
          <a:p>
            <a:r>
              <a:rPr lang="en-US" sz="1800" dirty="0"/>
              <a:t>The best linear model with the inversion products R</a:t>
            </a:r>
            <a:r>
              <a:rPr lang="en-US" sz="1800" baseline="30000" dirty="0"/>
              <a:t>2 </a:t>
            </a:r>
            <a:r>
              <a:rPr lang="en-US" sz="1800" dirty="0"/>
              <a:t>=0.70 and RMSE = 5.03 ug/m</a:t>
            </a:r>
            <a:r>
              <a:rPr lang="en-US" sz="1800" baseline="30000" dirty="0"/>
              <a:t>3</a:t>
            </a:r>
          </a:p>
          <a:p>
            <a:r>
              <a:rPr lang="en-US" sz="1800" dirty="0"/>
              <a:t>The overall </a:t>
            </a:r>
            <a:r>
              <a:rPr lang="en-US" sz="1800" dirty="0" err="1"/>
              <a:t>XGBoost</a:t>
            </a:r>
            <a:r>
              <a:rPr lang="en-US" sz="1800" dirty="0"/>
              <a:t> model R</a:t>
            </a:r>
            <a:r>
              <a:rPr lang="en-US" sz="1800" baseline="30000" dirty="0"/>
              <a:t>2</a:t>
            </a:r>
            <a:r>
              <a:rPr lang="en-US" sz="1800" dirty="0"/>
              <a:t>=0.76, RMSE = 5.07 ug/m</a:t>
            </a:r>
            <a:r>
              <a:rPr lang="en-US" sz="1800" baseline="30000" dirty="0"/>
              <a:t>3</a:t>
            </a:r>
          </a:p>
          <a:p>
            <a:r>
              <a:rPr lang="en-US" sz="1800" dirty="0"/>
              <a:t>There are regional differences </a:t>
            </a:r>
          </a:p>
          <a:p>
            <a:r>
              <a:rPr lang="en-US" sz="1800" dirty="0"/>
              <a:t>There is consistency in the inversion products selected for PM</a:t>
            </a:r>
            <a:r>
              <a:rPr lang="en-US" sz="1800" baseline="-25000" dirty="0"/>
              <a:t>2.5</a:t>
            </a:r>
            <a:r>
              <a:rPr lang="en-US" sz="1800" dirty="0"/>
              <a:t> The most important variables include: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Effective Radius (Fine), Angstrom Exponent 440-675, and AOD Extinction (fine, multiple wavelengths).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2FD82-23DC-264D-8226-8F5CFC03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E5AEF3-6BC5-7047-B725-DC90894F8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7430"/>
              </p:ext>
            </p:extLst>
          </p:nvPr>
        </p:nvGraphicFramePr>
        <p:xfrm>
          <a:off x="1447283" y="3588707"/>
          <a:ext cx="2496067" cy="145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06">
                  <a:extLst>
                    <a:ext uri="{9D8B030D-6E8A-4147-A177-3AD203B41FA5}">
                      <a16:colId xmlns:a16="http://schemas.microsoft.com/office/drawing/2014/main" val="2172614032"/>
                    </a:ext>
                  </a:extLst>
                </a:gridCol>
                <a:gridCol w="420786">
                  <a:extLst>
                    <a:ext uri="{9D8B030D-6E8A-4147-A177-3AD203B41FA5}">
                      <a16:colId xmlns:a16="http://schemas.microsoft.com/office/drawing/2014/main" val="1618500791"/>
                    </a:ext>
                  </a:extLst>
                </a:gridCol>
                <a:gridCol w="679731">
                  <a:extLst>
                    <a:ext uri="{9D8B030D-6E8A-4147-A177-3AD203B41FA5}">
                      <a16:colId xmlns:a16="http://schemas.microsoft.com/office/drawing/2014/main" val="2769735970"/>
                    </a:ext>
                  </a:extLst>
                </a:gridCol>
                <a:gridCol w="446922">
                  <a:extLst>
                    <a:ext uri="{9D8B030D-6E8A-4147-A177-3AD203B41FA5}">
                      <a16:colId xmlns:a16="http://schemas.microsoft.com/office/drawing/2014/main" val="3851753601"/>
                    </a:ext>
                  </a:extLst>
                </a:gridCol>
                <a:gridCol w="446922">
                  <a:extLst>
                    <a:ext uri="{9D8B030D-6E8A-4147-A177-3AD203B41FA5}">
                      <a16:colId xmlns:a16="http://schemas.microsoft.com/office/drawing/2014/main" val="2197943371"/>
                    </a:ext>
                  </a:extLst>
                </a:gridCol>
              </a:tblGrid>
              <a:tr h="35309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Region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N mass</a:t>
                      </a:r>
                      <a:endParaRPr lang="en-US" sz="900" baseline="30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</a:t>
                      </a:r>
                      <a:r>
                        <a:rPr lang="en-US" sz="900" baseline="300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RMSE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ug/m</a:t>
                      </a:r>
                      <a:r>
                        <a:rPr lang="en-US" sz="900" b="0" baseline="300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MAE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0" dirty="0"/>
                        <a:t>ug/m</a:t>
                      </a:r>
                      <a:r>
                        <a:rPr lang="en-US" sz="900" b="0" baseline="300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52712306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dirty="0"/>
                        <a:t>West</a:t>
                      </a:r>
                      <a:endParaRPr lang="en-US" sz="9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3322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0.89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4.43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3.07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1475030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dirty="0"/>
                        <a:t>Central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0.74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1.70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1.39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96861725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b="0" dirty="0"/>
                        <a:t>East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442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0.81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2.23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1.65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973283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b="0" dirty="0"/>
                        <a:t>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7028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0.76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5.11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3.49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4712595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A457FF-4138-9041-8499-E3EA219DF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94605"/>
              </p:ext>
            </p:extLst>
          </p:nvPr>
        </p:nvGraphicFramePr>
        <p:xfrm>
          <a:off x="6141012" y="1228618"/>
          <a:ext cx="1855103" cy="2619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325">
                  <a:extLst>
                    <a:ext uri="{9D8B030D-6E8A-4147-A177-3AD203B41FA5}">
                      <a16:colId xmlns:a16="http://schemas.microsoft.com/office/drawing/2014/main" val="2172614032"/>
                    </a:ext>
                  </a:extLst>
                </a:gridCol>
                <a:gridCol w="729778">
                  <a:extLst>
                    <a:ext uri="{9D8B030D-6E8A-4147-A177-3AD203B41FA5}">
                      <a16:colId xmlns:a16="http://schemas.microsoft.com/office/drawing/2014/main" val="1618500791"/>
                    </a:ext>
                  </a:extLst>
                </a:gridCol>
              </a:tblGrid>
              <a:tr h="35309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Variable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R</a:t>
                      </a:r>
                      <a:r>
                        <a:rPr lang="en-US" sz="900" baseline="300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52712306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dirty="0"/>
                        <a:t>AOD Extinction 440</a:t>
                      </a:r>
                      <a:endParaRPr lang="en-US" sz="9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1475030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AOD Extinction 675</a:t>
                      </a:r>
                      <a:endParaRPr lang="en-US" sz="9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96861725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r>
                        <a:rPr lang="en-US" sz="900" dirty="0"/>
                        <a:t>AOD Extinction 870</a:t>
                      </a:r>
                      <a:endParaRPr lang="en-US" sz="9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6973283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AOD Extinction 1020</a:t>
                      </a:r>
                      <a:endParaRPr lang="en-US" sz="9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47125959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err="1"/>
                        <a:t>Reff</a:t>
                      </a:r>
                      <a:r>
                        <a:rPr lang="en-US" sz="900" baseline="0" dirty="0"/>
                        <a:t>-F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0.04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88255139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/>
                        <a:t>Extinction Angstrom Exponent 440-870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0.07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53858910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/>
                        <a:t>VMR-F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0.04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689974"/>
                  </a:ext>
                </a:extLst>
              </a:tr>
              <a:tr h="27482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err="1"/>
                        <a:t>VolC</a:t>
                      </a:r>
                      <a:r>
                        <a:rPr lang="en-US" sz="900" baseline="0" dirty="0"/>
                        <a:t>-F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0.08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50762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CC0BAB-56E4-D240-A9E2-3A16DF6C0D69}"/>
              </a:ext>
            </a:extLst>
          </p:cNvPr>
          <p:cNvSpPr txBox="1"/>
          <p:nvPr/>
        </p:nvSpPr>
        <p:spPr>
          <a:xfrm>
            <a:off x="1607075" y="3230658"/>
            <a:ext cx="21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Inversion results XGB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FF977-FCC4-144C-876D-F22711BE90E4}"/>
              </a:ext>
            </a:extLst>
          </p:cNvPr>
          <p:cNvSpPr txBox="1"/>
          <p:nvPr/>
        </p:nvSpPr>
        <p:spPr>
          <a:xfrm>
            <a:off x="5952959" y="859286"/>
            <a:ext cx="251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univariate results</a:t>
            </a:r>
          </a:p>
        </p:txBody>
      </p:sp>
    </p:spTree>
    <p:extLst>
      <p:ext uri="{BB962C8B-B14F-4D97-AF65-F5344CB8AC3E}">
        <p14:creationId xmlns:p14="http://schemas.microsoft.com/office/powerpoint/2010/main" val="285460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92C81-5748-FA40-AF3B-4458134B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E33-B562-234D-82E8-CD7C78A9F0E8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016CE4-9B62-EF48-B23D-D246FB56A41B}"/>
              </a:ext>
            </a:extLst>
          </p:cNvPr>
          <p:cNvSpPr txBox="1"/>
          <p:nvPr/>
        </p:nvSpPr>
        <p:spPr>
          <a:xfrm>
            <a:off x="4247563" y="3131066"/>
            <a:ext cx="8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BFE946-8687-A944-9D41-C919AEE91FB8}"/>
              </a:ext>
            </a:extLst>
          </p:cNvPr>
          <p:cNvSpPr/>
          <p:nvPr/>
        </p:nvSpPr>
        <p:spPr>
          <a:xfrm>
            <a:off x="1650581" y="3131066"/>
            <a:ext cx="627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A738EC-9E8A-124A-A843-07C1F27F96E9}"/>
              </a:ext>
            </a:extLst>
          </p:cNvPr>
          <p:cNvSpPr/>
          <p:nvPr/>
        </p:nvSpPr>
        <p:spPr>
          <a:xfrm>
            <a:off x="7139703" y="3210470"/>
            <a:ext cx="574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east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69FBD6-1EB1-A246-AD77-676268B1B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187212" cy="31872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090261F-A245-1941-80DB-8DCA93C55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032" y="23258"/>
            <a:ext cx="3187212" cy="31872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AE9F3EB-8BDC-974C-8455-2FDC7E3C5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790" y="23258"/>
            <a:ext cx="3116162" cy="31161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D2B6CB0-448A-0C47-944E-E0DAE62D7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81" y="3500398"/>
            <a:ext cx="3041079" cy="304107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B7A3DB3-0AE2-9A42-AF96-36E8462758C3}"/>
              </a:ext>
            </a:extLst>
          </p:cNvPr>
          <p:cNvSpPr/>
          <p:nvPr/>
        </p:nvSpPr>
        <p:spPr>
          <a:xfrm>
            <a:off x="6529521" y="4326881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C9D7E-4B5F-344F-A09C-2706BF72FB9B}"/>
              </a:ext>
            </a:extLst>
          </p:cNvPr>
          <p:cNvSpPr txBox="1"/>
          <p:nvPr/>
        </p:nvSpPr>
        <p:spPr>
          <a:xfrm>
            <a:off x="0" y="3500398"/>
            <a:ext cx="3183291" cy="135421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Overall important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AOD extinction fine and total at multiple wavelengths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Extinction Angstrom Exponent</a:t>
            </a:r>
          </a:p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4A361B-FF99-924B-856C-8D03F37C914C}"/>
              </a:ext>
            </a:extLst>
          </p:cNvPr>
          <p:cNvSpPr/>
          <p:nvPr/>
        </p:nvSpPr>
        <p:spPr>
          <a:xfrm>
            <a:off x="628650" y="23258"/>
            <a:ext cx="2475665" cy="170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3581952-E79A-104D-BB66-C8D76DA4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172" y="3733150"/>
            <a:ext cx="3341077" cy="334107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3EF26D4-0FB1-5146-928E-8525BD0ACF93}"/>
              </a:ext>
            </a:extLst>
          </p:cNvPr>
          <p:cNvSpPr/>
          <p:nvPr/>
        </p:nvSpPr>
        <p:spPr>
          <a:xfrm>
            <a:off x="8399867" y="3363818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 Louis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E5A09-C87F-A440-BE42-5CB555C3C26D}"/>
              </a:ext>
            </a:extLst>
          </p:cNvPr>
          <p:cNvSpPr/>
          <p:nvPr/>
        </p:nvSpPr>
        <p:spPr>
          <a:xfrm>
            <a:off x="3187212" y="23258"/>
            <a:ext cx="2852475" cy="214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71B856-D3B5-524C-AD9A-772707E6FC44}"/>
              </a:ext>
            </a:extLst>
          </p:cNvPr>
          <p:cNvSpPr/>
          <p:nvPr/>
        </p:nvSpPr>
        <p:spPr>
          <a:xfrm>
            <a:off x="6531128" y="33028"/>
            <a:ext cx="2541824" cy="318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4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44995</TotalTime>
  <Words>1674</Words>
  <Application>Microsoft Macintosh PowerPoint</Application>
  <PresentationFormat>On-screen Show (16:9)</PresentationFormat>
  <Paragraphs>464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Motivation for looking at AERONET inversion products</vt:lpstr>
      <vt:lpstr>Takeaways from AERONET sunphotometer</vt:lpstr>
      <vt:lpstr>Takeaways from MISR</vt:lpstr>
      <vt:lpstr>AERONET Inversion Products</vt:lpstr>
      <vt:lpstr>Co-located AERONET - PM Summary</vt:lpstr>
      <vt:lpstr>PowerPoint Presentation</vt:lpstr>
      <vt:lpstr>AERONET Sunphotometer – PM2.5 Results</vt:lpstr>
      <vt:lpstr>AERONET Inversion products – PM2.5 Results</vt:lpstr>
      <vt:lpstr>PowerPoint Presentation</vt:lpstr>
      <vt:lpstr>Ranked top 10 across regions</vt:lpstr>
      <vt:lpstr>AERONET Inversion products – PM2.5 Nitrate Results</vt:lpstr>
      <vt:lpstr>AERONET Inversion products – PM2.5 Sulfate Results</vt:lpstr>
      <vt:lpstr>AERONET Inversion products – PM2.5 EC Results</vt:lpstr>
      <vt:lpstr>AERONET Inversion products – PM2.5 OC Results</vt:lpstr>
      <vt:lpstr>AERONET Inversion products – PM2.5 Dust Results</vt:lpstr>
      <vt:lpstr>Summary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AERONET Datasets as Testbeds for PM Prediction</dc:title>
  <dc:creator>Meredith Franklin</dc:creator>
  <cp:lastModifiedBy>Meredith Franklin</cp:lastModifiedBy>
  <cp:revision>69</cp:revision>
  <dcterms:created xsi:type="dcterms:W3CDTF">2020-05-03T19:43:16Z</dcterms:created>
  <dcterms:modified xsi:type="dcterms:W3CDTF">2020-06-14T03:04:37Z</dcterms:modified>
</cp:coreProperties>
</file>