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Lst>
  <p:sldSz cx="18288000" cy="10287000"/>
  <p:notesSz cx="6858000" cy="9144000"/>
  <p:embeddedFontLst>
    <p:embeddedFont>
      <p:font typeface="Alatsi" charset="1" panose="00000500000000000000"/>
      <p:regular r:id="rId12"/>
    </p:embeddedFont>
    <p:embeddedFont>
      <p:font typeface="Open Sans Bold" charset="1" panose="020B0806030504020204"/>
      <p:regular r:id="rId13"/>
    </p:embeddedFont>
    <p:embeddedFont>
      <p:font typeface="Canva Sans" charset="1" panose="020B0503030501040103"/>
      <p:regular r:id="rId14"/>
    </p:embeddedFont>
    <p:embeddedFont>
      <p:font typeface="Open Sans" charset="1" panose="020B0606030504020204"/>
      <p:regular r:id="rId15"/>
    </p:embeddedFont>
    <p:embeddedFont>
      <p:font typeface="IBM Plex Sans Condensed" charset="1" panose="020B0506050203000203"/>
      <p:regular r:id="rId16"/>
    </p:embeddedFont>
    <p:embeddedFont>
      <p:font typeface="Canva Sans Bold" charset="1" panose="020B0803030501040103"/>
      <p:regular r:id="rId1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png" Type="http://schemas.openxmlformats.org/officeDocument/2006/relationships/image"/><Relationship Id="rId4" Target="../media/image5.svg" Type="http://schemas.openxmlformats.org/officeDocument/2006/relationships/image"/><Relationship Id="rId5" Target="../media/image6.jpe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grpSp>
        <p:nvGrpSpPr>
          <p:cNvPr name="Group 2" id="2"/>
          <p:cNvGrpSpPr/>
          <p:nvPr/>
        </p:nvGrpSpPr>
        <p:grpSpPr>
          <a:xfrm rot="0">
            <a:off x="-31071" y="0"/>
            <a:ext cx="4239083" cy="10287000"/>
            <a:chOff x="0" y="0"/>
            <a:chExt cx="5652111" cy="13716000"/>
          </a:xfrm>
        </p:grpSpPr>
        <p:grpSp>
          <p:nvGrpSpPr>
            <p:cNvPr name="Group 3" id="3"/>
            <p:cNvGrpSpPr/>
            <p:nvPr/>
          </p:nvGrpSpPr>
          <p:grpSpPr>
            <a:xfrm rot="0">
              <a:off x="2826056" y="0"/>
              <a:ext cx="2826056" cy="13716000"/>
              <a:chOff x="0" y="0"/>
              <a:chExt cx="558233" cy="2709333"/>
            </a:xfrm>
          </p:grpSpPr>
          <p:sp>
            <p:nvSpPr>
              <p:cNvPr name="Freeform 4" id="4"/>
              <p:cNvSpPr/>
              <p:nvPr/>
            </p:nvSpPr>
            <p:spPr>
              <a:xfrm flipH="false" flipV="false" rot="0">
                <a:off x="0" y="0"/>
                <a:ext cx="558233" cy="2709333"/>
              </a:xfrm>
              <a:custGeom>
                <a:avLst/>
                <a:gdLst/>
                <a:ahLst/>
                <a:cxnLst/>
                <a:rect r="r" b="b" t="t" l="l"/>
                <a:pathLst>
                  <a:path h="2709333" w="558233">
                    <a:moveTo>
                      <a:pt x="0" y="0"/>
                    </a:moveTo>
                    <a:lnTo>
                      <a:pt x="558233" y="0"/>
                    </a:lnTo>
                    <a:lnTo>
                      <a:pt x="558233" y="2709333"/>
                    </a:lnTo>
                    <a:lnTo>
                      <a:pt x="0" y="2709333"/>
                    </a:lnTo>
                    <a:close/>
                  </a:path>
                </a:pathLst>
              </a:custGeom>
              <a:solidFill>
                <a:srgbClr val="E9E0D9"/>
              </a:solidFill>
            </p:spPr>
          </p:sp>
          <p:sp>
            <p:nvSpPr>
              <p:cNvPr name="TextBox 5" id="5"/>
              <p:cNvSpPr txBox="true"/>
              <p:nvPr/>
            </p:nvSpPr>
            <p:spPr>
              <a:xfrm>
                <a:off x="0" y="-47625"/>
                <a:ext cx="558233" cy="2756958"/>
              </a:xfrm>
              <a:prstGeom prst="rect">
                <a:avLst/>
              </a:prstGeom>
            </p:spPr>
            <p:txBody>
              <a:bodyPr anchor="ctr" rtlCol="false" tIns="50800" lIns="50800" bIns="50800" rIns="50800"/>
              <a:lstStyle/>
              <a:p>
                <a:pPr algn="ctr">
                  <a:lnSpc>
                    <a:spcPts val="2659"/>
                  </a:lnSpc>
                </a:pPr>
              </a:p>
            </p:txBody>
          </p:sp>
        </p:grpSp>
        <p:grpSp>
          <p:nvGrpSpPr>
            <p:cNvPr name="Group 6" id="6"/>
            <p:cNvGrpSpPr/>
            <p:nvPr/>
          </p:nvGrpSpPr>
          <p:grpSpPr>
            <a:xfrm rot="0">
              <a:off x="1413028" y="0"/>
              <a:ext cx="2826056" cy="13716000"/>
              <a:chOff x="0" y="0"/>
              <a:chExt cx="558233" cy="2709333"/>
            </a:xfrm>
          </p:grpSpPr>
          <p:sp>
            <p:nvSpPr>
              <p:cNvPr name="Freeform 7" id="7"/>
              <p:cNvSpPr/>
              <p:nvPr/>
            </p:nvSpPr>
            <p:spPr>
              <a:xfrm flipH="false" flipV="false" rot="0">
                <a:off x="0" y="0"/>
                <a:ext cx="558233" cy="2709333"/>
              </a:xfrm>
              <a:custGeom>
                <a:avLst/>
                <a:gdLst/>
                <a:ahLst/>
                <a:cxnLst/>
                <a:rect r="r" b="b" t="t" l="l"/>
                <a:pathLst>
                  <a:path h="2709333" w="558233">
                    <a:moveTo>
                      <a:pt x="0" y="0"/>
                    </a:moveTo>
                    <a:lnTo>
                      <a:pt x="558233" y="0"/>
                    </a:lnTo>
                    <a:lnTo>
                      <a:pt x="558233" y="2709333"/>
                    </a:lnTo>
                    <a:lnTo>
                      <a:pt x="0" y="2709333"/>
                    </a:lnTo>
                    <a:close/>
                  </a:path>
                </a:pathLst>
              </a:custGeom>
              <a:solidFill>
                <a:srgbClr val="9FC3D0"/>
              </a:solidFill>
            </p:spPr>
          </p:sp>
          <p:sp>
            <p:nvSpPr>
              <p:cNvPr name="TextBox 8" id="8"/>
              <p:cNvSpPr txBox="true"/>
              <p:nvPr/>
            </p:nvSpPr>
            <p:spPr>
              <a:xfrm>
                <a:off x="0" y="-47625"/>
                <a:ext cx="558233" cy="2756958"/>
              </a:xfrm>
              <a:prstGeom prst="rect">
                <a:avLst/>
              </a:prstGeom>
            </p:spPr>
            <p:txBody>
              <a:bodyPr anchor="ctr" rtlCol="false" tIns="50800" lIns="50800" bIns="50800" rIns="50800"/>
              <a:lstStyle/>
              <a:p>
                <a:pPr algn="ctr">
                  <a:lnSpc>
                    <a:spcPts val="2659"/>
                  </a:lnSpc>
                </a:pPr>
              </a:p>
            </p:txBody>
          </p:sp>
        </p:grpSp>
        <p:grpSp>
          <p:nvGrpSpPr>
            <p:cNvPr name="Group 9" id="9"/>
            <p:cNvGrpSpPr/>
            <p:nvPr/>
          </p:nvGrpSpPr>
          <p:grpSpPr>
            <a:xfrm rot="0">
              <a:off x="0" y="0"/>
              <a:ext cx="2826056" cy="13716000"/>
              <a:chOff x="0" y="0"/>
              <a:chExt cx="558233" cy="2709333"/>
            </a:xfrm>
          </p:grpSpPr>
          <p:sp>
            <p:nvSpPr>
              <p:cNvPr name="Freeform 10" id="10"/>
              <p:cNvSpPr/>
              <p:nvPr/>
            </p:nvSpPr>
            <p:spPr>
              <a:xfrm flipH="false" flipV="false" rot="0">
                <a:off x="0" y="0"/>
                <a:ext cx="558233" cy="2709333"/>
              </a:xfrm>
              <a:custGeom>
                <a:avLst/>
                <a:gdLst/>
                <a:ahLst/>
                <a:cxnLst/>
                <a:rect r="r" b="b" t="t" l="l"/>
                <a:pathLst>
                  <a:path h="2709333" w="558233">
                    <a:moveTo>
                      <a:pt x="0" y="0"/>
                    </a:moveTo>
                    <a:lnTo>
                      <a:pt x="558233" y="0"/>
                    </a:lnTo>
                    <a:lnTo>
                      <a:pt x="558233" y="2709333"/>
                    </a:lnTo>
                    <a:lnTo>
                      <a:pt x="0" y="2709333"/>
                    </a:lnTo>
                    <a:close/>
                  </a:path>
                </a:pathLst>
              </a:custGeom>
              <a:solidFill>
                <a:srgbClr val="E9C7C6"/>
              </a:solidFill>
            </p:spPr>
          </p:sp>
          <p:sp>
            <p:nvSpPr>
              <p:cNvPr name="TextBox 11" id="11"/>
              <p:cNvSpPr txBox="true"/>
              <p:nvPr/>
            </p:nvSpPr>
            <p:spPr>
              <a:xfrm>
                <a:off x="0" y="-47625"/>
                <a:ext cx="558233" cy="2756958"/>
              </a:xfrm>
              <a:prstGeom prst="rect">
                <a:avLst/>
              </a:prstGeom>
            </p:spPr>
            <p:txBody>
              <a:bodyPr anchor="ctr" rtlCol="false" tIns="50800" lIns="50800" bIns="50800" rIns="50800"/>
              <a:lstStyle/>
              <a:p>
                <a:pPr algn="ctr">
                  <a:lnSpc>
                    <a:spcPts val="2659"/>
                  </a:lnSpc>
                </a:pPr>
              </a:p>
            </p:txBody>
          </p:sp>
        </p:grpSp>
      </p:grpSp>
      <p:sp>
        <p:nvSpPr>
          <p:cNvPr name="TextBox 12" id="12"/>
          <p:cNvSpPr txBox="true"/>
          <p:nvPr/>
        </p:nvSpPr>
        <p:spPr>
          <a:xfrm rot="0">
            <a:off x="6241693" y="2405209"/>
            <a:ext cx="8534002" cy="4263925"/>
          </a:xfrm>
          <a:prstGeom prst="rect">
            <a:avLst/>
          </a:prstGeom>
        </p:spPr>
        <p:txBody>
          <a:bodyPr anchor="t" rtlCol="false" tIns="0" lIns="0" bIns="0" rIns="0">
            <a:spAutoFit/>
          </a:bodyPr>
          <a:lstStyle/>
          <a:p>
            <a:pPr algn="ctr">
              <a:lnSpc>
                <a:spcPts val="10961"/>
              </a:lnSpc>
            </a:pPr>
            <a:r>
              <a:rPr lang="en-US" sz="11300">
                <a:solidFill>
                  <a:srgbClr val="000000"/>
                </a:solidFill>
                <a:latin typeface="Alatsi"/>
                <a:ea typeface="Alatsi"/>
                <a:cs typeface="Alatsi"/>
                <a:sym typeface="Alatsi"/>
              </a:rPr>
              <a:t>YOUTUBE SONG ANALYSIS</a:t>
            </a:r>
          </a:p>
        </p:txBody>
      </p:sp>
      <p:sp>
        <p:nvSpPr>
          <p:cNvPr name="Freeform 13" id="13"/>
          <p:cNvSpPr/>
          <p:nvPr/>
        </p:nvSpPr>
        <p:spPr>
          <a:xfrm flipH="false" flipV="false" rot="0">
            <a:off x="12646898" y="-210192"/>
            <a:ext cx="7315200" cy="2477783"/>
          </a:xfrm>
          <a:custGeom>
            <a:avLst/>
            <a:gdLst/>
            <a:ahLst/>
            <a:cxnLst/>
            <a:rect r="r" b="b" t="t" l="l"/>
            <a:pathLst>
              <a:path h="2477783" w="7315200">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4" id="14"/>
          <p:cNvSpPr txBox="true"/>
          <p:nvPr/>
        </p:nvSpPr>
        <p:spPr>
          <a:xfrm rot="0">
            <a:off x="7067640" y="8725001"/>
            <a:ext cx="6882108" cy="533299"/>
          </a:xfrm>
          <a:prstGeom prst="rect">
            <a:avLst/>
          </a:prstGeom>
        </p:spPr>
        <p:txBody>
          <a:bodyPr anchor="t" rtlCol="false" tIns="0" lIns="0" bIns="0" rIns="0">
            <a:spAutoFit/>
          </a:bodyPr>
          <a:lstStyle/>
          <a:p>
            <a:pPr algn="ctr">
              <a:lnSpc>
                <a:spcPts val="4376"/>
              </a:lnSpc>
            </a:pPr>
            <a:r>
              <a:rPr lang="en-US" sz="3126">
                <a:solidFill>
                  <a:srgbClr val="000000"/>
                </a:solidFill>
                <a:latin typeface="Alatsi"/>
                <a:ea typeface="Alatsi"/>
                <a:cs typeface="Alatsi"/>
                <a:sym typeface="Alatsi"/>
              </a:rPr>
              <a:t>Power BI</a:t>
            </a:r>
          </a:p>
        </p:txBody>
      </p:sp>
      <p:sp>
        <p:nvSpPr>
          <p:cNvPr name="Freeform 15" id="15"/>
          <p:cNvSpPr/>
          <p:nvPr/>
        </p:nvSpPr>
        <p:spPr>
          <a:xfrm flipH="false" flipV="false" rot="0">
            <a:off x="11118095" y="9258300"/>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AutoShape 2" id="2"/>
          <p:cNvSpPr/>
          <p:nvPr/>
        </p:nvSpPr>
        <p:spPr>
          <a:xfrm>
            <a:off x="-260599" y="9061267"/>
            <a:ext cx="7105264" cy="19050"/>
          </a:xfrm>
          <a:prstGeom prst="line">
            <a:avLst/>
          </a:prstGeom>
          <a:ln cap="flat" w="114300">
            <a:solidFill>
              <a:srgbClr val="9FC3D0"/>
            </a:solidFill>
            <a:prstDash val="solid"/>
            <a:headEnd type="none" len="sm" w="sm"/>
            <a:tailEnd type="none" len="sm" w="sm"/>
          </a:ln>
        </p:spPr>
      </p:sp>
      <p:sp>
        <p:nvSpPr>
          <p:cNvPr name="AutoShape 3" id="3"/>
          <p:cNvSpPr/>
          <p:nvPr/>
        </p:nvSpPr>
        <p:spPr>
          <a:xfrm>
            <a:off x="11430169" y="9061267"/>
            <a:ext cx="7105264" cy="19050"/>
          </a:xfrm>
          <a:prstGeom prst="line">
            <a:avLst/>
          </a:prstGeom>
          <a:ln cap="flat" w="114300">
            <a:solidFill>
              <a:srgbClr val="9FC3D0"/>
            </a:solidFill>
            <a:prstDash val="solid"/>
            <a:headEnd type="none" len="sm" w="sm"/>
            <a:tailEnd type="none" len="sm" w="sm"/>
          </a:ln>
        </p:spPr>
      </p:sp>
      <p:sp>
        <p:nvSpPr>
          <p:cNvPr name="Freeform 4" id="4"/>
          <p:cNvSpPr/>
          <p:nvPr/>
        </p:nvSpPr>
        <p:spPr>
          <a:xfrm flipH="false" flipV="false" rot="0">
            <a:off x="12982861" y="5933231"/>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5" id="5"/>
          <p:cNvSpPr txBox="true"/>
          <p:nvPr/>
        </p:nvSpPr>
        <p:spPr>
          <a:xfrm rot="0">
            <a:off x="2553980" y="895350"/>
            <a:ext cx="13180039" cy="1210304"/>
          </a:xfrm>
          <a:prstGeom prst="rect">
            <a:avLst/>
          </a:prstGeom>
        </p:spPr>
        <p:txBody>
          <a:bodyPr anchor="t" rtlCol="false" tIns="0" lIns="0" bIns="0" rIns="0">
            <a:spAutoFit/>
          </a:bodyPr>
          <a:lstStyle/>
          <a:p>
            <a:pPr algn="ctr">
              <a:lnSpc>
                <a:spcPts val="9940"/>
              </a:lnSpc>
            </a:pPr>
            <a:r>
              <a:rPr lang="en-US" sz="7100">
                <a:solidFill>
                  <a:srgbClr val="000000"/>
                </a:solidFill>
                <a:latin typeface="Alatsi"/>
                <a:ea typeface="Alatsi"/>
                <a:cs typeface="Alatsi"/>
                <a:sym typeface="Alatsi"/>
              </a:rPr>
              <a:t>OBJECTIVE</a:t>
            </a:r>
          </a:p>
        </p:txBody>
      </p:sp>
      <p:grpSp>
        <p:nvGrpSpPr>
          <p:cNvPr name="Group 6" id="6"/>
          <p:cNvGrpSpPr/>
          <p:nvPr/>
        </p:nvGrpSpPr>
        <p:grpSpPr>
          <a:xfrm rot="0">
            <a:off x="15859155" y="0"/>
            <a:ext cx="1562612" cy="1673225"/>
            <a:chOff x="0" y="0"/>
            <a:chExt cx="2083482" cy="2230967"/>
          </a:xfrm>
        </p:grpSpPr>
        <p:grpSp>
          <p:nvGrpSpPr>
            <p:cNvPr name="Group 7" id="7"/>
            <p:cNvGrpSpPr/>
            <p:nvPr/>
          </p:nvGrpSpPr>
          <p:grpSpPr>
            <a:xfrm rot="0">
              <a:off x="75599" y="0"/>
              <a:ext cx="1932284" cy="2230967"/>
              <a:chOff x="0" y="0"/>
              <a:chExt cx="703982" cy="812800"/>
            </a:xfrm>
          </p:grpSpPr>
          <p:sp>
            <p:nvSpPr>
              <p:cNvPr name="Freeform 8" id="8"/>
              <p:cNvSpPr/>
              <p:nvPr/>
            </p:nvSpPr>
            <p:spPr>
              <a:xfrm flipH="false" flipV="false" rot="0">
                <a:off x="0" y="0"/>
                <a:ext cx="703982" cy="812800"/>
              </a:xfrm>
              <a:custGeom>
                <a:avLst/>
                <a:gdLst/>
                <a:ahLst/>
                <a:cxnLst/>
                <a:rect r="r" b="b" t="t" l="l"/>
                <a:pathLst>
                  <a:path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name="TextBox 9" id="9"/>
              <p:cNvSpPr txBox="true"/>
              <p:nvPr/>
            </p:nvSpPr>
            <p:spPr>
              <a:xfrm>
                <a:off x="0" y="-47625"/>
                <a:ext cx="703982" cy="733425"/>
              </a:xfrm>
              <a:prstGeom prst="rect">
                <a:avLst/>
              </a:prstGeom>
            </p:spPr>
            <p:txBody>
              <a:bodyPr anchor="ctr" rtlCol="false" tIns="50800" lIns="50800" bIns="50800" rIns="50800"/>
              <a:lstStyle/>
              <a:p>
                <a:pPr algn="ctr">
                  <a:lnSpc>
                    <a:spcPts val="2659"/>
                  </a:lnSpc>
                </a:pPr>
              </a:p>
            </p:txBody>
          </p:sp>
        </p:grpSp>
        <p:sp>
          <p:nvSpPr>
            <p:cNvPr name="TextBox 10" id="10"/>
            <p:cNvSpPr txBox="true"/>
            <p:nvPr/>
          </p:nvSpPr>
          <p:spPr>
            <a:xfrm rot="0">
              <a:off x="0" y="437582"/>
              <a:ext cx="2083482" cy="1241504"/>
            </a:xfrm>
            <a:prstGeom prst="rect">
              <a:avLst/>
            </a:prstGeom>
          </p:spPr>
          <p:txBody>
            <a:bodyPr anchor="t" rtlCol="false" tIns="0" lIns="0" bIns="0" rIns="0">
              <a:spAutoFit/>
            </a:bodyPr>
            <a:lstStyle/>
            <a:p>
              <a:pPr algn="ctr">
                <a:lnSpc>
                  <a:spcPts val="7805"/>
                </a:lnSpc>
              </a:pPr>
              <a:r>
                <a:rPr lang="en-US" sz="5575">
                  <a:solidFill>
                    <a:srgbClr val="000000"/>
                  </a:solidFill>
                  <a:latin typeface="Open Sans Bold"/>
                  <a:ea typeface="Open Sans Bold"/>
                  <a:cs typeface="Open Sans Bold"/>
                  <a:sym typeface="Open Sans Bold"/>
                </a:rPr>
                <a:t>3</a:t>
              </a:r>
            </a:p>
          </p:txBody>
        </p:sp>
      </p:grpSp>
      <p:sp>
        <p:nvSpPr>
          <p:cNvPr name="Freeform 11" id="11"/>
          <p:cNvSpPr/>
          <p:nvPr/>
        </p:nvSpPr>
        <p:spPr>
          <a:xfrm flipH="false" flipV="false" rot="0">
            <a:off x="-3482681" y="-210192"/>
            <a:ext cx="7315200" cy="2477783"/>
          </a:xfrm>
          <a:custGeom>
            <a:avLst/>
            <a:gdLst/>
            <a:ahLst/>
            <a:cxnLst/>
            <a:rect r="r" b="b" t="t" l="l"/>
            <a:pathLst>
              <a:path h="2477783" w="7315200">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2" id="12"/>
          <p:cNvSpPr txBox="true"/>
          <p:nvPr/>
        </p:nvSpPr>
        <p:spPr>
          <a:xfrm rot="0">
            <a:off x="2623660" y="3087337"/>
            <a:ext cx="13235495" cy="4074225"/>
          </a:xfrm>
          <a:prstGeom prst="rect">
            <a:avLst/>
          </a:prstGeom>
        </p:spPr>
        <p:txBody>
          <a:bodyPr anchor="t" rtlCol="false" tIns="0" lIns="0" bIns="0" rIns="0">
            <a:spAutoFit/>
          </a:bodyPr>
          <a:lstStyle/>
          <a:p>
            <a:pPr algn="ctr" marL="506811" indent="-253405" lvl="1">
              <a:lnSpc>
                <a:spcPts val="3286"/>
              </a:lnSpc>
              <a:buFont typeface="Arial"/>
              <a:buChar char="•"/>
            </a:pPr>
            <a:r>
              <a:rPr lang="en-US" sz="2347">
                <a:solidFill>
                  <a:srgbClr val="000000"/>
                </a:solidFill>
                <a:latin typeface="Canva Sans"/>
                <a:ea typeface="Canva Sans"/>
                <a:cs typeface="Canva Sans"/>
                <a:sym typeface="Canva Sans"/>
              </a:rPr>
              <a:t>This internship project aims to conduct a comprehensive analysis of YouTube songs data using Power BI.</a:t>
            </a:r>
          </a:p>
          <a:p>
            <a:pPr algn="ctr" marL="506811" indent="-253405" lvl="1">
              <a:lnSpc>
                <a:spcPts val="3286"/>
              </a:lnSpc>
              <a:buFont typeface="Arial"/>
              <a:buChar char="•"/>
            </a:pPr>
            <a:r>
              <a:rPr lang="en-US" sz="2347">
                <a:solidFill>
                  <a:srgbClr val="000000"/>
                </a:solidFill>
                <a:latin typeface="Canva Sans"/>
                <a:ea typeface="Canva Sans"/>
                <a:cs typeface="Canva Sans"/>
                <a:sym typeface="Canva Sans"/>
              </a:rPr>
              <a:t>The dataset contains key attributes such as video ID, channel title, title, description, tags, published date, view count, like count, favorite count, comment, count, video duration, video definition, and caption details.</a:t>
            </a:r>
          </a:p>
          <a:p>
            <a:pPr algn="ctr" marL="506811" indent="-253405" lvl="1">
              <a:lnSpc>
                <a:spcPts val="3286"/>
              </a:lnSpc>
              <a:buFont typeface="Arial"/>
              <a:buChar char="•"/>
            </a:pPr>
            <a:r>
              <a:rPr lang="en-US" sz="2347">
                <a:solidFill>
                  <a:srgbClr val="000000"/>
                </a:solidFill>
                <a:latin typeface="Canva Sans"/>
                <a:ea typeface="Canva Sans"/>
                <a:cs typeface="Canva Sans"/>
                <a:sym typeface="Canva Sans"/>
              </a:rPr>
              <a:t> The goal is to utilize Power BI to create insightful visualizations and reports that provide a deeper understanding of YouTube songs' performance, popularity, and user engagement. </a:t>
            </a:r>
          </a:p>
          <a:p>
            <a:pPr algn="ctr" marL="506811" indent="-253405" lvl="1">
              <a:lnSpc>
                <a:spcPts val="3286"/>
              </a:lnSpc>
              <a:buFont typeface="Arial"/>
              <a:buChar char="•"/>
            </a:pPr>
            <a:r>
              <a:rPr lang="en-US" sz="2347">
                <a:solidFill>
                  <a:srgbClr val="000000"/>
                </a:solidFill>
                <a:latin typeface="Canva Sans"/>
                <a:ea typeface="Canva Sans"/>
                <a:cs typeface="Canva Sans"/>
                <a:sym typeface="Canva Sans"/>
              </a:rPr>
              <a:t>The analysis aims to uncover trends, preferences, and patterns in the data to aid content creators and stakeholders in optimizing their YouTube song content.</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TextBox 2" id="2"/>
          <p:cNvSpPr txBox="true"/>
          <p:nvPr/>
        </p:nvSpPr>
        <p:spPr>
          <a:xfrm rot="0">
            <a:off x="3918390" y="885825"/>
            <a:ext cx="10451219" cy="1252849"/>
          </a:xfrm>
          <a:prstGeom prst="rect">
            <a:avLst/>
          </a:prstGeom>
        </p:spPr>
        <p:txBody>
          <a:bodyPr anchor="t" rtlCol="false" tIns="0" lIns="0" bIns="0" rIns="0">
            <a:spAutoFit/>
          </a:bodyPr>
          <a:lstStyle/>
          <a:p>
            <a:pPr algn="ctr">
              <a:lnSpc>
                <a:spcPts val="10220"/>
              </a:lnSpc>
            </a:pPr>
            <a:r>
              <a:rPr lang="en-US" sz="7300">
                <a:solidFill>
                  <a:srgbClr val="000000"/>
                </a:solidFill>
                <a:latin typeface="Alatsi"/>
                <a:ea typeface="Alatsi"/>
                <a:cs typeface="Alatsi"/>
                <a:sym typeface="Alatsi"/>
              </a:rPr>
              <a:t>DATASET DESCRIPTION</a:t>
            </a:r>
          </a:p>
        </p:txBody>
      </p:sp>
      <p:sp>
        <p:nvSpPr>
          <p:cNvPr name="AutoShape 3" id="3"/>
          <p:cNvSpPr/>
          <p:nvPr/>
        </p:nvSpPr>
        <p:spPr>
          <a:xfrm flipH="true" flipV="true">
            <a:off x="1090490" y="-104525"/>
            <a:ext cx="5403" cy="2997456"/>
          </a:xfrm>
          <a:prstGeom prst="line">
            <a:avLst/>
          </a:prstGeom>
          <a:ln cap="flat" w="114300">
            <a:solidFill>
              <a:srgbClr val="9FC3D0"/>
            </a:solidFill>
            <a:prstDash val="solid"/>
            <a:headEnd type="none" len="sm" w="sm"/>
            <a:tailEnd type="none" len="sm" w="sm"/>
          </a:ln>
        </p:spPr>
      </p:sp>
      <p:sp>
        <p:nvSpPr>
          <p:cNvPr name="AutoShape 4" id="4"/>
          <p:cNvSpPr/>
          <p:nvPr/>
        </p:nvSpPr>
        <p:spPr>
          <a:xfrm flipH="true" flipV="true">
            <a:off x="1085850" y="7289441"/>
            <a:ext cx="5403" cy="2997456"/>
          </a:xfrm>
          <a:prstGeom prst="line">
            <a:avLst/>
          </a:prstGeom>
          <a:ln cap="flat" w="114300">
            <a:solidFill>
              <a:srgbClr val="9FC3D0"/>
            </a:solidFill>
            <a:prstDash val="solid"/>
            <a:headEnd type="none" len="sm" w="sm"/>
            <a:tailEnd type="none" len="sm" w="sm"/>
          </a:ln>
        </p:spPr>
      </p:sp>
      <p:grpSp>
        <p:nvGrpSpPr>
          <p:cNvPr name="Group 5" id="5"/>
          <p:cNvGrpSpPr/>
          <p:nvPr/>
        </p:nvGrpSpPr>
        <p:grpSpPr>
          <a:xfrm rot="0">
            <a:off x="15859155" y="0"/>
            <a:ext cx="1562612" cy="1673225"/>
            <a:chOff x="0" y="0"/>
            <a:chExt cx="2083482" cy="2230967"/>
          </a:xfrm>
        </p:grpSpPr>
        <p:grpSp>
          <p:nvGrpSpPr>
            <p:cNvPr name="Group 6" id="6"/>
            <p:cNvGrpSpPr/>
            <p:nvPr/>
          </p:nvGrpSpPr>
          <p:grpSpPr>
            <a:xfrm rot="0">
              <a:off x="75599" y="0"/>
              <a:ext cx="1932284" cy="2230967"/>
              <a:chOff x="0" y="0"/>
              <a:chExt cx="703982" cy="812800"/>
            </a:xfrm>
          </p:grpSpPr>
          <p:sp>
            <p:nvSpPr>
              <p:cNvPr name="Freeform 7" id="7"/>
              <p:cNvSpPr/>
              <p:nvPr/>
            </p:nvSpPr>
            <p:spPr>
              <a:xfrm flipH="false" flipV="false" rot="0">
                <a:off x="0" y="0"/>
                <a:ext cx="703982" cy="812800"/>
              </a:xfrm>
              <a:custGeom>
                <a:avLst/>
                <a:gdLst/>
                <a:ahLst/>
                <a:cxnLst/>
                <a:rect r="r" b="b" t="t" l="l"/>
                <a:pathLst>
                  <a:path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name="TextBox 8" id="8"/>
              <p:cNvSpPr txBox="true"/>
              <p:nvPr/>
            </p:nvSpPr>
            <p:spPr>
              <a:xfrm>
                <a:off x="0" y="-47625"/>
                <a:ext cx="703982" cy="733425"/>
              </a:xfrm>
              <a:prstGeom prst="rect">
                <a:avLst/>
              </a:prstGeom>
            </p:spPr>
            <p:txBody>
              <a:bodyPr anchor="ctr" rtlCol="false" tIns="50800" lIns="50800" bIns="50800" rIns="50800"/>
              <a:lstStyle/>
              <a:p>
                <a:pPr algn="ctr">
                  <a:lnSpc>
                    <a:spcPts val="2659"/>
                  </a:lnSpc>
                </a:pPr>
              </a:p>
            </p:txBody>
          </p:sp>
        </p:grpSp>
        <p:sp>
          <p:nvSpPr>
            <p:cNvPr name="TextBox 9" id="9"/>
            <p:cNvSpPr txBox="true"/>
            <p:nvPr/>
          </p:nvSpPr>
          <p:spPr>
            <a:xfrm rot="0">
              <a:off x="0" y="437582"/>
              <a:ext cx="2083482" cy="1241504"/>
            </a:xfrm>
            <a:prstGeom prst="rect">
              <a:avLst/>
            </a:prstGeom>
          </p:spPr>
          <p:txBody>
            <a:bodyPr anchor="t" rtlCol="false" tIns="0" lIns="0" bIns="0" rIns="0">
              <a:spAutoFit/>
            </a:bodyPr>
            <a:lstStyle/>
            <a:p>
              <a:pPr algn="ctr">
                <a:lnSpc>
                  <a:spcPts val="7805"/>
                </a:lnSpc>
              </a:pPr>
              <a:r>
                <a:rPr lang="en-US" sz="5575">
                  <a:solidFill>
                    <a:srgbClr val="000000"/>
                  </a:solidFill>
                  <a:latin typeface="Open Sans Bold"/>
                  <a:ea typeface="Open Sans Bold"/>
                  <a:cs typeface="Open Sans Bold"/>
                  <a:sym typeface="Open Sans Bold"/>
                </a:rPr>
                <a:t>4</a:t>
              </a:r>
            </a:p>
          </p:txBody>
        </p:sp>
      </p:grpSp>
      <p:sp>
        <p:nvSpPr>
          <p:cNvPr name="Freeform 10" id="10"/>
          <p:cNvSpPr/>
          <p:nvPr/>
        </p:nvSpPr>
        <p:spPr>
          <a:xfrm flipH="false" flipV="false" rot="0">
            <a:off x="7512165" y="-1553858"/>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1" id="11"/>
          <p:cNvSpPr txBox="true"/>
          <p:nvPr/>
        </p:nvSpPr>
        <p:spPr>
          <a:xfrm rot="0">
            <a:off x="1603804" y="2605463"/>
            <a:ext cx="16425783" cy="7573436"/>
          </a:xfrm>
          <a:prstGeom prst="rect">
            <a:avLst/>
          </a:prstGeom>
        </p:spPr>
        <p:txBody>
          <a:bodyPr anchor="t" rtlCol="false" tIns="0" lIns="0" bIns="0" rIns="0">
            <a:spAutoFit/>
          </a:bodyPr>
          <a:lstStyle/>
          <a:p>
            <a:pPr algn="ctr">
              <a:lnSpc>
                <a:spcPts val="4566"/>
              </a:lnSpc>
            </a:pPr>
            <a:r>
              <a:rPr lang="en-US" sz="3262">
                <a:solidFill>
                  <a:srgbClr val="000000"/>
                </a:solidFill>
                <a:latin typeface="Canva Sans"/>
                <a:ea typeface="Canva Sans"/>
                <a:cs typeface="Canva Sans"/>
                <a:sym typeface="Canva Sans"/>
              </a:rPr>
              <a:t> 1. video_id: Unique identifier for each YouTube video.</a:t>
            </a:r>
          </a:p>
          <a:p>
            <a:pPr algn="ctr">
              <a:lnSpc>
                <a:spcPts val="4566"/>
              </a:lnSpc>
            </a:pPr>
            <a:r>
              <a:rPr lang="en-US" sz="3262">
                <a:solidFill>
                  <a:srgbClr val="000000"/>
                </a:solidFill>
                <a:latin typeface="Canva Sans"/>
                <a:ea typeface="Canva Sans"/>
                <a:cs typeface="Canva Sans"/>
                <a:sym typeface="Canva Sans"/>
              </a:rPr>
              <a:t>2. channelTitle: Title of the YouTube channel publishing the song.</a:t>
            </a:r>
          </a:p>
          <a:p>
            <a:pPr algn="ctr">
              <a:lnSpc>
                <a:spcPts val="4566"/>
              </a:lnSpc>
            </a:pPr>
            <a:r>
              <a:rPr lang="en-US" sz="3262">
                <a:solidFill>
                  <a:srgbClr val="000000"/>
                </a:solidFill>
                <a:latin typeface="Canva Sans"/>
                <a:ea typeface="Canva Sans"/>
                <a:cs typeface="Canva Sans"/>
                <a:sym typeface="Canva Sans"/>
              </a:rPr>
              <a:t>3. title: Title of the YouTube song video.</a:t>
            </a:r>
          </a:p>
          <a:p>
            <a:pPr algn="ctr">
              <a:lnSpc>
                <a:spcPts val="4566"/>
              </a:lnSpc>
            </a:pPr>
            <a:r>
              <a:rPr lang="en-US" sz="3262">
                <a:solidFill>
                  <a:srgbClr val="000000"/>
                </a:solidFill>
                <a:latin typeface="Canva Sans"/>
                <a:ea typeface="Canva Sans"/>
                <a:cs typeface="Canva Sans"/>
                <a:sym typeface="Canva Sans"/>
              </a:rPr>
              <a:t>4. description: Description provided for the YouTube song video.</a:t>
            </a:r>
          </a:p>
          <a:p>
            <a:pPr algn="ctr">
              <a:lnSpc>
                <a:spcPts val="4566"/>
              </a:lnSpc>
            </a:pPr>
            <a:r>
              <a:rPr lang="en-US" sz="3262">
                <a:solidFill>
                  <a:srgbClr val="000000"/>
                </a:solidFill>
                <a:latin typeface="Canva Sans"/>
                <a:ea typeface="Canva Sans"/>
                <a:cs typeface="Canva Sans"/>
                <a:sym typeface="Canva Sans"/>
              </a:rPr>
              <a:t>5. tags: Tags associated with the YouTube song video.</a:t>
            </a:r>
          </a:p>
          <a:p>
            <a:pPr algn="ctr">
              <a:lnSpc>
                <a:spcPts val="4566"/>
              </a:lnSpc>
            </a:pPr>
            <a:r>
              <a:rPr lang="en-US" sz="3262">
                <a:solidFill>
                  <a:srgbClr val="000000"/>
                </a:solidFill>
                <a:latin typeface="Canva Sans"/>
                <a:ea typeface="Canva Sans"/>
                <a:cs typeface="Canva Sans"/>
                <a:sym typeface="Canva Sans"/>
              </a:rPr>
              <a:t>6. publishedAt: Date and time when the YouTube song video was published.</a:t>
            </a:r>
          </a:p>
          <a:p>
            <a:pPr algn="ctr">
              <a:lnSpc>
                <a:spcPts val="4566"/>
              </a:lnSpc>
            </a:pPr>
            <a:r>
              <a:rPr lang="en-US" sz="3262">
                <a:solidFill>
                  <a:srgbClr val="000000"/>
                </a:solidFill>
                <a:latin typeface="Canva Sans"/>
                <a:ea typeface="Canva Sans"/>
                <a:cs typeface="Canva Sans"/>
                <a:sym typeface="Canva Sans"/>
              </a:rPr>
              <a:t>7. viewCount: Number of views received by the YouTube song video.</a:t>
            </a:r>
          </a:p>
          <a:p>
            <a:pPr algn="ctr">
              <a:lnSpc>
                <a:spcPts val="4566"/>
              </a:lnSpc>
            </a:pPr>
            <a:r>
              <a:rPr lang="en-US" sz="3262">
                <a:solidFill>
                  <a:srgbClr val="000000"/>
                </a:solidFill>
                <a:latin typeface="Canva Sans"/>
                <a:ea typeface="Canva Sans"/>
                <a:cs typeface="Canva Sans"/>
                <a:sym typeface="Canva Sans"/>
              </a:rPr>
              <a:t>8. likeCount: Number of likes received by the YouTube song video.</a:t>
            </a:r>
          </a:p>
          <a:p>
            <a:pPr algn="ctr">
              <a:lnSpc>
                <a:spcPts val="4566"/>
              </a:lnSpc>
            </a:pPr>
            <a:r>
              <a:rPr lang="en-US" sz="3262">
                <a:solidFill>
                  <a:srgbClr val="000000"/>
                </a:solidFill>
                <a:latin typeface="Canva Sans"/>
                <a:ea typeface="Canva Sans"/>
                <a:cs typeface="Canva Sans"/>
                <a:sym typeface="Canva Sans"/>
              </a:rPr>
              <a:t>9. favoriteCount: Number of times the YouTube song video has been marked as a favorite.</a:t>
            </a:r>
          </a:p>
          <a:p>
            <a:pPr algn="ctr">
              <a:lnSpc>
                <a:spcPts val="4566"/>
              </a:lnSpc>
            </a:pPr>
            <a:r>
              <a:rPr lang="en-US" sz="3262">
                <a:solidFill>
                  <a:srgbClr val="000000"/>
                </a:solidFill>
                <a:latin typeface="Canva Sans"/>
                <a:ea typeface="Canva Sans"/>
                <a:cs typeface="Canva Sans"/>
                <a:sym typeface="Canva Sans"/>
              </a:rPr>
              <a:t>10. commentCount: Number of comments posted on the YouTube song video.</a:t>
            </a:r>
          </a:p>
          <a:p>
            <a:pPr algn="ctr">
              <a:lnSpc>
                <a:spcPts val="4566"/>
              </a:lnSpc>
            </a:pPr>
            <a:r>
              <a:rPr lang="en-US" sz="3262">
                <a:solidFill>
                  <a:srgbClr val="000000"/>
                </a:solidFill>
                <a:latin typeface="Canva Sans"/>
                <a:ea typeface="Canva Sans"/>
                <a:cs typeface="Canva Sans"/>
                <a:sym typeface="Canva Sans"/>
              </a:rPr>
              <a:t>11. duration: Duration of the YouTube song video.</a:t>
            </a:r>
          </a:p>
          <a:p>
            <a:pPr algn="ctr">
              <a:lnSpc>
                <a:spcPts val="4566"/>
              </a:lnSpc>
            </a:pPr>
            <a:r>
              <a:rPr lang="en-US" sz="3262">
                <a:solidFill>
                  <a:srgbClr val="000000"/>
                </a:solidFill>
                <a:latin typeface="Canva Sans"/>
                <a:ea typeface="Canva Sans"/>
                <a:cs typeface="Canva Sans"/>
                <a:sym typeface="Canva Sans"/>
              </a:rPr>
              <a:t>12. definition: Video definition or quality (e.g., HD, SD).</a:t>
            </a:r>
          </a:p>
          <a:p>
            <a:pPr algn="ctr">
              <a:lnSpc>
                <a:spcPts val="131"/>
              </a:lnSpc>
            </a:pPr>
            <a:r>
              <a:rPr lang="en-US" sz="100">
                <a:solidFill>
                  <a:srgbClr val="000000"/>
                </a:solidFill>
                <a:latin typeface="Canva Sans"/>
                <a:ea typeface="Canva Sans"/>
                <a:cs typeface="Canva Sans"/>
                <a:sym typeface="Canva Sans"/>
              </a:rPr>
              <a:t>13. caption: Availability of captions for the YouTube song video.</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a:grpSpLocks noChangeAspect="true"/>
          </p:cNvGrpSpPr>
          <p:nvPr/>
        </p:nvGrpSpPr>
        <p:grpSpPr>
          <a:xfrm rot="0">
            <a:off x="482205" y="232174"/>
            <a:ext cx="17323589" cy="9822652"/>
            <a:chOff x="0" y="0"/>
            <a:chExt cx="12319000" cy="6985000"/>
          </a:xfrm>
        </p:grpSpPr>
        <p:sp>
          <p:nvSpPr>
            <p:cNvPr name="Freeform 3" id="3"/>
            <p:cNvSpPr/>
            <p:nvPr/>
          </p:nvSpPr>
          <p:spPr>
            <a:xfrm flipH="false" flipV="false" rot="0">
              <a:off x="63500" y="63500"/>
              <a:ext cx="12192000" cy="6858000"/>
            </a:xfrm>
            <a:custGeom>
              <a:avLst/>
              <a:gdLst/>
              <a:ahLst/>
              <a:cxnLst/>
              <a:rect r="r" b="b" t="t" l="l"/>
              <a:pathLst>
                <a:path h="6858000" w="12192000">
                  <a:moveTo>
                    <a:pt x="0" y="0"/>
                  </a:moveTo>
                  <a:lnTo>
                    <a:pt x="12192000" y="0"/>
                  </a:lnTo>
                  <a:lnTo>
                    <a:pt x="12192000" y="6858000"/>
                  </a:lnTo>
                  <a:lnTo>
                    <a:pt x="0" y="6858000"/>
                  </a:lnTo>
                  <a:close/>
                </a:path>
              </a:pathLst>
            </a:custGeom>
            <a:solidFill>
              <a:srgbClr val="FFFFFF"/>
            </a:solidFill>
          </p:spPr>
        </p:sp>
        <p:sp>
          <p:nvSpPr>
            <p:cNvPr name="Freeform 4" id="4"/>
            <p:cNvSpPr/>
            <p:nvPr/>
          </p:nvSpPr>
          <p:spPr>
            <a:xfrm flipH="false" flipV="false" rot="0">
              <a:off x="63500" y="63500"/>
              <a:ext cx="12192000" cy="323850"/>
            </a:xfrm>
            <a:custGeom>
              <a:avLst/>
              <a:gdLst/>
              <a:ahLst/>
              <a:cxnLst/>
              <a:rect r="r" b="b" t="t" l="l"/>
              <a:pathLst>
                <a:path h="323850" w="12192000">
                  <a:moveTo>
                    <a:pt x="0" y="0"/>
                  </a:moveTo>
                  <a:lnTo>
                    <a:pt x="12192000" y="0"/>
                  </a:lnTo>
                  <a:lnTo>
                    <a:pt x="12192000" y="323850"/>
                  </a:lnTo>
                  <a:lnTo>
                    <a:pt x="0" y="323850"/>
                  </a:lnTo>
                  <a:close/>
                </a:path>
              </a:pathLst>
            </a:custGeom>
            <a:solidFill>
              <a:srgbClr val="3B3A39"/>
            </a:solidFill>
          </p:spPr>
        </p:sp>
      </p:grpSp>
      <p:grpSp>
        <p:nvGrpSpPr>
          <p:cNvPr name="Group 5" id="5"/>
          <p:cNvGrpSpPr>
            <a:grpSpLocks noChangeAspect="true"/>
          </p:cNvGrpSpPr>
          <p:nvPr/>
        </p:nvGrpSpPr>
        <p:grpSpPr>
          <a:xfrm rot="0">
            <a:off x="562928" y="771525"/>
            <a:ext cx="17162145" cy="1718786"/>
            <a:chOff x="0" y="0"/>
            <a:chExt cx="12204192" cy="1222248"/>
          </a:xfrm>
        </p:grpSpPr>
        <p:sp>
          <p:nvSpPr>
            <p:cNvPr name="Freeform 6" id="6"/>
            <p:cNvSpPr/>
            <p:nvPr/>
          </p:nvSpPr>
          <p:spPr>
            <a:xfrm flipH="false" flipV="false" rot="0">
              <a:off x="0" y="0"/>
              <a:ext cx="12204192" cy="1222248"/>
            </a:xfrm>
            <a:custGeom>
              <a:avLst/>
              <a:gdLst/>
              <a:ahLst/>
              <a:cxnLst/>
              <a:rect r="r" b="b" t="t" l="l"/>
              <a:pathLst>
                <a:path h="1222248" w="12204192">
                  <a:moveTo>
                    <a:pt x="0" y="0"/>
                  </a:moveTo>
                  <a:lnTo>
                    <a:pt x="12204192" y="0"/>
                  </a:lnTo>
                  <a:lnTo>
                    <a:pt x="12204192" y="1222248"/>
                  </a:lnTo>
                  <a:lnTo>
                    <a:pt x="0" y="1222248"/>
                  </a:lnTo>
                  <a:close/>
                </a:path>
              </a:pathLst>
            </a:custGeom>
            <a:solidFill>
              <a:srgbClr val="3B3A39"/>
            </a:solidFill>
          </p:spPr>
        </p:sp>
      </p:grpSp>
      <p:sp>
        <p:nvSpPr>
          <p:cNvPr name="Freeform 7" id="7"/>
          <p:cNvSpPr/>
          <p:nvPr/>
        </p:nvSpPr>
        <p:spPr>
          <a:xfrm flipH="false" flipV="false" rot="0">
            <a:off x="571500" y="771525"/>
            <a:ext cx="17145000" cy="1795939"/>
          </a:xfrm>
          <a:custGeom>
            <a:avLst/>
            <a:gdLst/>
            <a:ahLst/>
            <a:cxnLst/>
            <a:rect r="r" b="b" t="t" l="l"/>
            <a:pathLst>
              <a:path h="1795939" w="17145000">
                <a:moveTo>
                  <a:pt x="0" y="0"/>
                </a:moveTo>
                <a:lnTo>
                  <a:pt x="17145000" y="0"/>
                </a:lnTo>
                <a:lnTo>
                  <a:pt x="17145000" y="1795939"/>
                </a:lnTo>
                <a:lnTo>
                  <a:pt x="0" y="1795939"/>
                </a:lnTo>
                <a:lnTo>
                  <a:pt x="0" y="0"/>
                </a:lnTo>
                <a:close/>
              </a:path>
            </a:pathLst>
          </a:custGeom>
          <a:blipFill>
            <a:blip r:embed="rId2"/>
            <a:stretch>
              <a:fillRect l="0" t="0" r="0" b="0"/>
            </a:stretch>
          </a:blipFill>
        </p:spPr>
      </p:sp>
      <p:sp>
        <p:nvSpPr>
          <p:cNvPr name="Freeform 8" id="8"/>
          <p:cNvSpPr/>
          <p:nvPr/>
        </p:nvSpPr>
        <p:spPr>
          <a:xfrm flipH="false" flipV="false" rot="0">
            <a:off x="251685" y="126291"/>
            <a:ext cx="17596965" cy="9928528"/>
          </a:xfrm>
          <a:custGeom>
            <a:avLst/>
            <a:gdLst/>
            <a:ahLst/>
            <a:cxnLst/>
            <a:rect r="r" b="b" t="t" l="l"/>
            <a:pathLst>
              <a:path h="9928528" w="17596965">
                <a:moveTo>
                  <a:pt x="0" y="0"/>
                </a:moveTo>
                <a:lnTo>
                  <a:pt x="17596965" y="0"/>
                </a:lnTo>
                <a:lnTo>
                  <a:pt x="17596965" y="9928528"/>
                </a:lnTo>
                <a:lnTo>
                  <a:pt x="0" y="992852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9" id="9"/>
          <p:cNvSpPr/>
          <p:nvPr/>
        </p:nvSpPr>
        <p:spPr>
          <a:xfrm flipH="false" flipV="false" rot="0">
            <a:off x="865148" y="629543"/>
            <a:ext cx="2250281" cy="937617"/>
          </a:xfrm>
          <a:custGeom>
            <a:avLst/>
            <a:gdLst/>
            <a:ahLst/>
            <a:cxnLst/>
            <a:rect r="r" b="b" t="t" l="l"/>
            <a:pathLst>
              <a:path h="937617" w="2250281">
                <a:moveTo>
                  <a:pt x="0" y="0"/>
                </a:moveTo>
                <a:lnTo>
                  <a:pt x="2250282" y="0"/>
                </a:lnTo>
                <a:lnTo>
                  <a:pt x="2250282" y="937617"/>
                </a:lnTo>
                <a:lnTo>
                  <a:pt x="0" y="937617"/>
                </a:lnTo>
                <a:lnTo>
                  <a:pt x="0" y="0"/>
                </a:lnTo>
                <a:close/>
              </a:path>
            </a:pathLst>
          </a:custGeom>
          <a:blipFill>
            <a:blip r:embed="rId5"/>
            <a:stretch>
              <a:fillRect l="0" t="0" r="0" b="0"/>
            </a:stretch>
          </a:blipFill>
        </p:spPr>
      </p:sp>
      <p:grpSp>
        <p:nvGrpSpPr>
          <p:cNvPr name="Group 10" id="10"/>
          <p:cNvGrpSpPr>
            <a:grpSpLocks noChangeAspect="true"/>
          </p:cNvGrpSpPr>
          <p:nvPr/>
        </p:nvGrpSpPr>
        <p:grpSpPr>
          <a:xfrm rot="0">
            <a:off x="14749102" y="506929"/>
            <a:ext cx="2384227" cy="1031379"/>
            <a:chOff x="0" y="0"/>
            <a:chExt cx="1695450" cy="733425"/>
          </a:xfrm>
        </p:grpSpPr>
        <p:sp>
          <p:nvSpPr>
            <p:cNvPr name="Freeform 11" id="11"/>
            <p:cNvSpPr/>
            <p:nvPr/>
          </p:nvSpPr>
          <p:spPr>
            <a:xfrm flipH="false" flipV="false" rot="0">
              <a:off x="0" y="0"/>
              <a:ext cx="1695450" cy="733425"/>
            </a:xfrm>
            <a:custGeom>
              <a:avLst/>
              <a:gdLst/>
              <a:ahLst/>
              <a:cxnLst/>
              <a:rect r="r" b="b" t="t" l="l"/>
              <a:pathLst>
                <a:path h="733425" w="1695450">
                  <a:moveTo>
                    <a:pt x="0" y="0"/>
                  </a:moveTo>
                  <a:lnTo>
                    <a:pt x="1695450" y="0"/>
                  </a:lnTo>
                  <a:lnTo>
                    <a:pt x="1695450" y="733425"/>
                  </a:lnTo>
                  <a:lnTo>
                    <a:pt x="0" y="733425"/>
                  </a:lnTo>
                  <a:close/>
                </a:path>
              </a:pathLst>
            </a:custGeom>
            <a:solidFill>
              <a:srgbClr val="FFFFFF"/>
            </a:solidFill>
          </p:spPr>
        </p:sp>
      </p:grpSp>
      <p:sp>
        <p:nvSpPr>
          <p:cNvPr name="TextBox 12" id="12"/>
          <p:cNvSpPr txBox="true"/>
          <p:nvPr/>
        </p:nvSpPr>
        <p:spPr>
          <a:xfrm rot="0">
            <a:off x="1259068" y="4367476"/>
            <a:ext cx="1098325" cy="1976509"/>
          </a:xfrm>
          <a:prstGeom prst="rect">
            <a:avLst/>
          </a:prstGeom>
        </p:spPr>
        <p:txBody>
          <a:bodyPr anchor="t" rtlCol="false" tIns="0" lIns="0" bIns="0" rIns="0">
            <a:spAutoFit/>
          </a:bodyPr>
          <a:lstStyle/>
          <a:p>
            <a:pPr algn="r">
              <a:lnSpc>
                <a:spcPts val="3164"/>
              </a:lnSpc>
            </a:pPr>
            <a:r>
              <a:rPr lang="en-US" sz="1265" spc="-22">
                <a:solidFill>
                  <a:srgbClr val="605E5C"/>
                </a:solidFill>
                <a:latin typeface="Open Sans"/>
                <a:ea typeface="Open Sans"/>
                <a:cs typeface="Open Sans"/>
                <a:sym typeface="Open Sans"/>
              </a:rPr>
              <a:t>Vaaste Song: … Lut Gaye (Full… Full Song: KH… Official Video… Saiyaan Ji ► …</a:t>
            </a:r>
          </a:p>
        </p:txBody>
      </p:sp>
      <p:sp>
        <p:nvSpPr>
          <p:cNvPr name="TextBox 13" id="13"/>
          <p:cNvSpPr txBox="true"/>
          <p:nvPr/>
        </p:nvSpPr>
        <p:spPr>
          <a:xfrm rot="0">
            <a:off x="1267654" y="7440865"/>
            <a:ext cx="1089444" cy="360030"/>
          </a:xfrm>
          <a:prstGeom prst="rect">
            <a:avLst/>
          </a:prstGeom>
        </p:spPr>
        <p:txBody>
          <a:bodyPr anchor="t" rtlCol="false" tIns="0" lIns="0" bIns="0" rIns="0">
            <a:spAutoFit/>
          </a:bodyPr>
          <a:lstStyle/>
          <a:p>
            <a:pPr algn="l">
              <a:lnSpc>
                <a:spcPts val="3164"/>
              </a:lnSpc>
            </a:pPr>
            <a:r>
              <a:rPr lang="en-US" sz="1265" spc="-22">
                <a:solidFill>
                  <a:srgbClr val="605E5C"/>
                </a:solidFill>
                <a:latin typeface="Open Sans"/>
                <a:ea typeface="Open Sans"/>
                <a:cs typeface="Open Sans"/>
                <a:sym typeface="Open Sans"/>
              </a:rPr>
              <a:t>Official Video…</a:t>
            </a:r>
          </a:p>
        </p:txBody>
      </p:sp>
      <p:sp>
        <p:nvSpPr>
          <p:cNvPr name="TextBox 14" id="14"/>
          <p:cNvSpPr txBox="true"/>
          <p:nvPr/>
        </p:nvSpPr>
        <p:spPr>
          <a:xfrm rot="0">
            <a:off x="1259068" y="7900176"/>
            <a:ext cx="1098177" cy="360030"/>
          </a:xfrm>
          <a:prstGeom prst="rect">
            <a:avLst/>
          </a:prstGeom>
        </p:spPr>
        <p:txBody>
          <a:bodyPr anchor="t" rtlCol="false" tIns="0" lIns="0" bIns="0" rIns="0">
            <a:spAutoFit/>
          </a:bodyPr>
          <a:lstStyle/>
          <a:p>
            <a:pPr algn="l">
              <a:lnSpc>
                <a:spcPts val="3164"/>
              </a:lnSpc>
            </a:pPr>
            <a:r>
              <a:rPr lang="en-US" sz="1265" spc="-22">
                <a:solidFill>
                  <a:srgbClr val="605E5C"/>
                </a:solidFill>
                <a:latin typeface="Open Sans"/>
                <a:ea typeface="Open Sans"/>
                <a:cs typeface="Open Sans"/>
                <a:sym typeface="Open Sans"/>
              </a:rPr>
              <a:t>Lut Gaye (Full…</a:t>
            </a:r>
          </a:p>
        </p:txBody>
      </p:sp>
      <p:sp>
        <p:nvSpPr>
          <p:cNvPr name="TextBox 15" id="15"/>
          <p:cNvSpPr txBox="true"/>
          <p:nvPr/>
        </p:nvSpPr>
        <p:spPr>
          <a:xfrm rot="0">
            <a:off x="1271632" y="8359488"/>
            <a:ext cx="1085520" cy="360030"/>
          </a:xfrm>
          <a:prstGeom prst="rect">
            <a:avLst/>
          </a:prstGeom>
        </p:spPr>
        <p:txBody>
          <a:bodyPr anchor="t" rtlCol="false" tIns="0" lIns="0" bIns="0" rIns="0">
            <a:spAutoFit/>
          </a:bodyPr>
          <a:lstStyle/>
          <a:p>
            <a:pPr algn="l">
              <a:lnSpc>
                <a:spcPts val="3164"/>
              </a:lnSpc>
            </a:pPr>
            <a:r>
              <a:rPr lang="en-US" sz="1265" spc="-22">
                <a:solidFill>
                  <a:srgbClr val="605E5C"/>
                </a:solidFill>
                <a:latin typeface="Open Sans"/>
                <a:ea typeface="Open Sans"/>
                <a:cs typeface="Open Sans"/>
                <a:sym typeface="Open Sans"/>
              </a:rPr>
              <a:t>Vaaste Song: …</a:t>
            </a:r>
          </a:p>
        </p:txBody>
      </p:sp>
      <p:sp>
        <p:nvSpPr>
          <p:cNvPr name="TextBox 16" id="16"/>
          <p:cNvSpPr txBox="true"/>
          <p:nvPr/>
        </p:nvSpPr>
        <p:spPr>
          <a:xfrm rot="0">
            <a:off x="1275195" y="8818814"/>
            <a:ext cx="1081756" cy="360030"/>
          </a:xfrm>
          <a:prstGeom prst="rect">
            <a:avLst/>
          </a:prstGeom>
        </p:spPr>
        <p:txBody>
          <a:bodyPr anchor="t" rtlCol="false" tIns="0" lIns="0" bIns="0" rIns="0">
            <a:spAutoFit/>
          </a:bodyPr>
          <a:lstStyle/>
          <a:p>
            <a:pPr algn="l">
              <a:lnSpc>
                <a:spcPts val="3164"/>
              </a:lnSpc>
            </a:pPr>
            <a:r>
              <a:rPr lang="en-US" sz="1265" spc="-22">
                <a:solidFill>
                  <a:srgbClr val="605E5C"/>
                </a:solidFill>
                <a:latin typeface="Open Sans"/>
                <a:ea typeface="Open Sans"/>
                <a:cs typeface="Open Sans"/>
                <a:sym typeface="Open Sans"/>
              </a:rPr>
              <a:t>Full Song: KH…</a:t>
            </a:r>
          </a:p>
        </p:txBody>
      </p:sp>
      <p:sp>
        <p:nvSpPr>
          <p:cNvPr name="TextBox 17" id="17"/>
          <p:cNvSpPr txBox="true"/>
          <p:nvPr/>
        </p:nvSpPr>
        <p:spPr>
          <a:xfrm rot="0">
            <a:off x="1312646" y="9278125"/>
            <a:ext cx="1043501" cy="360030"/>
          </a:xfrm>
          <a:prstGeom prst="rect">
            <a:avLst/>
          </a:prstGeom>
        </p:spPr>
        <p:txBody>
          <a:bodyPr anchor="t" rtlCol="false" tIns="0" lIns="0" bIns="0" rIns="0">
            <a:spAutoFit/>
          </a:bodyPr>
          <a:lstStyle/>
          <a:p>
            <a:pPr algn="l">
              <a:lnSpc>
                <a:spcPts val="3164"/>
              </a:lnSpc>
            </a:pPr>
            <a:r>
              <a:rPr lang="en-US" sz="1265" spc="-22">
                <a:solidFill>
                  <a:srgbClr val="605E5C"/>
                </a:solidFill>
                <a:latin typeface="Open Sans"/>
                <a:ea typeface="Open Sans"/>
                <a:cs typeface="Open Sans"/>
                <a:sym typeface="Open Sans"/>
              </a:rPr>
              <a:t>Saiyaan Ji ► …</a:t>
            </a:r>
          </a:p>
        </p:txBody>
      </p:sp>
      <p:sp>
        <p:nvSpPr>
          <p:cNvPr name="TextBox 18" id="18"/>
          <p:cNvSpPr txBox="true"/>
          <p:nvPr/>
        </p:nvSpPr>
        <p:spPr>
          <a:xfrm rot="0">
            <a:off x="4486909" y="5174952"/>
            <a:ext cx="359523" cy="360030"/>
          </a:xfrm>
          <a:prstGeom prst="rect">
            <a:avLst/>
          </a:prstGeom>
        </p:spPr>
        <p:txBody>
          <a:bodyPr anchor="t" rtlCol="false" tIns="0" lIns="0" bIns="0" rIns="0">
            <a:spAutoFit/>
          </a:bodyPr>
          <a:lstStyle/>
          <a:p>
            <a:pPr algn="l">
              <a:lnSpc>
                <a:spcPts val="3164"/>
              </a:lnSpc>
            </a:pPr>
            <a:r>
              <a:rPr lang="en-US" sz="1265" spc="-22">
                <a:solidFill>
                  <a:srgbClr val="605E5C"/>
                </a:solidFill>
                <a:latin typeface="Open Sans"/>
                <a:ea typeface="Open Sans"/>
                <a:cs typeface="Open Sans"/>
                <a:sym typeface="Open Sans"/>
              </a:rPr>
              <a:t>7.1M</a:t>
            </a:r>
          </a:p>
        </p:txBody>
      </p:sp>
      <p:sp>
        <p:nvSpPr>
          <p:cNvPr name="TextBox 19" id="19"/>
          <p:cNvSpPr txBox="true"/>
          <p:nvPr/>
        </p:nvSpPr>
        <p:spPr>
          <a:xfrm rot="0">
            <a:off x="4305092" y="5579078"/>
            <a:ext cx="368376" cy="764157"/>
          </a:xfrm>
          <a:prstGeom prst="rect">
            <a:avLst/>
          </a:prstGeom>
        </p:spPr>
        <p:txBody>
          <a:bodyPr anchor="t" rtlCol="false" tIns="0" lIns="0" bIns="0" rIns="0">
            <a:spAutoFit/>
          </a:bodyPr>
          <a:lstStyle/>
          <a:p>
            <a:pPr algn="just">
              <a:lnSpc>
                <a:spcPts val="3164"/>
              </a:lnSpc>
            </a:pPr>
            <a:r>
              <a:rPr lang="en-US" sz="1265" spc="-22">
                <a:solidFill>
                  <a:srgbClr val="605E5C"/>
                </a:solidFill>
                <a:latin typeface="Open Sans"/>
                <a:ea typeface="Open Sans"/>
                <a:cs typeface="Open Sans"/>
                <a:sym typeface="Open Sans"/>
              </a:rPr>
              <a:t>6.4M 6.4M</a:t>
            </a:r>
          </a:p>
        </p:txBody>
      </p:sp>
      <p:sp>
        <p:nvSpPr>
          <p:cNvPr name="TextBox 20" id="20"/>
          <p:cNvSpPr txBox="true"/>
          <p:nvPr/>
        </p:nvSpPr>
        <p:spPr>
          <a:xfrm rot="0">
            <a:off x="4392732" y="7898663"/>
            <a:ext cx="477435" cy="360030"/>
          </a:xfrm>
          <a:prstGeom prst="rect">
            <a:avLst/>
          </a:prstGeom>
        </p:spPr>
        <p:txBody>
          <a:bodyPr anchor="t" rtlCol="false" tIns="0" lIns="0" bIns="0" rIns="0">
            <a:spAutoFit/>
          </a:bodyPr>
          <a:lstStyle/>
          <a:p>
            <a:pPr algn="l">
              <a:lnSpc>
                <a:spcPts val="3164"/>
              </a:lnSpc>
            </a:pPr>
            <a:r>
              <a:rPr lang="en-US" sz="1265" spc="-22">
                <a:solidFill>
                  <a:srgbClr val="605E5C"/>
                </a:solidFill>
                <a:latin typeface="Open Sans"/>
                <a:ea typeface="Open Sans"/>
                <a:cs typeface="Open Sans"/>
                <a:sym typeface="Open Sans"/>
              </a:rPr>
              <a:t>0.0034</a:t>
            </a:r>
          </a:p>
        </p:txBody>
      </p:sp>
      <p:sp>
        <p:nvSpPr>
          <p:cNvPr name="TextBox 21" id="21"/>
          <p:cNvSpPr txBox="true"/>
          <p:nvPr/>
        </p:nvSpPr>
        <p:spPr>
          <a:xfrm rot="0">
            <a:off x="4202449" y="8357975"/>
            <a:ext cx="477435" cy="360030"/>
          </a:xfrm>
          <a:prstGeom prst="rect">
            <a:avLst/>
          </a:prstGeom>
        </p:spPr>
        <p:txBody>
          <a:bodyPr anchor="t" rtlCol="false" tIns="0" lIns="0" bIns="0" rIns="0">
            <a:spAutoFit/>
          </a:bodyPr>
          <a:lstStyle/>
          <a:p>
            <a:pPr algn="l">
              <a:lnSpc>
                <a:spcPts val="3164"/>
              </a:lnSpc>
            </a:pPr>
            <a:r>
              <a:rPr lang="en-US" sz="1265" spc="-22">
                <a:solidFill>
                  <a:srgbClr val="605E5C"/>
                </a:solidFill>
                <a:latin typeface="Open Sans"/>
                <a:ea typeface="Open Sans"/>
                <a:cs typeface="Open Sans"/>
                <a:sym typeface="Open Sans"/>
              </a:rPr>
              <a:t>0.0031</a:t>
            </a:r>
          </a:p>
        </p:txBody>
      </p:sp>
      <p:sp>
        <p:nvSpPr>
          <p:cNvPr name="TextBox 22" id="22"/>
          <p:cNvSpPr txBox="true"/>
          <p:nvPr/>
        </p:nvSpPr>
        <p:spPr>
          <a:xfrm rot="0">
            <a:off x="4030598" y="8817287"/>
            <a:ext cx="477435" cy="360030"/>
          </a:xfrm>
          <a:prstGeom prst="rect">
            <a:avLst/>
          </a:prstGeom>
        </p:spPr>
        <p:txBody>
          <a:bodyPr anchor="t" rtlCol="false" tIns="0" lIns="0" bIns="0" rIns="0">
            <a:spAutoFit/>
          </a:bodyPr>
          <a:lstStyle/>
          <a:p>
            <a:pPr algn="l">
              <a:lnSpc>
                <a:spcPts val="3164"/>
              </a:lnSpc>
            </a:pPr>
            <a:r>
              <a:rPr lang="en-US" sz="1265" spc="-22">
                <a:solidFill>
                  <a:srgbClr val="605E5C"/>
                </a:solidFill>
                <a:latin typeface="Open Sans"/>
                <a:ea typeface="Open Sans"/>
                <a:cs typeface="Open Sans"/>
                <a:sym typeface="Open Sans"/>
              </a:rPr>
              <a:t>0.0028</a:t>
            </a:r>
          </a:p>
        </p:txBody>
      </p:sp>
      <p:sp>
        <p:nvSpPr>
          <p:cNvPr name="TextBox 23" id="23"/>
          <p:cNvSpPr txBox="true"/>
          <p:nvPr/>
        </p:nvSpPr>
        <p:spPr>
          <a:xfrm rot="0">
            <a:off x="3913971" y="9276598"/>
            <a:ext cx="477435" cy="360030"/>
          </a:xfrm>
          <a:prstGeom prst="rect">
            <a:avLst/>
          </a:prstGeom>
        </p:spPr>
        <p:txBody>
          <a:bodyPr anchor="t" rtlCol="false" tIns="0" lIns="0" bIns="0" rIns="0">
            <a:spAutoFit/>
          </a:bodyPr>
          <a:lstStyle/>
          <a:p>
            <a:pPr algn="l">
              <a:lnSpc>
                <a:spcPts val="3164"/>
              </a:lnSpc>
            </a:pPr>
            <a:r>
              <a:rPr lang="en-US" sz="1265" spc="-22">
                <a:solidFill>
                  <a:srgbClr val="605E5C"/>
                </a:solidFill>
                <a:latin typeface="Open Sans"/>
                <a:ea typeface="Open Sans"/>
                <a:cs typeface="Open Sans"/>
                <a:sym typeface="Open Sans"/>
              </a:rPr>
              <a:t>0.0025</a:t>
            </a:r>
          </a:p>
        </p:txBody>
      </p:sp>
      <p:sp>
        <p:nvSpPr>
          <p:cNvPr name="TextBox 24" id="24"/>
          <p:cNvSpPr txBox="true"/>
          <p:nvPr/>
        </p:nvSpPr>
        <p:spPr>
          <a:xfrm rot="0">
            <a:off x="5061762" y="7572688"/>
            <a:ext cx="477435" cy="226680"/>
          </a:xfrm>
          <a:prstGeom prst="rect">
            <a:avLst/>
          </a:prstGeom>
        </p:spPr>
        <p:txBody>
          <a:bodyPr anchor="t" rtlCol="false" tIns="0" lIns="0" bIns="0" rIns="0">
            <a:spAutoFit/>
          </a:bodyPr>
          <a:lstStyle/>
          <a:p>
            <a:pPr algn="l">
              <a:lnSpc>
                <a:spcPts val="1771"/>
              </a:lnSpc>
            </a:pPr>
            <a:r>
              <a:rPr lang="en-US" sz="1265" spc="-22">
                <a:solidFill>
                  <a:srgbClr val="605E5C"/>
                </a:solidFill>
                <a:latin typeface="Open Sans"/>
                <a:ea typeface="Open Sans"/>
                <a:cs typeface="Open Sans"/>
                <a:sym typeface="Open Sans"/>
              </a:rPr>
              <a:t>0.0047</a:t>
            </a:r>
          </a:p>
        </p:txBody>
      </p:sp>
      <p:sp>
        <p:nvSpPr>
          <p:cNvPr name="TextBox 25" id="25"/>
          <p:cNvSpPr txBox="true"/>
          <p:nvPr/>
        </p:nvSpPr>
        <p:spPr>
          <a:xfrm rot="0">
            <a:off x="5411118" y="4366726"/>
            <a:ext cx="447900" cy="360030"/>
          </a:xfrm>
          <a:prstGeom prst="rect">
            <a:avLst/>
          </a:prstGeom>
        </p:spPr>
        <p:txBody>
          <a:bodyPr anchor="t" rtlCol="false" tIns="0" lIns="0" bIns="0" rIns="0">
            <a:spAutoFit/>
          </a:bodyPr>
          <a:lstStyle/>
          <a:p>
            <a:pPr algn="l">
              <a:lnSpc>
                <a:spcPts val="3164"/>
              </a:lnSpc>
            </a:pPr>
            <a:r>
              <a:rPr lang="en-US" sz="1265" spc="-22">
                <a:solidFill>
                  <a:srgbClr val="FFFFFF"/>
                </a:solidFill>
                <a:latin typeface="Open Sans"/>
                <a:ea typeface="Open Sans"/>
                <a:cs typeface="Open Sans"/>
                <a:sym typeface="Open Sans"/>
              </a:rPr>
              <a:t>12.8M</a:t>
            </a:r>
          </a:p>
        </p:txBody>
      </p:sp>
      <p:sp>
        <p:nvSpPr>
          <p:cNvPr name="TextBox 26" id="26"/>
          <p:cNvSpPr txBox="true"/>
          <p:nvPr/>
        </p:nvSpPr>
        <p:spPr>
          <a:xfrm rot="0">
            <a:off x="5487641" y="4770839"/>
            <a:ext cx="447900" cy="360030"/>
          </a:xfrm>
          <a:prstGeom prst="rect">
            <a:avLst/>
          </a:prstGeom>
        </p:spPr>
        <p:txBody>
          <a:bodyPr anchor="t" rtlCol="false" tIns="0" lIns="0" bIns="0" rIns="0">
            <a:spAutoFit/>
          </a:bodyPr>
          <a:lstStyle/>
          <a:p>
            <a:pPr algn="l">
              <a:lnSpc>
                <a:spcPts val="3164"/>
              </a:lnSpc>
            </a:pPr>
            <a:r>
              <a:rPr lang="en-US" sz="1265" spc="-22">
                <a:solidFill>
                  <a:srgbClr val="605E5C"/>
                </a:solidFill>
                <a:latin typeface="Open Sans"/>
                <a:ea typeface="Open Sans"/>
                <a:cs typeface="Open Sans"/>
                <a:sym typeface="Open Sans"/>
              </a:rPr>
              <a:t>10.7M</a:t>
            </a:r>
          </a:p>
        </p:txBody>
      </p:sp>
      <p:sp>
        <p:nvSpPr>
          <p:cNvPr name="TextBox 27" id="27"/>
          <p:cNvSpPr txBox="true"/>
          <p:nvPr/>
        </p:nvSpPr>
        <p:spPr>
          <a:xfrm rot="0">
            <a:off x="6902814" y="7649291"/>
            <a:ext cx="523231" cy="226680"/>
          </a:xfrm>
          <a:prstGeom prst="rect">
            <a:avLst/>
          </a:prstGeom>
        </p:spPr>
        <p:txBody>
          <a:bodyPr anchor="t" rtlCol="false" tIns="0" lIns="0" bIns="0" rIns="0">
            <a:spAutoFit/>
          </a:bodyPr>
          <a:lstStyle/>
          <a:p>
            <a:pPr algn="l">
              <a:lnSpc>
                <a:spcPts val="1771"/>
              </a:lnSpc>
            </a:pPr>
            <a:r>
              <a:rPr lang="en-US" sz="1265" spc="-22">
                <a:solidFill>
                  <a:srgbClr val="605E5C"/>
                </a:solidFill>
                <a:latin typeface="Open Sans"/>
                <a:ea typeface="Open Sans"/>
                <a:cs typeface="Open Sans"/>
                <a:sym typeface="Open Sans"/>
              </a:rPr>
              <a:t>11.75%</a:t>
            </a:r>
          </a:p>
        </p:txBody>
      </p:sp>
      <p:sp>
        <p:nvSpPr>
          <p:cNvPr name="TextBox 28" id="28"/>
          <p:cNvSpPr txBox="true"/>
          <p:nvPr/>
        </p:nvSpPr>
        <p:spPr>
          <a:xfrm rot="0">
            <a:off x="7101736" y="4367476"/>
            <a:ext cx="1018868" cy="1976509"/>
          </a:xfrm>
          <a:prstGeom prst="rect">
            <a:avLst/>
          </a:prstGeom>
        </p:spPr>
        <p:txBody>
          <a:bodyPr anchor="t" rtlCol="false" tIns="0" lIns="0" bIns="0" rIns="0">
            <a:spAutoFit/>
          </a:bodyPr>
          <a:lstStyle/>
          <a:p>
            <a:pPr algn="r">
              <a:lnSpc>
                <a:spcPts val="3164"/>
              </a:lnSpc>
            </a:pPr>
            <a:r>
              <a:rPr lang="en-US" sz="1265" spc="-22">
                <a:solidFill>
                  <a:srgbClr val="605E5C"/>
                </a:solidFill>
                <a:latin typeface="Open Sans"/>
                <a:ea typeface="Open Sans"/>
                <a:cs typeface="Open Sans"/>
                <a:sym typeface="Open Sans"/>
              </a:rPr>
              <a:t>Vaaste Song… Lut Gaye (Fu… Saiyaan Ji ►… Full Song: K… Official Vide…</a:t>
            </a:r>
          </a:p>
        </p:txBody>
      </p:sp>
      <p:sp>
        <p:nvSpPr>
          <p:cNvPr name="TextBox 29" id="29"/>
          <p:cNvSpPr txBox="true"/>
          <p:nvPr/>
        </p:nvSpPr>
        <p:spPr>
          <a:xfrm rot="0">
            <a:off x="8467389" y="9260211"/>
            <a:ext cx="523231" cy="226680"/>
          </a:xfrm>
          <a:prstGeom prst="rect">
            <a:avLst/>
          </a:prstGeom>
        </p:spPr>
        <p:txBody>
          <a:bodyPr anchor="t" rtlCol="false" tIns="0" lIns="0" bIns="0" rIns="0">
            <a:spAutoFit/>
          </a:bodyPr>
          <a:lstStyle/>
          <a:p>
            <a:pPr algn="l">
              <a:lnSpc>
                <a:spcPts val="1771"/>
              </a:lnSpc>
            </a:pPr>
            <a:r>
              <a:rPr lang="en-US" sz="1265" spc="-22">
                <a:solidFill>
                  <a:srgbClr val="605E5C"/>
                </a:solidFill>
                <a:latin typeface="Open Sans"/>
                <a:ea typeface="Open Sans"/>
                <a:cs typeface="Open Sans"/>
                <a:sym typeface="Open Sans"/>
              </a:rPr>
              <a:t>88.25%</a:t>
            </a:r>
          </a:p>
        </p:txBody>
      </p:sp>
      <p:sp>
        <p:nvSpPr>
          <p:cNvPr name="TextBox 30" id="30"/>
          <p:cNvSpPr txBox="true"/>
          <p:nvPr/>
        </p:nvSpPr>
        <p:spPr>
          <a:xfrm rot="0">
            <a:off x="8521154" y="447708"/>
            <a:ext cx="1270203" cy="226680"/>
          </a:xfrm>
          <a:prstGeom prst="rect">
            <a:avLst/>
          </a:prstGeom>
        </p:spPr>
        <p:txBody>
          <a:bodyPr anchor="t" rtlCol="false" tIns="0" lIns="0" bIns="0" rIns="0">
            <a:spAutoFit/>
          </a:bodyPr>
          <a:lstStyle/>
          <a:p>
            <a:pPr algn="l">
              <a:lnSpc>
                <a:spcPts val="1771"/>
              </a:lnSpc>
            </a:pPr>
            <a:r>
              <a:rPr lang="en-US" sz="1265" spc="-22">
                <a:solidFill>
                  <a:srgbClr val="FFFFFF"/>
                </a:solidFill>
                <a:latin typeface="Open Sans"/>
                <a:ea typeface="Open Sans"/>
                <a:cs typeface="Open Sans"/>
                <a:sym typeface="Open Sans"/>
              </a:rPr>
              <a:t>Power BI Desktop</a:t>
            </a:r>
          </a:p>
        </p:txBody>
      </p:sp>
      <p:sp>
        <p:nvSpPr>
          <p:cNvPr name="TextBox 31" id="31"/>
          <p:cNvSpPr txBox="true"/>
          <p:nvPr/>
        </p:nvSpPr>
        <p:spPr>
          <a:xfrm rot="0">
            <a:off x="9756626" y="6116541"/>
            <a:ext cx="447900" cy="226680"/>
          </a:xfrm>
          <a:prstGeom prst="rect">
            <a:avLst/>
          </a:prstGeom>
        </p:spPr>
        <p:txBody>
          <a:bodyPr anchor="t" rtlCol="false" tIns="0" lIns="0" bIns="0" rIns="0">
            <a:spAutoFit/>
          </a:bodyPr>
          <a:lstStyle/>
          <a:p>
            <a:pPr algn="l">
              <a:lnSpc>
                <a:spcPts val="1771"/>
              </a:lnSpc>
            </a:pPr>
            <a:r>
              <a:rPr lang="en-US" sz="1265" spc="-22">
                <a:solidFill>
                  <a:srgbClr val="605E5C"/>
                </a:solidFill>
                <a:latin typeface="Open Sans"/>
                <a:ea typeface="Open Sans"/>
                <a:cs typeface="Open Sans"/>
                <a:sym typeface="Open Sans"/>
              </a:rPr>
              <a:t>0.15M</a:t>
            </a:r>
          </a:p>
        </p:txBody>
      </p:sp>
      <p:sp>
        <p:nvSpPr>
          <p:cNvPr name="TextBox 32" id="32"/>
          <p:cNvSpPr txBox="true"/>
          <p:nvPr/>
        </p:nvSpPr>
        <p:spPr>
          <a:xfrm rot="0">
            <a:off x="10338310" y="7742611"/>
            <a:ext cx="434853" cy="226680"/>
          </a:xfrm>
          <a:prstGeom prst="rect">
            <a:avLst/>
          </a:prstGeom>
        </p:spPr>
        <p:txBody>
          <a:bodyPr anchor="t" rtlCol="false" tIns="0" lIns="0" bIns="0" rIns="0">
            <a:spAutoFit/>
          </a:bodyPr>
          <a:lstStyle/>
          <a:p>
            <a:pPr algn="l">
              <a:lnSpc>
                <a:spcPts val="1771"/>
              </a:lnSpc>
            </a:pPr>
            <a:r>
              <a:rPr lang="en-US" sz="1265" spc="-22">
                <a:solidFill>
                  <a:srgbClr val="605E5C"/>
                </a:solidFill>
                <a:latin typeface="Open Sans"/>
                <a:ea typeface="Open Sans"/>
                <a:cs typeface="Open Sans"/>
                <a:sym typeface="Open Sans"/>
              </a:rPr>
              <a:t>6.26%</a:t>
            </a:r>
          </a:p>
        </p:txBody>
      </p:sp>
      <p:sp>
        <p:nvSpPr>
          <p:cNvPr name="TextBox 33" id="33"/>
          <p:cNvSpPr txBox="true"/>
          <p:nvPr/>
        </p:nvSpPr>
        <p:spPr>
          <a:xfrm rot="0">
            <a:off x="10986538" y="4366726"/>
            <a:ext cx="447900" cy="360030"/>
          </a:xfrm>
          <a:prstGeom prst="rect">
            <a:avLst/>
          </a:prstGeom>
        </p:spPr>
        <p:txBody>
          <a:bodyPr anchor="t" rtlCol="false" tIns="0" lIns="0" bIns="0" rIns="0">
            <a:spAutoFit/>
          </a:bodyPr>
          <a:lstStyle/>
          <a:p>
            <a:pPr algn="l">
              <a:lnSpc>
                <a:spcPts val="3164"/>
              </a:lnSpc>
            </a:pPr>
            <a:r>
              <a:rPr lang="en-US" sz="1265" spc="-22">
                <a:solidFill>
                  <a:srgbClr val="FFFFFF"/>
                </a:solidFill>
                <a:latin typeface="Open Sans"/>
                <a:ea typeface="Open Sans"/>
                <a:cs typeface="Open Sans"/>
                <a:sym typeface="Open Sans"/>
              </a:rPr>
              <a:t>0.35M</a:t>
            </a:r>
          </a:p>
        </p:txBody>
      </p:sp>
      <p:sp>
        <p:nvSpPr>
          <p:cNvPr name="TextBox 34" id="34"/>
          <p:cNvSpPr txBox="true"/>
          <p:nvPr/>
        </p:nvSpPr>
        <p:spPr>
          <a:xfrm rot="0">
            <a:off x="10854683" y="4770839"/>
            <a:ext cx="447900" cy="360030"/>
          </a:xfrm>
          <a:prstGeom prst="rect">
            <a:avLst/>
          </a:prstGeom>
        </p:spPr>
        <p:txBody>
          <a:bodyPr anchor="t" rtlCol="false" tIns="0" lIns="0" bIns="0" rIns="0">
            <a:spAutoFit/>
          </a:bodyPr>
          <a:lstStyle/>
          <a:p>
            <a:pPr algn="l">
              <a:lnSpc>
                <a:spcPts val="3164"/>
              </a:lnSpc>
            </a:pPr>
            <a:r>
              <a:rPr lang="en-US" sz="1265" spc="-22">
                <a:solidFill>
                  <a:srgbClr val="FFFFFF"/>
                </a:solidFill>
                <a:latin typeface="Open Sans"/>
                <a:ea typeface="Open Sans"/>
                <a:cs typeface="Open Sans"/>
                <a:sym typeface="Open Sans"/>
              </a:rPr>
              <a:t>0.34M</a:t>
            </a:r>
          </a:p>
        </p:txBody>
      </p:sp>
      <p:sp>
        <p:nvSpPr>
          <p:cNvPr name="TextBox 35" id="35"/>
          <p:cNvSpPr txBox="true"/>
          <p:nvPr/>
        </p:nvSpPr>
        <p:spPr>
          <a:xfrm rot="0">
            <a:off x="10991682" y="5174952"/>
            <a:ext cx="447900" cy="360030"/>
          </a:xfrm>
          <a:prstGeom prst="rect">
            <a:avLst/>
          </a:prstGeom>
        </p:spPr>
        <p:txBody>
          <a:bodyPr anchor="t" rtlCol="false" tIns="0" lIns="0" bIns="0" rIns="0">
            <a:spAutoFit/>
          </a:bodyPr>
          <a:lstStyle/>
          <a:p>
            <a:pPr algn="l">
              <a:lnSpc>
                <a:spcPts val="3164"/>
              </a:lnSpc>
            </a:pPr>
            <a:r>
              <a:rPr lang="en-US" sz="1265" spc="-22">
                <a:solidFill>
                  <a:srgbClr val="605E5C"/>
                </a:solidFill>
                <a:latin typeface="Open Sans"/>
                <a:ea typeface="Open Sans"/>
                <a:cs typeface="Open Sans"/>
                <a:sym typeface="Open Sans"/>
              </a:rPr>
              <a:t>0.28M</a:t>
            </a:r>
          </a:p>
        </p:txBody>
      </p:sp>
      <p:sp>
        <p:nvSpPr>
          <p:cNvPr name="TextBox 36" id="36"/>
          <p:cNvSpPr txBox="true"/>
          <p:nvPr/>
        </p:nvSpPr>
        <p:spPr>
          <a:xfrm rot="0">
            <a:off x="10691725" y="5579078"/>
            <a:ext cx="447900" cy="360030"/>
          </a:xfrm>
          <a:prstGeom prst="rect">
            <a:avLst/>
          </a:prstGeom>
        </p:spPr>
        <p:txBody>
          <a:bodyPr anchor="t" rtlCol="false" tIns="0" lIns="0" bIns="0" rIns="0">
            <a:spAutoFit/>
          </a:bodyPr>
          <a:lstStyle/>
          <a:p>
            <a:pPr algn="l">
              <a:lnSpc>
                <a:spcPts val="3164"/>
              </a:lnSpc>
            </a:pPr>
            <a:r>
              <a:rPr lang="en-US" sz="1265" spc="-22">
                <a:solidFill>
                  <a:srgbClr val="605E5C"/>
                </a:solidFill>
                <a:latin typeface="Open Sans"/>
                <a:ea typeface="Open Sans"/>
                <a:cs typeface="Open Sans"/>
                <a:sym typeface="Open Sans"/>
              </a:rPr>
              <a:t>0.25M</a:t>
            </a:r>
          </a:p>
        </p:txBody>
      </p:sp>
      <p:sp>
        <p:nvSpPr>
          <p:cNvPr name="TextBox 37" id="37"/>
          <p:cNvSpPr txBox="true"/>
          <p:nvPr/>
        </p:nvSpPr>
        <p:spPr>
          <a:xfrm rot="0">
            <a:off x="11476818" y="9166891"/>
            <a:ext cx="523231" cy="226680"/>
          </a:xfrm>
          <a:prstGeom prst="rect">
            <a:avLst/>
          </a:prstGeom>
        </p:spPr>
        <p:txBody>
          <a:bodyPr anchor="t" rtlCol="false" tIns="0" lIns="0" bIns="0" rIns="0">
            <a:spAutoFit/>
          </a:bodyPr>
          <a:lstStyle/>
          <a:p>
            <a:pPr algn="l">
              <a:lnSpc>
                <a:spcPts val="1771"/>
              </a:lnSpc>
            </a:pPr>
            <a:r>
              <a:rPr lang="en-US" sz="1265" spc="-22">
                <a:solidFill>
                  <a:srgbClr val="605E5C"/>
                </a:solidFill>
                <a:latin typeface="Open Sans"/>
                <a:ea typeface="Open Sans"/>
                <a:cs typeface="Open Sans"/>
                <a:sym typeface="Open Sans"/>
              </a:rPr>
              <a:t>93.74%</a:t>
            </a:r>
          </a:p>
        </p:txBody>
      </p:sp>
      <p:sp>
        <p:nvSpPr>
          <p:cNvPr name="TextBox 38" id="38"/>
          <p:cNvSpPr txBox="true"/>
          <p:nvPr/>
        </p:nvSpPr>
        <p:spPr>
          <a:xfrm rot="0">
            <a:off x="13216259" y="7634302"/>
            <a:ext cx="183478" cy="226680"/>
          </a:xfrm>
          <a:prstGeom prst="rect">
            <a:avLst/>
          </a:prstGeom>
        </p:spPr>
        <p:txBody>
          <a:bodyPr anchor="t" rtlCol="false" tIns="0" lIns="0" bIns="0" rIns="0">
            <a:spAutoFit/>
          </a:bodyPr>
          <a:lstStyle/>
          <a:p>
            <a:pPr algn="l">
              <a:lnSpc>
                <a:spcPts val="1771"/>
              </a:lnSpc>
            </a:pPr>
            <a:r>
              <a:rPr lang="en-US" sz="1265" spc="-22">
                <a:solidFill>
                  <a:srgbClr val="605E5C"/>
                </a:solidFill>
                <a:latin typeface="Open Sans"/>
                <a:ea typeface="Open Sans"/>
                <a:cs typeface="Open Sans"/>
                <a:sym typeface="Open Sans"/>
              </a:rPr>
              <a:t>4K</a:t>
            </a:r>
          </a:p>
        </p:txBody>
      </p:sp>
      <p:sp>
        <p:nvSpPr>
          <p:cNvPr name="TextBox 39" id="39"/>
          <p:cNvSpPr txBox="true"/>
          <p:nvPr/>
        </p:nvSpPr>
        <p:spPr>
          <a:xfrm rot="0">
            <a:off x="13216259" y="8449199"/>
            <a:ext cx="183478" cy="226680"/>
          </a:xfrm>
          <a:prstGeom prst="rect">
            <a:avLst/>
          </a:prstGeom>
        </p:spPr>
        <p:txBody>
          <a:bodyPr anchor="t" rtlCol="false" tIns="0" lIns="0" bIns="0" rIns="0">
            <a:spAutoFit/>
          </a:bodyPr>
          <a:lstStyle/>
          <a:p>
            <a:pPr algn="l">
              <a:lnSpc>
                <a:spcPts val="1771"/>
              </a:lnSpc>
            </a:pPr>
            <a:r>
              <a:rPr lang="en-US" sz="1265" spc="-22">
                <a:solidFill>
                  <a:srgbClr val="605E5C"/>
                </a:solidFill>
                <a:latin typeface="Open Sans"/>
                <a:ea typeface="Open Sans"/>
                <a:cs typeface="Open Sans"/>
                <a:sym typeface="Open Sans"/>
              </a:rPr>
              <a:t>2K</a:t>
            </a:r>
          </a:p>
        </p:txBody>
      </p:sp>
      <p:sp>
        <p:nvSpPr>
          <p:cNvPr name="TextBox 40" id="40"/>
          <p:cNvSpPr txBox="true"/>
          <p:nvPr/>
        </p:nvSpPr>
        <p:spPr>
          <a:xfrm rot="0">
            <a:off x="12549185" y="4367476"/>
            <a:ext cx="1018868" cy="1976509"/>
          </a:xfrm>
          <a:prstGeom prst="rect">
            <a:avLst/>
          </a:prstGeom>
        </p:spPr>
        <p:txBody>
          <a:bodyPr anchor="t" rtlCol="false" tIns="0" lIns="0" bIns="0" rIns="0">
            <a:spAutoFit/>
          </a:bodyPr>
          <a:lstStyle/>
          <a:p>
            <a:pPr algn="r">
              <a:lnSpc>
                <a:spcPts val="3164"/>
              </a:lnSpc>
            </a:pPr>
            <a:r>
              <a:rPr lang="en-US" sz="1265" spc="-22">
                <a:solidFill>
                  <a:srgbClr val="605E5C"/>
                </a:solidFill>
                <a:latin typeface="Open Sans"/>
                <a:ea typeface="Open Sans"/>
                <a:cs typeface="Open Sans"/>
                <a:sym typeface="Open Sans"/>
              </a:rPr>
              <a:t>Vaaste Song… Lut Gaye (Fu… Full Song: K… Official Vide… Saiyaan Ji ►…</a:t>
            </a:r>
          </a:p>
        </p:txBody>
      </p:sp>
      <p:sp>
        <p:nvSpPr>
          <p:cNvPr name="TextBox 41" id="41"/>
          <p:cNvSpPr txBox="true"/>
          <p:nvPr/>
        </p:nvSpPr>
        <p:spPr>
          <a:xfrm rot="0">
            <a:off x="13216259" y="9265517"/>
            <a:ext cx="183478" cy="225259"/>
          </a:xfrm>
          <a:prstGeom prst="rect">
            <a:avLst/>
          </a:prstGeom>
        </p:spPr>
        <p:txBody>
          <a:bodyPr anchor="t" rtlCol="false" tIns="0" lIns="0" bIns="0" rIns="0">
            <a:spAutoFit/>
          </a:bodyPr>
          <a:lstStyle/>
          <a:p>
            <a:pPr algn="l">
              <a:lnSpc>
                <a:spcPts val="1665"/>
              </a:lnSpc>
            </a:pPr>
            <a:r>
              <a:rPr lang="en-US" sz="1265" spc="-22">
                <a:solidFill>
                  <a:srgbClr val="605E5C"/>
                </a:solidFill>
                <a:latin typeface="Open Sans"/>
                <a:ea typeface="Open Sans"/>
                <a:cs typeface="Open Sans"/>
                <a:sym typeface="Open Sans"/>
              </a:rPr>
              <a:t>0K</a:t>
            </a:r>
            <a:r>
              <a:rPr lang="en-US" sz="1265" spc="-22">
                <a:solidFill>
                  <a:srgbClr val="FFFFFF"/>
                </a:solidFill>
                <a:latin typeface="Open Sans"/>
                <a:ea typeface="Open Sans"/>
                <a:cs typeface="Open Sans"/>
                <a:sym typeface="Open Sans"/>
              </a:rPr>
              <a:t> </a:t>
            </a:r>
          </a:p>
        </p:txBody>
      </p:sp>
      <p:sp>
        <p:nvSpPr>
          <p:cNvPr name="TextBox 42" id="42"/>
          <p:cNvSpPr txBox="true"/>
          <p:nvPr/>
        </p:nvSpPr>
        <p:spPr>
          <a:xfrm rot="0">
            <a:off x="13530200" y="9265517"/>
            <a:ext cx="307404" cy="217155"/>
          </a:xfrm>
          <a:prstGeom prst="rect">
            <a:avLst/>
          </a:prstGeom>
        </p:spPr>
        <p:txBody>
          <a:bodyPr anchor="t" rtlCol="false" tIns="0" lIns="0" bIns="0" rIns="0">
            <a:spAutoFit/>
          </a:bodyPr>
          <a:lstStyle/>
          <a:p>
            <a:pPr algn="l">
              <a:lnSpc>
                <a:spcPts val="1665"/>
              </a:lnSpc>
            </a:pPr>
            <a:r>
              <a:rPr lang="en-US" sz="1265" spc="-22">
                <a:solidFill>
                  <a:srgbClr val="605E5C"/>
                </a:solidFill>
                <a:latin typeface="Open Sans"/>
                <a:ea typeface="Open Sans"/>
                <a:cs typeface="Open Sans"/>
                <a:sym typeface="Open Sans"/>
              </a:rPr>
              <a:t>0.0K</a:t>
            </a:r>
          </a:p>
        </p:txBody>
      </p:sp>
      <p:sp>
        <p:nvSpPr>
          <p:cNvPr name="TextBox 43" id="43"/>
          <p:cNvSpPr txBox="true"/>
          <p:nvPr/>
        </p:nvSpPr>
        <p:spPr>
          <a:xfrm rot="0">
            <a:off x="13497544" y="9485147"/>
            <a:ext cx="353522" cy="217155"/>
          </a:xfrm>
          <a:prstGeom prst="rect">
            <a:avLst/>
          </a:prstGeom>
        </p:spPr>
        <p:txBody>
          <a:bodyPr anchor="t" rtlCol="false" tIns="0" lIns="0" bIns="0" rIns="0">
            <a:spAutoFit/>
          </a:bodyPr>
          <a:lstStyle/>
          <a:p>
            <a:pPr algn="l">
              <a:lnSpc>
                <a:spcPts val="1665"/>
              </a:lnSpc>
            </a:pPr>
            <a:r>
              <a:rPr lang="en-US" sz="1265" spc="-22">
                <a:solidFill>
                  <a:srgbClr val="605E5C"/>
                </a:solidFill>
                <a:latin typeface="Open Sans"/>
                <a:ea typeface="Open Sans"/>
                <a:cs typeface="Open Sans"/>
                <a:sym typeface="Open Sans"/>
              </a:rPr>
              <a:t>2010</a:t>
            </a:r>
          </a:p>
        </p:txBody>
      </p:sp>
      <p:sp>
        <p:nvSpPr>
          <p:cNvPr name="TextBox 44" id="44"/>
          <p:cNvSpPr txBox="true"/>
          <p:nvPr/>
        </p:nvSpPr>
        <p:spPr>
          <a:xfrm rot="0">
            <a:off x="13779512" y="7325009"/>
            <a:ext cx="307404" cy="226680"/>
          </a:xfrm>
          <a:prstGeom prst="rect">
            <a:avLst/>
          </a:prstGeom>
        </p:spPr>
        <p:txBody>
          <a:bodyPr anchor="t" rtlCol="false" tIns="0" lIns="0" bIns="0" rIns="0">
            <a:spAutoFit/>
          </a:bodyPr>
          <a:lstStyle/>
          <a:p>
            <a:pPr algn="l">
              <a:lnSpc>
                <a:spcPts val="1771"/>
              </a:lnSpc>
            </a:pPr>
            <a:r>
              <a:rPr lang="en-US" sz="1265" spc="-22">
                <a:solidFill>
                  <a:srgbClr val="605E5C"/>
                </a:solidFill>
                <a:latin typeface="Open Sans"/>
                <a:ea typeface="Open Sans"/>
                <a:cs typeface="Open Sans"/>
                <a:sym typeface="Open Sans"/>
              </a:rPr>
              <a:t>4.1K</a:t>
            </a:r>
          </a:p>
        </p:txBody>
      </p:sp>
      <p:sp>
        <p:nvSpPr>
          <p:cNvPr name="TextBox 45" id="45"/>
          <p:cNvSpPr txBox="true"/>
          <p:nvPr/>
        </p:nvSpPr>
        <p:spPr>
          <a:xfrm rot="0">
            <a:off x="14045568" y="9189876"/>
            <a:ext cx="307404" cy="226680"/>
          </a:xfrm>
          <a:prstGeom prst="rect">
            <a:avLst/>
          </a:prstGeom>
        </p:spPr>
        <p:txBody>
          <a:bodyPr anchor="t" rtlCol="false" tIns="0" lIns="0" bIns="0" rIns="0">
            <a:spAutoFit/>
          </a:bodyPr>
          <a:lstStyle/>
          <a:p>
            <a:pPr algn="l">
              <a:lnSpc>
                <a:spcPts val="1771"/>
              </a:lnSpc>
            </a:pPr>
            <a:r>
              <a:rPr lang="en-US" sz="1265" spc="-22">
                <a:solidFill>
                  <a:srgbClr val="605E5C"/>
                </a:solidFill>
                <a:latin typeface="Open Sans"/>
                <a:ea typeface="Open Sans"/>
                <a:cs typeface="Open Sans"/>
                <a:sym typeface="Open Sans"/>
              </a:rPr>
              <a:t>0.8K</a:t>
            </a:r>
          </a:p>
        </p:txBody>
      </p:sp>
      <p:sp>
        <p:nvSpPr>
          <p:cNvPr name="TextBox 46" id="46"/>
          <p:cNvSpPr txBox="true"/>
          <p:nvPr/>
        </p:nvSpPr>
        <p:spPr>
          <a:xfrm rot="0">
            <a:off x="14828559" y="9475622"/>
            <a:ext cx="353522" cy="226680"/>
          </a:xfrm>
          <a:prstGeom prst="rect">
            <a:avLst/>
          </a:prstGeom>
        </p:spPr>
        <p:txBody>
          <a:bodyPr anchor="t" rtlCol="false" tIns="0" lIns="0" bIns="0" rIns="0">
            <a:spAutoFit/>
          </a:bodyPr>
          <a:lstStyle/>
          <a:p>
            <a:pPr algn="l">
              <a:lnSpc>
                <a:spcPts val="1771"/>
              </a:lnSpc>
            </a:pPr>
            <a:r>
              <a:rPr lang="en-US" sz="1265" spc="-22">
                <a:solidFill>
                  <a:srgbClr val="605E5C"/>
                </a:solidFill>
                <a:latin typeface="Open Sans"/>
                <a:ea typeface="Open Sans"/>
                <a:cs typeface="Open Sans"/>
                <a:sym typeface="Open Sans"/>
              </a:rPr>
              <a:t>2015</a:t>
            </a:r>
          </a:p>
        </p:txBody>
      </p:sp>
      <p:sp>
        <p:nvSpPr>
          <p:cNvPr name="TextBox 47" id="47"/>
          <p:cNvSpPr txBox="true"/>
          <p:nvPr/>
        </p:nvSpPr>
        <p:spPr>
          <a:xfrm rot="0">
            <a:off x="14960267" y="6116541"/>
            <a:ext cx="401461" cy="226680"/>
          </a:xfrm>
          <a:prstGeom prst="rect">
            <a:avLst/>
          </a:prstGeom>
        </p:spPr>
        <p:txBody>
          <a:bodyPr anchor="t" rtlCol="false" tIns="0" lIns="0" bIns="0" rIns="0">
            <a:spAutoFit/>
          </a:bodyPr>
          <a:lstStyle/>
          <a:p>
            <a:pPr algn="l">
              <a:lnSpc>
                <a:spcPts val="1771"/>
              </a:lnSpc>
            </a:pPr>
            <a:r>
              <a:rPr lang="en-US" sz="1265" spc="-22">
                <a:solidFill>
                  <a:srgbClr val="605E5C"/>
                </a:solidFill>
                <a:latin typeface="Open Sans"/>
                <a:ea typeface="Open Sans"/>
                <a:cs typeface="Open Sans"/>
                <a:sym typeface="Open Sans"/>
              </a:rPr>
              <a:t>0.6bn</a:t>
            </a:r>
          </a:p>
        </p:txBody>
      </p:sp>
      <p:sp>
        <p:nvSpPr>
          <p:cNvPr name="TextBox 48" id="48"/>
          <p:cNvSpPr txBox="true"/>
          <p:nvPr/>
        </p:nvSpPr>
        <p:spPr>
          <a:xfrm rot="0">
            <a:off x="15110527" y="8351794"/>
            <a:ext cx="307404" cy="226680"/>
          </a:xfrm>
          <a:prstGeom prst="rect">
            <a:avLst/>
          </a:prstGeom>
        </p:spPr>
        <p:txBody>
          <a:bodyPr anchor="t" rtlCol="false" tIns="0" lIns="0" bIns="0" rIns="0">
            <a:spAutoFit/>
          </a:bodyPr>
          <a:lstStyle/>
          <a:p>
            <a:pPr algn="l">
              <a:lnSpc>
                <a:spcPts val="1771"/>
              </a:lnSpc>
            </a:pPr>
            <a:r>
              <a:rPr lang="en-US" sz="1265" spc="-22">
                <a:solidFill>
                  <a:srgbClr val="605E5C"/>
                </a:solidFill>
                <a:latin typeface="Open Sans"/>
                <a:ea typeface="Open Sans"/>
                <a:cs typeface="Open Sans"/>
                <a:sym typeface="Open Sans"/>
              </a:rPr>
              <a:t>1.6K</a:t>
            </a:r>
          </a:p>
        </p:txBody>
      </p:sp>
      <p:sp>
        <p:nvSpPr>
          <p:cNvPr name="TextBox 49" id="49"/>
          <p:cNvSpPr txBox="true"/>
          <p:nvPr/>
        </p:nvSpPr>
        <p:spPr>
          <a:xfrm rot="0">
            <a:off x="15747290" y="5174952"/>
            <a:ext cx="401461" cy="360030"/>
          </a:xfrm>
          <a:prstGeom prst="rect">
            <a:avLst/>
          </a:prstGeom>
        </p:spPr>
        <p:txBody>
          <a:bodyPr anchor="t" rtlCol="false" tIns="0" lIns="0" bIns="0" rIns="0">
            <a:spAutoFit/>
          </a:bodyPr>
          <a:lstStyle/>
          <a:p>
            <a:pPr algn="l">
              <a:lnSpc>
                <a:spcPts val="3164"/>
              </a:lnSpc>
            </a:pPr>
            <a:r>
              <a:rPr lang="en-US" sz="1265" spc="-22">
                <a:solidFill>
                  <a:srgbClr val="605E5C"/>
                </a:solidFill>
                <a:latin typeface="Open Sans"/>
                <a:ea typeface="Open Sans"/>
                <a:cs typeface="Open Sans"/>
                <a:sym typeface="Open Sans"/>
              </a:rPr>
              <a:t>0.9bn</a:t>
            </a:r>
          </a:p>
        </p:txBody>
      </p:sp>
      <p:sp>
        <p:nvSpPr>
          <p:cNvPr name="TextBox 50" id="50"/>
          <p:cNvSpPr txBox="true"/>
          <p:nvPr/>
        </p:nvSpPr>
        <p:spPr>
          <a:xfrm rot="0">
            <a:off x="15627810" y="5579078"/>
            <a:ext cx="401461" cy="360030"/>
          </a:xfrm>
          <a:prstGeom prst="rect">
            <a:avLst/>
          </a:prstGeom>
        </p:spPr>
        <p:txBody>
          <a:bodyPr anchor="t" rtlCol="false" tIns="0" lIns="0" bIns="0" rIns="0">
            <a:spAutoFit/>
          </a:bodyPr>
          <a:lstStyle/>
          <a:p>
            <a:pPr algn="l">
              <a:lnSpc>
                <a:spcPts val="3164"/>
              </a:lnSpc>
            </a:pPr>
            <a:r>
              <a:rPr lang="en-US" sz="1265" spc="-22">
                <a:solidFill>
                  <a:srgbClr val="605E5C"/>
                </a:solidFill>
                <a:latin typeface="Open Sans"/>
                <a:ea typeface="Open Sans"/>
                <a:cs typeface="Open Sans"/>
                <a:sym typeface="Open Sans"/>
              </a:rPr>
              <a:t>0.9bn</a:t>
            </a:r>
          </a:p>
        </p:txBody>
      </p:sp>
      <p:sp>
        <p:nvSpPr>
          <p:cNvPr name="TextBox 51" id="51"/>
          <p:cNvSpPr txBox="true"/>
          <p:nvPr/>
        </p:nvSpPr>
        <p:spPr>
          <a:xfrm rot="0">
            <a:off x="16159587" y="9475622"/>
            <a:ext cx="353522" cy="226680"/>
          </a:xfrm>
          <a:prstGeom prst="rect">
            <a:avLst/>
          </a:prstGeom>
        </p:spPr>
        <p:txBody>
          <a:bodyPr anchor="t" rtlCol="false" tIns="0" lIns="0" bIns="0" rIns="0">
            <a:spAutoFit/>
          </a:bodyPr>
          <a:lstStyle/>
          <a:p>
            <a:pPr algn="l">
              <a:lnSpc>
                <a:spcPts val="1771"/>
              </a:lnSpc>
            </a:pPr>
            <a:r>
              <a:rPr lang="en-US" sz="1265" spc="-22">
                <a:solidFill>
                  <a:srgbClr val="605E5C"/>
                </a:solidFill>
                <a:latin typeface="Open Sans"/>
                <a:ea typeface="Open Sans"/>
                <a:cs typeface="Open Sans"/>
                <a:sym typeface="Open Sans"/>
              </a:rPr>
              <a:t>2020</a:t>
            </a:r>
          </a:p>
        </p:txBody>
      </p:sp>
      <p:sp>
        <p:nvSpPr>
          <p:cNvPr name="TextBox 52" id="52"/>
          <p:cNvSpPr txBox="true"/>
          <p:nvPr/>
        </p:nvSpPr>
        <p:spPr>
          <a:xfrm rot="0">
            <a:off x="16384320" y="4366726"/>
            <a:ext cx="401461" cy="360030"/>
          </a:xfrm>
          <a:prstGeom prst="rect">
            <a:avLst/>
          </a:prstGeom>
        </p:spPr>
        <p:txBody>
          <a:bodyPr anchor="t" rtlCol="false" tIns="0" lIns="0" bIns="0" rIns="0">
            <a:spAutoFit/>
          </a:bodyPr>
          <a:lstStyle/>
          <a:p>
            <a:pPr algn="l">
              <a:lnSpc>
                <a:spcPts val="3164"/>
              </a:lnSpc>
            </a:pPr>
            <a:r>
              <a:rPr lang="en-US" sz="1265" spc="-22">
                <a:solidFill>
                  <a:srgbClr val="FFFFFF"/>
                </a:solidFill>
                <a:latin typeface="Open Sans"/>
                <a:ea typeface="Open Sans"/>
                <a:cs typeface="Open Sans"/>
                <a:sym typeface="Open Sans"/>
              </a:rPr>
              <a:t>1.5bn</a:t>
            </a:r>
          </a:p>
        </p:txBody>
      </p:sp>
      <p:sp>
        <p:nvSpPr>
          <p:cNvPr name="TextBox 53" id="53"/>
          <p:cNvSpPr txBox="true"/>
          <p:nvPr/>
        </p:nvSpPr>
        <p:spPr>
          <a:xfrm rot="0">
            <a:off x="16567249" y="4770839"/>
            <a:ext cx="401461" cy="360030"/>
          </a:xfrm>
          <a:prstGeom prst="rect">
            <a:avLst/>
          </a:prstGeom>
        </p:spPr>
        <p:txBody>
          <a:bodyPr anchor="t" rtlCol="false" tIns="0" lIns="0" bIns="0" rIns="0">
            <a:spAutoFit/>
          </a:bodyPr>
          <a:lstStyle/>
          <a:p>
            <a:pPr algn="l">
              <a:lnSpc>
                <a:spcPts val="3164"/>
              </a:lnSpc>
            </a:pPr>
            <a:r>
              <a:rPr lang="en-US" sz="1265" spc="-22">
                <a:solidFill>
                  <a:srgbClr val="605E5C"/>
                </a:solidFill>
                <a:latin typeface="Open Sans"/>
                <a:ea typeface="Open Sans"/>
                <a:cs typeface="Open Sans"/>
                <a:sym typeface="Open Sans"/>
              </a:rPr>
              <a:t>1.3bn</a:t>
            </a:r>
          </a:p>
        </p:txBody>
      </p:sp>
      <p:sp>
        <p:nvSpPr>
          <p:cNvPr name="TextBox 54" id="54"/>
          <p:cNvSpPr txBox="true"/>
          <p:nvPr/>
        </p:nvSpPr>
        <p:spPr>
          <a:xfrm rot="0">
            <a:off x="16708334" y="8263377"/>
            <a:ext cx="307404" cy="226680"/>
          </a:xfrm>
          <a:prstGeom prst="rect">
            <a:avLst/>
          </a:prstGeom>
        </p:spPr>
        <p:txBody>
          <a:bodyPr anchor="t" rtlCol="false" tIns="0" lIns="0" bIns="0" rIns="0">
            <a:spAutoFit/>
          </a:bodyPr>
          <a:lstStyle/>
          <a:p>
            <a:pPr algn="l">
              <a:lnSpc>
                <a:spcPts val="1771"/>
              </a:lnSpc>
            </a:pPr>
            <a:r>
              <a:rPr lang="en-US" sz="1265" spc="-22">
                <a:solidFill>
                  <a:srgbClr val="605E5C"/>
                </a:solidFill>
                <a:latin typeface="Open Sans"/>
                <a:ea typeface="Open Sans"/>
                <a:cs typeface="Open Sans"/>
                <a:sym typeface="Open Sans"/>
              </a:rPr>
              <a:t>1.8K</a:t>
            </a:r>
          </a:p>
        </p:txBody>
      </p:sp>
      <p:sp>
        <p:nvSpPr>
          <p:cNvPr name="TextBox 55" id="55"/>
          <p:cNvSpPr txBox="true"/>
          <p:nvPr/>
        </p:nvSpPr>
        <p:spPr>
          <a:xfrm rot="0">
            <a:off x="16957646" y="8971478"/>
            <a:ext cx="307404" cy="226680"/>
          </a:xfrm>
          <a:prstGeom prst="rect">
            <a:avLst/>
          </a:prstGeom>
        </p:spPr>
        <p:txBody>
          <a:bodyPr anchor="t" rtlCol="false" tIns="0" lIns="0" bIns="0" rIns="0">
            <a:spAutoFit/>
          </a:bodyPr>
          <a:lstStyle/>
          <a:p>
            <a:pPr algn="l">
              <a:lnSpc>
                <a:spcPts val="1771"/>
              </a:lnSpc>
            </a:pPr>
            <a:r>
              <a:rPr lang="en-US" sz="1265" spc="-22">
                <a:solidFill>
                  <a:srgbClr val="605E5C"/>
                </a:solidFill>
                <a:latin typeface="Open Sans"/>
                <a:ea typeface="Open Sans"/>
                <a:cs typeface="Open Sans"/>
                <a:sym typeface="Open Sans"/>
              </a:rPr>
              <a:t>1.3K</a:t>
            </a:r>
          </a:p>
        </p:txBody>
      </p:sp>
      <p:sp>
        <p:nvSpPr>
          <p:cNvPr name="TextBox 56" id="56"/>
          <p:cNvSpPr txBox="true"/>
          <p:nvPr/>
        </p:nvSpPr>
        <p:spPr>
          <a:xfrm rot="0">
            <a:off x="1340493" y="2712681"/>
            <a:ext cx="1920307" cy="778148"/>
          </a:xfrm>
          <a:prstGeom prst="rect">
            <a:avLst/>
          </a:prstGeom>
        </p:spPr>
        <p:txBody>
          <a:bodyPr anchor="t" rtlCol="false" tIns="0" lIns="0" bIns="0" rIns="0">
            <a:spAutoFit/>
          </a:bodyPr>
          <a:lstStyle/>
          <a:p>
            <a:pPr algn="ctr">
              <a:lnSpc>
                <a:spcPts val="3023"/>
              </a:lnSpc>
            </a:pPr>
            <a:r>
              <a:rPr lang="en-US" sz="6046" spc="-54">
                <a:solidFill>
                  <a:srgbClr val="252423"/>
                </a:solidFill>
                <a:latin typeface="IBM Plex Sans Condensed"/>
                <a:ea typeface="IBM Plex Sans Condensed"/>
                <a:cs typeface="IBM Plex Sans Condensed"/>
                <a:sym typeface="IBM Plex Sans Condensed"/>
              </a:rPr>
              <a:t>231bn</a:t>
            </a:r>
          </a:p>
          <a:p>
            <a:pPr algn="ctr">
              <a:lnSpc>
                <a:spcPts val="4218"/>
              </a:lnSpc>
            </a:pPr>
            <a:r>
              <a:rPr lang="en-US" sz="1687" spc="-30">
                <a:solidFill>
                  <a:srgbClr val="605E5C"/>
                </a:solidFill>
                <a:latin typeface="Open Sans"/>
                <a:ea typeface="Open Sans"/>
                <a:cs typeface="Open Sans"/>
                <a:sym typeface="Open Sans"/>
              </a:rPr>
              <a:t>Sum of viewCount</a:t>
            </a:r>
          </a:p>
        </p:txBody>
      </p:sp>
      <p:sp>
        <p:nvSpPr>
          <p:cNvPr name="TextBox 57" id="57"/>
          <p:cNvSpPr txBox="true"/>
          <p:nvPr/>
        </p:nvSpPr>
        <p:spPr>
          <a:xfrm rot="0">
            <a:off x="4714603" y="2712681"/>
            <a:ext cx="1658176" cy="778148"/>
          </a:xfrm>
          <a:prstGeom prst="rect">
            <a:avLst/>
          </a:prstGeom>
        </p:spPr>
        <p:txBody>
          <a:bodyPr anchor="t" rtlCol="false" tIns="0" lIns="0" bIns="0" rIns="0">
            <a:spAutoFit/>
          </a:bodyPr>
          <a:lstStyle/>
          <a:p>
            <a:pPr algn="ctr">
              <a:lnSpc>
                <a:spcPts val="3023"/>
              </a:lnSpc>
            </a:pPr>
            <a:r>
              <a:rPr lang="en-US" sz="6046" spc="-54">
                <a:solidFill>
                  <a:srgbClr val="252423"/>
                </a:solidFill>
                <a:latin typeface="IBM Plex Sans Condensed"/>
                <a:ea typeface="IBM Plex Sans Condensed"/>
                <a:cs typeface="IBM Plex Sans Condensed"/>
                <a:sym typeface="IBM Plex Sans Condensed"/>
              </a:rPr>
              <a:t>2bn</a:t>
            </a:r>
          </a:p>
          <a:p>
            <a:pPr algn="ctr">
              <a:lnSpc>
                <a:spcPts val="4218"/>
              </a:lnSpc>
            </a:pPr>
            <a:r>
              <a:rPr lang="en-US" sz="1687" spc="-30">
                <a:solidFill>
                  <a:srgbClr val="605E5C"/>
                </a:solidFill>
                <a:latin typeface="Open Sans"/>
                <a:ea typeface="Open Sans"/>
                <a:cs typeface="Open Sans"/>
                <a:sym typeface="Open Sans"/>
              </a:rPr>
              <a:t>Sum of likeCount</a:t>
            </a:r>
          </a:p>
        </p:txBody>
      </p:sp>
      <p:sp>
        <p:nvSpPr>
          <p:cNvPr name="TextBox 58" id="58"/>
          <p:cNvSpPr txBox="true"/>
          <p:nvPr/>
        </p:nvSpPr>
        <p:spPr>
          <a:xfrm rot="0">
            <a:off x="7795224" y="2712681"/>
            <a:ext cx="2247040" cy="778148"/>
          </a:xfrm>
          <a:prstGeom prst="rect">
            <a:avLst/>
          </a:prstGeom>
        </p:spPr>
        <p:txBody>
          <a:bodyPr anchor="t" rtlCol="false" tIns="0" lIns="0" bIns="0" rIns="0">
            <a:spAutoFit/>
          </a:bodyPr>
          <a:lstStyle/>
          <a:p>
            <a:pPr algn="ctr">
              <a:lnSpc>
                <a:spcPts val="3023"/>
              </a:lnSpc>
            </a:pPr>
            <a:r>
              <a:rPr lang="en-US" sz="6046" spc="-54">
                <a:solidFill>
                  <a:srgbClr val="252423"/>
                </a:solidFill>
                <a:latin typeface="IBM Plex Sans Condensed"/>
                <a:ea typeface="IBM Plex Sans Condensed"/>
                <a:cs typeface="IBM Plex Sans Condensed"/>
                <a:sym typeface="IBM Plex Sans Condensed"/>
              </a:rPr>
              <a:t>51M</a:t>
            </a:r>
          </a:p>
          <a:p>
            <a:pPr algn="ctr">
              <a:lnSpc>
                <a:spcPts val="4218"/>
              </a:lnSpc>
            </a:pPr>
            <a:r>
              <a:rPr lang="en-US" sz="1687" spc="-30">
                <a:solidFill>
                  <a:srgbClr val="605E5C"/>
                </a:solidFill>
                <a:latin typeface="Open Sans"/>
                <a:ea typeface="Open Sans"/>
                <a:cs typeface="Open Sans"/>
                <a:sym typeface="Open Sans"/>
              </a:rPr>
              <a:t>Sum of commentCount</a:t>
            </a:r>
          </a:p>
        </p:txBody>
      </p:sp>
      <p:sp>
        <p:nvSpPr>
          <p:cNvPr name="TextBox 59" id="59"/>
          <p:cNvSpPr txBox="true"/>
          <p:nvPr/>
        </p:nvSpPr>
        <p:spPr>
          <a:xfrm rot="0">
            <a:off x="11235355" y="2712681"/>
            <a:ext cx="2165454" cy="778148"/>
          </a:xfrm>
          <a:prstGeom prst="rect">
            <a:avLst/>
          </a:prstGeom>
        </p:spPr>
        <p:txBody>
          <a:bodyPr anchor="t" rtlCol="false" tIns="0" lIns="0" bIns="0" rIns="0">
            <a:spAutoFit/>
          </a:bodyPr>
          <a:lstStyle/>
          <a:p>
            <a:pPr algn="ctr">
              <a:lnSpc>
                <a:spcPts val="3023"/>
              </a:lnSpc>
            </a:pPr>
            <a:r>
              <a:rPr lang="en-US" sz="6046" spc="-54">
                <a:solidFill>
                  <a:srgbClr val="252423"/>
                </a:solidFill>
                <a:latin typeface="IBM Plex Sans Condensed"/>
                <a:ea typeface="IBM Plex Sans Condensed"/>
                <a:cs typeface="IBM Plex Sans Condensed"/>
                <a:sym typeface="IBM Plex Sans Condensed"/>
              </a:rPr>
              <a:t>19.35K</a:t>
            </a:r>
          </a:p>
          <a:p>
            <a:pPr algn="ctr">
              <a:lnSpc>
                <a:spcPts val="4218"/>
              </a:lnSpc>
            </a:pPr>
            <a:r>
              <a:rPr lang="en-US" sz="1687" spc="-30">
                <a:solidFill>
                  <a:srgbClr val="605E5C"/>
                </a:solidFill>
                <a:latin typeface="Open Sans"/>
                <a:ea typeface="Open Sans"/>
                <a:cs typeface="Open Sans"/>
                <a:sym typeface="Open Sans"/>
              </a:rPr>
              <a:t>Count of video_id</a:t>
            </a:r>
          </a:p>
        </p:txBody>
      </p:sp>
      <p:sp>
        <p:nvSpPr>
          <p:cNvPr name="TextBox 60" id="60"/>
          <p:cNvSpPr txBox="true"/>
          <p:nvPr/>
        </p:nvSpPr>
        <p:spPr>
          <a:xfrm rot="0">
            <a:off x="14685880" y="2712681"/>
            <a:ext cx="2125685" cy="778148"/>
          </a:xfrm>
          <a:prstGeom prst="rect">
            <a:avLst/>
          </a:prstGeom>
        </p:spPr>
        <p:txBody>
          <a:bodyPr anchor="t" rtlCol="false" tIns="0" lIns="0" bIns="0" rIns="0">
            <a:spAutoFit/>
          </a:bodyPr>
          <a:lstStyle/>
          <a:p>
            <a:pPr algn="ctr">
              <a:lnSpc>
                <a:spcPts val="3023"/>
              </a:lnSpc>
            </a:pPr>
            <a:r>
              <a:rPr lang="en-US" sz="6046" spc="-54">
                <a:solidFill>
                  <a:srgbClr val="252423"/>
                </a:solidFill>
                <a:latin typeface="IBM Plex Sans Condensed"/>
                <a:ea typeface="IBM Plex Sans Condensed"/>
                <a:cs typeface="IBM Plex Sans Condensed"/>
                <a:sym typeface="IBM Plex Sans Condensed"/>
              </a:rPr>
              <a:t>14.61K</a:t>
            </a:r>
          </a:p>
          <a:p>
            <a:pPr algn="ctr">
              <a:lnSpc>
                <a:spcPts val="4218"/>
              </a:lnSpc>
            </a:pPr>
            <a:r>
              <a:rPr lang="en-US" sz="1687" spc="-30">
                <a:solidFill>
                  <a:srgbClr val="605E5C"/>
                </a:solidFill>
                <a:latin typeface="Open Sans"/>
                <a:ea typeface="Open Sans"/>
                <a:cs typeface="Open Sans"/>
                <a:sym typeface="Open Sans"/>
              </a:rPr>
              <a:t>Count of tags</a:t>
            </a:r>
          </a:p>
        </p:txBody>
      </p:sp>
      <p:sp>
        <p:nvSpPr>
          <p:cNvPr name="TextBox 61" id="61"/>
          <p:cNvSpPr txBox="true"/>
          <p:nvPr/>
        </p:nvSpPr>
        <p:spPr>
          <a:xfrm rot="0">
            <a:off x="865148" y="3864304"/>
            <a:ext cx="2070647" cy="304931"/>
          </a:xfrm>
          <a:prstGeom prst="rect">
            <a:avLst/>
          </a:prstGeom>
        </p:spPr>
        <p:txBody>
          <a:bodyPr anchor="t" rtlCol="false" tIns="0" lIns="0" bIns="0" rIns="0">
            <a:spAutoFit/>
          </a:bodyPr>
          <a:lstStyle/>
          <a:p>
            <a:pPr algn="l">
              <a:lnSpc>
                <a:spcPts val="2755"/>
              </a:lnSpc>
            </a:pPr>
            <a:r>
              <a:rPr lang="en-US" sz="1968" spc="-17">
                <a:solidFill>
                  <a:srgbClr val="252423"/>
                </a:solidFill>
                <a:latin typeface="IBM Plex Sans Condensed"/>
                <a:ea typeface="IBM Plex Sans Condensed"/>
                <a:cs typeface="IBM Plex Sans Condensed"/>
                <a:sym typeface="IBM Plex Sans Condensed"/>
              </a:rPr>
              <a:t>Top 5 songs by likes</a:t>
            </a:r>
          </a:p>
        </p:txBody>
      </p:sp>
      <p:sp>
        <p:nvSpPr>
          <p:cNvPr name="TextBox 62" id="62"/>
          <p:cNvSpPr txBox="true"/>
          <p:nvPr/>
        </p:nvSpPr>
        <p:spPr>
          <a:xfrm rot="0">
            <a:off x="865148" y="6893531"/>
            <a:ext cx="2633927" cy="304931"/>
          </a:xfrm>
          <a:prstGeom prst="rect">
            <a:avLst/>
          </a:prstGeom>
        </p:spPr>
        <p:txBody>
          <a:bodyPr anchor="t" rtlCol="false" tIns="0" lIns="0" bIns="0" rIns="0">
            <a:spAutoFit/>
          </a:bodyPr>
          <a:lstStyle/>
          <a:p>
            <a:pPr algn="l">
              <a:lnSpc>
                <a:spcPts val="2755"/>
              </a:lnSpc>
            </a:pPr>
            <a:r>
              <a:rPr lang="en-US" sz="1968" spc="-17">
                <a:solidFill>
                  <a:srgbClr val="252423"/>
                </a:solidFill>
                <a:latin typeface="IBM Plex Sans Condensed"/>
                <a:ea typeface="IBM Plex Sans Condensed"/>
                <a:cs typeface="IBM Plex Sans Condensed"/>
                <a:sym typeface="IBM Plex Sans Condensed"/>
              </a:rPr>
              <a:t>Song duration by duration</a:t>
            </a:r>
          </a:p>
        </p:txBody>
      </p:sp>
      <p:sp>
        <p:nvSpPr>
          <p:cNvPr name="TextBox 63" id="63"/>
          <p:cNvSpPr txBox="true"/>
          <p:nvPr/>
        </p:nvSpPr>
        <p:spPr>
          <a:xfrm rot="0">
            <a:off x="6696926" y="6893531"/>
            <a:ext cx="2199610" cy="304931"/>
          </a:xfrm>
          <a:prstGeom prst="rect">
            <a:avLst/>
          </a:prstGeom>
        </p:spPr>
        <p:txBody>
          <a:bodyPr anchor="t" rtlCol="false" tIns="0" lIns="0" bIns="0" rIns="0">
            <a:spAutoFit/>
          </a:bodyPr>
          <a:lstStyle/>
          <a:p>
            <a:pPr algn="l">
              <a:lnSpc>
                <a:spcPts val="2755"/>
              </a:lnSpc>
            </a:pPr>
            <a:r>
              <a:rPr lang="en-US" sz="1968" spc="-17">
                <a:solidFill>
                  <a:srgbClr val="252423"/>
                </a:solidFill>
                <a:latin typeface="IBM Plex Sans Condensed"/>
                <a:ea typeface="IBM Plex Sans Condensed"/>
                <a:cs typeface="IBM Plex Sans Condensed"/>
                <a:sym typeface="IBM Plex Sans Condensed"/>
              </a:rPr>
              <a:t>Duration vs Definition</a:t>
            </a:r>
          </a:p>
        </p:txBody>
      </p:sp>
      <p:sp>
        <p:nvSpPr>
          <p:cNvPr name="TextBox 64" id="64"/>
          <p:cNvSpPr txBox="true"/>
          <p:nvPr/>
        </p:nvSpPr>
        <p:spPr>
          <a:xfrm rot="0">
            <a:off x="6696926" y="3864304"/>
            <a:ext cx="2604433" cy="304931"/>
          </a:xfrm>
          <a:prstGeom prst="rect">
            <a:avLst/>
          </a:prstGeom>
        </p:spPr>
        <p:txBody>
          <a:bodyPr anchor="t" rtlCol="false" tIns="0" lIns="0" bIns="0" rIns="0">
            <a:spAutoFit/>
          </a:bodyPr>
          <a:lstStyle/>
          <a:p>
            <a:pPr algn="l">
              <a:lnSpc>
                <a:spcPts val="2755"/>
              </a:lnSpc>
            </a:pPr>
            <a:r>
              <a:rPr lang="en-US" sz="1968" spc="-17">
                <a:solidFill>
                  <a:srgbClr val="252423"/>
                </a:solidFill>
                <a:latin typeface="IBM Plex Sans Condensed"/>
                <a:ea typeface="IBM Plex Sans Condensed"/>
                <a:cs typeface="IBM Plex Sans Condensed"/>
                <a:sym typeface="IBM Plex Sans Condensed"/>
              </a:rPr>
              <a:t>Top 5songs by comments</a:t>
            </a:r>
          </a:p>
        </p:txBody>
      </p:sp>
      <p:sp>
        <p:nvSpPr>
          <p:cNvPr name="TextBox 65" id="65"/>
          <p:cNvSpPr txBox="true"/>
          <p:nvPr/>
        </p:nvSpPr>
        <p:spPr>
          <a:xfrm rot="0">
            <a:off x="10014645" y="6893531"/>
            <a:ext cx="2209066" cy="304931"/>
          </a:xfrm>
          <a:prstGeom prst="rect">
            <a:avLst/>
          </a:prstGeom>
        </p:spPr>
        <p:txBody>
          <a:bodyPr anchor="t" rtlCol="false" tIns="0" lIns="0" bIns="0" rIns="0">
            <a:spAutoFit/>
          </a:bodyPr>
          <a:lstStyle/>
          <a:p>
            <a:pPr algn="l">
              <a:lnSpc>
                <a:spcPts val="2755"/>
              </a:lnSpc>
            </a:pPr>
            <a:r>
              <a:rPr lang="en-US" sz="1968" spc="-17">
                <a:solidFill>
                  <a:srgbClr val="252423"/>
                </a:solidFill>
                <a:latin typeface="IBM Plex Sans Condensed"/>
                <a:ea typeface="IBM Plex Sans Condensed"/>
                <a:cs typeface="IBM Plex Sans Condensed"/>
                <a:sym typeface="IBM Plex Sans Condensed"/>
              </a:rPr>
              <a:t>View count vs caption</a:t>
            </a:r>
          </a:p>
        </p:txBody>
      </p:sp>
      <p:sp>
        <p:nvSpPr>
          <p:cNvPr name="TextBox 66" id="66"/>
          <p:cNvSpPr txBox="true"/>
          <p:nvPr/>
        </p:nvSpPr>
        <p:spPr>
          <a:xfrm rot="0">
            <a:off x="12157770" y="3864304"/>
            <a:ext cx="2182679" cy="304931"/>
          </a:xfrm>
          <a:prstGeom prst="rect">
            <a:avLst/>
          </a:prstGeom>
        </p:spPr>
        <p:txBody>
          <a:bodyPr anchor="t" rtlCol="false" tIns="0" lIns="0" bIns="0" rIns="0">
            <a:spAutoFit/>
          </a:bodyPr>
          <a:lstStyle/>
          <a:p>
            <a:pPr algn="l">
              <a:lnSpc>
                <a:spcPts val="2755"/>
              </a:lnSpc>
            </a:pPr>
            <a:r>
              <a:rPr lang="en-US" sz="1968" spc="-17">
                <a:solidFill>
                  <a:srgbClr val="252423"/>
                </a:solidFill>
                <a:latin typeface="IBM Plex Sans Condensed"/>
                <a:ea typeface="IBM Plex Sans Condensed"/>
                <a:cs typeface="IBM Plex Sans Condensed"/>
                <a:sym typeface="IBM Plex Sans Condensed"/>
              </a:rPr>
              <a:t>Top 5 songs by views</a:t>
            </a:r>
          </a:p>
        </p:txBody>
      </p:sp>
      <p:sp>
        <p:nvSpPr>
          <p:cNvPr name="TextBox 67" id="67"/>
          <p:cNvSpPr txBox="true"/>
          <p:nvPr/>
        </p:nvSpPr>
        <p:spPr>
          <a:xfrm rot="0">
            <a:off x="13208731" y="6893531"/>
            <a:ext cx="2049229" cy="304931"/>
          </a:xfrm>
          <a:prstGeom prst="rect">
            <a:avLst/>
          </a:prstGeom>
        </p:spPr>
        <p:txBody>
          <a:bodyPr anchor="t" rtlCol="false" tIns="0" lIns="0" bIns="0" rIns="0">
            <a:spAutoFit/>
          </a:bodyPr>
          <a:lstStyle/>
          <a:p>
            <a:pPr algn="l">
              <a:lnSpc>
                <a:spcPts val="2755"/>
              </a:lnSpc>
            </a:pPr>
            <a:r>
              <a:rPr lang="en-US" sz="1968" spc="-17">
                <a:solidFill>
                  <a:srgbClr val="252423"/>
                </a:solidFill>
                <a:latin typeface="IBM Plex Sans Condensed"/>
                <a:ea typeface="IBM Plex Sans Condensed"/>
                <a:cs typeface="IBM Plex Sans Condensed"/>
                <a:sym typeface="IBM Plex Sans Condensed"/>
              </a:rPr>
              <a:t>Total Videos by Year</a:t>
            </a:r>
          </a:p>
        </p:txBody>
      </p:sp>
      <p:sp>
        <p:nvSpPr>
          <p:cNvPr name="TextBox 68" id="68"/>
          <p:cNvSpPr txBox="true"/>
          <p:nvPr/>
        </p:nvSpPr>
        <p:spPr>
          <a:xfrm rot="-5400000">
            <a:off x="813423" y="5322950"/>
            <a:ext cx="257925" cy="206294"/>
          </a:xfrm>
          <a:prstGeom prst="rect">
            <a:avLst/>
          </a:prstGeom>
        </p:spPr>
        <p:txBody>
          <a:bodyPr anchor="t" rtlCol="false" tIns="0" lIns="0" bIns="0" rIns="0">
            <a:spAutoFit/>
          </a:bodyPr>
          <a:lstStyle/>
          <a:p>
            <a:pPr algn="l">
              <a:lnSpc>
                <a:spcPts val="1771"/>
              </a:lnSpc>
            </a:pPr>
            <a:r>
              <a:rPr lang="en-US" sz="1265" spc="-11">
                <a:solidFill>
                  <a:srgbClr val="252423"/>
                </a:solidFill>
                <a:latin typeface="IBM Plex Sans Condensed"/>
                <a:ea typeface="IBM Plex Sans Condensed"/>
                <a:cs typeface="IBM Plex Sans Condensed"/>
                <a:sym typeface="IBM Plex Sans Condensed"/>
              </a:rPr>
              <a:t>title</a:t>
            </a:r>
          </a:p>
        </p:txBody>
      </p:sp>
      <p:sp>
        <p:nvSpPr>
          <p:cNvPr name="TextBox 69" id="69"/>
          <p:cNvSpPr txBox="true"/>
          <p:nvPr/>
        </p:nvSpPr>
        <p:spPr>
          <a:xfrm rot="-5400000">
            <a:off x="813423" y="8506630"/>
            <a:ext cx="257925" cy="206294"/>
          </a:xfrm>
          <a:prstGeom prst="rect">
            <a:avLst/>
          </a:prstGeom>
        </p:spPr>
        <p:txBody>
          <a:bodyPr anchor="t" rtlCol="false" tIns="0" lIns="0" bIns="0" rIns="0">
            <a:spAutoFit/>
          </a:bodyPr>
          <a:lstStyle/>
          <a:p>
            <a:pPr algn="l">
              <a:lnSpc>
                <a:spcPts val="1771"/>
              </a:lnSpc>
            </a:pPr>
            <a:r>
              <a:rPr lang="en-US" sz="1265" spc="-11">
                <a:solidFill>
                  <a:srgbClr val="252423"/>
                </a:solidFill>
                <a:latin typeface="IBM Plex Sans Condensed"/>
                <a:ea typeface="IBM Plex Sans Condensed"/>
                <a:cs typeface="IBM Plex Sans Condensed"/>
                <a:sym typeface="IBM Plex Sans Condensed"/>
              </a:rPr>
              <a:t>title</a:t>
            </a:r>
          </a:p>
        </p:txBody>
      </p:sp>
      <p:sp>
        <p:nvSpPr>
          <p:cNvPr name="TextBox 70" id="70"/>
          <p:cNvSpPr txBox="true"/>
          <p:nvPr/>
        </p:nvSpPr>
        <p:spPr>
          <a:xfrm rot="-5400000">
            <a:off x="6645202" y="5322950"/>
            <a:ext cx="257925" cy="206294"/>
          </a:xfrm>
          <a:prstGeom prst="rect">
            <a:avLst/>
          </a:prstGeom>
        </p:spPr>
        <p:txBody>
          <a:bodyPr anchor="t" rtlCol="false" tIns="0" lIns="0" bIns="0" rIns="0">
            <a:spAutoFit/>
          </a:bodyPr>
          <a:lstStyle/>
          <a:p>
            <a:pPr algn="l">
              <a:lnSpc>
                <a:spcPts val="1771"/>
              </a:lnSpc>
            </a:pPr>
            <a:r>
              <a:rPr lang="en-US" sz="1265" spc="-11">
                <a:solidFill>
                  <a:srgbClr val="252423"/>
                </a:solidFill>
                <a:latin typeface="IBM Plex Sans Condensed"/>
                <a:ea typeface="IBM Plex Sans Condensed"/>
                <a:cs typeface="IBM Plex Sans Condensed"/>
                <a:sym typeface="IBM Plex Sans Condensed"/>
              </a:rPr>
              <a:t>title</a:t>
            </a:r>
          </a:p>
        </p:txBody>
      </p:sp>
      <p:sp>
        <p:nvSpPr>
          <p:cNvPr name="TextBox 71" id="71"/>
          <p:cNvSpPr txBox="true"/>
          <p:nvPr/>
        </p:nvSpPr>
        <p:spPr>
          <a:xfrm rot="-5400000">
            <a:off x="12106044" y="5322950"/>
            <a:ext cx="257925" cy="206294"/>
          </a:xfrm>
          <a:prstGeom prst="rect">
            <a:avLst/>
          </a:prstGeom>
        </p:spPr>
        <p:txBody>
          <a:bodyPr anchor="t" rtlCol="false" tIns="0" lIns="0" bIns="0" rIns="0">
            <a:spAutoFit/>
          </a:bodyPr>
          <a:lstStyle/>
          <a:p>
            <a:pPr algn="l">
              <a:lnSpc>
                <a:spcPts val="1771"/>
              </a:lnSpc>
            </a:pPr>
            <a:r>
              <a:rPr lang="en-US" sz="1265" spc="-11">
                <a:solidFill>
                  <a:srgbClr val="252423"/>
                </a:solidFill>
                <a:latin typeface="IBM Plex Sans Condensed"/>
                <a:ea typeface="IBM Plex Sans Condensed"/>
                <a:cs typeface="IBM Plex Sans Condensed"/>
                <a:sym typeface="IBM Plex Sans Condensed"/>
              </a:rPr>
              <a:t>title</a:t>
            </a:r>
          </a:p>
        </p:txBody>
      </p:sp>
      <p:sp>
        <p:nvSpPr>
          <p:cNvPr name="TextBox 72" id="72"/>
          <p:cNvSpPr txBox="true"/>
          <p:nvPr/>
        </p:nvSpPr>
        <p:spPr>
          <a:xfrm rot="0">
            <a:off x="9362009" y="8221161"/>
            <a:ext cx="210308" cy="640647"/>
          </a:xfrm>
          <a:prstGeom prst="rect">
            <a:avLst/>
          </a:prstGeom>
        </p:spPr>
        <p:txBody>
          <a:bodyPr anchor="t" rtlCol="false" tIns="0" lIns="0" bIns="0" rIns="0">
            <a:spAutoFit/>
          </a:bodyPr>
          <a:lstStyle/>
          <a:p>
            <a:pPr algn="just">
              <a:lnSpc>
                <a:spcPts val="2636"/>
              </a:lnSpc>
            </a:pPr>
            <a:r>
              <a:rPr lang="en-US" sz="1405" spc="-25">
                <a:solidFill>
                  <a:srgbClr val="605E5C"/>
                </a:solidFill>
                <a:latin typeface="Open Sans"/>
                <a:ea typeface="Open Sans"/>
                <a:cs typeface="Open Sans"/>
                <a:sym typeface="Open Sans"/>
              </a:rPr>
              <a:t>hd sd</a:t>
            </a:r>
          </a:p>
        </p:txBody>
      </p:sp>
      <p:sp>
        <p:nvSpPr>
          <p:cNvPr name="TextBox 73" id="73"/>
          <p:cNvSpPr txBox="true"/>
          <p:nvPr/>
        </p:nvSpPr>
        <p:spPr>
          <a:xfrm rot="0">
            <a:off x="12402434" y="8221161"/>
            <a:ext cx="391991" cy="640647"/>
          </a:xfrm>
          <a:prstGeom prst="rect">
            <a:avLst/>
          </a:prstGeom>
        </p:spPr>
        <p:txBody>
          <a:bodyPr anchor="t" rtlCol="false" tIns="0" lIns="0" bIns="0" rIns="0">
            <a:spAutoFit/>
          </a:bodyPr>
          <a:lstStyle/>
          <a:p>
            <a:pPr algn="l">
              <a:lnSpc>
                <a:spcPts val="2636"/>
              </a:lnSpc>
            </a:pPr>
            <a:r>
              <a:rPr lang="en-US" sz="1405" spc="-25">
                <a:solidFill>
                  <a:srgbClr val="605E5C"/>
                </a:solidFill>
                <a:latin typeface="Open Sans"/>
                <a:ea typeface="Open Sans"/>
                <a:cs typeface="Open Sans"/>
                <a:sym typeface="Open Sans"/>
              </a:rPr>
              <a:t>False True</a:t>
            </a:r>
          </a:p>
        </p:txBody>
      </p:sp>
      <p:sp>
        <p:nvSpPr>
          <p:cNvPr name="TextBox 74" id="74"/>
          <p:cNvSpPr txBox="true"/>
          <p:nvPr/>
        </p:nvSpPr>
        <p:spPr>
          <a:xfrm rot="0">
            <a:off x="15252013" y="9714634"/>
            <a:ext cx="290434" cy="206294"/>
          </a:xfrm>
          <a:prstGeom prst="rect">
            <a:avLst/>
          </a:prstGeom>
        </p:spPr>
        <p:txBody>
          <a:bodyPr anchor="t" rtlCol="false" tIns="0" lIns="0" bIns="0" rIns="0">
            <a:spAutoFit/>
          </a:bodyPr>
          <a:lstStyle/>
          <a:p>
            <a:pPr algn="l">
              <a:lnSpc>
                <a:spcPts val="1771"/>
              </a:lnSpc>
            </a:pPr>
            <a:r>
              <a:rPr lang="en-US" sz="1265" spc="-11">
                <a:solidFill>
                  <a:srgbClr val="252423"/>
                </a:solidFill>
                <a:latin typeface="IBM Plex Sans Condensed"/>
                <a:ea typeface="IBM Plex Sans Condensed"/>
                <a:cs typeface="IBM Plex Sans Condensed"/>
                <a:sym typeface="IBM Plex Sans Condensed"/>
              </a:rPr>
              <a:t>Year</a:t>
            </a:r>
          </a:p>
        </p:txBody>
      </p:sp>
      <p:sp>
        <p:nvSpPr>
          <p:cNvPr name="TextBox 75" id="75"/>
          <p:cNvSpPr txBox="true"/>
          <p:nvPr/>
        </p:nvSpPr>
        <p:spPr>
          <a:xfrm rot="0">
            <a:off x="14816075" y="598389"/>
            <a:ext cx="2188640" cy="702247"/>
          </a:xfrm>
          <a:prstGeom prst="rect">
            <a:avLst/>
          </a:prstGeom>
        </p:spPr>
        <p:txBody>
          <a:bodyPr anchor="t" rtlCol="false" tIns="0" lIns="0" bIns="0" rIns="0">
            <a:spAutoFit/>
          </a:bodyPr>
          <a:lstStyle/>
          <a:p>
            <a:pPr algn="l">
              <a:lnSpc>
                <a:spcPts val="5512"/>
              </a:lnSpc>
            </a:pPr>
            <a:r>
              <a:rPr lang="en-US" sz="3937" spc="-70">
                <a:solidFill>
                  <a:srgbClr val="252423"/>
                </a:solidFill>
                <a:latin typeface="Open Sans Bold"/>
                <a:ea typeface="Open Sans Bold"/>
                <a:cs typeface="Open Sans Bold"/>
                <a:sym typeface="Open Sans Bold"/>
              </a:rPr>
              <a:t>T SERIES</a:t>
            </a:r>
            <a:r>
              <a:rPr lang="en-US" sz="3937" spc="-70">
                <a:solidFill>
                  <a:srgbClr val="252423"/>
                </a:solidFill>
                <a:latin typeface="Open Sans"/>
                <a:ea typeface="Open Sans"/>
                <a:cs typeface="Open Sans"/>
                <a:sym typeface="Open Sans"/>
              </a:rPr>
              <a:t> </a:t>
            </a:r>
          </a:p>
        </p:txBody>
      </p:sp>
      <p:sp>
        <p:nvSpPr>
          <p:cNvPr name="TextBox 76" id="76"/>
          <p:cNvSpPr txBox="true"/>
          <p:nvPr/>
        </p:nvSpPr>
        <p:spPr>
          <a:xfrm rot="0">
            <a:off x="3604544" y="452920"/>
            <a:ext cx="5659591" cy="985198"/>
          </a:xfrm>
          <a:prstGeom prst="rect">
            <a:avLst/>
          </a:prstGeom>
        </p:spPr>
        <p:txBody>
          <a:bodyPr anchor="t" rtlCol="false" tIns="0" lIns="0" bIns="0" rIns="0">
            <a:spAutoFit/>
          </a:bodyPr>
          <a:lstStyle/>
          <a:p>
            <a:pPr algn="l">
              <a:lnSpc>
                <a:spcPts val="7874"/>
              </a:lnSpc>
            </a:pPr>
            <a:r>
              <a:rPr lang="en-US" sz="5624" spc="-101">
                <a:solidFill>
                  <a:srgbClr val="252423"/>
                </a:solidFill>
                <a:latin typeface="Open Sans Bold"/>
                <a:ea typeface="Open Sans Bold"/>
                <a:cs typeface="Open Sans Bold"/>
                <a:sym typeface="Open Sans Bold"/>
              </a:rPr>
              <a:t>SONG ANALYSIS</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3764167" y="6379649"/>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AutoShape 3" id="3"/>
          <p:cNvSpPr/>
          <p:nvPr/>
        </p:nvSpPr>
        <p:spPr>
          <a:xfrm>
            <a:off x="-260599" y="9061267"/>
            <a:ext cx="7105264" cy="19050"/>
          </a:xfrm>
          <a:prstGeom prst="line">
            <a:avLst/>
          </a:prstGeom>
          <a:ln cap="flat" w="114300">
            <a:solidFill>
              <a:srgbClr val="9FC3D0"/>
            </a:solidFill>
            <a:prstDash val="solid"/>
            <a:headEnd type="none" len="sm" w="sm"/>
            <a:tailEnd type="none" len="sm" w="sm"/>
          </a:ln>
        </p:spPr>
      </p:sp>
      <p:sp>
        <p:nvSpPr>
          <p:cNvPr name="AutoShape 4" id="4"/>
          <p:cNvSpPr/>
          <p:nvPr/>
        </p:nvSpPr>
        <p:spPr>
          <a:xfrm>
            <a:off x="11430169" y="9061267"/>
            <a:ext cx="7105264" cy="19050"/>
          </a:xfrm>
          <a:prstGeom prst="line">
            <a:avLst/>
          </a:prstGeom>
          <a:ln cap="flat" w="114300">
            <a:solidFill>
              <a:srgbClr val="9FC3D0"/>
            </a:solidFill>
            <a:prstDash val="solid"/>
            <a:headEnd type="none" len="sm" w="sm"/>
            <a:tailEnd type="none" len="sm" w="sm"/>
          </a:ln>
        </p:spPr>
      </p:sp>
      <p:grpSp>
        <p:nvGrpSpPr>
          <p:cNvPr name="Group 5" id="5"/>
          <p:cNvGrpSpPr/>
          <p:nvPr/>
        </p:nvGrpSpPr>
        <p:grpSpPr>
          <a:xfrm rot="0">
            <a:off x="15859155" y="0"/>
            <a:ext cx="1562612" cy="1673225"/>
            <a:chOff x="0" y="0"/>
            <a:chExt cx="2083482" cy="2230967"/>
          </a:xfrm>
        </p:grpSpPr>
        <p:grpSp>
          <p:nvGrpSpPr>
            <p:cNvPr name="Group 6" id="6"/>
            <p:cNvGrpSpPr/>
            <p:nvPr/>
          </p:nvGrpSpPr>
          <p:grpSpPr>
            <a:xfrm rot="0">
              <a:off x="75599" y="0"/>
              <a:ext cx="1932284" cy="2230967"/>
              <a:chOff x="0" y="0"/>
              <a:chExt cx="703982" cy="812800"/>
            </a:xfrm>
          </p:grpSpPr>
          <p:sp>
            <p:nvSpPr>
              <p:cNvPr name="Freeform 7" id="7"/>
              <p:cNvSpPr/>
              <p:nvPr/>
            </p:nvSpPr>
            <p:spPr>
              <a:xfrm flipH="false" flipV="false" rot="0">
                <a:off x="0" y="0"/>
                <a:ext cx="703982" cy="812800"/>
              </a:xfrm>
              <a:custGeom>
                <a:avLst/>
                <a:gdLst/>
                <a:ahLst/>
                <a:cxnLst/>
                <a:rect r="r" b="b" t="t" l="l"/>
                <a:pathLst>
                  <a:path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name="TextBox 8" id="8"/>
              <p:cNvSpPr txBox="true"/>
              <p:nvPr/>
            </p:nvSpPr>
            <p:spPr>
              <a:xfrm>
                <a:off x="0" y="-47625"/>
                <a:ext cx="703982" cy="733425"/>
              </a:xfrm>
              <a:prstGeom prst="rect">
                <a:avLst/>
              </a:prstGeom>
            </p:spPr>
            <p:txBody>
              <a:bodyPr anchor="ctr" rtlCol="false" tIns="50800" lIns="50800" bIns="50800" rIns="50800"/>
              <a:lstStyle/>
              <a:p>
                <a:pPr algn="ctr">
                  <a:lnSpc>
                    <a:spcPts val="2659"/>
                  </a:lnSpc>
                </a:pPr>
              </a:p>
            </p:txBody>
          </p:sp>
        </p:grpSp>
        <p:sp>
          <p:nvSpPr>
            <p:cNvPr name="TextBox 9" id="9"/>
            <p:cNvSpPr txBox="true"/>
            <p:nvPr/>
          </p:nvSpPr>
          <p:spPr>
            <a:xfrm rot="0">
              <a:off x="0" y="437582"/>
              <a:ext cx="2083482" cy="1241504"/>
            </a:xfrm>
            <a:prstGeom prst="rect">
              <a:avLst/>
            </a:prstGeom>
          </p:spPr>
          <p:txBody>
            <a:bodyPr anchor="t" rtlCol="false" tIns="0" lIns="0" bIns="0" rIns="0">
              <a:spAutoFit/>
            </a:bodyPr>
            <a:lstStyle/>
            <a:p>
              <a:pPr algn="ctr">
                <a:lnSpc>
                  <a:spcPts val="7805"/>
                </a:lnSpc>
              </a:pPr>
              <a:r>
                <a:rPr lang="en-US" sz="5575">
                  <a:solidFill>
                    <a:srgbClr val="000000"/>
                  </a:solidFill>
                  <a:latin typeface="Open Sans Bold"/>
                  <a:ea typeface="Open Sans Bold"/>
                  <a:cs typeface="Open Sans Bold"/>
                  <a:sym typeface="Open Sans Bold"/>
                </a:rPr>
                <a:t>13</a:t>
              </a:r>
            </a:p>
          </p:txBody>
        </p:sp>
      </p:grpSp>
      <p:sp>
        <p:nvSpPr>
          <p:cNvPr name="Freeform 10" id="10"/>
          <p:cNvSpPr/>
          <p:nvPr/>
        </p:nvSpPr>
        <p:spPr>
          <a:xfrm flipH="false" flipV="false" rot="0">
            <a:off x="-3657600" y="-402279"/>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1" id="11"/>
          <p:cNvSpPr txBox="true"/>
          <p:nvPr/>
        </p:nvSpPr>
        <p:spPr>
          <a:xfrm rot="0">
            <a:off x="1745516" y="4819967"/>
            <a:ext cx="14796969" cy="2380615"/>
          </a:xfrm>
          <a:prstGeom prst="rect">
            <a:avLst/>
          </a:prstGeom>
        </p:spPr>
        <p:txBody>
          <a:bodyPr anchor="t" rtlCol="false" tIns="0" lIns="0" bIns="0" rIns="0">
            <a:spAutoFit/>
          </a:bodyPr>
          <a:lstStyle/>
          <a:p>
            <a:pPr algn="ctr" marL="734059" indent="-367030" lvl="1">
              <a:lnSpc>
                <a:spcPts val="4759"/>
              </a:lnSpc>
              <a:buFont typeface="Arial"/>
              <a:buChar char="•"/>
            </a:pPr>
            <a:r>
              <a:rPr lang="en-US" sz="3399">
                <a:solidFill>
                  <a:srgbClr val="000000"/>
                </a:solidFill>
                <a:latin typeface="Canva Sans"/>
                <a:ea typeface="Canva Sans"/>
                <a:cs typeface="Canva Sans"/>
                <a:sym typeface="Canva Sans"/>
              </a:rPr>
              <a:t>Caption is not creating any impact on  view counts</a:t>
            </a:r>
          </a:p>
          <a:p>
            <a:pPr algn="ctr" marL="734059" indent="-367030" lvl="1">
              <a:lnSpc>
                <a:spcPts val="4759"/>
              </a:lnSpc>
              <a:buFont typeface="Arial"/>
              <a:buChar char="•"/>
            </a:pPr>
            <a:r>
              <a:rPr lang="en-US" sz="3399">
                <a:solidFill>
                  <a:srgbClr val="000000"/>
                </a:solidFill>
                <a:latin typeface="Canva Sans"/>
                <a:ea typeface="Canva Sans"/>
                <a:cs typeface="Canva Sans"/>
                <a:sym typeface="Canva Sans"/>
              </a:rPr>
              <a:t>Videos with hd quality are getting most number of views.</a:t>
            </a:r>
          </a:p>
          <a:p>
            <a:pPr algn="ctr" marL="734059" indent="-367030" lvl="1">
              <a:lnSpc>
                <a:spcPts val="4759"/>
              </a:lnSpc>
              <a:buFont typeface="Arial"/>
              <a:buChar char="•"/>
            </a:pPr>
            <a:r>
              <a:rPr lang="en-US" sz="3399">
                <a:solidFill>
                  <a:srgbClr val="000000"/>
                </a:solidFill>
                <a:latin typeface="Canva Sans"/>
                <a:ea typeface="Canva Sans"/>
                <a:cs typeface="Canva Sans"/>
                <a:sym typeface="Canva Sans"/>
              </a:rPr>
              <a:t>Number of tags could create major impact on views.</a:t>
            </a:r>
          </a:p>
          <a:p>
            <a:pPr algn="ctr" marL="734059" indent="-367030" lvl="1">
              <a:lnSpc>
                <a:spcPts val="4759"/>
              </a:lnSpc>
              <a:buFont typeface="Arial"/>
              <a:buChar char="•"/>
            </a:pPr>
            <a:r>
              <a:rPr lang="en-US" sz="3399">
                <a:solidFill>
                  <a:srgbClr val="000000"/>
                </a:solidFill>
                <a:latin typeface="Canva Sans"/>
                <a:ea typeface="Canva Sans"/>
                <a:cs typeface="Canva Sans"/>
                <a:sym typeface="Canva Sans"/>
              </a:rPr>
              <a:t>Time of publishing videos are also creating a major impact on views.</a:t>
            </a:r>
          </a:p>
        </p:txBody>
      </p:sp>
      <p:sp>
        <p:nvSpPr>
          <p:cNvPr name="TextBox 12" id="12"/>
          <p:cNvSpPr txBox="true"/>
          <p:nvPr/>
        </p:nvSpPr>
        <p:spPr>
          <a:xfrm rot="0">
            <a:off x="4582863" y="1216032"/>
            <a:ext cx="7899321" cy="1517012"/>
          </a:xfrm>
          <a:prstGeom prst="rect">
            <a:avLst/>
          </a:prstGeom>
        </p:spPr>
        <p:txBody>
          <a:bodyPr anchor="t" rtlCol="false" tIns="0" lIns="0" bIns="0" rIns="0">
            <a:spAutoFit/>
          </a:bodyPr>
          <a:lstStyle/>
          <a:p>
            <a:pPr algn="ctr">
              <a:lnSpc>
                <a:spcPts val="12460"/>
              </a:lnSpc>
            </a:pPr>
            <a:r>
              <a:rPr lang="en-US" sz="8900">
                <a:solidFill>
                  <a:srgbClr val="000000"/>
                </a:solidFill>
                <a:latin typeface="Canva Sans Bold"/>
                <a:ea typeface="Canva Sans Bold"/>
                <a:cs typeface="Canva Sans Bold"/>
                <a:sym typeface="Canva Sans Bold"/>
              </a:rPr>
              <a:t>Interpretation</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TextBox 2" id="2"/>
          <p:cNvSpPr txBox="true"/>
          <p:nvPr/>
        </p:nvSpPr>
        <p:spPr>
          <a:xfrm rot="0">
            <a:off x="4554977" y="3748035"/>
            <a:ext cx="11627497" cy="2514704"/>
          </a:xfrm>
          <a:prstGeom prst="rect">
            <a:avLst/>
          </a:prstGeom>
        </p:spPr>
        <p:txBody>
          <a:bodyPr anchor="t" rtlCol="false" tIns="0" lIns="0" bIns="0" rIns="0">
            <a:spAutoFit/>
          </a:bodyPr>
          <a:lstStyle/>
          <a:p>
            <a:pPr algn="ctr">
              <a:lnSpc>
                <a:spcPts val="20573"/>
              </a:lnSpc>
            </a:pPr>
            <a:r>
              <a:rPr lang="en-US" sz="14695">
                <a:solidFill>
                  <a:srgbClr val="000000"/>
                </a:solidFill>
                <a:latin typeface="Alatsi"/>
                <a:ea typeface="Alatsi"/>
                <a:cs typeface="Alatsi"/>
                <a:sym typeface="Alatsi"/>
              </a:rPr>
              <a:t>THANK YOU</a:t>
            </a:r>
          </a:p>
        </p:txBody>
      </p:sp>
      <p:grpSp>
        <p:nvGrpSpPr>
          <p:cNvPr name="Group 3" id="3"/>
          <p:cNvGrpSpPr/>
          <p:nvPr/>
        </p:nvGrpSpPr>
        <p:grpSpPr>
          <a:xfrm rot="0">
            <a:off x="-31071" y="0"/>
            <a:ext cx="4239083" cy="10287000"/>
            <a:chOff x="0" y="0"/>
            <a:chExt cx="5652111" cy="13716000"/>
          </a:xfrm>
        </p:grpSpPr>
        <p:grpSp>
          <p:nvGrpSpPr>
            <p:cNvPr name="Group 4" id="4"/>
            <p:cNvGrpSpPr/>
            <p:nvPr/>
          </p:nvGrpSpPr>
          <p:grpSpPr>
            <a:xfrm rot="0">
              <a:off x="2826056" y="0"/>
              <a:ext cx="2826056" cy="13716000"/>
              <a:chOff x="0" y="0"/>
              <a:chExt cx="558233" cy="2709333"/>
            </a:xfrm>
          </p:grpSpPr>
          <p:sp>
            <p:nvSpPr>
              <p:cNvPr name="Freeform 5" id="5"/>
              <p:cNvSpPr/>
              <p:nvPr/>
            </p:nvSpPr>
            <p:spPr>
              <a:xfrm flipH="false" flipV="false" rot="0">
                <a:off x="0" y="0"/>
                <a:ext cx="558233" cy="2709333"/>
              </a:xfrm>
              <a:custGeom>
                <a:avLst/>
                <a:gdLst/>
                <a:ahLst/>
                <a:cxnLst/>
                <a:rect r="r" b="b" t="t" l="l"/>
                <a:pathLst>
                  <a:path h="2709333" w="558233">
                    <a:moveTo>
                      <a:pt x="0" y="0"/>
                    </a:moveTo>
                    <a:lnTo>
                      <a:pt x="558233" y="0"/>
                    </a:lnTo>
                    <a:lnTo>
                      <a:pt x="558233" y="2709333"/>
                    </a:lnTo>
                    <a:lnTo>
                      <a:pt x="0" y="2709333"/>
                    </a:lnTo>
                    <a:close/>
                  </a:path>
                </a:pathLst>
              </a:custGeom>
              <a:solidFill>
                <a:srgbClr val="E9E0D9"/>
              </a:solidFill>
            </p:spPr>
          </p:sp>
          <p:sp>
            <p:nvSpPr>
              <p:cNvPr name="TextBox 6" id="6"/>
              <p:cNvSpPr txBox="true"/>
              <p:nvPr/>
            </p:nvSpPr>
            <p:spPr>
              <a:xfrm>
                <a:off x="0" y="-47625"/>
                <a:ext cx="558233" cy="2756958"/>
              </a:xfrm>
              <a:prstGeom prst="rect">
                <a:avLst/>
              </a:prstGeom>
            </p:spPr>
            <p:txBody>
              <a:bodyPr anchor="ctr" rtlCol="false" tIns="50800" lIns="50800" bIns="50800" rIns="50800"/>
              <a:lstStyle/>
              <a:p>
                <a:pPr algn="ctr">
                  <a:lnSpc>
                    <a:spcPts val="2659"/>
                  </a:lnSpc>
                </a:pPr>
              </a:p>
            </p:txBody>
          </p:sp>
        </p:grpSp>
        <p:grpSp>
          <p:nvGrpSpPr>
            <p:cNvPr name="Group 7" id="7"/>
            <p:cNvGrpSpPr/>
            <p:nvPr/>
          </p:nvGrpSpPr>
          <p:grpSpPr>
            <a:xfrm rot="0">
              <a:off x="1413028" y="0"/>
              <a:ext cx="2826056" cy="13716000"/>
              <a:chOff x="0" y="0"/>
              <a:chExt cx="558233" cy="2709333"/>
            </a:xfrm>
          </p:grpSpPr>
          <p:sp>
            <p:nvSpPr>
              <p:cNvPr name="Freeform 8" id="8"/>
              <p:cNvSpPr/>
              <p:nvPr/>
            </p:nvSpPr>
            <p:spPr>
              <a:xfrm flipH="false" flipV="false" rot="0">
                <a:off x="0" y="0"/>
                <a:ext cx="558233" cy="2709333"/>
              </a:xfrm>
              <a:custGeom>
                <a:avLst/>
                <a:gdLst/>
                <a:ahLst/>
                <a:cxnLst/>
                <a:rect r="r" b="b" t="t" l="l"/>
                <a:pathLst>
                  <a:path h="2709333" w="558233">
                    <a:moveTo>
                      <a:pt x="0" y="0"/>
                    </a:moveTo>
                    <a:lnTo>
                      <a:pt x="558233" y="0"/>
                    </a:lnTo>
                    <a:lnTo>
                      <a:pt x="558233" y="2709333"/>
                    </a:lnTo>
                    <a:lnTo>
                      <a:pt x="0" y="2709333"/>
                    </a:lnTo>
                    <a:close/>
                  </a:path>
                </a:pathLst>
              </a:custGeom>
              <a:solidFill>
                <a:srgbClr val="9FC3D0"/>
              </a:solidFill>
            </p:spPr>
          </p:sp>
          <p:sp>
            <p:nvSpPr>
              <p:cNvPr name="TextBox 9" id="9"/>
              <p:cNvSpPr txBox="true"/>
              <p:nvPr/>
            </p:nvSpPr>
            <p:spPr>
              <a:xfrm>
                <a:off x="0" y="-47625"/>
                <a:ext cx="558233" cy="2756958"/>
              </a:xfrm>
              <a:prstGeom prst="rect">
                <a:avLst/>
              </a:prstGeom>
            </p:spPr>
            <p:txBody>
              <a:bodyPr anchor="ctr" rtlCol="false" tIns="50800" lIns="50800" bIns="50800" rIns="50800"/>
              <a:lstStyle/>
              <a:p>
                <a:pPr algn="ctr">
                  <a:lnSpc>
                    <a:spcPts val="2659"/>
                  </a:lnSpc>
                </a:pPr>
              </a:p>
            </p:txBody>
          </p:sp>
        </p:grpSp>
        <p:grpSp>
          <p:nvGrpSpPr>
            <p:cNvPr name="Group 10" id="10"/>
            <p:cNvGrpSpPr/>
            <p:nvPr/>
          </p:nvGrpSpPr>
          <p:grpSpPr>
            <a:xfrm rot="0">
              <a:off x="0" y="0"/>
              <a:ext cx="2826056" cy="13716000"/>
              <a:chOff x="0" y="0"/>
              <a:chExt cx="558233" cy="2709333"/>
            </a:xfrm>
          </p:grpSpPr>
          <p:sp>
            <p:nvSpPr>
              <p:cNvPr name="Freeform 11" id="11"/>
              <p:cNvSpPr/>
              <p:nvPr/>
            </p:nvSpPr>
            <p:spPr>
              <a:xfrm flipH="false" flipV="false" rot="0">
                <a:off x="0" y="0"/>
                <a:ext cx="558233" cy="2709333"/>
              </a:xfrm>
              <a:custGeom>
                <a:avLst/>
                <a:gdLst/>
                <a:ahLst/>
                <a:cxnLst/>
                <a:rect r="r" b="b" t="t" l="l"/>
                <a:pathLst>
                  <a:path h="2709333" w="558233">
                    <a:moveTo>
                      <a:pt x="0" y="0"/>
                    </a:moveTo>
                    <a:lnTo>
                      <a:pt x="558233" y="0"/>
                    </a:lnTo>
                    <a:lnTo>
                      <a:pt x="558233" y="2709333"/>
                    </a:lnTo>
                    <a:lnTo>
                      <a:pt x="0" y="2709333"/>
                    </a:lnTo>
                    <a:close/>
                  </a:path>
                </a:pathLst>
              </a:custGeom>
              <a:solidFill>
                <a:srgbClr val="E9C7C6"/>
              </a:solidFill>
            </p:spPr>
          </p:sp>
          <p:sp>
            <p:nvSpPr>
              <p:cNvPr name="TextBox 12" id="12"/>
              <p:cNvSpPr txBox="true"/>
              <p:nvPr/>
            </p:nvSpPr>
            <p:spPr>
              <a:xfrm>
                <a:off x="0" y="-47625"/>
                <a:ext cx="558233" cy="2756958"/>
              </a:xfrm>
              <a:prstGeom prst="rect">
                <a:avLst/>
              </a:prstGeom>
            </p:spPr>
            <p:txBody>
              <a:bodyPr anchor="ctr" rtlCol="false" tIns="50800" lIns="50800" bIns="50800" rIns="50800"/>
              <a:lstStyle/>
              <a:p>
                <a:pPr algn="ctr">
                  <a:lnSpc>
                    <a:spcPts val="2659"/>
                  </a:lnSpc>
                </a:pPr>
              </a:p>
            </p:txBody>
          </p:sp>
        </p:grpSp>
      </p:grpSp>
      <p:sp>
        <p:nvSpPr>
          <p:cNvPr name="Freeform 13" id="13"/>
          <p:cNvSpPr/>
          <p:nvPr/>
        </p:nvSpPr>
        <p:spPr>
          <a:xfrm flipH="false" flipV="false" rot="0">
            <a:off x="12412831" y="8026211"/>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4" id="14"/>
          <p:cNvSpPr/>
          <p:nvPr/>
        </p:nvSpPr>
        <p:spPr>
          <a:xfrm flipH="false" flipV="false" rot="0">
            <a:off x="11413653" y="-573693"/>
            <a:ext cx="7315200" cy="2477783"/>
          </a:xfrm>
          <a:custGeom>
            <a:avLst/>
            <a:gdLst/>
            <a:ahLst/>
            <a:cxnLst/>
            <a:rect r="r" b="b" t="t" l="l"/>
            <a:pathLst>
              <a:path h="2477783" w="7315200">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DAGKJnqX7T8</dc:identifier>
  <dcterms:modified xsi:type="dcterms:W3CDTF">2011-08-01T06:04:30Z</dcterms:modified>
  <cp:revision>1</cp:revision>
  <dc:title>Beige Pastel Minimalist Thesis Defense Presentation</dc:title>
</cp:coreProperties>
</file>