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350" r:id="rId6"/>
    <p:sldId id="285" r:id="rId7"/>
    <p:sldId id="283" r:id="rId8"/>
    <p:sldId id="259" r:id="rId9"/>
    <p:sldId id="342" r:id="rId10"/>
    <p:sldId id="351" r:id="rId11"/>
    <p:sldId id="347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17-Oct-24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Eating disorders and </a:t>
            </a:r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Are men underdiagnosed?</a:t>
            </a: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Thesis</a:t>
            </a:r>
            <a:b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statement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9002" y="831286"/>
            <a:ext cx="3617537" cy="5195425"/>
          </a:xfrm>
        </p:spPr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4800" spc="200" dirty="0" smtClean="0">
                <a:solidFill>
                  <a:schemeClr val="tx1"/>
                </a:solidFill>
              </a:rPr>
              <a:t>“</a:t>
            </a:r>
            <a:endParaRPr lang="en-US" sz="4800" dirty="0" smtClean="0"/>
          </a:p>
          <a:p>
            <a:pPr marL="0" indent="0">
              <a:buFont typeface="Calibri" panose="020F0502020204030204" pitchFamily="34" charset="0"/>
              <a:buNone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research aims to investigate the prevalence of eating disorders in men and explore the factors contributing to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underdiagnoses.</a:t>
            </a:r>
            <a:endParaRPr lang="en-US" sz="2600" spc="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smtClean="0"/>
              <a:t>researchers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2606831"/>
            <a:ext cx="2919413" cy="583534"/>
          </a:xfrm>
        </p:spPr>
        <p:txBody>
          <a:bodyPr/>
          <a:lstStyle/>
          <a:p>
            <a:r>
              <a:rPr lang="en-US" b="1" dirty="0" smtClean="0"/>
              <a:t>Muhammad Rehan</a:t>
            </a:r>
            <a:endParaRPr lang="en-US" b="1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3" y="2606831"/>
            <a:ext cx="2919413" cy="583534"/>
          </a:xfrm>
        </p:spPr>
        <p:txBody>
          <a:bodyPr/>
          <a:lstStyle/>
          <a:p>
            <a:r>
              <a:rPr lang="en-US" b="1" dirty="0" err="1" smtClean="0"/>
              <a:t>Haris</a:t>
            </a:r>
            <a:r>
              <a:rPr lang="en-US" b="1" dirty="0" smtClean="0"/>
              <a:t> </a:t>
            </a:r>
            <a:r>
              <a:rPr lang="en-US" b="1" dirty="0" err="1" smtClean="0"/>
              <a:t>ahmad</a:t>
            </a:r>
            <a:endParaRPr lang="en-US" b="1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7" y="2606831"/>
            <a:ext cx="2919413" cy="583534"/>
          </a:xfrm>
        </p:spPr>
        <p:txBody>
          <a:bodyPr/>
          <a:lstStyle/>
          <a:p>
            <a:r>
              <a:rPr lang="en-US" b="1" dirty="0" err="1" smtClean="0"/>
              <a:t>Saad</a:t>
            </a:r>
            <a:r>
              <a:rPr lang="en-US" b="1" dirty="0" smtClean="0"/>
              <a:t> </a:t>
            </a:r>
            <a:r>
              <a:rPr lang="en-US" b="1" dirty="0" err="1" smtClean="0"/>
              <a:t>jamil</a:t>
            </a:r>
            <a:endParaRPr lang="en-US" b="1" dirty="0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 txBox="1">
            <a:spLocks/>
          </p:cNvSpPr>
          <p:nvPr/>
        </p:nvSpPr>
        <p:spPr>
          <a:xfrm>
            <a:off x="1097279" y="3190365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BSDSF22A001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 txBox="1">
            <a:spLocks/>
          </p:cNvSpPr>
          <p:nvPr/>
        </p:nvSpPr>
        <p:spPr>
          <a:xfrm>
            <a:off x="8236265" y="3190365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BSDSF22A042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 txBox="1">
            <a:spLocks/>
          </p:cNvSpPr>
          <p:nvPr/>
        </p:nvSpPr>
        <p:spPr>
          <a:xfrm>
            <a:off x="4666772" y="3190365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BSDSF22A035</a:t>
            </a:r>
            <a:endParaRPr lang="en-US" dirty="0"/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 txBox="1">
            <a:spLocks/>
          </p:cNvSpPr>
          <p:nvPr/>
        </p:nvSpPr>
        <p:spPr>
          <a:xfrm>
            <a:off x="1097278" y="4850276"/>
            <a:ext cx="10058399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 smtClean="0"/>
              <a:t>Department of </a:t>
            </a:r>
            <a:r>
              <a:rPr lang="en-US" cap="none" dirty="0" smtClean="0"/>
              <a:t>Data Science </a:t>
            </a:r>
            <a:r>
              <a:rPr lang="en-US" cap="none" dirty="0" smtClean="0"/>
              <a:t>– University of the Punjab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 build="p"/>
      <p:bldP spid="23" grpId="0" build="p"/>
      <p:bldP spid="24" grpId="0" build="p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121285"/>
              </p:ext>
            </p:extLst>
          </p:nvPr>
        </p:nvGraphicFramePr>
        <p:xfrm>
          <a:off x="1097280" y="1790148"/>
          <a:ext cx="10058400" cy="38685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cap="none" spc="150" dirty="0" smtClean="0"/>
                        <a:t>Prevalence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Gender Gap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Challenges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Equally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Prevalent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Different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Representation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cap="none" spc="0" dirty="0" smtClean="0"/>
                        <a:t>Unique Challenges in </a:t>
                      </a:r>
                      <a:r>
                        <a:rPr lang="en-US" sz="2000" cap="none" spc="0" dirty="0" smtClean="0"/>
                        <a:t>Recognizing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Both Genders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cap="none" spc="0" baseline="0" dirty="0" smtClean="0">
                          <a:solidFill>
                            <a:schemeClr val="tx1"/>
                          </a:solidFill>
                        </a:rPr>
                        <a:t>Affected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Lesser 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Research 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and 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Treatment </a:t>
                      </a:r>
                      <a:r>
                        <a:rPr lang="en-US" sz="2000" b="0" cap="none" spc="0" dirty="0" smtClean="0">
                          <a:solidFill>
                            <a:schemeClr val="tx1"/>
                          </a:solidFill>
                        </a:rPr>
                        <a:t>in Men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Men </a:t>
                      </a:r>
                      <a:r>
                        <a:rPr lang="en-US" sz="2000" dirty="0" smtClean="0"/>
                        <a:t>Face Societal Expectations </a:t>
                      </a:r>
                      <a:r>
                        <a:rPr lang="en-US" sz="2000" dirty="0" smtClean="0"/>
                        <a:t>and </a:t>
                      </a:r>
                      <a:r>
                        <a:rPr lang="en-US" sz="2000" dirty="0" smtClean="0"/>
                        <a:t>Stigma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0AAA-B77D-4000-A143-0539464CC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Question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250FE-08C8-4530-B722-29C38A359D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"Are eating disorders in men as prevalent as in women, and if so, why are they underdiagnosed?"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A0F0A-8BBE-4720-8A8F-47FD935FA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significance</a:t>
            </a:r>
            <a:endParaRPr 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3EFDC-D9E5-4185-9B8F-C3C93FF51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496613" cy="291082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- Addressing the </a:t>
            </a:r>
            <a:r>
              <a:rPr lang="en-US" sz="2000" b="1" dirty="0"/>
              <a:t>gap in understanding </a:t>
            </a:r>
            <a:endParaRPr lang="en-US" sz="2000" b="1" dirty="0" smtClean="0"/>
          </a:p>
          <a:p>
            <a:r>
              <a:rPr lang="en-US" sz="2000" b="1" dirty="0" smtClean="0"/>
              <a:t>- improving </a:t>
            </a:r>
            <a:r>
              <a:rPr lang="en-US" sz="2000" b="1" dirty="0"/>
              <a:t>diagnosis and treatment for men.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62B56-74BF-47D4-B1CD-AF93A810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P spid="5" grpId="0" build="p"/>
      <p:bldP spid="6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TENTATIVE 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Symptom Differences:</a:t>
            </a:r>
            <a:r>
              <a:rPr lang="en-US" dirty="0"/>
              <a:t> "Are there distinct symptoms or manifestations of eating disorders in men compared to women</a:t>
            </a:r>
            <a:r>
              <a:rPr lang="en-US" dirty="0" smtClean="0"/>
              <a:t>?“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Risk Factors:</a:t>
            </a:r>
            <a:r>
              <a:rPr lang="en-US" dirty="0"/>
              <a:t> "What are the risk factors for developing eating disorders in men</a:t>
            </a:r>
            <a:r>
              <a:rPr lang="en-US" dirty="0" smtClean="0"/>
              <a:t>?“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Barriers to Treatment:</a:t>
            </a:r>
            <a:r>
              <a:rPr lang="en-US" dirty="0"/>
              <a:t> "What are the main barriers that prevent men from seeking help for eating disorders?"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Cultural Factors: </a:t>
            </a:r>
            <a:r>
              <a:rPr lang="en-US" dirty="0"/>
              <a:t>"How do cultural factors and societal expectations influence the presentation and treatment of eating disorders in men?"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DCECD3-2E44-5D44-9FA4-EC4D470EC66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8" y="942871"/>
            <a:ext cx="4589462" cy="4801946"/>
          </a:xfr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</p:spPr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88974" y="1881809"/>
            <a:ext cx="5711687" cy="3207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Literature Review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Surveys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Interviews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405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C0676-36E0-374F-8480-880FE68CC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Feel free to ask!</a:t>
            </a:r>
            <a:endParaRPr lang="en-US" dirty="0"/>
          </a:p>
        </p:txBody>
      </p:sp>
      <p:pic>
        <p:nvPicPr>
          <p:cNvPr id="25" name="Picture Placeholder 24" descr="Group of people at a meeting">
            <a:extLst>
              <a:ext uri="{FF2B5EF4-FFF2-40B4-BE49-F238E27FC236}">
                <a16:creationId xmlns:a16="http://schemas.microsoft.com/office/drawing/2014/main" id="{8DFFB7C0-8017-5C49-82B9-22CA9BCE8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001" y="603250"/>
            <a:ext cx="10921998" cy="3294019"/>
          </a:xfrm>
        </p:spPr>
      </p:pic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0B3111-7B97-654A-86CA-FD04EA6ED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0953" y="2780627"/>
            <a:ext cx="4230094" cy="1296746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100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213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Helvetica Neue Medium</vt:lpstr>
      <vt:lpstr>RetrospectVTI</vt:lpstr>
      <vt:lpstr>Eating disorders and gender</vt:lpstr>
      <vt:lpstr>Thesis statement</vt:lpstr>
      <vt:lpstr>researchers</vt:lpstr>
      <vt:lpstr>background</vt:lpstr>
      <vt:lpstr>Research question</vt:lpstr>
      <vt:lpstr>TENTATIVE RESEARCH QUESTIONS</vt:lpstr>
      <vt:lpstr>methodology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2024-10-16T19:50:52Z</dcterms:created>
  <dcterms:modified xsi:type="dcterms:W3CDTF">2024-10-17T06:23:19Z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