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8" r:id="rId4"/>
    <p:sldId id="258" r:id="rId5"/>
    <p:sldId id="269" r:id="rId6"/>
    <p:sldId id="270" r:id="rId7"/>
    <p:sldId id="271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4660"/>
  </p:normalViewPr>
  <p:slideViewPr>
    <p:cSldViewPr snapToGrid="0">
      <p:cViewPr varScale="1">
        <p:scale>
          <a:sx n="75" d="100"/>
          <a:sy n="75" d="100"/>
        </p:scale>
        <p:origin x="32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1BF2D-4729-1629-A8AB-07BFC6517D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E9A24C-12D1-998C-ACED-F9FA0A323D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A40677-06A4-53CB-6E0A-F4644ACC1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6831B-73C0-47AC-97D8-757E9BA36A37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98032E-2C64-9E2B-7C48-BB03EDE33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162BEE-5FC1-4C1D-9F05-0E1AD23D6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7FA0E-4892-4096-A836-70FEBD1F5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986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E4AF8-B720-6CE0-BF8C-156A0E6A7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EF3D45-7C2E-ECC6-9CCD-C2D3AD0A49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A06211-B56F-9329-FF35-E24DBC7B1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6831B-73C0-47AC-97D8-757E9BA36A37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61DF70-B5DA-7885-AE92-8CAB62B67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0ED0FB-37E8-9AFA-9C2F-28E069F84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7FA0E-4892-4096-A836-70FEBD1F5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47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D83D62-E61C-8D34-E90B-8ADF2C8BA7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9F84C4-A4C1-BD5C-8771-4B6F4AB684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7EDFB9-6993-BA77-7453-0027AE8BE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6831B-73C0-47AC-97D8-757E9BA36A37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68238C-5AA6-DB95-3E4F-A9B7EC398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93A30B-7CFC-43EA-6766-07E61872C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7FA0E-4892-4096-A836-70FEBD1F5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099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6C994-4D07-7EC6-2E15-BF1B874B0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178490-B375-5E83-C444-7E05CDF9B9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88A5B4-461A-4407-73CA-47456876E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6831B-73C0-47AC-97D8-757E9BA36A37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981922-86FF-8B0F-2943-30A661CA2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367060-E09F-7A40-68DF-1A83150D4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7FA0E-4892-4096-A836-70FEBD1F5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603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76A05-A015-2427-5423-B283881FA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E2408B-46F3-6EA6-742D-F3B8C8F2E4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A63BA9-A093-A818-C0C3-47AD24E20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6831B-73C0-47AC-97D8-757E9BA36A37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2F2B0A-36EA-DBBA-D417-294631F34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4591F9-124E-3C80-0CFA-F795C925E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7FA0E-4892-4096-A836-70FEBD1F5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086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D6D59-A15E-C80F-727B-7716645C5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2EE70-AA34-08FB-241A-9D18D352D7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C13AAD-C066-864F-949A-A7AF7F4164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FFA99A-5F58-56EF-5A3F-9F076840E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6831B-73C0-47AC-97D8-757E9BA36A37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06F987-5174-31DE-D9C1-9481B117D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29422F-777C-1D37-AE76-45A913588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7FA0E-4892-4096-A836-70FEBD1F5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102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D4BA2-C4B1-7D53-D77A-461EE112C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C80F93-ADA5-FDB6-AEFD-B7C431AA9C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511B30-12A2-E09F-4D3A-AA042F5FC8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B24404-7E31-69D8-A7AD-CBEB9DBBEE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BD0C5F-85F5-083D-F6B0-AFAD275890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07C768-2219-9DA6-3318-110FD5D4F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6831B-73C0-47AC-97D8-757E9BA36A37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9B8207-49B6-B408-D94A-81C542628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823B73-7142-ED34-A02B-8A121FCA0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7FA0E-4892-4096-A836-70FEBD1F5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805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D8707-BBD6-8CEF-23CB-B17095031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CF45AC-F0B7-3F43-216C-B3106841F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6831B-73C0-47AC-97D8-757E9BA36A37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6BB4D7-FD2B-5A3B-580D-1D1126985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9D8E7A-59AC-14D3-D0E9-D4472A985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7FA0E-4892-4096-A836-70FEBD1F5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002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FB4B2B-2A7D-510B-01A2-FF8195542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6831B-73C0-47AC-97D8-757E9BA36A37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1B1B03-D892-081C-06E7-442D38D7C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FCC418-B7B3-7FC4-26CE-C997B19EA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7FA0E-4892-4096-A836-70FEBD1F5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374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4155A-48D7-A3AF-2513-E0723E6BC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CB3C82-01BA-D39A-AB9C-D50388A4ED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503F4B-CAD4-0CF3-A3C7-14905C1CFC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984E62-F610-681D-1AC8-9D9722320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6831B-73C0-47AC-97D8-757E9BA36A37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627B2D-FA82-748D-7436-B56C053A3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31EA39-56F4-D218-4C4C-8A15D5CD1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7FA0E-4892-4096-A836-70FEBD1F5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552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87327-A9EE-E093-F989-978FCB745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26EFF2-80BF-19FE-1972-FFE67C7B5B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4CCB93-4799-E735-12C7-423E297819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713A81-069C-D7A8-EB35-7506AD894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6831B-73C0-47AC-97D8-757E9BA36A37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A159E0-9AC8-A2AC-AECC-0791E30EF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6E0437-014B-AFDD-CEAF-A8C3DDAA8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7FA0E-4892-4096-A836-70FEBD1F5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485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780237-AE5D-EB8B-1487-D8ECDC457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5E36BA-F59B-945C-1215-CE92F7ADF6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775742-6759-20FF-295A-A0D911E44C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56831B-73C0-47AC-97D8-757E9BA36A37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CEC39F-0611-ED11-8262-8932629F9D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CE758F-D07F-6B98-1182-375BAFFB5E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D7FA0E-4892-4096-A836-70FEBD1F5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986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5EE91-8CE8-3B02-C467-C45719D331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Cross-Validation Techniques in Machine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CC78C7-C6BB-B5FF-2B62-29D71D4494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83378"/>
            <a:ext cx="9144000" cy="948266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8970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6606D-2F83-5555-924B-8CAC47BAA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Leave-P-Out Cross-Validation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80494-2F37-1A2E-3FCF-42900CB88E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Description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Leaves p data points for testing and trains on the rest.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Repeats for all combinations of p data points.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Advantages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High flexibility.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Disadvantage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Exponential computation </a:t>
            </a:r>
            <a:r>
              <a:rPr lang="en-US"/>
              <a:t>as p </a:t>
            </a:r>
            <a:r>
              <a:rPr lang="en-US" dirty="0"/>
              <a:t>increases.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2063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57778-A8EE-05E3-F131-5E20DF029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Time Series Cross-Validation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841CD7-69F1-1054-0991-BFD84083F3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Description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Maintains temporal order in data splits.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Common types: Sliding Window and Expanding Window.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Advantages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Suitable for time-dependent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Visualization</a:t>
            </a:r>
            <a:r>
              <a:rPr lang="en-US" dirty="0"/>
              <a:t>: Training on earlier time points and testing on later ones.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467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57A70-EE46-0AB2-9F80-919F9945F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Nested Cross-Validation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068091-0CBE-35E5-0F61-5B54A28F11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Description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Two levels of cross-validation: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dirty="0"/>
              <a:t>Outer loop: Evaluates model performance.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dirty="0"/>
              <a:t>Inner loop: Tunes hyperparameters.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Advantages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Prevents overfitting during hyperparameter tuning.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Use Case</a:t>
            </a:r>
            <a:r>
              <a:rPr lang="en-US" dirty="0"/>
              <a:t>: Model selection with parameter tuning.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246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A2C3F-8102-EC80-4624-2BD4F595D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Group K-Fold Cross-Validation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3CE29A-1144-C174-0258-B383EB99A0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Description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Splits data based on groups (e.g., users or experiments).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Ensures groups don't appear in both training and testing sets.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Advantages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Prevents data leakage.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Use Case</a:t>
            </a:r>
            <a:r>
              <a:rPr lang="en-US" dirty="0"/>
              <a:t>: Data with group dependencies.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75068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03B4B-4EFC-629B-4F60-671E214D8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Monte Carlo (Shuffle-Split) Cross-Validation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5B2621-7E43-337E-6873-1C4A62E7E2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Description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Randomly splits data into training and testing sets multiple times.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Ensures repeated evaluation over random splits.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Advantages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Flexibility in train-test split ratios.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Doesn't require all data to be used in every fold.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6463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70646-C464-3E36-0215-C49BC9249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Choosing the Right Method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C59F60-9881-3B71-DA38-DD6BFE885B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Balanced Dataset</a:t>
            </a:r>
            <a:r>
              <a:rPr lang="en-US" dirty="0"/>
              <a:t>: K-Fold or Stratified K-Fold.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Imbalanced Dataset</a:t>
            </a:r>
            <a:r>
              <a:rPr lang="en-US" dirty="0"/>
              <a:t>: Stratified K-Fold.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Small Dataset</a:t>
            </a:r>
            <a:r>
              <a:rPr lang="en-US" dirty="0"/>
              <a:t>: Leave-One-Out or Leave-P-Out.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Time-Dependent Data</a:t>
            </a:r>
            <a:r>
              <a:rPr lang="en-US" dirty="0"/>
              <a:t>: Time Series Cross-Validation.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Group Dependencies</a:t>
            </a:r>
            <a:r>
              <a:rPr lang="en-US" dirty="0"/>
              <a:t>: Group K-Fold.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Hyperparameter Tuning</a:t>
            </a:r>
            <a:r>
              <a:rPr lang="en-US" dirty="0"/>
              <a:t>: Nested Cross-Validation.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39717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7C953-20F9-E0A6-3C8D-B930D317E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Summary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9FD37D-B64A-68FF-8549-887F2834F5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Cross-validation ensures robust model evaluation.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Different methods cater to specific datasets and problems.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Always match the validation method to the data characteristics.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0172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F15DDDC-770B-A6F3-3A93-945F645591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8975" y="553156"/>
            <a:ext cx="10653158" cy="6245885"/>
          </a:xfrm>
        </p:spPr>
      </p:pic>
    </p:spTree>
    <p:extLst>
      <p:ext uri="{BB962C8B-B14F-4D97-AF65-F5344CB8AC3E}">
        <p14:creationId xmlns:p14="http://schemas.microsoft.com/office/powerpoint/2010/main" val="1206357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E1AFA-5D62-F9D4-543B-2CA03C959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Introduction to Cross-Validation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19CAF-DD85-FDB6-D215-9AD08473E5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What is Cross-Validation?</a:t>
            </a:r>
            <a:br>
              <a:rPr lang="en-US" dirty="0"/>
            </a:br>
            <a:r>
              <a:rPr lang="en-US" dirty="0"/>
              <a:t>A technique to evaluate the performance of a machine learning model by splitting the dataset into training and testing subsets multiple times.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Purpose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Assess model generalization.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Avoid overfitting and underfitting.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6576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5E92C-16A3-D4E6-55C2-7F2F55580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Test-Set Validation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FAF494-2E3C-DD52-6AD4-3A6D7AF26A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0800"/>
            <a:ext cx="10515600" cy="5172075"/>
          </a:xfrm>
        </p:spPr>
        <p:txBody>
          <a:bodyPr>
            <a:normAutofit/>
          </a:bodyPr>
          <a:lstStyle/>
          <a:p>
            <a:r>
              <a:rPr lang="en-US" b="1" dirty="0"/>
              <a:t>Definition</a:t>
            </a:r>
            <a:r>
              <a:rPr lang="en-US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 simple validation technique where the dataset is split into </a:t>
            </a:r>
            <a:r>
              <a:rPr lang="en-US" b="1" dirty="0"/>
              <a:t>training</a:t>
            </a:r>
            <a:r>
              <a:rPr lang="en-US" dirty="0"/>
              <a:t> and </a:t>
            </a:r>
            <a:r>
              <a:rPr lang="en-US" b="1" dirty="0"/>
              <a:t>test sets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model is trained on the training set and evaluated on the test set.</a:t>
            </a:r>
          </a:p>
          <a:p>
            <a:r>
              <a:rPr lang="en-US" b="1" dirty="0"/>
              <a:t>Purpose</a:t>
            </a:r>
            <a:r>
              <a:rPr lang="en-US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Provides a quick estimate of model performance.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Upside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Cheap</a:t>
            </a:r>
            <a:r>
              <a:rPr lang="en-US" dirty="0"/>
              <a:t>: Easy to implement and computationally efficient.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Downside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Unreliable</a:t>
            </a:r>
            <a:r>
              <a:rPr lang="en-US" dirty="0"/>
              <a:t>: May provide an inaccurate estimate of future model performance because it relies on a single split of data.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183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75D39-560B-F31C-A402-05380944C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K-Fold Cross-Validation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AB7EE5-BB44-6762-16A7-ACEE13CC62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Description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Divides data into k equal-sized folds.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Trains on k−1folds and tests on the remaining fold.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Repeats k times.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Advantages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Simple and effective.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Works for balanced datasets.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Visualization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Training and testing cycles illustrated with folds.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183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C9413-B693-C0E5-B2AF-49A6E65B3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10-Fold Cross-Validation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DE55DD-724C-2D65-E332-1ED00FACAD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Definition</a:t>
            </a:r>
            <a:r>
              <a:rPr lang="en-US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dataset is split into </a:t>
            </a:r>
            <a:r>
              <a:rPr lang="en-US" b="1" dirty="0"/>
              <a:t>10 equally-sized subsets (folds)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Each fold is used as a test set once, while the remaining 9 folds form the training set.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process is repeated 10 times, and results are averaged.</a:t>
            </a:r>
          </a:p>
          <a:p>
            <a:r>
              <a:rPr lang="en-US" b="1" dirty="0"/>
              <a:t>Purpose</a:t>
            </a:r>
            <a:r>
              <a:rPr lang="en-US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 popular method for balancing computational efficiency and reliability.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0213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5BB0D-E57F-5A57-9D38-1AB5178BB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3-Fold Cross-Validation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0555F8-66D2-B9F6-B671-4CBCBF3F64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577" y="1972380"/>
            <a:ext cx="10515600" cy="4351338"/>
          </a:xfrm>
        </p:spPr>
        <p:txBody>
          <a:bodyPr/>
          <a:lstStyle/>
          <a:p>
            <a:r>
              <a:rPr lang="en-US" b="1" dirty="0"/>
              <a:t>Definition</a:t>
            </a:r>
            <a:r>
              <a:rPr lang="en-US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Similar to 10-Fold, but the dataset is split into </a:t>
            </a:r>
            <a:r>
              <a:rPr lang="en-US" b="1" dirty="0"/>
              <a:t>3 subsets (folds)</a:t>
            </a:r>
            <a:r>
              <a:rPr lang="en-US" dirty="0"/>
              <a:t> instead of 10.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Each fold is used as a test set once, and the remaining folds are used for training.</a:t>
            </a:r>
          </a:p>
          <a:p>
            <a:r>
              <a:rPr lang="en-US" b="1" dirty="0"/>
              <a:t>Purpose</a:t>
            </a:r>
            <a:r>
              <a:rPr lang="en-US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Used when computational resources are limited or datasets are large.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93467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AA808-D1AA-2FFD-C4F2-9D544902C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latin typeface="Arial" panose="020B0604020202020204" pitchFamily="34" charset="0"/>
              </a:rPr>
              <a:t>N-Fold Cross-Validation</a:t>
            </a:r>
            <a:br>
              <a:rPr lang="en-US" altLang="en-US" b="1" dirty="0">
                <a:latin typeface="Arial" panose="020B0604020202020204" pitchFamily="34" charset="0"/>
              </a:rPr>
            </a:br>
            <a:endParaRPr 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FE73C94D-359C-7893-A780-16993F8CC10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534588"/>
            <a:ext cx="10236200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Definition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dataset is split into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 subsets (folds)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and each subset is used as a test set once.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 is a generalization of K-Fold Cross-Validation, where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K=N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Purpose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Useful when a highly granular evaluation is needed.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07700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75577-7581-0D11-50A8-55318D2A4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Stratified K-Fold Cross-Validation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623FCD-F731-1A85-0818-8817EE4165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Description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Ensures the class distribution in each fold matches the overall dataset.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Ideal for </a:t>
            </a:r>
            <a:r>
              <a:rPr lang="en-US" b="1" dirty="0"/>
              <a:t>imbalanced datasets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Advantages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Reduces bias caused by imbalanced target classes.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Use Case</a:t>
            </a:r>
            <a:r>
              <a:rPr lang="en-US" dirty="0"/>
              <a:t>: Classification problems.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2536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D7568-3982-1366-D462-052EBFF31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Leave-One-Out Cross-Validation (LOOCV)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3DD530-633F-5213-9461-3148FFC9E8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Description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Uses n−1samples for training and 1 sample for testing.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Repeats for all n samples.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Advantages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Maximizes training data.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Thorough testing.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Disadvantage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Computationally expensive for large datasets.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sz="2400" dirty="0"/>
              <a:t>In LOOCV, each data point in the dataset is used as a test set once, while the remaining data forms the training </a:t>
            </a:r>
            <a:r>
              <a:rPr lang="en-US" sz="2400" dirty="0" err="1"/>
              <a:t>set.The</a:t>
            </a:r>
            <a:r>
              <a:rPr lang="en-US" sz="2400" dirty="0"/>
              <a:t> process is repeated for every data point, and the performance is averaged.</a:t>
            </a:r>
          </a:p>
          <a:p>
            <a:r>
              <a:rPr lang="en-US" sz="2200" dirty="0">
                <a:solidFill>
                  <a:srgbClr val="FF0000"/>
                </a:solidFill>
              </a:rPr>
              <a:t>Ensures that no data point is left unused in training.</a:t>
            </a:r>
          </a:p>
        </p:txBody>
      </p:sp>
    </p:spTree>
    <p:extLst>
      <p:ext uri="{BB962C8B-B14F-4D97-AF65-F5344CB8AC3E}">
        <p14:creationId xmlns:p14="http://schemas.microsoft.com/office/powerpoint/2010/main" val="21009843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752</Words>
  <Application>Microsoft Office PowerPoint</Application>
  <PresentationFormat>Widescreen</PresentationFormat>
  <Paragraphs>111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Arial Unicode MS</vt:lpstr>
      <vt:lpstr>Calibri</vt:lpstr>
      <vt:lpstr>Calibri Light</vt:lpstr>
      <vt:lpstr>Office Theme</vt:lpstr>
      <vt:lpstr>Cross-Validation Techniques in Machine Learning</vt:lpstr>
      <vt:lpstr>Introduction to Cross-Validation </vt:lpstr>
      <vt:lpstr>Test-Set Validation </vt:lpstr>
      <vt:lpstr>K-Fold Cross-Validation </vt:lpstr>
      <vt:lpstr>10-Fold Cross-Validation </vt:lpstr>
      <vt:lpstr>3-Fold Cross-Validation</vt:lpstr>
      <vt:lpstr>N-Fold Cross-Validation </vt:lpstr>
      <vt:lpstr>Stratified K-Fold Cross-Validation</vt:lpstr>
      <vt:lpstr>Leave-One-Out Cross-Validation (LOOCV)</vt:lpstr>
      <vt:lpstr>Leave-P-Out Cross-Validation</vt:lpstr>
      <vt:lpstr>Time Series Cross-Validation</vt:lpstr>
      <vt:lpstr>Nested Cross-Validation</vt:lpstr>
      <vt:lpstr>Group K-Fold Cross-Validation</vt:lpstr>
      <vt:lpstr>Monte Carlo (Shuffle-Split) Cross-Validation</vt:lpstr>
      <vt:lpstr>Choosing the Right Method</vt:lpstr>
      <vt:lpstr>Summary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Cross-Validation Techniques in Machine Learning</dc:title>
  <dc:creator>Dr. Muhammad Nadeem Majeed</dc:creator>
  <cp:lastModifiedBy>Dr. Muhammad Nadeem Majeed</cp:lastModifiedBy>
  <cp:revision>19</cp:revision>
  <dcterms:created xsi:type="dcterms:W3CDTF">2025-01-06T03:44:21Z</dcterms:created>
  <dcterms:modified xsi:type="dcterms:W3CDTF">2025-01-06T05:00:19Z</dcterms:modified>
</cp:coreProperties>
</file>