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4.jp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8.jp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6.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8.jpg" ContentType="image/jpeg"/>
  <Override PartName="/ppt/media/image19.jpg" ContentType="image/jpeg"/>
  <Override PartName="/ppt/media/image20.jpg" ContentType="image/jpeg"/>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8" r:id="rId5"/>
    <p:sldId id="269" r:id="rId6"/>
    <p:sldId id="270" r:id="rId7"/>
    <p:sldId id="271" r:id="rId8"/>
    <p:sldId id="272" r:id="rId9"/>
    <p:sldId id="277" r:id="rId10"/>
    <p:sldId id="273" r:id="rId11"/>
    <p:sldId id="268" r:id="rId12"/>
    <p:sldId id="266" r:id="rId13"/>
    <p:sldId id="274"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42" autoAdjust="0"/>
    <p:restoredTop sz="95065" autoAdjust="0"/>
  </p:normalViewPr>
  <p:slideViewPr>
    <p:cSldViewPr snapToGrid="0" showGuides="1">
      <p:cViewPr varScale="1">
        <p:scale>
          <a:sx n="95" d="100"/>
          <a:sy n="95" d="100"/>
        </p:scale>
        <p:origin x="200" y="896"/>
      </p:cViewPr>
      <p:guideLst>
        <p:guide orient="horz" pos="2160"/>
        <p:guide pos="3840"/>
      </p:guideLst>
    </p:cSldViewPr>
  </p:slideViewPr>
  <p:notesTextViewPr>
    <p:cViewPr>
      <p:scale>
        <a:sx n="1" d="1"/>
        <a:sy n="1" d="1"/>
      </p:scale>
      <p:origin x="0" y="0"/>
    </p:cViewPr>
  </p:notesTextViewPr>
  <p:sorterViewPr>
    <p:cViewPr>
      <p:scale>
        <a:sx n="100" d="100"/>
        <a:sy n="100" d="100"/>
      </p:scale>
      <p:origin x="0" y="-413"/>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51B4DD-15C8-4661-884B-618628EC12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678A688-EE94-44BF-A9B6-FD51CF6D64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50357-9784-4A90-96B4-0B331B4230FA}" type="datetimeFigureOut">
              <a:rPr lang="en-US" smtClean="0"/>
              <a:t>9/28/22</a:t>
            </a:fld>
            <a:endParaRPr lang="en-US"/>
          </a:p>
        </p:txBody>
      </p:sp>
      <p:sp>
        <p:nvSpPr>
          <p:cNvPr id="4" name="Footer Placeholder 3">
            <a:extLst>
              <a:ext uri="{FF2B5EF4-FFF2-40B4-BE49-F238E27FC236}">
                <a16:creationId xmlns:a16="http://schemas.microsoft.com/office/drawing/2014/main" id="{97CB2C68-562A-4D2A-9890-4436EDCEC7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041883F-BA65-4049-B6C2-7C1A5A6D08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150802-3B37-42FB-BECC-88074371FEFB}" type="slidenum">
              <a:rPr lang="en-US" smtClean="0"/>
              <a:t>‹#›</a:t>
            </a:fld>
            <a:endParaRPr lang="en-US"/>
          </a:p>
        </p:txBody>
      </p:sp>
    </p:spTree>
    <p:extLst>
      <p:ext uri="{BB962C8B-B14F-4D97-AF65-F5344CB8AC3E}">
        <p14:creationId xmlns:p14="http://schemas.microsoft.com/office/powerpoint/2010/main" val="968079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9/28/22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dirty="0"/>
          </a:p>
        </p:txBody>
      </p:sp>
    </p:spTree>
    <p:extLst>
      <p:ext uri="{BB962C8B-B14F-4D97-AF65-F5344CB8AC3E}">
        <p14:creationId xmlns:p14="http://schemas.microsoft.com/office/powerpoint/2010/main" val="317979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179059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405712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dirty="0"/>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dirty="0"/>
          </a:p>
        </p:txBody>
      </p:sp>
    </p:spTree>
    <p:extLst>
      <p:ext uri="{BB962C8B-B14F-4D97-AF65-F5344CB8AC3E}">
        <p14:creationId xmlns:p14="http://schemas.microsoft.com/office/powerpoint/2010/main" val="332807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dirty="0"/>
          </a:p>
        </p:txBody>
      </p:sp>
    </p:spTree>
    <p:extLst>
      <p:ext uri="{BB962C8B-B14F-4D97-AF65-F5344CB8AC3E}">
        <p14:creationId xmlns:p14="http://schemas.microsoft.com/office/powerpoint/2010/main" val="3880404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dirty="0"/>
          </a:p>
        </p:txBody>
      </p:sp>
    </p:spTree>
    <p:extLst>
      <p:ext uri="{BB962C8B-B14F-4D97-AF65-F5344CB8AC3E}">
        <p14:creationId xmlns:p14="http://schemas.microsoft.com/office/powerpoint/2010/main" val="1631156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dirty="0"/>
          </a:p>
        </p:txBody>
      </p:sp>
    </p:spTree>
    <p:extLst>
      <p:ext uri="{BB962C8B-B14F-4D97-AF65-F5344CB8AC3E}">
        <p14:creationId xmlns:p14="http://schemas.microsoft.com/office/powerpoint/2010/main" val="1570918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7</a:t>
            </a:fld>
            <a:endParaRPr lang="en-US" noProof="0" dirty="0"/>
          </a:p>
        </p:txBody>
      </p:sp>
    </p:spTree>
    <p:extLst>
      <p:ext uri="{BB962C8B-B14F-4D97-AF65-F5344CB8AC3E}">
        <p14:creationId xmlns:p14="http://schemas.microsoft.com/office/powerpoint/2010/main" val="2712020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dirty="0"/>
          </a:p>
        </p:txBody>
      </p:sp>
    </p:spTree>
    <p:extLst>
      <p:ext uri="{BB962C8B-B14F-4D97-AF65-F5344CB8AC3E}">
        <p14:creationId xmlns:p14="http://schemas.microsoft.com/office/powerpoint/2010/main" val="2243169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9</a:t>
            </a:fld>
            <a:endParaRPr lang="en-US" noProof="0" dirty="0"/>
          </a:p>
        </p:txBody>
      </p:sp>
    </p:spTree>
    <p:extLst>
      <p:ext uri="{BB962C8B-B14F-4D97-AF65-F5344CB8AC3E}">
        <p14:creationId xmlns:p14="http://schemas.microsoft.com/office/powerpoint/2010/main" val="2489023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4"/>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 name="Picture 5" descr="A black and white logo&#10;&#10;Description automatically generated with medium confidence">
            <a:extLst>
              <a:ext uri="{FF2B5EF4-FFF2-40B4-BE49-F238E27FC236}">
                <a16:creationId xmlns:a16="http://schemas.microsoft.com/office/drawing/2014/main" id="{20F012C9-4ED7-6F09-350C-C137ACBC9BEC}"/>
              </a:ext>
            </a:extLst>
          </p:cNvPr>
          <p:cNvPicPr>
            <a:picLocks noChangeAspect="1"/>
          </p:cNvPicPr>
          <p:nvPr userDrawn="1"/>
        </p:nvPicPr>
        <p:blipFill>
          <a:blip r:embed="rId2"/>
          <a:stretch>
            <a:fillRect/>
          </a:stretch>
        </p:blipFill>
        <p:spPr>
          <a:xfrm>
            <a:off x="6271157" y="984251"/>
            <a:ext cx="1158524" cy="1158524"/>
          </a:xfrm>
          <a:prstGeom prst="rect">
            <a:avLst/>
          </a:prstGeom>
        </p:spPr>
      </p:pic>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grpSp>
        <p:nvGrpSpPr>
          <p:cNvPr id="2" name="Group 1">
            <a:extLst>
              <a:ext uri="{FF2B5EF4-FFF2-40B4-BE49-F238E27FC236}">
                <a16:creationId xmlns:a16="http://schemas.microsoft.com/office/drawing/2014/main" id="{AAD98FE5-4F15-873F-22A2-EFE416F8780E}"/>
              </a:ext>
            </a:extLst>
          </p:cNvPr>
          <p:cNvGrpSpPr/>
          <p:nvPr userDrawn="1"/>
        </p:nvGrpSpPr>
        <p:grpSpPr>
          <a:xfrm>
            <a:off x="820813" y="5484582"/>
            <a:ext cx="1158524" cy="1158524"/>
            <a:chOff x="6271157" y="984251"/>
            <a:chExt cx="1158524" cy="1158524"/>
          </a:xfrm>
        </p:grpSpPr>
        <p:sp>
          <p:nvSpPr>
            <p:cNvPr id="3" name="Oval 2">
              <a:extLst>
                <a:ext uri="{FF2B5EF4-FFF2-40B4-BE49-F238E27FC236}">
                  <a16:creationId xmlns:a16="http://schemas.microsoft.com/office/drawing/2014/main" id="{64648E9A-8C10-5B1D-2330-FB798B71E787}"/>
                </a:ext>
              </a:extLst>
            </p:cNvPr>
            <p:cNvSpPr/>
            <p:nvPr userDrawn="1"/>
          </p:nvSpPr>
          <p:spPr>
            <a:xfrm>
              <a:off x="6271158" y="984251"/>
              <a:ext cx="1143434" cy="11585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and white logo&#10;&#10;Description automatically generated with medium confidence">
              <a:extLst>
                <a:ext uri="{FF2B5EF4-FFF2-40B4-BE49-F238E27FC236}">
                  <a16:creationId xmlns:a16="http://schemas.microsoft.com/office/drawing/2014/main" id="{E8278D75-4164-8AB0-3A11-19F581B17207}"/>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6271157" y="984251"/>
              <a:ext cx="1158524" cy="1158524"/>
            </a:xfrm>
            <a:prstGeom prst="rect">
              <a:avLst/>
            </a:prstGeom>
          </p:spPr>
        </p:pic>
      </p:grpSp>
    </p:spTree>
    <p:extLst>
      <p:ext uri="{BB962C8B-B14F-4D97-AF65-F5344CB8AC3E}">
        <p14:creationId xmlns:p14="http://schemas.microsoft.com/office/powerpoint/2010/main" val="187995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grpSp>
        <p:nvGrpSpPr>
          <p:cNvPr id="2" name="Group 1">
            <a:extLst>
              <a:ext uri="{FF2B5EF4-FFF2-40B4-BE49-F238E27FC236}">
                <a16:creationId xmlns:a16="http://schemas.microsoft.com/office/drawing/2014/main" id="{DA9C616A-58B1-4F36-E9F4-5E512D545543}"/>
              </a:ext>
            </a:extLst>
          </p:cNvPr>
          <p:cNvGrpSpPr/>
          <p:nvPr userDrawn="1"/>
        </p:nvGrpSpPr>
        <p:grpSpPr>
          <a:xfrm>
            <a:off x="820813" y="5484582"/>
            <a:ext cx="1158524" cy="1158524"/>
            <a:chOff x="6271157" y="984251"/>
            <a:chExt cx="1158524" cy="1158524"/>
          </a:xfrm>
        </p:grpSpPr>
        <p:sp>
          <p:nvSpPr>
            <p:cNvPr id="4" name="Oval 3">
              <a:extLst>
                <a:ext uri="{FF2B5EF4-FFF2-40B4-BE49-F238E27FC236}">
                  <a16:creationId xmlns:a16="http://schemas.microsoft.com/office/drawing/2014/main" id="{34C2EF1B-3154-4996-9896-DD808354E337}"/>
                </a:ext>
              </a:extLst>
            </p:cNvPr>
            <p:cNvSpPr/>
            <p:nvPr userDrawn="1"/>
          </p:nvSpPr>
          <p:spPr>
            <a:xfrm>
              <a:off x="6271158" y="984251"/>
              <a:ext cx="1143434" cy="11585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logo&#10;&#10;Description automatically generated with medium confidence">
              <a:extLst>
                <a:ext uri="{FF2B5EF4-FFF2-40B4-BE49-F238E27FC236}">
                  <a16:creationId xmlns:a16="http://schemas.microsoft.com/office/drawing/2014/main" id="{D3FE80D7-FE73-B6A6-8826-5280ED129916}"/>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6271157" y="984251"/>
              <a:ext cx="1158524" cy="1158524"/>
            </a:xfrm>
            <a:prstGeom prst="rect">
              <a:avLst/>
            </a:prstGeom>
          </p:spPr>
        </p:pic>
      </p:grpSp>
    </p:spTree>
    <p:extLst>
      <p:ext uri="{BB962C8B-B14F-4D97-AF65-F5344CB8AC3E}">
        <p14:creationId xmlns:p14="http://schemas.microsoft.com/office/powerpoint/2010/main" val="387650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2" name="Title 1">
            <a:extLst>
              <a:ext uri="{FF2B5EF4-FFF2-40B4-BE49-F238E27FC236}">
                <a16:creationId xmlns:a16="http://schemas.microsoft.com/office/drawing/2014/main" id="{EC519AB8-2D8F-4EE5-B4E4-7A48430A4C96}"/>
              </a:ext>
            </a:extLst>
          </p:cNvPr>
          <p:cNvSpPr>
            <a:spLocks noGrp="1"/>
          </p:cNvSpPr>
          <p:nvPr>
            <p:ph type="title"/>
          </p:nvPr>
        </p:nvSpPr>
        <p:spPr>
          <a:xfrm>
            <a:off x="6372998" y="2058538"/>
            <a:ext cx="5163222" cy="673365"/>
          </a:xfrm>
          <a:noFill/>
        </p:spPr>
        <p:txBody>
          <a:bodyPr wrap="square" rtlCol="0">
            <a:noAutofit/>
          </a:bodyPr>
          <a:lstStyle>
            <a:lvl1pPr>
              <a:defRPr lang="en-US" sz="6000" b="1" cap="all" baseline="0">
                <a:solidFill>
                  <a:schemeClr val="accent4"/>
                </a:solidFill>
                <a:ea typeface="+mn-ea"/>
                <a:cs typeface="+mn-cs"/>
              </a:defRPr>
            </a:lvl1pPr>
          </a:lstStyle>
          <a:p>
            <a:pPr marL="0" lvl="0"/>
            <a:r>
              <a:rPr lang="en-US" noProof="0" dirty="0"/>
              <a:t>Click to edit Master title style</a:t>
            </a:r>
          </a:p>
        </p:txBody>
      </p:sp>
    </p:spTree>
    <p:extLst>
      <p:ext uri="{BB962C8B-B14F-4D97-AF65-F5344CB8AC3E}">
        <p14:creationId xmlns:p14="http://schemas.microsoft.com/office/powerpoint/2010/main" val="637136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2" name="Title 1">
            <a:extLst>
              <a:ext uri="{FF2B5EF4-FFF2-40B4-BE49-F238E27FC236}">
                <a16:creationId xmlns:a16="http://schemas.microsoft.com/office/drawing/2014/main" id="{32666C42-DD4B-4BFA-BE15-4D20CFD5DD60}"/>
              </a:ext>
            </a:extLst>
          </p:cNvPr>
          <p:cNvSpPr>
            <a:spLocks noGrp="1"/>
          </p:cNvSpPr>
          <p:nvPr>
            <p:ph type="title"/>
          </p:nvPr>
        </p:nvSpPr>
        <p:spPr>
          <a:xfrm>
            <a:off x="6347744" y="2024647"/>
            <a:ext cx="5188475" cy="826628"/>
          </a:xfrm>
          <a:noFill/>
        </p:spPr>
        <p:txBody>
          <a:bodyPr wrap="square" rtlCol="0">
            <a:noAutofit/>
          </a:bodyPr>
          <a:lstStyle>
            <a:lvl1pPr>
              <a:defRPr lang="en-US" sz="6000" b="1" cap="all" baseline="0">
                <a:solidFill>
                  <a:schemeClr val="bg1"/>
                </a:solidFill>
                <a:ea typeface="+mn-ea"/>
                <a:cs typeface="+mn-cs"/>
              </a:defRPr>
            </a:lvl1pPr>
          </a:lstStyle>
          <a:p>
            <a:pPr marL="0" lvl="0"/>
            <a:r>
              <a:rPr lang="en-US" noProof="0" dirty="0"/>
              <a:t>Click to edit Master title style</a:t>
            </a:r>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4B26B263-CE91-5E64-9F6A-BABFD3F2068D}"/>
              </a:ext>
            </a:extLst>
          </p:cNvPr>
          <p:cNvGrpSpPr/>
          <p:nvPr userDrawn="1"/>
        </p:nvGrpSpPr>
        <p:grpSpPr>
          <a:xfrm>
            <a:off x="820813" y="5484582"/>
            <a:ext cx="1158524" cy="1158524"/>
            <a:chOff x="6271157" y="984251"/>
            <a:chExt cx="1158524" cy="1158524"/>
          </a:xfrm>
        </p:grpSpPr>
        <p:sp>
          <p:nvSpPr>
            <p:cNvPr id="8" name="Oval 7">
              <a:extLst>
                <a:ext uri="{FF2B5EF4-FFF2-40B4-BE49-F238E27FC236}">
                  <a16:creationId xmlns:a16="http://schemas.microsoft.com/office/drawing/2014/main" id="{A5E0C736-86A3-A225-918A-58908F291E5C}"/>
                </a:ext>
              </a:extLst>
            </p:cNvPr>
            <p:cNvSpPr/>
            <p:nvPr userDrawn="1"/>
          </p:nvSpPr>
          <p:spPr>
            <a:xfrm>
              <a:off x="6271158" y="984251"/>
              <a:ext cx="1143434" cy="11585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black and white logo&#10;&#10;Description automatically generated with medium confidence">
              <a:extLst>
                <a:ext uri="{FF2B5EF4-FFF2-40B4-BE49-F238E27FC236}">
                  <a16:creationId xmlns:a16="http://schemas.microsoft.com/office/drawing/2014/main" id="{33EE789E-63FB-320B-9C6B-8CE38A07AAD7}"/>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6271157" y="984251"/>
              <a:ext cx="1158524" cy="1158524"/>
            </a:xfrm>
            <a:prstGeom prst="rect">
              <a:avLst/>
            </a:prstGeom>
          </p:spPr>
        </p:pic>
      </p:grpSp>
    </p:spTree>
    <p:extLst>
      <p:ext uri="{BB962C8B-B14F-4D97-AF65-F5344CB8AC3E}">
        <p14:creationId xmlns:p14="http://schemas.microsoft.com/office/powerpoint/2010/main" val="7920007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grpSp>
        <p:nvGrpSpPr>
          <p:cNvPr id="3" name="Group 2">
            <a:extLst>
              <a:ext uri="{FF2B5EF4-FFF2-40B4-BE49-F238E27FC236}">
                <a16:creationId xmlns:a16="http://schemas.microsoft.com/office/drawing/2014/main" id="{6CB49A3C-9AB8-9AFB-EC55-DD044A12A44E}"/>
              </a:ext>
            </a:extLst>
          </p:cNvPr>
          <p:cNvGrpSpPr/>
          <p:nvPr userDrawn="1"/>
        </p:nvGrpSpPr>
        <p:grpSpPr>
          <a:xfrm>
            <a:off x="820813" y="5484582"/>
            <a:ext cx="1158524" cy="1158524"/>
            <a:chOff x="6271157" y="984251"/>
            <a:chExt cx="1158524" cy="1158524"/>
          </a:xfrm>
        </p:grpSpPr>
        <p:sp>
          <p:nvSpPr>
            <p:cNvPr id="5" name="Oval 4">
              <a:extLst>
                <a:ext uri="{FF2B5EF4-FFF2-40B4-BE49-F238E27FC236}">
                  <a16:creationId xmlns:a16="http://schemas.microsoft.com/office/drawing/2014/main" id="{AA7B3607-D135-9302-C2AB-EBFCF671A466}"/>
                </a:ext>
              </a:extLst>
            </p:cNvPr>
            <p:cNvSpPr/>
            <p:nvPr userDrawn="1"/>
          </p:nvSpPr>
          <p:spPr>
            <a:xfrm>
              <a:off x="6271158" y="984251"/>
              <a:ext cx="1143434" cy="11585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and white logo&#10;&#10;Description automatically generated with medium confidence">
              <a:extLst>
                <a:ext uri="{FF2B5EF4-FFF2-40B4-BE49-F238E27FC236}">
                  <a16:creationId xmlns:a16="http://schemas.microsoft.com/office/drawing/2014/main" id="{E31C3AB4-85C8-837B-54E5-120C590EE533}"/>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6271157" y="984251"/>
              <a:ext cx="1158524" cy="1158524"/>
            </a:xfrm>
            <a:prstGeom prst="rect">
              <a:avLst/>
            </a:prstGeom>
          </p:spPr>
        </p:pic>
      </p:grpSp>
    </p:spTree>
    <p:extLst>
      <p:ext uri="{BB962C8B-B14F-4D97-AF65-F5344CB8AC3E}">
        <p14:creationId xmlns:p14="http://schemas.microsoft.com/office/powerpoint/2010/main" val="6716521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sp>
        <p:nvSpPr>
          <p:cNvPr id="4" name="Title 3">
            <a:extLst>
              <a:ext uri="{FF2B5EF4-FFF2-40B4-BE49-F238E27FC236}">
                <a16:creationId xmlns:a16="http://schemas.microsoft.com/office/drawing/2014/main" id="{48706DBD-D7E1-4734-A193-C7FE296EA001}"/>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grpSp>
        <p:nvGrpSpPr>
          <p:cNvPr id="2" name="Group 1">
            <a:extLst>
              <a:ext uri="{FF2B5EF4-FFF2-40B4-BE49-F238E27FC236}">
                <a16:creationId xmlns:a16="http://schemas.microsoft.com/office/drawing/2014/main" id="{4B6805AF-74FF-73FE-A502-C929ADB1ECE1}"/>
              </a:ext>
            </a:extLst>
          </p:cNvPr>
          <p:cNvGrpSpPr/>
          <p:nvPr userDrawn="1"/>
        </p:nvGrpSpPr>
        <p:grpSpPr>
          <a:xfrm>
            <a:off x="820813" y="5484582"/>
            <a:ext cx="1158524" cy="1158524"/>
            <a:chOff x="6271157" y="984251"/>
            <a:chExt cx="1158524" cy="1158524"/>
          </a:xfrm>
        </p:grpSpPr>
        <p:sp>
          <p:nvSpPr>
            <p:cNvPr id="3" name="Oval 2">
              <a:extLst>
                <a:ext uri="{FF2B5EF4-FFF2-40B4-BE49-F238E27FC236}">
                  <a16:creationId xmlns:a16="http://schemas.microsoft.com/office/drawing/2014/main" id="{7759BA2C-482E-87B2-8062-55892649C759}"/>
                </a:ext>
              </a:extLst>
            </p:cNvPr>
            <p:cNvSpPr/>
            <p:nvPr userDrawn="1"/>
          </p:nvSpPr>
          <p:spPr>
            <a:xfrm>
              <a:off x="6271158" y="984251"/>
              <a:ext cx="1143434" cy="11585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logo&#10;&#10;Description automatically generated with medium confidence">
              <a:extLst>
                <a:ext uri="{FF2B5EF4-FFF2-40B4-BE49-F238E27FC236}">
                  <a16:creationId xmlns:a16="http://schemas.microsoft.com/office/drawing/2014/main" id="{31F07993-24DD-AC43-9953-B841CACD78DF}"/>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6271157" y="984251"/>
              <a:ext cx="1158524" cy="1158524"/>
            </a:xfrm>
            <a:prstGeom prst="rect">
              <a:avLst/>
            </a:prstGeom>
          </p:spPr>
        </p:pic>
      </p:grpSp>
    </p:spTree>
    <p:extLst>
      <p:ext uri="{BB962C8B-B14F-4D97-AF65-F5344CB8AC3E}">
        <p14:creationId xmlns:p14="http://schemas.microsoft.com/office/powerpoint/2010/main" val="280385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grpSp>
        <p:nvGrpSpPr>
          <p:cNvPr id="3" name="Group 2">
            <a:extLst>
              <a:ext uri="{FF2B5EF4-FFF2-40B4-BE49-F238E27FC236}">
                <a16:creationId xmlns:a16="http://schemas.microsoft.com/office/drawing/2014/main" id="{9D7AC211-89A2-EB91-9F51-9469727B19A9}"/>
              </a:ext>
            </a:extLst>
          </p:cNvPr>
          <p:cNvGrpSpPr/>
          <p:nvPr userDrawn="1"/>
        </p:nvGrpSpPr>
        <p:grpSpPr>
          <a:xfrm>
            <a:off x="820813" y="5484582"/>
            <a:ext cx="1158524" cy="1158524"/>
            <a:chOff x="6271157" y="984251"/>
            <a:chExt cx="1158524" cy="1158524"/>
          </a:xfrm>
        </p:grpSpPr>
        <p:sp>
          <p:nvSpPr>
            <p:cNvPr id="4" name="Oval 3">
              <a:extLst>
                <a:ext uri="{FF2B5EF4-FFF2-40B4-BE49-F238E27FC236}">
                  <a16:creationId xmlns:a16="http://schemas.microsoft.com/office/drawing/2014/main" id="{D8902CF2-FB7B-6CDA-1C4C-DDA8670DF091}"/>
                </a:ext>
              </a:extLst>
            </p:cNvPr>
            <p:cNvSpPr/>
            <p:nvPr userDrawn="1"/>
          </p:nvSpPr>
          <p:spPr>
            <a:xfrm>
              <a:off x="6271158" y="984251"/>
              <a:ext cx="1143434" cy="11585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logo&#10;&#10;Description automatically generated with medium confidence">
              <a:extLst>
                <a:ext uri="{FF2B5EF4-FFF2-40B4-BE49-F238E27FC236}">
                  <a16:creationId xmlns:a16="http://schemas.microsoft.com/office/drawing/2014/main" id="{29CB9E69-05F8-DC66-8DFB-7E512CCF0D1C}"/>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6271157" y="984251"/>
              <a:ext cx="1158524" cy="1158524"/>
            </a:xfrm>
            <a:prstGeom prst="rect">
              <a:avLst/>
            </a:prstGeom>
          </p:spPr>
        </p:pic>
      </p:grpSp>
    </p:spTree>
    <p:extLst>
      <p:ext uri="{BB962C8B-B14F-4D97-AF65-F5344CB8AC3E}">
        <p14:creationId xmlns:p14="http://schemas.microsoft.com/office/powerpoint/2010/main" val="3461618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grpSp>
        <p:nvGrpSpPr>
          <p:cNvPr id="3" name="Group 2">
            <a:extLst>
              <a:ext uri="{FF2B5EF4-FFF2-40B4-BE49-F238E27FC236}">
                <a16:creationId xmlns:a16="http://schemas.microsoft.com/office/drawing/2014/main" id="{9D7AC84E-3380-3104-5C4A-E5EEDE15208B}"/>
              </a:ext>
            </a:extLst>
          </p:cNvPr>
          <p:cNvGrpSpPr/>
          <p:nvPr userDrawn="1"/>
        </p:nvGrpSpPr>
        <p:grpSpPr>
          <a:xfrm>
            <a:off x="820813" y="5484582"/>
            <a:ext cx="1158524" cy="1158524"/>
            <a:chOff x="6271157" y="984251"/>
            <a:chExt cx="1158524" cy="1158524"/>
          </a:xfrm>
        </p:grpSpPr>
        <p:sp>
          <p:nvSpPr>
            <p:cNvPr id="4" name="Oval 3">
              <a:extLst>
                <a:ext uri="{FF2B5EF4-FFF2-40B4-BE49-F238E27FC236}">
                  <a16:creationId xmlns:a16="http://schemas.microsoft.com/office/drawing/2014/main" id="{4A522DF7-278C-F428-E4A3-DEE10675E8E7}"/>
                </a:ext>
              </a:extLst>
            </p:cNvPr>
            <p:cNvSpPr/>
            <p:nvPr userDrawn="1"/>
          </p:nvSpPr>
          <p:spPr>
            <a:xfrm>
              <a:off x="6271158" y="984251"/>
              <a:ext cx="1143434" cy="11585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logo&#10;&#10;Description automatically generated with medium confidence">
              <a:extLst>
                <a:ext uri="{FF2B5EF4-FFF2-40B4-BE49-F238E27FC236}">
                  <a16:creationId xmlns:a16="http://schemas.microsoft.com/office/drawing/2014/main" id="{3A7FEA6D-5912-52F2-A478-68FFB0569578}"/>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6271157" y="984251"/>
              <a:ext cx="1158524" cy="1158524"/>
            </a:xfrm>
            <a:prstGeom prst="rect">
              <a:avLst/>
            </a:prstGeom>
          </p:spPr>
        </p:pic>
      </p:grpSp>
    </p:spTree>
    <p:extLst>
      <p:ext uri="{BB962C8B-B14F-4D97-AF65-F5344CB8AC3E}">
        <p14:creationId xmlns:p14="http://schemas.microsoft.com/office/powerpoint/2010/main" val="2476319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grpSp>
        <p:nvGrpSpPr>
          <p:cNvPr id="2" name="Group 1">
            <a:extLst>
              <a:ext uri="{FF2B5EF4-FFF2-40B4-BE49-F238E27FC236}">
                <a16:creationId xmlns:a16="http://schemas.microsoft.com/office/drawing/2014/main" id="{09225FC6-9075-BA5E-00DF-F4867A191351}"/>
              </a:ext>
            </a:extLst>
          </p:cNvPr>
          <p:cNvGrpSpPr/>
          <p:nvPr userDrawn="1"/>
        </p:nvGrpSpPr>
        <p:grpSpPr>
          <a:xfrm>
            <a:off x="820813" y="5484582"/>
            <a:ext cx="1158524" cy="1158524"/>
            <a:chOff x="6271157" y="984251"/>
            <a:chExt cx="1158524" cy="1158524"/>
          </a:xfrm>
        </p:grpSpPr>
        <p:sp>
          <p:nvSpPr>
            <p:cNvPr id="3" name="Oval 2">
              <a:extLst>
                <a:ext uri="{FF2B5EF4-FFF2-40B4-BE49-F238E27FC236}">
                  <a16:creationId xmlns:a16="http://schemas.microsoft.com/office/drawing/2014/main" id="{C7E93A27-146B-5677-E67E-0400ABBE794D}"/>
                </a:ext>
              </a:extLst>
            </p:cNvPr>
            <p:cNvSpPr/>
            <p:nvPr userDrawn="1"/>
          </p:nvSpPr>
          <p:spPr>
            <a:xfrm>
              <a:off x="6271158" y="984251"/>
              <a:ext cx="1143434" cy="11585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and white logo&#10;&#10;Description automatically generated with medium confidence">
              <a:extLst>
                <a:ext uri="{FF2B5EF4-FFF2-40B4-BE49-F238E27FC236}">
                  <a16:creationId xmlns:a16="http://schemas.microsoft.com/office/drawing/2014/main" id="{044CD32A-5FBF-D47F-64CF-D31C4004343F}"/>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6271157" y="984251"/>
              <a:ext cx="1158524" cy="1158524"/>
            </a:xfrm>
            <a:prstGeom prst="rect">
              <a:avLst/>
            </a:prstGeom>
          </p:spPr>
        </p:pic>
      </p:grpSp>
    </p:spTree>
    <p:extLst>
      <p:ext uri="{BB962C8B-B14F-4D97-AF65-F5344CB8AC3E}">
        <p14:creationId xmlns:p14="http://schemas.microsoft.com/office/powerpoint/2010/main" val="176897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D016E91-3429-CE79-04F0-E1A5FD3A15C9}"/>
              </a:ext>
            </a:extLst>
          </p:cNvPr>
          <p:cNvGrpSpPr/>
          <p:nvPr userDrawn="1"/>
        </p:nvGrpSpPr>
        <p:grpSpPr>
          <a:xfrm>
            <a:off x="6271157" y="984251"/>
            <a:ext cx="1158524" cy="1158524"/>
            <a:chOff x="6271157" y="984251"/>
            <a:chExt cx="1158524" cy="1158524"/>
          </a:xfrm>
        </p:grpSpPr>
        <p:sp>
          <p:nvSpPr>
            <p:cNvPr id="7" name="Oval 6">
              <a:extLst>
                <a:ext uri="{FF2B5EF4-FFF2-40B4-BE49-F238E27FC236}">
                  <a16:creationId xmlns:a16="http://schemas.microsoft.com/office/drawing/2014/main" id="{9054AA68-CBA7-ED96-5E60-39D426D41473}"/>
                </a:ext>
              </a:extLst>
            </p:cNvPr>
            <p:cNvSpPr/>
            <p:nvPr userDrawn="1"/>
          </p:nvSpPr>
          <p:spPr>
            <a:xfrm>
              <a:off x="6271158" y="984251"/>
              <a:ext cx="1143434" cy="11585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and white logo&#10;&#10;Description automatically generated with medium confidence">
              <a:extLst>
                <a:ext uri="{FF2B5EF4-FFF2-40B4-BE49-F238E27FC236}">
                  <a16:creationId xmlns:a16="http://schemas.microsoft.com/office/drawing/2014/main" id="{94A12C24-4C90-98B4-C59E-467A6B0D2A07}"/>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6271157" y="984251"/>
              <a:ext cx="1158524" cy="1158524"/>
            </a:xfrm>
            <a:prstGeom prst="rect">
              <a:avLst/>
            </a:prstGeom>
          </p:spPr>
        </p:pic>
      </p:grp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grpSp>
        <p:nvGrpSpPr>
          <p:cNvPr id="2" name="Group 1">
            <a:extLst>
              <a:ext uri="{FF2B5EF4-FFF2-40B4-BE49-F238E27FC236}">
                <a16:creationId xmlns:a16="http://schemas.microsoft.com/office/drawing/2014/main" id="{E1597B3B-3B39-0972-4999-98F5CD746977}"/>
              </a:ext>
            </a:extLst>
          </p:cNvPr>
          <p:cNvGrpSpPr/>
          <p:nvPr userDrawn="1"/>
        </p:nvGrpSpPr>
        <p:grpSpPr>
          <a:xfrm>
            <a:off x="820813" y="5484582"/>
            <a:ext cx="1158524" cy="1158524"/>
            <a:chOff x="6271157" y="984251"/>
            <a:chExt cx="1158524" cy="1158524"/>
          </a:xfrm>
        </p:grpSpPr>
        <p:sp>
          <p:nvSpPr>
            <p:cNvPr id="3" name="Oval 2">
              <a:extLst>
                <a:ext uri="{FF2B5EF4-FFF2-40B4-BE49-F238E27FC236}">
                  <a16:creationId xmlns:a16="http://schemas.microsoft.com/office/drawing/2014/main" id="{0DB40589-087C-42B1-123B-B8A6A473EBD9}"/>
                </a:ext>
              </a:extLst>
            </p:cNvPr>
            <p:cNvSpPr/>
            <p:nvPr userDrawn="1"/>
          </p:nvSpPr>
          <p:spPr>
            <a:xfrm>
              <a:off x="6271158" y="984251"/>
              <a:ext cx="1143434" cy="11585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and white logo&#10;&#10;Description automatically generated with medium confidence">
              <a:extLst>
                <a:ext uri="{FF2B5EF4-FFF2-40B4-BE49-F238E27FC236}">
                  <a16:creationId xmlns:a16="http://schemas.microsoft.com/office/drawing/2014/main" id="{E16607FB-FD44-8040-5E8D-05992DF24EED}"/>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6271157" y="984251"/>
              <a:ext cx="1158524" cy="1158524"/>
            </a:xfrm>
            <a:prstGeom prst="rect">
              <a:avLst/>
            </a:prstGeom>
          </p:spPr>
        </p:pic>
      </p:grpSp>
    </p:spTree>
    <p:extLst>
      <p:ext uri="{BB962C8B-B14F-4D97-AF65-F5344CB8AC3E}">
        <p14:creationId xmlns:p14="http://schemas.microsoft.com/office/powerpoint/2010/main" val="231464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p>
        </p:txBody>
      </p:sp>
      <p:grpSp>
        <p:nvGrpSpPr>
          <p:cNvPr id="5" name="Group 4">
            <a:extLst>
              <a:ext uri="{FF2B5EF4-FFF2-40B4-BE49-F238E27FC236}">
                <a16:creationId xmlns:a16="http://schemas.microsoft.com/office/drawing/2014/main" id="{134BEFF2-9331-FDAD-86A0-B3001F3B6782}"/>
              </a:ext>
            </a:extLst>
          </p:cNvPr>
          <p:cNvGrpSpPr/>
          <p:nvPr userDrawn="1"/>
        </p:nvGrpSpPr>
        <p:grpSpPr>
          <a:xfrm>
            <a:off x="820813" y="5484582"/>
            <a:ext cx="1158524" cy="1158524"/>
            <a:chOff x="6271157" y="984251"/>
            <a:chExt cx="1158524" cy="1158524"/>
          </a:xfrm>
        </p:grpSpPr>
        <p:sp>
          <p:nvSpPr>
            <p:cNvPr id="7" name="Oval 6">
              <a:extLst>
                <a:ext uri="{FF2B5EF4-FFF2-40B4-BE49-F238E27FC236}">
                  <a16:creationId xmlns:a16="http://schemas.microsoft.com/office/drawing/2014/main" id="{6269CFA1-C5FF-11A2-9806-C1F4EE238B5C}"/>
                </a:ext>
              </a:extLst>
            </p:cNvPr>
            <p:cNvSpPr/>
            <p:nvPr userDrawn="1"/>
          </p:nvSpPr>
          <p:spPr>
            <a:xfrm>
              <a:off x="6271158" y="984251"/>
              <a:ext cx="1143434" cy="11585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black and white logo&#10;&#10;Description automatically generated with medium confidence">
              <a:extLst>
                <a:ext uri="{FF2B5EF4-FFF2-40B4-BE49-F238E27FC236}">
                  <a16:creationId xmlns:a16="http://schemas.microsoft.com/office/drawing/2014/main" id="{983C746B-B75B-20E7-8675-BC489D556828}"/>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6271157" y="984251"/>
              <a:ext cx="1158524" cy="1158524"/>
            </a:xfrm>
            <a:prstGeom prst="rect">
              <a:avLst/>
            </a:prstGeom>
          </p:spPr>
        </p:pic>
      </p:gr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grpSp>
        <p:nvGrpSpPr>
          <p:cNvPr id="2" name="Group 1">
            <a:extLst>
              <a:ext uri="{FF2B5EF4-FFF2-40B4-BE49-F238E27FC236}">
                <a16:creationId xmlns:a16="http://schemas.microsoft.com/office/drawing/2014/main" id="{08DD2F9C-EF2F-C16C-EBBD-22489C2C922D}"/>
              </a:ext>
            </a:extLst>
          </p:cNvPr>
          <p:cNvGrpSpPr/>
          <p:nvPr userDrawn="1"/>
        </p:nvGrpSpPr>
        <p:grpSpPr>
          <a:xfrm>
            <a:off x="820813" y="5484582"/>
            <a:ext cx="1158524" cy="1158524"/>
            <a:chOff x="6271157" y="984251"/>
            <a:chExt cx="1158524" cy="1158524"/>
          </a:xfrm>
        </p:grpSpPr>
        <p:sp>
          <p:nvSpPr>
            <p:cNvPr id="4" name="Oval 3">
              <a:extLst>
                <a:ext uri="{FF2B5EF4-FFF2-40B4-BE49-F238E27FC236}">
                  <a16:creationId xmlns:a16="http://schemas.microsoft.com/office/drawing/2014/main" id="{82960941-548B-DB58-881E-BF603A159C49}"/>
                </a:ext>
              </a:extLst>
            </p:cNvPr>
            <p:cNvSpPr/>
            <p:nvPr userDrawn="1"/>
          </p:nvSpPr>
          <p:spPr>
            <a:xfrm>
              <a:off x="6271158" y="984251"/>
              <a:ext cx="1143434" cy="11585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logo&#10;&#10;Description automatically generated with medium confidence">
              <a:extLst>
                <a:ext uri="{FF2B5EF4-FFF2-40B4-BE49-F238E27FC236}">
                  <a16:creationId xmlns:a16="http://schemas.microsoft.com/office/drawing/2014/main" id="{E8D32D09-D218-C2D1-AC85-46259BCD3E3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6271157" y="984251"/>
              <a:ext cx="1158524" cy="1158524"/>
            </a:xfrm>
            <a:prstGeom prst="rect">
              <a:avLst/>
            </a:prstGeom>
          </p:spPr>
        </p:pic>
      </p:gr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p>
        </p:txBody>
      </p:sp>
      <p:grpSp>
        <p:nvGrpSpPr>
          <p:cNvPr id="5" name="Group 4">
            <a:extLst>
              <a:ext uri="{FF2B5EF4-FFF2-40B4-BE49-F238E27FC236}">
                <a16:creationId xmlns:a16="http://schemas.microsoft.com/office/drawing/2014/main" id="{AEE85243-F422-E236-C2FB-842DE4B943E6}"/>
              </a:ext>
            </a:extLst>
          </p:cNvPr>
          <p:cNvGrpSpPr/>
          <p:nvPr userDrawn="1"/>
        </p:nvGrpSpPr>
        <p:grpSpPr>
          <a:xfrm>
            <a:off x="820813" y="5484582"/>
            <a:ext cx="1158524" cy="1158524"/>
            <a:chOff x="6271157" y="984251"/>
            <a:chExt cx="1158524" cy="1158524"/>
          </a:xfrm>
        </p:grpSpPr>
        <p:sp>
          <p:nvSpPr>
            <p:cNvPr id="6" name="Oval 5">
              <a:extLst>
                <a:ext uri="{FF2B5EF4-FFF2-40B4-BE49-F238E27FC236}">
                  <a16:creationId xmlns:a16="http://schemas.microsoft.com/office/drawing/2014/main" id="{93F79BAB-FEDC-63B4-00B8-1CF4B1EA571B}"/>
                </a:ext>
              </a:extLst>
            </p:cNvPr>
            <p:cNvSpPr/>
            <p:nvPr userDrawn="1"/>
          </p:nvSpPr>
          <p:spPr>
            <a:xfrm>
              <a:off x="6271158" y="984251"/>
              <a:ext cx="1143434" cy="11585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black and white logo&#10;&#10;Description automatically generated with medium confidence">
              <a:extLst>
                <a:ext uri="{FF2B5EF4-FFF2-40B4-BE49-F238E27FC236}">
                  <a16:creationId xmlns:a16="http://schemas.microsoft.com/office/drawing/2014/main" id="{3143CE4B-4BA9-C5B3-25B2-D19C6A10C79B}"/>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6271157" y="984251"/>
              <a:ext cx="1158524" cy="1158524"/>
            </a:xfrm>
            <a:prstGeom prst="rect">
              <a:avLst/>
            </a:prstGeom>
          </p:spPr>
        </p:pic>
      </p:gr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a:t>icon</a:t>
            </a:r>
          </a:p>
        </p:txBody>
      </p:sp>
      <p:grpSp>
        <p:nvGrpSpPr>
          <p:cNvPr id="5" name="Group 4">
            <a:extLst>
              <a:ext uri="{FF2B5EF4-FFF2-40B4-BE49-F238E27FC236}">
                <a16:creationId xmlns:a16="http://schemas.microsoft.com/office/drawing/2014/main" id="{3C7F2092-8656-4171-3051-762FEA9BB2AA}"/>
              </a:ext>
            </a:extLst>
          </p:cNvPr>
          <p:cNvGrpSpPr/>
          <p:nvPr userDrawn="1"/>
        </p:nvGrpSpPr>
        <p:grpSpPr>
          <a:xfrm>
            <a:off x="820813" y="5484582"/>
            <a:ext cx="1158524" cy="1158524"/>
            <a:chOff x="6271157" y="984251"/>
            <a:chExt cx="1158524" cy="1158524"/>
          </a:xfrm>
        </p:grpSpPr>
        <p:sp>
          <p:nvSpPr>
            <p:cNvPr id="10" name="Oval 9">
              <a:extLst>
                <a:ext uri="{FF2B5EF4-FFF2-40B4-BE49-F238E27FC236}">
                  <a16:creationId xmlns:a16="http://schemas.microsoft.com/office/drawing/2014/main" id="{EAA47280-C121-FB89-C84E-1C04BE3E7AB4}"/>
                </a:ext>
              </a:extLst>
            </p:cNvPr>
            <p:cNvSpPr/>
            <p:nvPr userDrawn="1"/>
          </p:nvSpPr>
          <p:spPr>
            <a:xfrm>
              <a:off x="6271158" y="984251"/>
              <a:ext cx="1143434" cy="11585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black and white logo&#10;&#10;Description automatically generated with medium confidence">
              <a:extLst>
                <a:ext uri="{FF2B5EF4-FFF2-40B4-BE49-F238E27FC236}">
                  <a16:creationId xmlns:a16="http://schemas.microsoft.com/office/drawing/2014/main" id="{12101CEE-3554-1CA5-1062-F477BBC81435}"/>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6271157" y="984251"/>
              <a:ext cx="1158524" cy="1158524"/>
            </a:xfrm>
            <a:prstGeom prst="rect">
              <a:avLst/>
            </a:prstGeom>
          </p:spPr>
        </p:pic>
      </p:gr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s">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4"/>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a:t>icon</a:t>
            </a:r>
          </a:p>
        </p:txBody>
      </p:sp>
      <p:grpSp>
        <p:nvGrpSpPr>
          <p:cNvPr id="5" name="Group 4">
            <a:extLst>
              <a:ext uri="{FF2B5EF4-FFF2-40B4-BE49-F238E27FC236}">
                <a16:creationId xmlns:a16="http://schemas.microsoft.com/office/drawing/2014/main" id="{DB54531F-BE88-15B8-C4AD-DD7F14A338CB}"/>
              </a:ext>
            </a:extLst>
          </p:cNvPr>
          <p:cNvGrpSpPr/>
          <p:nvPr userDrawn="1"/>
        </p:nvGrpSpPr>
        <p:grpSpPr>
          <a:xfrm>
            <a:off x="820813" y="5484582"/>
            <a:ext cx="1158524" cy="1158524"/>
            <a:chOff x="6271157" y="984251"/>
            <a:chExt cx="1158524" cy="1158524"/>
          </a:xfrm>
        </p:grpSpPr>
        <p:sp>
          <p:nvSpPr>
            <p:cNvPr id="6" name="Oval 5">
              <a:extLst>
                <a:ext uri="{FF2B5EF4-FFF2-40B4-BE49-F238E27FC236}">
                  <a16:creationId xmlns:a16="http://schemas.microsoft.com/office/drawing/2014/main" id="{8D1F2A66-6EFA-8729-3CDE-891C9201D380}"/>
                </a:ext>
              </a:extLst>
            </p:cNvPr>
            <p:cNvSpPr/>
            <p:nvPr userDrawn="1"/>
          </p:nvSpPr>
          <p:spPr>
            <a:xfrm>
              <a:off x="6271158" y="984251"/>
              <a:ext cx="1143434" cy="11585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black and white logo&#10;&#10;Description automatically generated with medium confidence">
              <a:extLst>
                <a:ext uri="{FF2B5EF4-FFF2-40B4-BE49-F238E27FC236}">
                  <a16:creationId xmlns:a16="http://schemas.microsoft.com/office/drawing/2014/main" id="{DEA17487-FD8A-D26B-4458-5A82DD9FF5B0}"/>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6271157" y="984251"/>
              <a:ext cx="1158524" cy="1158524"/>
            </a:xfrm>
            <a:prstGeom prst="rect">
              <a:avLst/>
            </a:prstGeom>
          </p:spPr>
        </p:pic>
      </p:gr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grpSp>
        <p:nvGrpSpPr>
          <p:cNvPr id="2" name="Group 1">
            <a:extLst>
              <a:ext uri="{FF2B5EF4-FFF2-40B4-BE49-F238E27FC236}">
                <a16:creationId xmlns:a16="http://schemas.microsoft.com/office/drawing/2014/main" id="{C7ED1E82-D1E2-FC7A-5179-DF379363B98B}"/>
              </a:ext>
            </a:extLst>
          </p:cNvPr>
          <p:cNvGrpSpPr/>
          <p:nvPr userDrawn="1"/>
        </p:nvGrpSpPr>
        <p:grpSpPr>
          <a:xfrm>
            <a:off x="820813" y="5484582"/>
            <a:ext cx="1158524" cy="1158524"/>
            <a:chOff x="6271157" y="984251"/>
            <a:chExt cx="1158524" cy="1158524"/>
          </a:xfrm>
        </p:grpSpPr>
        <p:sp>
          <p:nvSpPr>
            <p:cNvPr id="3" name="Oval 2">
              <a:extLst>
                <a:ext uri="{FF2B5EF4-FFF2-40B4-BE49-F238E27FC236}">
                  <a16:creationId xmlns:a16="http://schemas.microsoft.com/office/drawing/2014/main" id="{C1C8FC48-970C-93D3-D719-E0AC45E7AFF3}"/>
                </a:ext>
              </a:extLst>
            </p:cNvPr>
            <p:cNvSpPr/>
            <p:nvPr userDrawn="1"/>
          </p:nvSpPr>
          <p:spPr>
            <a:xfrm>
              <a:off x="6271158" y="984251"/>
              <a:ext cx="1143434" cy="11585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and white logo&#10;&#10;Description automatically generated with medium confidence">
              <a:extLst>
                <a:ext uri="{FF2B5EF4-FFF2-40B4-BE49-F238E27FC236}">
                  <a16:creationId xmlns:a16="http://schemas.microsoft.com/office/drawing/2014/main" id="{06AF6AAD-2AF7-E0D3-54BD-85ECAEAAD6CC}"/>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6271157" y="984251"/>
              <a:ext cx="1158524" cy="1158524"/>
            </a:xfrm>
            <a:prstGeom prst="rect">
              <a:avLst/>
            </a:prstGeom>
          </p:spPr>
        </p:pic>
      </p:gr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3" name="Text Placeholder 2">
            <a:extLst>
              <a:ext uri="{FF2B5EF4-FFF2-40B4-BE49-F238E27FC236}">
                <a16:creationId xmlns:a16="http://schemas.microsoft.com/office/drawing/2014/main" id="{7E3A6D02-D902-4B4A-B727-07D0E5BBC359}"/>
              </a:ext>
            </a:extLst>
          </p:cNvPr>
          <p:cNvSpPr>
            <a:spLocks noGrp="1"/>
          </p:cNvSpPr>
          <p:nvPr>
            <p:ph type="body" sz="quarter" idx="13"/>
          </p:nvPr>
        </p:nvSpPr>
        <p:spPr>
          <a:xfrm>
            <a:off x="1447800" y="1847056"/>
            <a:ext cx="9296400" cy="31638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grpSp>
        <p:nvGrpSpPr>
          <p:cNvPr id="2" name="Group 1">
            <a:extLst>
              <a:ext uri="{FF2B5EF4-FFF2-40B4-BE49-F238E27FC236}">
                <a16:creationId xmlns:a16="http://schemas.microsoft.com/office/drawing/2014/main" id="{CCCECF48-C62A-7098-4B0E-8623C16D5DE8}"/>
              </a:ext>
            </a:extLst>
          </p:cNvPr>
          <p:cNvGrpSpPr/>
          <p:nvPr userDrawn="1"/>
        </p:nvGrpSpPr>
        <p:grpSpPr>
          <a:xfrm>
            <a:off x="820813" y="5484582"/>
            <a:ext cx="1158524" cy="1158524"/>
            <a:chOff x="6271157" y="984251"/>
            <a:chExt cx="1158524" cy="1158524"/>
          </a:xfrm>
        </p:grpSpPr>
        <p:sp>
          <p:nvSpPr>
            <p:cNvPr id="4" name="Oval 3">
              <a:extLst>
                <a:ext uri="{FF2B5EF4-FFF2-40B4-BE49-F238E27FC236}">
                  <a16:creationId xmlns:a16="http://schemas.microsoft.com/office/drawing/2014/main" id="{762965E8-C15E-B4ED-F6F8-281D120088E2}"/>
                </a:ext>
              </a:extLst>
            </p:cNvPr>
            <p:cNvSpPr/>
            <p:nvPr userDrawn="1"/>
          </p:nvSpPr>
          <p:spPr>
            <a:xfrm>
              <a:off x="6271158" y="984251"/>
              <a:ext cx="1143434" cy="11585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logo&#10;&#10;Description automatically generated with medium confidence">
              <a:extLst>
                <a:ext uri="{FF2B5EF4-FFF2-40B4-BE49-F238E27FC236}">
                  <a16:creationId xmlns:a16="http://schemas.microsoft.com/office/drawing/2014/main" id="{FBEFE77F-EC2E-6BE2-F352-939357ED0BD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6271157" y="984251"/>
              <a:ext cx="1158524" cy="1158524"/>
            </a:xfrm>
            <a:prstGeom prst="rect">
              <a:avLst/>
            </a:prstGeom>
          </p:spPr>
        </p:pic>
      </p:grpSp>
    </p:spTree>
    <p:extLst>
      <p:ext uri="{BB962C8B-B14F-4D97-AF65-F5344CB8AC3E}">
        <p14:creationId xmlns:p14="http://schemas.microsoft.com/office/powerpoint/2010/main" val="211575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9/28/22</a:t>
            </a:fld>
            <a:endParaRPr lang="en-US" noProof="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76" r:id="rId9"/>
    <p:sldLayoutId id="2147483675" r:id="rId10"/>
    <p:sldLayoutId id="2147483664" r:id="rId11"/>
    <p:sldLayoutId id="2147483665" r:id="rId12"/>
    <p:sldLayoutId id="2147483666" r:id="rId13"/>
    <p:sldLayoutId id="2147483667" r:id="rId14"/>
    <p:sldLayoutId id="2147483668" r:id="rId15"/>
    <p:sldLayoutId id="2147483669" r:id="rId16"/>
    <p:sldLayoutId id="2147483671" r:id="rId17"/>
    <p:sldLayoutId id="2147483672" r:id="rId18"/>
    <p:sldLayoutId id="2147483674" r:id="rId19"/>
    <p:sldLayoutId id="2147483673"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jpg"/><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merein01/Breast_Cancer_Final_Project/files/9650585/data_worst.csv" TargetMode="External"/><Relationship Id="rId3" Type="http://schemas.openxmlformats.org/officeDocument/2006/relationships/image" Target="../media/image6.png"/><Relationship Id="rId7" Type="http://schemas.openxmlformats.org/officeDocument/2006/relationships/hyperlink" Target="https://github.com/merein01/Breast_Cancer_Final_Project/files/9650584/data_se.csv"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https://github.com/merein01/Breast_Cancer_Final_Project/files/9650583/data_mean.csv" TargetMode="External"/><Relationship Id="rId11" Type="http://schemas.openxmlformats.org/officeDocument/2006/relationships/image" Target="../media/image10.svg"/><Relationship Id="rId5" Type="http://schemas.openxmlformats.org/officeDocument/2006/relationships/hyperlink" Target="https://github.com/merein01/Breast_Cancer_Final_Project/files/9650582/data_diagnosis.csv" TargetMode="External"/><Relationship Id="rId10" Type="http://schemas.openxmlformats.org/officeDocument/2006/relationships/image" Target="../media/image9.png"/><Relationship Id="rId4" Type="http://schemas.openxmlformats.org/officeDocument/2006/relationships/image" Target="../media/image7.svg"/><Relationship Id="rId9"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a:srcRect/>
          <a:stretch/>
        </p:blipFill>
        <p:spPr>
          <a:xfrm>
            <a:off x="710812" y="728545"/>
            <a:ext cx="5305661" cy="5305661"/>
          </a:xfrm>
        </p:spPr>
      </p:pic>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a:xfrm>
            <a:off x="6343650" y="2232922"/>
            <a:ext cx="5143500" cy="2090808"/>
          </a:xfrm>
        </p:spPr>
        <p:txBody>
          <a:bodyPr/>
          <a:lstStyle/>
          <a:p>
            <a:r>
              <a:rPr lang="en-US" sz="4800" dirty="0"/>
              <a:t>Breast Cancer Final Project</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p:txBody>
          <a:bodyPr/>
          <a:lstStyle/>
          <a:p>
            <a:pPr>
              <a:lnSpc>
                <a:spcPct val="100000"/>
              </a:lnSpc>
              <a:spcBef>
                <a:spcPts val="0"/>
              </a:spcBef>
            </a:pPr>
            <a:r>
              <a:rPr lang="en-US" dirty="0"/>
              <a:t>Louis, Salomon, Sebastian &amp; Gladys</a:t>
            </a:r>
          </a:p>
          <a:p>
            <a:pPr>
              <a:lnSpc>
                <a:spcPct val="100000"/>
              </a:lnSpc>
              <a:spcBef>
                <a:spcPts val="0"/>
              </a:spcBef>
            </a:pPr>
            <a:endParaRPr lang="en-US" dirty="0"/>
          </a:p>
          <a:p>
            <a:pPr>
              <a:lnSpc>
                <a:spcPct val="100000"/>
              </a:lnSpc>
              <a:spcBef>
                <a:spcPts val="0"/>
              </a:spcBef>
            </a:pPr>
            <a:r>
              <a:rPr lang="en-US" dirty="0"/>
              <a:t>October 2022</a:t>
            </a:r>
          </a:p>
          <a:p>
            <a:pPr>
              <a:lnSpc>
                <a:spcPct val="100000"/>
              </a:lnSpc>
              <a:spcBef>
                <a:spcPts val="0"/>
              </a:spcBef>
            </a:pPr>
            <a:endParaRPr lang="en-US" dirty="0"/>
          </a:p>
          <a:p>
            <a:pPr>
              <a:lnSpc>
                <a:spcPct val="100000"/>
              </a:lnSpc>
              <a:spcBef>
                <a:spcPts val="0"/>
              </a:spcBef>
            </a:pPr>
            <a:r>
              <a:rPr lang="en-US" b="1" dirty="0"/>
              <a:t>Data analytics bootcamp</a:t>
            </a:r>
          </a:p>
          <a:p>
            <a:pPr>
              <a:lnSpc>
                <a:spcPct val="100000"/>
              </a:lnSpc>
              <a:spcBef>
                <a:spcPts val="0"/>
              </a:spcBef>
            </a:pPr>
            <a:endParaRPr lang="en-US" dirty="0"/>
          </a:p>
        </p:txBody>
      </p:sp>
      <p:sp>
        <p:nvSpPr>
          <p:cNvPr id="4" name="Chord 3">
            <a:extLst>
              <a:ext uri="{FF2B5EF4-FFF2-40B4-BE49-F238E27FC236}">
                <a16:creationId xmlns:a16="http://schemas.microsoft.com/office/drawing/2014/main" id="{5A8E276F-3810-140A-EDE7-EB67DA9F4E19}"/>
              </a:ext>
            </a:extLst>
          </p:cNvPr>
          <p:cNvSpPr/>
          <p:nvPr/>
        </p:nvSpPr>
        <p:spPr>
          <a:xfrm>
            <a:off x="2395332" y="1550505"/>
            <a:ext cx="1918252" cy="632722"/>
          </a:xfrm>
          <a:prstGeom prst="chord">
            <a:avLst>
              <a:gd name="adj1" fmla="val 10307889"/>
              <a:gd name="adj2" fmla="val 52156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CA16-8D78-4A87-9023-708458E3A4F3}"/>
              </a:ext>
            </a:extLst>
          </p:cNvPr>
          <p:cNvSpPr>
            <a:spLocks noGrp="1"/>
          </p:cNvSpPr>
          <p:nvPr>
            <p:ph type="title"/>
          </p:nvPr>
        </p:nvSpPr>
        <p:spPr/>
        <p:txBody>
          <a:bodyPr/>
          <a:lstStyle/>
          <a:p>
            <a:r>
              <a:rPr lang="en-US" dirty="0"/>
              <a:t>team</a:t>
            </a:r>
          </a:p>
        </p:txBody>
      </p:sp>
      <p:pic>
        <p:nvPicPr>
          <p:cNvPr id="17" name="Picture Placeholder 16">
            <a:extLst>
              <a:ext uri="{FF2B5EF4-FFF2-40B4-BE49-F238E27FC236}">
                <a16:creationId xmlns:a16="http://schemas.microsoft.com/office/drawing/2014/main" id="{CBB1FBB7-8048-6F41-A39C-61BDC2D38BFE}"/>
              </a:ext>
            </a:extLst>
          </p:cNvPr>
          <p:cNvPicPr>
            <a:picLocks noGrp="1" noChangeAspect="1"/>
          </p:cNvPicPr>
          <p:nvPr>
            <p:ph type="pic" sz="quarter" idx="13"/>
          </p:nvPr>
        </p:nvPicPr>
        <p:blipFill>
          <a:blip r:embed="rId3"/>
          <a:srcRect/>
          <a:stretch/>
        </p:blipFill>
        <p:spPr>
          <a:xfrm>
            <a:off x="1080579" y="1607190"/>
            <a:ext cx="1430337" cy="1430337"/>
          </a:xfrm>
        </p:spPr>
      </p:pic>
      <p:sp>
        <p:nvSpPr>
          <p:cNvPr id="9" name="Content Placeholder 8">
            <a:extLst>
              <a:ext uri="{FF2B5EF4-FFF2-40B4-BE49-F238E27FC236}">
                <a16:creationId xmlns:a16="http://schemas.microsoft.com/office/drawing/2014/main" id="{D66C6D21-6780-4D8A-9B6F-582E0BD2DC2E}"/>
              </a:ext>
            </a:extLst>
          </p:cNvPr>
          <p:cNvSpPr>
            <a:spLocks noGrp="1"/>
          </p:cNvSpPr>
          <p:nvPr>
            <p:ph idx="17"/>
          </p:nvPr>
        </p:nvSpPr>
        <p:spPr>
          <a:xfrm>
            <a:off x="524454" y="3055176"/>
            <a:ext cx="2588705" cy="495389"/>
          </a:xfrm>
        </p:spPr>
        <p:txBody>
          <a:bodyPr/>
          <a:lstStyle/>
          <a:p>
            <a:r>
              <a:rPr lang="en-US" dirty="0"/>
              <a:t>Sebastian </a:t>
            </a:r>
            <a:r>
              <a:rPr lang="en-US" dirty="0" err="1"/>
              <a:t>Aristizabal</a:t>
            </a:r>
            <a:endParaRPr lang="en-US" dirty="0"/>
          </a:p>
        </p:txBody>
      </p:sp>
      <p:sp>
        <p:nvSpPr>
          <p:cNvPr id="8" name="Content Placeholder 7">
            <a:extLst>
              <a:ext uri="{FF2B5EF4-FFF2-40B4-BE49-F238E27FC236}">
                <a16:creationId xmlns:a16="http://schemas.microsoft.com/office/drawing/2014/main" id="{5935AC4D-C17D-4827-B693-43A34920A5FD}"/>
              </a:ext>
            </a:extLst>
          </p:cNvPr>
          <p:cNvSpPr>
            <a:spLocks noGrp="1"/>
          </p:cNvSpPr>
          <p:nvPr>
            <p:ph idx="1"/>
          </p:nvPr>
        </p:nvSpPr>
        <p:spPr>
          <a:xfrm>
            <a:off x="524454" y="3568214"/>
            <a:ext cx="2588705" cy="1749005"/>
          </a:xfrm>
        </p:spPr>
        <p:txBody>
          <a:bodyPr/>
          <a:lstStyle/>
          <a:p>
            <a:r>
              <a:rPr lang="en-US"/>
              <a:t>Lorem ipsum dolor sit amet, consectetuer adipiscing elit. Maecenas porttitor congue massa. Fusce posuere, magna sed pulvinar ultricies, purus lectus malesuada libero, sit amet commodo magna eros quis urna.</a:t>
            </a:r>
          </a:p>
          <a:p>
            <a:endParaRPr lang="en-US"/>
          </a:p>
        </p:txBody>
      </p:sp>
      <p:pic>
        <p:nvPicPr>
          <p:cNvPr id="19" name="Picture Placeholder 18">
            <a:extLst>
              <a:ext uri="{FF2B5EF4-FFF2-40B4-BE49-F238E27FC236}">
                <a16:creationId xmlns:a16="http://schemas.microsoft.com/office/drawing/2014/main" id="{9F61DE0B-ECF7-B74B-80E5-B602A86B8F81}"/>
              </a:ext>
            </a:extLst>
          </p:cNvPr>
          <p:cNvPicPr>
            <a:picLocks noGrp="1" noChangeAspect="1"/>
          </p:cNvPicPr>
          <p:nvPr>
            <p:ph type="pic" sz="quarter" idx="14"/>
          </p:nvPr>
        </p:nvPicPr>
        <p:blipFill>
          <a:blip r:embed="rId4"/>
          <a:srcRect/>
          <a:stretch/>
        </p:blipFill>
        <p:spPr>
          <a:xfrm>
            <a:off x="3956021" y="1665842"/>
            <a:ext cx="1381905" cy="1430337"/>
          </a:xfrm>
        </p:spPr>
      </p:pic>
      <p:sp>
        <p:nvSpPr>
          <p:cNvPr id="11" name="Content Placeholder 10">
            <a:extLst>
              <a:ext uri="{FF2B5EF4-FFF2-40B4-BE49-F238E27FC236}">
                <a16:creationId xmlns:a16="http://schemas.microsoft.com/office/drawing/2014/main" id="{90DE57B2-448D-4C8D-8B9C-FFDDFB0A9208}"/>
              </a:ext>
            </a:extLst>
          </p:cNvPr>
          <p:cNvSpPr>
            <a:spLocks noGrp="1"/>
          </p:cNvSpPr>
          <p:nvPr>
            <p:ph idx="19"/>
          </p:nvPr>
        </p:nvSpPr>
        <p:spPr>
          <a:xfrm>
            <a:off x="3377853" y="3055176"/>
            <a:ext cx="2588705" cy="495389"/>
          </a:xfrm>
        </p:spPr>
        <p:txBody>
          <a:bodyPr/>
          <a:lstStyle/>
          <a:p>
            <a:r>
              <a:rPr lang="en-US" dirty="0"/>
              <a:t>Salomon </a:t>
            </a:r>
            <a:r>
              <a:rPr lang="en-US" dirty="0" err="1"/>
              <a:t>truzman</a:t>
            </a:r>
            <a:endParaRPr lang="en-US" dirty="0"/>
          </a:p>
        </p:txBody>
      </p:sp>
      <p:sp>
        <p:nvSpPr>
          <p:cNvPr id="10" name="Content Placeholder 9">
            <a:extLst>
              <a:ext uri="{FF2B5EF4-FFF2-40B4-BE49-F238E27FC236}">
                <a16:creationId xmlns:a16="http://schemas.microsoft.com/office/drawing/2014/main" id="{CCF1405A-05DA-4553-A7B3-B9592963C6B1}"/>
              </a:ext>
            </a:extLst>
          </p:cNvPr>
          <p:cNvSpPr>
            <a:spLocks noGrp="1"/>
          </p:cNvSpPr>
          <p:nvPr>
            <p:ph idx="18"/>
          </p:nvPr>
        </p:nvSpPr>
        <p:spPr>
          <a:xfrm>
            <a:off x="3377853" y="3568214"/>
            <a:ext cx="2588705" cy="1749005"/>
          </a:xfrm>
        </p:spPr>
        <p:txBody>
          <a:bodyPr/>
          <a:lstStyle/>
          <a:p>
            <a:r>
              <a:rPr lang="en-US"/>
              <a:t>Lorem ipsum dolor sit amet, consectetuer adipiscing elit. Maecenas porttitor congue massa. Fusce posuere, magna sed pulvinar ultricies, purus lectus malesuada libero, sit amet commodo magna eros quis urna.</a:t>
            </a:r>
          </a:p>
          <a:p>
            <a:endParaRPr lang="en-US"/>
          </a:p>
        </p:txBody>
      </p:sp>
      <p:pic>
        <p:nvPicPr>
          <p:cNvPr id="21" name="Picture Placeholder 20">
            <a:extLst>
              <a:ext uri="{FF2B5EF4-FFF2-40B4-BE49-F238E27FC236}">
                <a16:creationId xmlns:a16="http://schemas.microsoft.com/office/drawing/2014/main" id="{007C99FF-D296-8544-B04B-EA1DBB457808}"/>
              </a:ext>
            </a:extLst>
          </p:cNvPr>
          <p:cNvPicPr>
            <a:picLocks noGrp="1" noChangeAspect="1"/>
          </p:cNvPicPr>
          <p:nvPr>
            <p:ph type="pic" sz="quarter" idx="15"/>
          </p:nvPr>
        </p:nvPicPr>
        <p:blipFill>
          <a:blip r:embed="rId5"/>
          <a:srcRect/>
          <a:stretch/>
        </p:blipFill>
        <p:spPr>
          <a:xfrm>
            <a:off x="6795773" y="1364443"/>
            <a:ext cx="1430337" cy="1430337"/>
          </a:xfrm>
        </p:spPr>
      </p:pic>
      <p:sp>
        <p:nvSpPr>
          <p:cNvPr id="13" name="Content Placeholder 12">
            <a:extLst>
              <a:ext uri="{FF2B5EF4-FFF2-40B4-BE49-F238E27FC236}">
                <a16:creationId xmlns:a16="http://schemas.microsoft.com/office/drawing/2014/main" id="{FB9E2175-1C3C-4B3E-A872-A1B7E6D64D52}"/>
              </a:ext>
            </a:extLst>
          </p:cNvPr>
          <p:cNvSpPr>
            <a:spLocks noGrp="1"/>
          </p:cNvSpPr>
          <p:nvPr>
            <p:ph idx="21"/>
          </p:nvPr>
        </p:nvSpPr>
        <p:spPr>
          <a:xfrm>
            <a:off x="6216589" y="3055176"/>
            <a:ext cx="2588705" cy="495389"/>
          </a:xfrm>
        </p:spPr>
        <p:txBody>
          <a:bodyPr/>
          <a:lstStyle/>
          <a:p>
            <a:r>
              <a:rPr lang="en-US" dirty="0"/>
              <a:t>Louis </a:t>
            </a:r>
            <a:r>
              <a:rPr lang="en-US" dirty="0" err="1"/>
              <a:t>merein</a:t>
            </a:r>
            <a:endParaRPr lang="en-US" dirty="0"/>
          </a:p>
        </p:txBody>
      </p:sp>
      <p:sp>
        <p:nvSpPr>
          <p:cNvPr id="12" name="Content Placeholder 11">
            <a:extLst>
              <a:ext uri="{FF2B5EF4-FFF2-40B4-BE49-F238E27FC236}">
                <a16:creationId xmlns:a16="http://schemas.microsoft.com/office/drawing/2014/main" id="{780C3E07-3509-4911-AFF9-20EA8F12D0A4}"/>
              </a:ext>
            </a:extLst>
          </p:cNvPr>
          <p:cNvSpPr>
            <a:spLocks noGrp="1"/>
          </p:cNvSpPr>
          <p:nvPr>
            <p:ph idx="20"/>
          </p:nvPr>
        </p:nvSpPr>
        <p:spPr>
          <a:xfrm>
            <a:off x="6216589" y="3568214"/>
            <a:ext cx="2588705" cy="1749005"/>
          </a:xfrm>
        </p:spPr>
        <p:txBody>
          <a:bodyPr/>
          <a:lstStyle/>
          <a:p>
            <a:r>
              <a:rPr lang="en-US"/>
              <a:t>Lorem ipsum dolor sit amet, consectetuer adipiscing elit. Maecenas porttitor congue massa. Fusce posuere, magna sed pulvinar ultricies, purus lectus malesuada libero, sit amet commodo magna eros quis urna.</a:t>
            </a:r>
          </a:p>
          <a:p>
            <a:endParaRPr lang="en-US"/>
          </a:p>
        </p:txBody>
      </p:sp>
      <p:sp>
        <p:nvSpPr>
          <p:cNvPr id="15" name="Content Placeholder 14">
            <a:extLst>
              <a:ext uri="{FF2B5EF4-FFF2-40B4-BE49-F238E27FC236}">
                <a16:creationId xmlns:a16="http://schemas.microsoft.com/office/drawing/2014/main" id="{471C9CF1-70B0-46DB-869F-6DC53668898D}"/>
              </a:ext>
            </a:extLst>
          </p:cNvPr>
          <p:cNvSpPr>
            <a:spLocks noGrp="1"/>
          </p:cNvSpPr>
          <p:nvPr>
            <p:ph idx="23"/>
          </p:nvPr>
        </p:nvSpPr>
        <p:spPr>
          <a:xfrm>
            <a:off x="9068972" y="3055176"/>
            <a:ext cx="2588705" cy="495389"/>
          </a:xfrm>
        </p:spPr>
        <p:txBody>
          <a:bodyPr/>
          <a:lstStyle/>
          <a:p>
            <a:r>
              <a:rPr lang="en-US" dirty="0"/>
              <a:t>Gladys robles</a:t>
            </a:r>
          </a:p>
        </p:txBody>
      </p:sp>
      <p:sp>
        <p:nvSpPr>
          <p:cNvPr id="14" name="Content Placeholder 13">
            <a:extLst>
              <a:ext uri="{FF2B5EF4-FFF2-40B4-BE49-F238E27FC236}">
                <a16:creationId xmlns:a16="http://schemas.microsoft.com/office/drawing/2014/main" id="{4EAA9254-229F-4C3E-B078-B8912E5BBE98}"/>
              </a:ext>
            </a:extLst>
          </p:cNvPr>
          <p:cNvSpPr>
            <a:spLocks noGrp="1"/>
          </p:cNvSpPr>
          <p:nvPr>
            <p:ph idx="22"/>
          </p:nvPr>
        </p:nvSpPr>
        <p:spPr>
          <a:xfrm>
            <a:off x="9068972" y="3568214"/>
            <a:ext cx="2588705" cy="1749005"/>
          </a:xfrm>
        </p:spPr>
        <p:txBody>
          <a:bodyPr/>
          <a:lstStyle/>
          <a:p>
            <a:r>
              <a:rPr lang="en-US" dirty="0"/>
              <a:t>Gladys is the Senior Clinical Program Coordinator at the University of Miami. She has extensive knowledge of reporting and data analytics.  She enrolled in the Data Analytics Bootcamp to strengthen her reporting capabilities.</a:t>
            </a:r>
          </a:p>
          <a:p>
            <a:endParaRPr lang="en-US" dirty="0"/>
          </a:p>
        </p:txBody>
      </p:sp>
      <p:sp>
        <p:nvSpPr>
          <p:cNvPr id="3" name="Slide Number Placeholder 2">
            <a:extLst>
              <a:ext uri="{FF2B5EF4-FFF2-40B4-BE49-F238E27FC236}">
                <a16:creationId xmlns:a16="http://schemas.microsoft.com/office/drawing/2014/main" id="{C10F7B49-6C9D-4DBF-AD20-9D4CFAB1CBFD}"/>
              </a:ext>
            </a:extLst>
          </p:cNvPr>
          <p:cNvSpPr>
            <a:spLocks noGrp="1"/>
          </p:cNvSpPr>
          <p:nvPr>
            <p:ph type="sldNum" sz="quarter" idx="12"/>
          </p:nvPr>
        </p:nvSpPr>
        <p:spPr/>
        <p:txBody>
          <a:bodyPr/>
          <a:lstStyle/>
          <a:p>
            <a:fld id="{9EC71654-96A5-4280-94F3-931C61A9F92C}" type="slidenum">
              <a:rPr lang="en-US" smtClean="0"/>
              <a:pPr/>
              <a:t>10</a:t>
            </a:fld>
            <a:endParaRPr lang="en-US"/>
          </a:p>
        </p:txBody>
      </p:sp>
      <p:pic>
        <p:nvPicPr>
          <p:cNvPr id="18" name="Picture Placeholder 17" descr="A person smiling for the camera&#10;&#10;Description automatically generated with low confidence">
            <a:extLst>
              <a:ext uri="{FF2B5EF4-FFF2-40B4-BE49-F238E27FC236}">
                <a16:creationId xmlns:a16="http://schemas.microsoft.com/office/drawing/2014/main" id="{06B06C97-152B-8B0D-B5F4-F204E7798ED8}"/>
              </a:ext>
            </a:extLst>
          </p:cNvPr>
          <p:cNvPicPr>
            <a:picLocks noGrp="1" noChangeAspect="1"/>
          </p:cNvPicPr>
          <p:nvPr>
            <p:ph type="pic" sz="quarter" idx="16"/>
          </p:nvPr>
        </p:nvPicPr>
        <p:blipFill>
          <a:blip r:embed="rId6"/>
          <a:srcRect t="14202" b="14202"/>
          <a:stretch>
            <a:fillRect/>
          </a:stretch>
        </p:blipFill>
        <p:spPr>
          <a:xfrm>
            <a:off x="9636384" y="1714525"/>
            <a:ext cx="1430337" cy="1430337"/>
          </a:xfrm>
        </p:spPr>
      </p:pic>
    </p:spTree>
    <p:extLst>
      <p:ext uri="{BB962C8B-B14F-4D97-AF65-F5344CB8AC3E}">
        <p14:creationId xmlns:p14="http://schemas.microsoft.com/office/powerpoint/2010/main" val="43563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a:srcRect/>
          <a:stretch/>
        </p:blipFill>
        <p:spPr>
          <a:xfrm>
            <a:off x="710812" y="728545"/>
            <a:ext cx="5305661" cy="5305661"/>
          </a:xfrm>
        </p:spPr>
      </p:pic>
      <p:sp>
        <p:nvSpPr>
          <p:cNvPr id="7" name="Title 6">
            <a:extLst>
              <a:ext uri="{FF2B5EF4-FFF2-40B4-BE49-F238E27FC236}">
                <a16:creationId xmlns:a16="http://schemas.microsoft.com/office/drawing/2014/main" id="{532C5D74-7E71-4488-B3EF-73A86F046614}"/>
              </a:ext>
            </a:extLst>
          </p:cNvPr>
          <p:cNvSpPr>
            <a:spLocks noGrp="1"/>
          </p:cNvSpPr>
          <p:nvPr>
            <p:ph type="title"/>
          </p:nvPr>
        </p:nvSpPr>
        <p:spPr/>
        <p:txBody>
          <a:bodyPr/>
          <a:lstStyle/>
          <a:p>
            <a:r>
              <a:rPr lang="en-US" dirty="0"/>
              <a:t>Thank you</a:t>
            </a:r>
          </a:p>
        </p:txBody>
      </p:sp>
      <p:pic>
        <p:nvPicPr>
          <p:cNvPr id="2054" name="Picture 6" descr="Q&amp;A Icon - Questions and answers - 3d man Stock Illustration | Adobe Stock">
            <a:extLst>
              <a:ext uri="{FF2B5EF4-FFF2-40B4-BE49-F238E27FC236}">
                <a16:creationId xmlns:a16="http://schemas.microsoft.com/office/drawing/2014/main" id="{42DF9D97-588D-4822-BAAE-FD028D378D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661" t="5294" r="15555" b="5490"/>
          <a:stretch/>
        </p:blipFill>
        <p:spPr bwMode="auto">
          <a:xfrm>
            <a:off x="7240109" y="2731903"/>
            <a:ext cx="3200696" cy="4034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80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Project purpose</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15938" y="1465733"/>
            <a:ext cx="5455632" cy="4351338"/>
          </a:xfrm>
        </p:spPr>
        <p:txBody>
          <a:bodyPr/>
          <a:lstStyle/>
          <a:p>
            <a:pPr marL="0" indent="0">
              <a:buNone/>
            </a:pPr>
            <a:r>
              <a:rPr lang="en-US" sz="2000" dirty="0"/>
              <a:t>In this project, our team will use data from the Wisconsin University Research Lab in order to identify breast cancer using historical data to help predict malignant or benign cancer trends. The Project will be divided in different segments to demonstrate our skills with the different tools learned in class. First off we will clean and process the data and build a database with SQL. Second with 70% of our data, we will build machine learning model that is trained to classify the information and predict the trend. Third, we will build different visualizations of the whole project with Tableau to finalize the project with our results.</a:t>
            </a:r>
          </a:p>
          <a:p>
            <a:pPr marL="0" indent="0">
              <a:buNone/>
            </a:pPr>
            <a:endParaRPr lang="en-US" sz="2000" dirty="0"/>
          </a:p>
          <a:p>
            <a:pPr marL="0" indent="0">
              <a:buNone/>
            </a:pPr>
            <a:endParaRPr lang="en-US" sz="2000" dirty="0"/>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a:srcRect/>
          <a:stretch/>
        </p:blipFill>
        <p:spPr>
          <a:xfrm>
            <a:off x="6310509" y="0"/>
            <a:ext cx="5455632" cy="5780372"/>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43356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US" dirty="0"/>
              <a:t>Reason for Selecting Topic</a:t>
            </a: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1825625"/>
            <a:ext cx="4151027" cy="4351338"/>
          </a:xfrm>
        </p:spPr>
        <p:txBody>
          <a:bodyPr/>
          <a:lstStyle/>
          <a:p>
            <a:pPr marL="0" indent="0">
              <a:buNone/>
            </a:pPr>
            <a:r>
              <a:rPr lang="en-US" dirty="0"/>
              <a:t>We want to build a model that will predict whether the cancer is benign or malignant based on characteristics of the tumor cells.</a:t>
            </a:r>
          </a:p>
          <a:p>
            <a:pPr marL="0" indent="0">
              <a:buNone/>
            </a:pPr>
            <a:r>
              <a:rPr lang="en-US" dirty="0"/>
              <a:t>This information can be used by healthcare professionals to help with early detection that will significantly increase the chance of recovery.</a:t>
            </a:r>
          </a:p>
        </p:txBody>
      </p:sp>
      <p:pic>
        <p:nvPicPr>
          <p:cNvPr id="7" name="Picture Placeholder 6">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a:srcRect/>
          <a:stretch/>
        </p:blipFill>
        <p:spPr>
          <a:xfrm>
            <a:off x="5455212" y="988536"/>
            <a:ext cx="4884848" cy="4884848"/>
          </a:xfrm>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Tree>
    <p:extLst>
      <p:ext uri="{BB962C8B-B14F-4D97-AF65-F5344CB8AC3E}">
        <p14:creationId xmlns:p14="http://schemas.microsoft.com/office/powerpoint/2010/main" val="96173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p:txBody>
          <a:bodyPr/>
          <a:lstStyle/>
          <a:p>
            <a:r>
              <a:rPr lang="en-US" dirty="0"/>
              <a:t>Data Sources</a:t>
            </a:r>
          </a:p>
        </p:txBody>
      </p:sp>
      <p:pic>
        <p:nvPicPr>
          <p:cNvPr id="83" name="Picture Placeholder 82" descr="Bar chart">
            <a:extLst>
              <a:ext uri="{FF2B5EF4-FFF2-40B4-BE49-F238E27FC236}">
                <a16:creationId xmlns:a16="http://schemas.microsoft.com/office/drawing/2014/main"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7" name="Content Placeholder 6">
            <a:extLst>
              <a:ext uri="{FF2B5EF4-FFF2-40B4-BE49-F238E27FC236}">
                <a16:creationId xmlns:a16="http://schemas.microsoft.com/office/drawing/2014/main" id="{2E37A9B0-8DFC-4474-9F0A-612E661EF4EC}"/>
              </a:ext>
            </a:extLst>
          </p:cNvPr>
          <p:cNvSpPr>
            <a:spLocks noGrp="1"/>
          </p:cNvSpPr>
          <p:nvPr>
            <p:ph idx="15"/>
          </p:nvPr>
        </p:nvSpPr>
        <p:spPr/>
        <p:txBody>
          <a:bodyPr/>
          <a:lstStyle/>
          <a:p>
            <a:r>
              <a:rPr lang="en-US" dirty="0"/>
              <a:t>CSV FILES</a:t>
            </a:r>
          </a:p>
        </p:txBody>
      </p:sp>
      <p:sp>
        <p:nvSpPr>
          <p:cNvPr id="3" name="Content Placeholder 2">
            <a:extLst>
              <a:ext uri="{FF2B5EF4-FFF2-40B4-BE49-F238E27FC236}">
                <a16:creationId xmlns:a16="http://schemas.microsoft.com/office/drawing/2014/main" id="{09548D1D-2547-44FC-BACD-2BCD769E2662}"/>
              </a:ext>
            </a:extLst>
          </p:cNvPr>
          <p:cNvSpPr>
            <a:spLocks noGrp="1"/>
          </p:cNvSpPr>
          <p:nvPr>
            <p:ph idx="1"/>
          </p:nvPr>
        </p:nvSpPr>
        <p:spPr/>
        <p:txBody>
          <a:bodyPr>
            <a:normAutofit/>
          </a:bodyPr>
          <a:lstStyle/>
          <a:p>
            <a:r>
              <a:rPr lang="en-US" sz="1400" dirty="0"/>
              <a:t>We will use 4 different .csv files listed above that contain related information obtained by a study in the Wisconsin University Research Lab.</a:t>
            </a:r>
          </a:p>
          <a:p>
            <a:r>
              <a:rPr lang="en-US" sz="1600" b="0" i="0" u="none" strike="noStrike" dirty="0">
                <a:effectLst/>
                <a:latin typeface="-apple-system"/>
                <a:hlinkClick r:id="rId5"/>
              </a:rPr>
              <a:t>data_diagnosis.csv</a:t>
            </a:r>
            <a:r>
              <a:rPr lang="en-US" sz="1600" b="0" i="0" dirty="0">
                <a:solidFill>
                  <a:srgbClr val="C9D1D9"/>
                </a:solidFill>
                <a:effectLst/>
                <a:latin typeface="-apple-system"/>
              </a:rPr>
              <a:t>, </a:t>
            </a:r>
          </a:p>
          <a:p>
            <a:r>
              <a:rPr lang="en-US" sz="1600" b="0" i="0" u="none" strike="noStrike" dirty="0">
                <a:effectLst/>
                <a:latin typeface="-apple-system"/>
                <a:hlinkClick r:id="rId6"/>
              </a:rPr>
              <a:t>data_mean.csv</a:t>
            </a:r>
            <a:r>
              <a:rPr lang="en-US" sz="1600" b="0" i="0" dirty="0">
                <a:solidFill>
                  <a:srgbClr val="C9D1D9"/>
                </a:solidFill>
                <a:effectLst/>
                <a:latin typeface="-apple-system"/>
              </a:rPr>
              <a:t>, </a:t>
            </a:r>
          </a:p>
          <a:p>
            <a:r>
              <a:rPr lang="en-US" sz="1600" b="0" i="0" u="none" strike="noStrike" dirty="0">
                <a:effectLst/>
                <a:latin typeface="-apple-system"/>
                <a:hlinkClick r:id="rId7"/>
              </a:rPr>
              <a:t>data_se.csv</a:t>
            </a:r>
            <a:r>
              <a:rPr lang="en-US" sz="1600" b="0" i="0" dirty="0">
                <a:solidFill>
                  <a:srgbClr val="C9D1D9"/>
                </a:solidFill>
                <a:effectLst/>
                <a:latin typeface="-apple-system"/>
              </a:rPr>
              <a:t>, </a:t>
            </a:r>
          </a:p>
          <a:p>
            <a:r>
              <a:rPr lang="en-US" sz="1600" b="0" i="0" u="none" strike="noStrike" dirty="0">
                <a:effectLst/>
                <a:latin typeface="-apple-system"/>
                <a:hlinkClick r:id="rId8"/>
              </a:rPr>
              <a:t>data_worst.csv</a:t>
            </a:r>
            <a:endParaRPr lang="en-US" sz="1400" dirty="0"/>
          </a:p>
        </p:txBody>
      </p:sp>
      <p:pic>
        <p:nvPicPr>
          <p:cNvPr id="22" name="Picture Placeholder 21">
            <a:extLst>
              <a:ext uri="{FF2B5EF4-FFF2-40B4-BE49-F238E27FC236}">
                <a16:creationId xmlns:a16="http://schemas.microsoft.com/office/drawing/2014/main" id="{900B31E0-725B-4414-BD86-F34DA104673A}"/>
              </a:ext>
            </a:extLst>
          </p:cNvPr>
          <p:cNvPicPr>
            <a:picLocks noGrp="1" noChangeAspect="1"/>
          </p:cNvPicPr>
          <p:nvPr>
            <p:ph type="pic" sz="quarter" idx="13"/>
          </p:nvPr>
        </p:nvPicPr>
        <p:blipFill>
          <a:blip r:embed="rId9"/>
          <a:srcRect/>
          <a:stretch/>
        </p:blipFill>
        <p:spPr>
          <a:xfrm>
            <a:off x="3883819" y="1682522"/>
            <a:ext cx="4424362" cy="4268208"/>
          </a:xfrm>
        </p:spPr>
      </p:pic>
      <p:pic>
        <p:nvPicPr>
          <p:cNvPr id="85" name="Picture Placeholder 84" descr="Single gear">
            <a:extLst>
              <a:ext uri="{FF2B5EF4-FFF2-40B4-BE49-F238E27FC236}">
                <a16:creationId xmlns:a16="http://schemas.microsoft.com/office/drawing/2014/main" id="{65FBD7DF-30E8-9042-8A0D-0F64C33E0B41}"/>
              </a:ext>
            </a:extLst>
          </p:cNvPr>
          <p:cNvPicPr>
            <a:picLocks noGrp="1" noChangeAspect="1"/>
          </p:cNvPicPr>
          <p:nvPr>
            <p:ph type="pic" sz="quarter" idx="19"/>
          </p:nvPr>
        </p:nvPicPr>
        <p:blipFill>
          <a:blip r:embed="rId10" cstate="print">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a:fillRect/>
          </a:stretch>
        </p:blipFill>
        <p:spPr/>
      </p:pic>
      <p:sp>
        <p:nvSpPr>
          <p:cNvPr id="8" name="Content Placeholder 7">
            <a:extLst>
              <a:ext uri="{FF2B5EF4-FFF2-40B4-BE49-F238E27FC236}">
                <a16:creationId xmlns:a16="http://schemas.microsoft.com/office/drawing/2014/main" id="{D78F2DCC-A50E-40A1-81F9-70371D4AA42F}"/>
              </a:ext>
            </a:extLst>
          </p:cNvPr>
          <p:cNvSpPr>
            <a:spLocks noGrp="1"/>
          </p:cNvSpPr>
          <p:nvPr>
            <p:ph idx="16"/>
          </p:nvPr>
        </p:nvSpPr>
        <p:spPr/>
        <p:txBody>
          <a:bodyPr/>
          <a:lstStyle/>
          <a:p>
            <a:r>
              <a:rPr lang="en-US" dirty="0"/>
              <a:t>Data contains</a:t>
            </a:r>
          </a:p>
        </p:txBody>
      </p:sp>
      <p:sp>
        <p:nvSpPr>
          <p:cNvPr id="6" name="Content Placeholder 5">
            <a:extLst>
              <a:ext uri="{FF2B5EF4-FFF2-40B4-BE49-F238E27FC236}">
                <a16:creationId xmlns:a16="http://schemas.microsoft.com/office/drawing/2014/main" id="{5CD639B0-7991-4B2B-9E50-32064EB91255}"/>
              </a:ext>
            </a:extLst>
          </p:cNvPr>
          <p:cNvSpPr>
            <a:spLocks noGrp="1"/>
          </p:cNvSpPr>
          <p:nvPr>
            <p:ph idx="14"/>
          </p:nvPr>
        </p:nvSpPr>
        <p:spPr>
          <a:xfrm>
            <a:off x="8527489" y="3207024"/>
            <a:ext cx="3664143" cy="2924835"/>
          </a:xfrm>
        </p:spPr>
        <p:txBody>
          <a:bodyPr>
            <a:normAutofit fontScale="77500" lnSpcReduction="20000"/>
          </a:bodyPr>
          <a:lstStyle/>
          <a:p>
            <a:pPr marL="285750" indent="-285750" algn="l">
              <a:buFont typeface="Arial" panose="020B0604020202020204" pitchFamily="34" charset="0"/>
              <a:buChar char="•"/>
            </a:pPr>
            <a:r>
              <a:rPr lang="en-US" sz="1400" dirty="0"/>
              <a:t>Diagnosis (M = malignant, B = benign) (3-32)</a:t>
            </a:r>
          </a:p>
          <a:p>
            <a:pPr marL="285750" indent="-285750" algn="l">
              <a:buFont typeface="Arial" panose="020B0604020202020204" pitchFamily="34" charset="0"/>
              <a:buChar char="•"/>
            </a:pPr>
            <a:r>
              <a:rPr lang="en-US" sz="1400" dirty="0"/>
              <a:t>radius (mean of distances from center to points on the perimeter)</a:t>
            </a:r>
          </a:p>
          <a:p>
            <a:pPr marL="285750" indent="-285750" algn="l">
              <a:buFont typeface="Arial" panose="020B0604020202020204" pitchFamily="34" charset="0"/>
              <a:buChar char="•"/>
            </a:pPr>
            <a:r>
              <a:rPr lang="en-US" sz="1400" dirty="0"/>
              <a:t>texture (standard deviation of gray-scale values)</a:t>
            </a:r>
          </a:p>
          <a:p>
            <a:pPr marL="285750" indent="-285750" algn="l">
              <a:buFont typeface="Arial" panose="020B0604020202020204" pitchFamily="34" charset="0"/>
              <a:buChar char="•"/>
            </a:pPr>
            <a:r>
              <a:rPr lang="en-US" sz="1400" dirty="0"/>
              <a:t>perimeter (distance around nuclear border)</a:t>
            </a:r>
          </a:p>
          <a:p>
            <a:pPr marL="285750" indent="-285750" algn="l">
              <a:buFont typeface="Arial" panose="020B0604020202020204" pitchFamily="34" charset="0"/>
              <a:buChar char="•"/>
            </a:pPr>
            <a:r>
              <a:rPr lang="en-US" sz="1400" dirty="0"/>
              <a:t>area (area within the outlined nuclear perimeter)</a:t>
            </a:r>
          </a:p>
          <a:p>
            <a:pPr marL="285750" indent="-285750" algn="l">
              <a:buFont typeface="Arial" panose="020B0604020202020204" pitchFamily="34" charset="0"/>
              <a:buChar char="•"/>
            </a:pPr>
            <a:r>
              <a:rPr lang="en-US" sz="1400" dirty="0"/>
              <a:t>smoothness (local variation in radius lengths)</a:t>
            </a:r>
          </a:p>
          <a:p>
            <a:pPr marL="285750" indent="-285750" algn="l">
              <a:buFont typeface="Arial" panose="020B0604020202020204" pitchFamily="34" charset="0"/>
              <a:buChar char="•"/>
            </a:pPr>
            <a:r>
              <a:rPr lang="en-US" sz="1400" dirty="0"/>
              <a:t>compactness (perimeter^2 / area - 1.0)</a:t>
            </a:r>
          </a:p>
          <a:p>
            <a:pPr marL="285750" indent="-285750" algn="l">
              <a:buFont typeface="Arial" panose="020B0604020202020204" pitchFamily="34" charset="0"/>
              <a:buChar char="•"/>
            </a:pPr>
            <a:r>
              <a:rPr lang="en-US" sz="1400" dirty="0"/>
              <a:t>concavity (severity of concave portions of the contour)</a:t>
            </a:r>
          </a:p>
          <a:p>
            <a:pPr marL="285750" indent="-285750" algn="l">
              <a:buFont typeface="Arial" panose="020B0604020202020204" pitchFamily="34" charset="0"/>
              <a:buChar char="•"/>
            </a:pPr>
            <a:r>
              <a:rPr lang="en-US" sz="1400" dirty="0"/>
              <a:t>concave points (number of concave portions of the contour)</a:t>
            </a:r>
          </a:p>
          <a:p>
            <a:pPr marL="285750" indent="-285750" algn="l">
              <a:buFont typeface="Arial" panose="020B0604020202020204" pitchFamily="34" charset="0"/>
              <a:buChar char="•"/>
            </a:pPr>
            <a:r>
              <a:rPr lang="en-US" sz="1400" dirty="0"/>
              <a:t>symmetry (how the cell divides)</a:t>
            </a:r>
          </a:p>
          <a:p>
            <a:pPr marL="285750" indent="-285750" algn="l">
              <a:buFont typeface="Arial" panose="020B0604020202020204" pitchFamily="34" charset="0"/>
              <a:buChar char="•"/>
            </a:pPr>
            <a:r>
              <a:rPr lang="en-US" sz="1400" dirty="0"/>
              <a:t>fractal dimension ("coastline approximation" - 1)</a:t>
            </a:r>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Tree>
    <p:extLst>
      <p:ext uri="{BB962C8B-B14F-4D97-AF65-F5344CB8AC3E}">
        <p14:creationId xmlns:p14="http://schemas.microsoft.com/office/powerpoint/2010/main" val="46026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Questions to Answer</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p:txBody>
          <a:bodyPr/>
          <a:lstStyle/>
          <a:p>
            <a:r>
              <a:rPr lang="en-US" dirty="0"/>
              <a:t>First question</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p:txBody>
          <a:bodyPr/>
          <a:lstStyle/>
          <a:p>
            <a:pPr algn="l"/>
            <a:r>
              <a:rPr lang="en-US" sz="2400" dirty="0"/>
              <a:t>What trends can we discover that leads to a malignant or benign diagnosis?</a:t>
            </a:r>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p:txBody>
          <a:bodyPr/>
          <a:lstStyle/>
          <a:p>
            <a:r>
              <a:rPr lang="en-US" sz="2400" dirty="0"/>
              <a:t>How do different tumor cells characteristics affect malignant or benign diagnosis?</a:t>
            </a:r>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US" dirty="0"/>
              <a:t>Second question</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Tree>
    <p:extLst>
      <p:ext uri="{BB962C8B-B14F-4D97-AF65-F5344CB8AC3E}">
        <p14:creationId xmlns:p14="http://schemas.microsoft.com/office/powerpoint/2010/main" val="26940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US" dirty="0"/>
              <a:t>Communication Protocols</a:t>
            </a: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1825625"/>
            <a:ext cx="4151027" cy="4351338"/>
          </a:xfrm>
        </p:spPr>
        <p:txBody>
          <a:bodyPr/>
          <a:lstStyle/>
          <a:p>
            <a:pPr marL="0" indent="0">
              <a:buNone/>
            </a:pPr>
            <a:r>
              <a:rPr lang="en-US" sz="2000" dirty="0"/>
              <a:t>In order to stay up to date on the final project, we message each other frequently through Slack on a separate channel created for the project. Any other questions or concerns that arise are addressed during class, in our group organized Zoom meetings outside of class, and during office hours with the TA.</a:t>
            </a:r>
          </a:p>
        </p:txBody>
      </p:sp>
      <p:pic>
        <p:nvPicPr>
          <p:cNvPr id="7" name="Picture Placeholder 6">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a:srcRect/>
          <a:stretch/>
        </p:blipFill>
        <p:spPr>
          <a:xfrm>
            <a:off x="5455212" y="1059095"/>
            <a:ext cx="4884848" cy="4743730"/>
          </a:xfrm>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Tree>
    <p:extLst>
      <p:ext uri="{BB962C8B-B14F-4D97-AF65-F5344CB8AC3E}">
        <p14:creationId xmlns:p14="http://schemas.microsoft.com/office/powerpoint/2010/main" val="2592336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p:txBody>
          <a:bodyPr/>
          <a:lstStyle/>
          <a:p>
            <a:r>
              <a:rPr lang="en-US" dirty="0"/>
              <a:t>Machine Learning Model</a:t>
            </a:r>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US" smtClean="0"/>
              <a:pPr/>
              <a:t>7</a:t>
            </a:fld>
            <a:endParaRPr lang="en-US" dirty="0"/>
          </a:p>
        </p:txBody>
      </p:sp>
      <p:sp>
        <p:nvSpPr>
          <p:cNvPr id="5" name="TextBox 4">
            <a:extLst>
              <a:ext uri="{FF2B5EF4-FFF2-40B4-BE49-F238E27FC236}">
                <a16:creationId xmlns:a16="http://schemas.microsoft.com/office/drawing/2014/main" id="{24FF4EA9-09BC-06EF-6000-E05E30A75A5A}"/>
              </a:ext>
            </a:extLst>
          </p:cNvPr>
          <p:cNvSpPr txBox="1"/>
          <p:nvPr/>
        </p:nvSpPr>
        <p:spPr>
          <a:xfrm>
            <a:off x="515938" y="1305341"/>
            <a:ext cx="4995583" cy="4247317"/>
          </a:xfrm>
          <a:prstGeom prst="rect">
            <a:avLst/>
          </a:prstGeom>
          <a:noFill/>
        </p:spPr>
        <p:txBody>
          <a:bodyPr wrap="square">
            <a:spAutoFit/>
          </a:bodyPr>
          <a:lstStyle/>
          <a:p>
            <a:r>
              <a:rPr lang="en-US" dirty="0"/>
              <a:t>For our machine learning model, we will start with converting our dataset to categorical data or text data into numbers so our predictive model works better. Then, we will split the data into training data and test data. The training data contains a known output, and the model learns with this data in order to be generalized to other data late on. The test data is used to test our model's prediction on this subset by using the train_test_split method. We will then scale the data within a specific sale, such as 0-100 or 0-1 by using the StandardScaler method from the SciKit-Learn library. We will finally use supervised machine learning Classification models such as logistic regression to evaluate our results. Below, we included a visualized model:</a:t>
            </a:r>
          </a:p>
        </p:txBody>
      </p:sp>
      <p:pic>
        <p:nvPicPr>
          <p:cNvPr id="8" name="Picture 7" descr="Diagram&#10;&#10;Description automatically generated">
            <a:extLst>
              <a:ext uri="{FF2B5EF4-FFF2-40B4-BE49-F238E27FC236}">
                <a16:creationId xmlns:a16="http://schemas.microsoft.com/office/drawing/2014/main" id="{69740D3C-2DBF-3776-D283-4547028892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199095" y="270355"/>
            <a:ext cx="5459062" cy="6020274"/>
          </a:xfrm>
          <a:prstGeom prst="rect">
            <a:avLst/>
          </a:prstGeom>
        </p:spPr>
      </p:pic>
    </p:spTree>
    <p:extLst>
      <p:ext uri="{BB962C8B-B14F-4D97-AF65-F5344CB8AC3E}">
        <p14:creationId xmlns:p14="http://schemas.microsoft.com/office/powerpoint/2010/main" val="116993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Software Used:</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2145738" y="1638927"/>
            <a:ext cx="7900525" cy="764460"/>
          </a:xfrm>
        </p:spPr>
        <p:txBody>
          <a:bodyPr/>
          <a:lstStyle/>
          <a:p>
            <a:pPr marL="342900" indent="-342900" algn="l">
              <a:buFont typeface="Arial" panose="020B0604020202020204" pitchFamily="34" charset="0"/>
              <a:buChar char="•"/>
            </a:pPr>
            <a:r>
              <a:rPr lang="en-US" sz="2400" dirty="0"/>
              <a:t>PostgreSQL for creating and storing database</a:t>
            </a:r>
          </a:p>
          <a:p>
            <a:pPr marL="342900" indent="-342900" algn="l">
              <a:buFont typeface="Arial" panose="020B0604020202020204" pitchFamily="34" charset="0"/>
              <a:buChar char="•"/>
            </a:pPr>
            <a:r>
              <a:rPr lang="en-US" sz="2400" dirty="0" err="1"/>
              <a:t>Jupyter</a:t>
            </a:r>
            <a:r>
              <a:rPr lang="en-US" sz="2400" dirty="0"/>
              <a:t> Notebook</a:t>
            </a:r>
          </a:p>
          <a:p>
            <a:pPr marL="342900" indent="-342900" algn="l">
              <a:buFont typeface="Arial" panose="020B0604020202020204" pitchFamily="34" charset="0"/>
              <a:buChar char="•"/>
            </a:pPr>
            <a:r>
              <a:rPr lang="en-US" sz="2400" dirty="0"/>
              <a:t>Google Collab Notebook</a:t>
            </a:r>
          </a:p>
          <a:p>
            <a:pPr marL="342900" indent="-342900" algn="l">
              <a:buFont typeface="Arial" panose="020B0604020202020204" pitchFamily="34" charset="0"/>
              <a:buChar char="•"/>
            </a:pPr>
            <a:r>
              <a:rPr lang="en-US" sz="2400" dirty="0"/>
              <a:t>Extracting data from CSV file</a:t>
            </a:r>
          </a:p>
          <a:p>
            <a:pPr marL="342900" indent="-342900" algn="l">
              <a:buFont typeface="Arial" panose="020B0604020202020204" pitchFamily="34" charset="0"/>
              <a:buChar char="•"/>
            </a:pPr>
            <a:r>
              <a:rPr lang="en-US" sz="2400" dirty="0"/>
              <a:t>Python for cleaning the data, creating data frames with pandas, merging, eliminating columns not needed, </a:t>
            </a:r>
            <a:r>
              <a:rPr lang="en-US" sz="2400" dirty="0" err="1"/>
              <a:t>sklearn</a:t>
            </a:r>
            <a:r>
              <a:rPr lang="en-US" sz="2400" dirty="0"/>
              <a:t> creating machine learning model</a:t>
            </a:r>
          </a:p>
          <a:p>
            <a:pPr marL="342900" indent="-342900" algn="l">
              <a:buFont typeface="Arial" panose="020B0604020202020204" pitchFamily="34" charset="0"/>
              <a:buChar char="•"/>
            </a:pPr>
            <a:r>
              <a:rPr lang="en-US" sz="2400" dirty="0"/>
              <a:t>Tableau to create Dashboard and Visualizations</a:t>
            </a:r>
          </a:p>
          <a:p>
            <a:pPr marL="342900" indent="-342900" algn="l">
              <a:buFont typeface="Arial" panose="020B0604020202020204" pitchFamily="34" charset="0"/>
              <a:buChar char="•"/>
            </a:pPr>
            <a:r>
              <a:rPr lang="en-US" sz="2400" dirty="0" err="1"/>
              <a:t>MatPlotLib</a:t>
            </a:r>
            <a:r>
              <a:rPr lang="en-US" sz="2400" dirty="0"/>
              <a:t> to create charts and graphs as part of Data Visualizations</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8</a:t>
            </a:fld>
            <a:endParaRPr lang="en-US" dirty="0"/>
          </a:p>
        </p:txBody>
      </p:sp>
    </p:spTree>
    <p:extLst>
      <p:ext uri="{BB962C8B-B14F-4D97-AF65-F5344CB8AC3E}">
        <p14:creationId xmlns:p14="http://schemas.microsoft.com/office/powerpoint/2010/main" val="3187533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Database</a:t>
            </a:r>
          </a:p>
        </p:txBody>
      </p:sp>
      <p:sp>
        <p:nvSpPr>
          <p:cNvPr id="4" name="Slide Number Placeholder 3"/>
          <p:cNvSpPr>
            <a:spLocks noGrp="1"/>
          </p:cNvSpPr>
          <p:nvPr>
            <p:ph type="sldNum" sz="quarter" idx="12"/>
          </p:nvPr>
        </p:nvSpPr>
        <p:spPr/>
        <p:txBody>
          <a:bodyPr/>
          <a:lstStyle/>
          <a:p>
            <a:r>
              <a:rPr lang="en-US" dirty="0"/>
              <a:t>9</a:t>
            </a:r>
          </a:p>
        </p:txBody>
      </p:sp>
      <p:pic>
        <p:nvPicPr>
          <p:cNvPr id="3" name="Picture 2" descr="A picture containing diagram&#10;&#10;Description automatically generated">
            <a:extLst>
              <a:ext uri="{FF2B5EF4-FFF2-40B4-BE49-F238E27FC236}">
                <a16:creationId xmlns:a16="http://schemas.microsoft.com/office/drawing/2014/main" id="{43076AA3-4DD0-5902-E27A-0C94D088DFA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882585" y="1166956"/>
            <a:ext cx="9480177" cy="4923879"/>
          </a:xfrm>
          <a:prstGeom prst="rect">
            <a:avLst/>
          </a:prstGeom>
        </p:spPr>
      </p:pic>
    </p:spTree>
    <p:extLst>
      <p:ext uri="{BB962C8B-B14F-4D97-AF65-F5344CB8AC3E}">
        <p14:creationId xmlns:p14="http://schemas.microsoft.com/office/powerpoint/2010/main" val="688656153"/>
      </p:ext>
    </p:extLst>
  </p:cSld>
  <p:clrMapOvr>
    <a:masterClrMapping/>
  </p:clrMapOvr>
</p:sld>
</file>

<file path=ppt/theme/theme1.xml><?xml version="1.0" encoding="utf-8"?>
<a:theme xmlns:a="http://schemas.openxmlformats.org/drawingml/2006/main" name="Office Theme">
  <a:themeElements>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8997677_Rose suite presentation_AAS_v4" id="{97C8BA14-D802-4795-89C7-EAA620DD846B}" vid="{D162D178-FB75-4B8B-B67A-CA51C6DCA1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72F8CF-3688-4B14-A13A-EB7FF46D2F4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94996C2-A795-46F9-93BE-0C463FDCD1BC}">
  <ds:schemaRefs>
    <ds:schemaRef ds:uri="http://schemas.microsoft.com/sharepoint/v3/contenttype/forms"/>
  </ds:schemaRefs>
</ds:datastoreItem>
</file>

<file path=customXml/itemProps3.xml><?xml version="1.0" encoding="utf-8"?>
<ds:datastoreItem xmlns:ds="http://schemas.openxmlformats.org/officeDocument/2006/customXml" ds:itemID="{75D9C8E3-B635-4963-8B68-3FC691872B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76</TotalTime>
  <Words>818</Words>
  <Application>Microsoft Macintosh PowerPoint</Application>
  <PresentationFormat>Widescreen</PresentationFormat>
  <Paragraphs>78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Corbel</vt:lpstr>
      <vt:lpstr>Office Theme</vt:lpstr>
      <vt:lpstr>Breast Cancer Final Project</vt:lpstr>
      <vt:lpstr>Project purpose</vt:lpstr>
      <vt:lpstr>Reason for Selecting Topic</vt:lpstr>
      <vt:lpstr>Data Sources</vt:lpstr>
      <vt:lpstr>Questions to Answer</vt:lpstr>
      <vt:lpstr>Communication Protocols</vt:lpstr>
      <vt:lpstr>Machine Learning Model</vt:lpstr>
      <vt:lpstr>Software Used:</vt:lpstr>
      <vt:lpstr>Database</vt:lpstr>
      <vt:lpstr>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dc:title>
  <dc:creator>Robles, Gladys</dc:creator>
  <cp:lastModifiedBy>Robles, Gladys</cp:lastModifiedBy>
  <cp:revision>2</cp:revision>
  <dcterms:created xsi:type="dcterms:W3CDTF">2022-09-29T01:06:55Z</dcterms:created>
  <dcterms:modified xsi:type="dcterms:W3CDTF">2022-09-29T02:23:09Z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