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Corbe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regular.fntdata"/><Relationship Id="rId11" Type="http://schemas.openxmlformats.org/officeDocument/2006/relationships/slide" Target="slides/slide6.xml"/><Relationship Id="rId22" Type="http://schemas.openxmlformats.org/officeDocument/2006/relationships/font" Target="fonts/Corbel-italic.fntdata"/><Relationship Id="rId10" Type="http://schemas.openxmlformats.org/officeDocument/2006/relationships/slide" Target="slides/slide5.xml"/><Relationship Id="rId21" Type="http://schemas.openxmlformats.org/officeDocument/2006/relationships/font" Target="fonts/Corbel-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rbel-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fa03f61e4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g15fa03f61e4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5fa03f61e4_0_120:notes"/>
          <p:cNvSpPr txBox="1"/>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fa03f61e4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fa03f61e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2" name="Google Shape;12;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3" name="Google Shape;13;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4" name="Google Shape;14;p2"/>
          <p:cNvGrpSpPr/>
          <p:nvPr/>
        </p:nvGrpSpPr>
        <p:grpSpPr>
          <a:xfrm>
            <a:off x="6098378" y="5"/>
            <a:ext cx="3045625" cy="2030570"/>
            <a:chOff x="6098378" y="5"/>
            <a:chExt cx="3045625" cy="2030570"/>
          </a:xfrm>
        </p:grpSpPr>
        <p:sp>
          <p:nvSpPr>
            <p:cNvPr id="15" name="Google Shape;15;p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6098378" y="5"/>
            <a:ext cx="3045625" cy="2030570"/>
            <a:chOff x="6098378" y="5"/>
            <a:chExt cx="3045625" cy="2030570"/>
          </a:xfrm>
        </p:grpSpPr>
        <p:sp>
          <p:nvSpPr>
            <p:cNvPr id="75" name="Google Shape;75;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81" name="Google Shape;81;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82" name="Google Shape;82;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85" name="Google Shape;85;p12"/>
          <p:cNvPicPr preferRelativeResize="0"/>
          <p:nvPr/>
        </p:nvPicPr>
        <p:blipFill rotWithShape="1">
          <a:blip r:embed="rId2">
            <a:alphaModFix/>
          </a:blip>
          <a:srcRect b="0" l="0" r="0" t="0"/>
          <a:stretch/>
        </p:blipFill>
        <p:spPr>
          <a:xfrm>
            <a:off x="109026" y="4085701"/>
            <a:ext cx="959100" cy="959100"/>
          </a:xfrm>
          <a:prstGeom prst="ellipse">
            <a:avLst/>
          </a:prstGeom>
          <a:solidFill>
            <a:srgbClr val="E7E6E6"/>
          </a:solidFill>
          <a:ln>
            <a:noFill/>
          </a:ln>
        </p:spPr>
      </p:pic>
      <p:sp>
        <p:nvSpPr>
          <p:cNvPr id="86" name="Google Shape;86;p12"/>
          <p:cNvSpPr/>
          <p:nvPr/>
        </p:nvSpPr>
        <p:spPr>
          <a:xfrm>
            <a:off x="7907200" y="55575"/>
            <a:ext cx="1167300" cy="1083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01">
  <p:cSld name="Thank You 01">
    <p:spTree>
      <p:nvGrpSpPr>
        <p:cNvPr id="87" name="Shape 87"/>
        <p:cNvGrpSpPr/>
        <p:nvPr/>
      </p:nvGrpSpPr>
      <p:grpSpPr>
        <a:xfrm>
          <a:off x="0" y="0"/>
          <a:ext cx="0" cy="0"/>
          <a:chOff x="0" y="0"/>
          <a:chExt cx="0" cy="0"/>
        </a:xfrm>
      </p:grpSpPr>
      <p:sp>
        <p:nvSpPr>
          <p:cNvPr id="88" name="Google Shape;88;p13"/>
          <p:cNvSpPr/>
          <p:nvPr>
            <p:ph idx="2" type="pic"/>
          </p:nvPr>
        </p:nvSpPr>
        <p:spPr>
          <a:xfrm>
            <a:off x="533109" y="546409"/>
            <a:ext cx="3979200" cy="3979200"/>
          </a:xfrm>
          <a:prstGeom prst="ellipse">
            <a:avLst/>
          </a:prstGeom>
          <a:solidFill>
            <a:schemeClr val="lt2"/>
          </a:solidFill>
          <a:ln>
            <a:noFill/>
          </a:ln>
        </p:spPr>
      </p:sp>
      <p:sp>
        <p:nvSpPr>
          <p:cNvPr id="89" name="Google Shape;89;p13"/>
          <p:cNvSpPr txBox="1"/>
          <p:nvPr>
            <p:ph type="title"/>
          </p:nvPr>
        </p:nvSpPr>
        <p:spPr>
          <a:xfrm>
            <a:off x="4779749" y="1543904"/>
            <a:ext cx="3872400" cy="5049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accent4"/>
              </a:buClr>
              <a:buSzPts val="4500"/>
              <a:buFont typeface="Corbel"/>
              <a:buNone/>
              <a:defRPr b="1" sz="4500" cap="none">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2" name="Google Shape;22;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3" name="Google Shape;23;p3"/>
          <p:cNvGrpSpPr/>
          <p:nvPr/>
        </p:nvGrpSpPr>
        <p:grpSpPr>
          <a:xfrm>
            <a:off x="6098378" y="5"/>
            <a:ext cx="3045625" cy="2030570"/>
            <a:chOff x="6098378" y="5"/>
            <a:chExt cx="3045625" cy="2030570"/>
          </a:xfrm>
        </p:grpSpPr>
        <p:sp>
          <p:nvSpPr>
            <p:cNvPr id="24" name="Google Shape;24;p3"/>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 name="Google Shape;29;p3"/>
          <p:cNvPicPr preferRelativeResize="0"/>
          <p:nvPr/>
        </p:nvPicPr>
        <p:blipFill rotWithShape="1">
          <a:blip r:embed="rId2">
            <a:alphaModFix/>
          </a:blip>
          <a:srcRect b="0" l="0" r="0" t="0"/>
          <a:stretch/>
        </p:blipFill>
        <p:spPr>
          <a:xfrm>
            <a:off x="109026" y="4085701"/>
            <a:ext cx="959100" cy="959100"/>
          </a:xfrm>
          <a:prstGeom prst="ellipse">
            <a:avLst/>
          </a:prstGeom>
          <a:solidFill>
            <a:srgbClr val="E7E6E6"/>
          </a:solid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grpSp>
        <p:nvGrpSpPr>
          <p:cNvPr id="31" name="Google Shape;31;p4"/>
          <p:cNvGrpSpPr/>
          <p:nvPr/>
        </p:nvGrpSpPr>
        <p:grpSpPr>
          <a:xfrm>
            <a:off x="0" y="3903669"/>
            <a:ext cx="9144000" cy="1239925"/>
            <a:chOff x="0" y="3903669"/>
            <a:chExt cx="9144000" cy="1239925"/>
          </a:xfrm>
        </p:grpSpPr>
        <p:sp>
          <p:nvSpPr>
            <p:cNvPr id="32" name="Google Shape;32;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9" name="Google Shape;39;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4" name="Google Shape;44;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1" name="Google Shape;51;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2" name="Shape 52"/>
        <p:cNvGrpSpPr/>
        <p:nvPr/>
      </p:nvGrpSpPr>
      <p:grpSpPr>
        <a:xfrm>
          <a:off x="0" y="0"/>
          <a:ext cx="0" cy="0"/>
          <a:chOff x="0" y="0"/>
          <a:chExt cx="0" cy="0"/>
        </a:xfrm>
      </p:grpSpPr>
      <p:grpSp>
        <p:nvGrpSpPr>
          <p:cNvPr id="53" name="Google Shape;53;p8"/>
          <p:cNvGrpSpPr/>
          <p:nvPr/>
        </p:nvGrpSpPr>
        <p:grpSpPr>
          <a:xfrm>
            <a:off x="6098378" y="5"/>
            <a:ext cx="3045625" cy="2030570"/>
            <a:chOff x="6098378" y="5"/>
            <a:chExt cx="3045625" cy="2030570"/>
          </a:xfrm>
        </p:grpSpPr>
        <p:sp>
          <p:nvSpPr>
            <p:cNvPr id="54" name="Google Shape;54;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8"/>
          <p:cNvPicPr preferRelativeResize="0"/>
          <p:nvPr/>
        </p:nvPicPr>
        <p:blipFill rotWithShape="1">
          <a:blip r:embed="rId2">
            <a:alphaModFix/>
          </a:blip>
          <a:srcRect b="0" l="0" r="0" t="0"/>
          <a:stretch/>
        </p:blipFill>
        <p:spPr>
          <a:xfrm>
            <a:off x="109026" y="4085701"/>
            <a:ext cx="959100" cy="959100"/>
          </a:xfrm>
          <a:prstGeom prst="ellipse">
            <a:avLst/>
          </a:prstGeom>
          <a:solidFill>
            <a:srgbClr val="E7E6E6"/>
          </a:solid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4572000" y="-17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5" name="Google Shape;65;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8" name="Google Shape;68;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9"/>
          <p:cNvPicPr preferRelativeResize="0"/>
          <p:nvPr/>
        </p:nvPicPr>
        <p:blipFill rotWithShape="1">
          <a:blip r:embed="rId2">
            <a:alphaModFix/>
          </a:blip>
          <a:srcRect b="0" l="0" r="0" t="0"/>
          <a:stretch/>
        </p:blipFill>
        <p:spPr>
          <a:xfrm>
            <a:off x="109026" y="4085701"/>
            <a:ext cx="959100" cy="959100"/>
          </a:xfrm>
          <a:prstGeom prst="ellipse">
            <a:avLst/>
          </a:prstGeom>
          <a:solidFill>
            <a:srgbClr val="E7E6E6"/>
          </a:solid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72" name="Google Shape;72;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8030126" y="112251"/>
            <a:ext cx="959100" cy="959100"/>
          </a:xfrm>
          <a:prstGeom prst="ellipse">
            <a:avLst/>
          </a:prstGeom>
          <a:solidFill>
            <a:srgbClr val="E7E6E6"/>
          </a:solid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github.com/merein01/Breast_Cancer_Final_Project/files/9650582/data_diagnosis.csv" TargetMode="External"/><Relationship Id="rId4" Type="http://schemas.openxmlformats.org/officeDocument/2006/relationships/hyperlink" Target="https://github.com/merein01/Breast_Cancer_Final_Project/files/9650583/data_mean.csv" TargetMode="External"/><Relationship Id="rId5" Type="http://schemas.openxmlformats.org/officeDocument/2006/relationships/hyperlink" Target="https://github.com/merein01/Breast_Cancer_Final_Project/files/9650584/data_se.csv" TargetMode="External"/><Relationship Id="rId6" Type="http://schemas.openxmlformats.org/officeDocument/2006/relationships/hyperlink" Target="https://github.com/merein01/Breast_Cancer_Final_Project/files/9650585/data_worst.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1.jpg"/><Relationship Id="rId6"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388375" y="0"/>
            <a:ext cx="6718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500"/>
              <a:t>Breast Cancer Project</a:t>
            </a:r>
            <a:endParaRPr b="1" sz="4500"/>
          </a:p>
          <a:p>
            <a:pPr indent="0" lvl="0" marL="0" rtl="0" algn="l">
              <a:spcBef>
                <a:spcPts val="0"/>
              </a:spcBef>
              <a:spcAft>
                <a:spcPts val="0"/>
              </a:spcAft>
              <a:buNone/>
            </a:pPr>
            <a:r>
              <a:rPr b="1" lang="en" sz="4500"/>
              <a:t>Data Analytics Bootcamp</a:t>
            </a:r>
            <a:endParaRPr b="1" sz="4500"/>
          </a:p>
        </p:txBody>
      </p:sp>
      <p:sp>
        <p:nvSpPr>
          <p:cNvPr id="95" name="Google Shape;95;p14"/>
          <p:cNvSpPr txBox="1"/>
          <p:nvPr>
            <p:ph idx="4294967295" type="subTitle"/>
          </p:nvPr>
        </p:nvSpPr>
        <p:spPr>
          <a:xfrm>
            <a:off x="460938" y="2896988"/>
            <a:ext cx="8222100" cy="432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000">
                <a:solidFill>
                  <a:schemeClr val="lt1"/>
                </a:solidFill>
              </a:rPr>
              <a:t>Machine Learning - October 2022</a:t>
            </a:r>
            <a:endParaRPr b="1" sz="2000">
              <a:solidFill>
                <a:schemeClr val="lt1"/>
              </a:solidFill>
            </a:endParaRPr>
          </a:p>
        </p:txBody>
      </p:sp>
      <p:sp>
        <p:nvSpPr>
          <p:cNvPr id="96" name="Google Shape;96;p14"/>
          <p:cNvSpPr txBox="1"/>
          <p:nvPr/>
        </p:nvSpPr>
        <p:spPr>
          <a:xfrm>
            <a:off x="891000" y="3519525"/>
            <a:ext cx="7902300" cy="104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lt1"/>
                </a:solidFill>
                <a:latin typeface="Calibri"/>
                <a:ea typeface="Calibri"/>
                <a:cs typeface="Calibri"/>
                <a:sym typeface="Calibri"/>
              </a:rPr>
              <a:t>Louis Merein</a:t>
            </a:r>
            <a:endParaRPr b="1" sz="1600">
              <a:solidFill>
                <a:schemeClr val="lt1"/>
              </a:solidFill>
              <a:latin typeface="Calibri"/>
              <a:ea typeface="Calibri"/>
              <a:cs typeface="Calibri"/>
              <a:sym typeface="Calibri"/>
            </a:endParaRPr>
          </a:p>
          <a:p>
            <a:pPr indent="0" lvl="0" marL="0" rtl="0" algn="r">
              <a:spcBef>
                <a:spcPts val="0"/>
              </a:spcBef>
              <a:spcAft>
                <a:spcPts val="0"/>
              </a:spcAft>
              <a:buNone/>
            </a:pPr>
            <a:r>
              <a:rPr b="1" lang="en" sz="1600">
                <a:solidFill>
                  <a:schemeClr val="lt1"/>
                </a:solidFill>
                <a:latin typeface="Calibri"/>
                <a:ea typeface="Calibri"/>
                <a:cs typeface="Calibri"/>
                <a:sym typeface="Calibri"/>
              </a:rPr>
              <a:t>Gladys Robles</a:t>
            </a:r>
            <a:endParaRPr b="1" sz="1600">
              <a:solidFill>
                <a:schemeClr val="lt1"/>
              </a:solidFill>
              <a:latin typeface="Calibri"/>
              <a:ea typeface="Calibri"/>
              <a:cs typeface="Calibri"/>
              <a:sym typeface="Calibri"/>
            </a:endParaRPr>
          </a:p>
          <a:p>
            <a:pPr indent="0" lvl="0" marL="0" rtl="0" algn="r">
              <a:spcBef>
                <a:spcPts val="0"/>
              </a:spcBef>
              <a:spcAft>
                <a:spcPts val="0"/>
              </a:spcAft>
              <a:buNone/>
            </a:pPr>
            <a:r>
              <a:rPr b="1" lang="en" sz="1600">
                <a:solidFill>
                  <a:schemeClr val="lt1"/>
                </a:solidFill>
                <a:latin typeface="Calibri"/>
                <a:ea typeface="Calibri"/>
                <a:cs typeface="Calibri"/>
                <a:sym typeface="Calibri"/>
              </a:rPr>
              <a:t>Saloman Truzman</a:t>
            </a:r>
            <a:endParaRPr b="1" sz="1600">
              <a:solidFill>
                <a:schemeClr val="lt1"/>
              </a:solidFill>
              <a:latin typeface="Calibri"/>
              <a:ea typeface="Calibri"/>
              <a:cs typeface="Calibri"/>
              <a:sym typeface="Calibri"/>
            </a:endParaRPr>
          </a:p>
          <a:p>
            <a:pPr indent="0" lvl="0" marL="0" rtl="0" algn="r">
              <a:spcBef>
                <a:spcPts val="0"/>
              </a:spcBef>
              <a:spcAft>
                <a:spcPts val="0"/>
              </a:spcAft>
              <a:buNone/>
            </a:pPr>
            <a:r>
              <a:rPr b="1" lang="en" sz="1600">
                <a:solidFill>
                  <a:schemeClr val="lt1"/>
                </a:solidFill>
                <a:latin typeface="Calibri"/>
                <a:ea typeface="Calibri"/>
                <a:cs typeface="Calibri"/>
                <a:sym typeface="Calibri"/>
              </a:rPr>
              <a:t>Sebastian Aristizabal</a:t>
            </a:r>
            <a:endParaRPr b="1" sz="1600">
              <a:solidFill>
                <a:schemeClr val="lt1"/>
              </a:solidFill>
              <a:latin typeface="Calibri"/>
              <a:ea typeface="Calibri"/>
              <a:cs typeface="Calibri"/>
              <a:sym typeface="Calibri"/>
            </a:endParaRPr>
          </a:p>
          <a:p>
            <a:pPr indent="0" lvl="0" marL="0" rtl="0" algn="r">
              <a:spcBef>
                <a:spcPts val="0"/>
              </a:spcBef>
              <a:spcAft>
                <a:spcPts val="0"/>
              </a:spcAft>
              <a:buClr>
                <a:schemeClr val="lt1"/>
              </a:buClr>
              <a:buSzPts val="1400"/>
              <a:buFont typeface="Arial"/>
              <a:buNone/>
            </a:pPr>
            <a:r>
              <a:t/>
            </a:r>
            <a:endParaRPr b="1" sz="16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2483100" y="858440"/>
            <a:ext cx="3873000" cy="504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B2606E"/>
              </a:buClr>
              <a:buSzPts val="4500"/>
              <a:buFont typeface="Corbel"/>
              <a:buNone/>
            </a:pPr>
            <a:r>
              <a:rPr b="1" i="0" lang="en" sz="4500" u="none">
                <a:solidFill>
                  <a:schemeClr val="accent5"/>
                </a:solidFill>
                <a:latin typeface="Corbel"/>
                <a:ea typeface="Corbel"/>
                <a:cs typeface="Corbel"/>
                <a:sym typeface="Corbel"/>
              </a:rPr>
              <a:t>THANK YOU</a:t>
            </a:r>
            <a:endParaRPr>
              <a:solidFill>
                <a:schemeClr val="accent5"/>
              </a:solidFill>
            </a:endParaRPr>
          </a:p>
        </p:txBody>
      </p:sp>
      <p:pic>
        <p:nvPicPr>
          <p:cNvPr descr="Q&amp;A Icon - Questions and answers - 3d man Stock Illustration | Adobe Stock" id="208" name="Google Shape;208;p23"/>
          <p:cNvPicPr preferRelativeResize="0"/>
          <p:nvPr/>
        </p:nvPicPr>
        <p:blipFill rotWithShape="1">
          <a:blip r:embed="rId3">
            <a:alphaModFix/>
          </a:blip>
          <a:srcRect b="5495" l="13661" r="15551" t="5290"/>
          <a:stretch/>
        </p:blipFill>
        <p:spPr>
          <a:xfrm>
            <a:off x="3219450" y="1744265"/>
            <a:ext cx="2400300" cy="30253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PROJECT OVERVIEW</a:t>
            </a:r>
            <a:endParaRPr b="1">
              <a:solidFill>
                <a:schemeClr val="accent5"/>
              </a:solidFill>
            </a:endParaRPr>
          </a:p>
        </p:txBody>
      </p:sp>
      <p:grpSp>
        <p:nvGrpSpPr>
          <p:cNvPr id="102" name="Google Shape;102;p15"/>
          <p:cNvGrpSpPr/>
          <p:nvPr/>
        </p:nvGrpSpPr>
        <p:grpSpPr>
          <a:xfrm>
            <a:off x="6210675" y="1396672"/>
            <a:ext cx="2630600" cy="3416241"/>
            <a:chOff x="430225" y="1304875"/>
            <a:chExt cx="2630600" cy="3885625"/>
          </a:xfrm>
        </p:grpSpPr>
        <p:sp>
          <p:nvSpPr>
            <p:cNvPr id="103" name="Google Shape;103;p15"/>
            <p:cNvSpPr txBox="1"/>
            <p:nvPr/>
          </p:nvSpPr>
          <p:spPr>
            <a:xfrm>
              <a:off x="431925" y="1304875"/>
              <a:ext cx="2628900" cy="464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430225" y="1774100"/>
              <a:ext cx="2628900" cy="3416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ph idx="4294967295" type="body"/>
          </p:nvPr>
        </p:nvSpPr>
        <p:spPr>
          <a:xfrm>
            <a:off x="6201675" y="1384700"/>
            <a:ext cx="2632500" cy="4614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Communication Protocols </a:t>
            </a:r>
            <a:endParaRPr b="1" sz="1600">
              <a:solidFill>
                <a:schemeClr val="lt1"/>
              </a:solidFill>
            </a:endParaRPr>
          </a:p>
          <a:p>
            <a:pPr indent="0" lvl="0" marL="0" rtl="0" algn="l">
              <a:spcBef>
                <a:spcPts val="0"/>
              </a:spcBef>
              <a:spcAft>
                <a:spcPts val="0"/>
              </a:spcAft>
              <a:buNone/>
            </a:pPr>
            <a:r>
              <a:t/>
            </a:r>
            <a:endParaRPr b="1" sz="1600">
              <a:solidFill>
                <a:schemeClr val="lt1"/>
              </a:solidFill>
            </a:endParaRPr>
          </a:p>
        </p:txBody>
      </p:sp>
      <p:sp>
        <p:nvSpPr>
          <p:cNvPr id="106" name="Google Shape;106;p15"/>
          <p:cNvSpPr txBox="1"/>
          <p:nvPr>
            <p:ph idx="4294967295" type="body"/>
          </p:nvPr>
        </p:nvSpPr>
        <p:spPr>
          <a:xfrm>
            <a:off x="6277675" y="1926488"/>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In order to stay up to date on the final project, we message each other frequently through Slack on a separate channel created for the project. Any other questions or concerns that arise are addressed during class, in our group organized Zoom meetings outside of class, and during office hours with the TA.</a:t>
            </a:r>
            <a:endParaRPr sz="1300"/>
          </a:p>
          <a:p>
            <a:pPr indent="0" lvl="0" marL="0" rtl="0" algn="l">
              <a:spcBef>
                <a:spcPts val="1600"/>
              </a:spcBef>
              <a:spcAft>
                <a:spcPts val="1600"/>
              </a:spcAft>
              <a:buNone/>
            </a:pPr>
            <a:r>
              <a:t/>
            </a:r>
            <a:endParaRPr sz="1300"/>
          </a:p>
        </p:txBody>
      </p:sp>
      <p:grpSp>
        <p:nvGrpSpPr>
          <p:cNvPr id="107" name="Google Shape;107;p15"/>
          <p:cNvGrpSpPr/>
          <p:nvPr/>
        </p:nvGrpSpPr>
        <p:grpSpPr>
          <a:xfrm>
            <a:off x="309825" y="1388900"/>
            <a:ext cx="2632500" cy="3416400"/>
            <a:chOff x="3320450" y="1304875"/>
            <a:chExt cx="2632500" cy="3416400"/>
          </a:xfrm>
        </p:grpSpPr>
        <p:sp>
          <p:nvSpPr>
            <p:cNvPr id="108" name="Google Shape;108;p15"/>
            <p:cNvSpPr txBox="1"/>
            <p:nvPr/>
          </p:nvSpPr>
          <p:spPr>
            <a:xfrm>
              <a:off x="3324050" y="1304875"/>
              <a:ext cx="2628900" cy="464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5"/>
            <p:cNvSpPr/>
            <p:nvPr/>
          </p:nvSpPr>
          <p:spPr>
            <a:xfrm>
              <a:off x="3320450" y="1304875"/>
              <a:ext cx="2628900" cy="3416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0" name="Google Shape;110;p15"/>
          <p:cNvSpPr txBox="1"/>
          <p:nvPr>
            <p:ph idx="4294967295" type="body"/>
          </p:nvPr>
        </p:nvSpPr>
        <p:spPr>
          <a:xfrm>
            <a:off x="378825" y="1424000"/>
            <a:ext cx="2494500" cy="4185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Project Purpose</a:t>
            </a:r>
            <a:endParaRPr b="1" sz="1600">
              <a:solidFill>
                <a:schemeClr val="lt1"/>
              </a:solidFill>
            </a:endParaRPr>
          </a:p>
        </p:txBody>
      </p:sp>
      <p:sp>
        <p:nvSpPr>
          <p:cNvPr id="111" name="Google Shape;111;p15"/>
          <p:cNvSpPr txBox="1"/>
          <p:nvPr>
            <p:ph idx="4294967295" type="body"/>
          </p:nvPr>
        </p:nvSpPr>
        <p:spPr>
          <a:xfrm>
            <a:off x="304425" y="1850300"/>
            <a:ext cx="26289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We will use data from Wisconsin University to help predict malignant or benign cancer trends. We will clean and process the data then build a database with SQL., with 70% of our data, we will build a ML model that is trained to classify the information and predict the trend. We will also include different visualizations with Tableau.</a:t>
            </a:r>
            <a:endParaRPr sz="1300"/>
          </a:p>
        </p:txBody>
      </p:sp>
      <p:grpSp>
        <p:nvGrpSpPr>
          <p:cNvPr id="112" name="Google Shape;112;p15"/>
          <p:cNvGrpSpPr/>
          <p:nvPr/>
        </p:nvGrpSpPr>
        <p:grpSpPr>
          <a:xfrm>
            <a:off x="3255750" y="1381075"/>
            <a:ext cx="2632500" cy="3416400"/>
            <a:chOff x="6212550" y="1304875"/>
            <a:chExt cx="2632500" cy="3416400"/>
          </a:xfrm>
        </p:grpSpPr>
        <p:sp>
          <p:nvSpPr>
            <p:cNvPr id="113" name="Google Shape;113;p15"/>
            <p:cNvSpPr/>
            <p:nvPr/>
          </p:nvSpPr>
          <p:spPr>
            <a:xfrm>
              <a:off x="6215400" y="1304875"/>
              <a:ext cx="2628900" cy="3416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6212550" y="1304875"/>
              <a:ext cx="2632500" cy="464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ph idx="4294967295" type="body"/>
          </p:nvPr>
        </p:nvSpPr>
        <p:spPr>
          <a:xfrm>
            <a:off x="3315675" y="1381075"/>
            <a:ext cx="2494500" cy="4614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Reason</a:t>
            </a:r>
            <a:endParaRPr b="1" sz="1600">
              <a:solidFill>
                <a:schemeClr val="lt1"/>
              </a:solidFill>
            </a:endParaRPr>
          </a:p>
        </p:txBody>
      </p:sp>
      <p:sp>
        <p:nvSpPr>
          <p:cNvPr id="116" name="Google Shape;116;p15"/>
          <p:cNvSpPr txBox="1"/>
          <p:nvPr>
            <p:ph idx="4294967295" type="body"/>
          </p:nvPr>
        </p:nvSpPr>
        <p:spPr>
          <a:xfrm>
            <a:off x="33296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want to build a model that will predict whether the cancer is benign or malignant based on characteristics of the tumor cells.</a:t>
            </a:r>
            <a:endParaRPr sz="1300"/>
          </a:p>
          <a:p>
            <a:pPr indent="0" lvl="0" marL="0" rtl="0" algn="l">
              <a:spcBef>
                <a:spcPts val="1600"/>
              </a:spcBef>
              <a:spcAft>
                <a:spcPts val="0"/>
              </a:spcAft>
              <a:buNone/>
            </a:pPr>
            <a:r>
              <a:rPr lang="en" sz="1300"/>
              <a:t>This information can be used by healthcare professionals to help with early detection that will significantly increase the chance of recovery.</a:t>
            </a:r>
            <a:endParaRPr sz="1300"/>
          </a:p>
          <a:p>
            <a:pPr indent="0" lvl="0" marL="0" rtl="0" algn="l">
              <a:spcBef>
                <a:spcPts val="1600"/>
              </a:spcBef>
              <a:spcAft>
                <a:spcPts val="16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QUESTIONS TO ANSWER</a:t>
            </a:r>
            <a:endParaRPr b="1">
              <a:solidFill>
                <a:schemeClr val="accent5"/>
              </a:solidFill>
            </a:endParaRPr>
          </a:p>
        </p:txBody>
      </p:sp>
      <p:sp>
        <p:nvSpPr>
          <p:cNvPr id="122" name="Google Shape;122;p16"/>
          <p:cNvSpPr/>
          <p:nvPr/>
        </p:nvSpPr>
        <p:spPr>
          <a:xfrm>
            <a:off x="432350" y="1304875"/>
            <a:ext cx="2469300" cy="607800"/>
          </a:xfrm>
          <a:prstGeom prst="homePlate">
            <a:avLst>
              <a:gd fmla="val 50000" name="adj"/>
            </a:avLst>
          </a:prstGeom>
          <a:solidFill>
            <a:schemeClr val="accent5"/>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a:p>
        </p:txBody>
      </p:sp>
      <p:sp>
        <p:nvSpPr>
          <p:cNvPr id="123" name="Google Shape;123;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Question</a:t>
            </a:r>
            <a:r>
              <a:rPr b="1" lang="en">
                <a:solidFill>
                  <a:schemeClr val="lt1"/>
                </a:solidFill>
              </a:rPr>
              <a:t> 1</a:t>
            </a:r>
            <a:endParaRPr b="1">
              <a:solidFill>
                <a:schemeClr val="lt1"/>
              </a:solidFill>
            </a:endParaRPr>
          </a:p>
        </p:txBody>
      </p:sp>
      <p:sp>
        <p:nvSpPr>
          <p:cNvPr id="124" name="Google Shape;124;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Trends</a:t>
            </a:r>
            <a:endParaRPr b="1" sz="1600"/>
          </a:p>
          <a:p>
            <a:pPr indent="0" lvl="0" marL="0" rtl="0" algn="l">
              <a:spcBef>
                <a:spcPts val="800"/>
              </a:spcBef>
              <a:spcAft>
                <a:spcPts val="0"/>
              </a:spcAft>
              <a:buNone/>
            </a:pPr>
            <a:r>
              <a:rPr lang="en" sz="1600"/>
              <a:t>What trends can we discover that leads to a malignant or benign diagnosis?</a:t>
            </a:r>
            <a:endParaRPr sz="1600"/>
          </a:p>
          <a:p>
            <a:pPr indent="0" lvl="0" marL="0" rtl="0" algn="l">
              <a:spcBef>
                <a:spcPts val="800"/>
              </a:spcBef>
              <a:spcAft>
                <a:spcPts val="800"/>
              </a:spcAft>
              <a:buNone/>
            </a:pPr>
            <a:r>
              <a:t/>
            </a:r>
            <a:endParaRPr sz="1600"/>
          </a:p>
        </p:txBody>
      </p:sp>
      <p:sp>
        <p:nvSpPr>
          <p:cNvPr id="125" name="Google Shape;125;p16"/>
          <p:cNvSpPr/>
          <p:nvPr/>
        </p:nvSpPr>
        <p:spPr>
          <a:xfrm>
            <a:off x="3044777" y="1304875"/>
            <a:ext cx="2760600" cy="607800"/>
          </a:xfrm>
          <a:prstGeom prst="chevron">
            <a:avLst>
              <a:gd fmla="val 50000" name="adj"/>
            </a:avLst>
          </a:prstGeom>
          <a:solidFill>
            <a:schemeClr val="accent5"/>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Question</a:t>
            </a:r>
            <a:r>
              <a:rPr b="1" lang="en">
                <a:solidFill>
                  <a:schemeClr val="lt1"/>
                </a:solidFill>
              </a:rPr>
              <a:t> 2</a:t>
            </a:r>
            <a:endParaRPr b="1">
              <a:solidFill>
                <a:schemeClr val="lt1"/>
              </a:solidFill>
            </a:endParaRPr>
          </a:p>
        </p:txBody>
      </p:sp>
      <p:sp>
        <p:nvSpPr>
          <p:cNvPr id="127" name="Google Shape;127;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Characteristics</a:t>
            </a:r>
            <a:endParaRPr b="1" sz="1600"/>
          </a:p>
          <a:p>
            <a:pPr indent="0" lvl="0" marL="0" rtl="0" algn="l">
              <a:spcBef>
                <a:spcPts val="800"/>
              </a:spcBef>
              <a:spcAft>
                <a:spcPts val="0"/>
              </a:spcAft>
              <a:buNone/>
            </a:pPr>
            <a:r>
              <a:rPr lang="en" sz="1600"/>
              <a:t>How do different tumor cells characteristics affect malignant or benign diagnosis?</a:t>
            </a:r>
            <a:endParaRPr sz="1600"/>
          </a:p>
          <a:p>
            <a:pPr indent="0" lvl="0" marL="0" rtl="0" algn="l">
              <a:spcBef>
                <a:spcPts val="800"/>
              </a:spcBef>
              <a:spcAft>
                <a:spcPts val="800"/>
              </a:spcAft>
              <a:buNone/>
            </a:pPr>
            <a:r>
              <a:t/>
            </a:r>
            <a:endParaRPr sz="1600"/>
          </a:p>
        </p:txBody>
      </p:sp>
      <p:sp>
        <p:nvSpPr>
          <p:cNvPr id="128" name="Google Shape;128;p16"/>
          <p:cNvSpPr/>
          <p:nvPr/>
        </p:nvSpPr>
        <p:spPr>
          <a:xfrm>
            <a:off x="5948502" y="1304875"/>
            <a:ext cx="2760600" cy="607800"/>
          </a:xfrm>
          <a:prstGeom prst="chevron">
            <a:avLst>
              <a:gd fmla="val 50000" name="adj"/>
            </a:avLst>
          </a:prstGeom>
          <a:solidFill>
            <a:schemeClr val="accent5"/>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Question</a:t>
            </a:r>
            <a:r>
              <a:rPr b="1" lang="en">
                <a:solidFill>
                  <a:schemeClr val="lt1"/>
                </a:solidFill>
              </a:rPr>
              <a:t> 3</a:t>
            </a:r>
            <a:endParaRPr b="1">
              <a:solidFill>
                <a:schemeClr val="lt1"/>
              </a:solidFill>
            </a:endParaRPr>
          </a:p>
        </p:txBody>
      </p:sp>
      <p:sp>
        <p:nvSpPr>
          <p:cNvPr id="130" name="Google Shape;130;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Benefits</a:t>
            </a:r>
            <a:endParaRPr b="1" sz="1600"/>
          </a:p>
          <a:p>
            <a:pPr indent="0" lvl="0" marL="0" rtl="0" algn="l">
              <a:spcBef>
                <a:spcPts val="800"/>
              </a:spcBef>
              <a:spcAft>
                <a:spcPts val="800"/>
              </a:spcAft>
              <a:buNone/>
            </a:pPr>
            <a:r>
              <a:rPr lang="en" sz="1600"/>
              <a:t>Can we design a model that </a:t>
            </a:r>
            <a:r>
              <a:rPr lang="en" sz="1600"/>
              <a:t>can</a:t>
            </a:r>
            <a:r>
              <a:rPr lang="en" sz="1600"/>
              <a:t> increase diagnostics accuracy rate, increase survival rates by early detection and reduce misdiagnosis?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4" name="Shape 134"/>
        <p:cNvGrpSpPr/>
        <p:nvPr/>
      </p:nvGrpSpPr>
      <p:grpSpPr>
        <a:xfrm>
          <a:off x="0" y="0"/>
          <a:ext cx="0" cy="0"/>
          <a:chOff x="0" y="0"/>
          <a:chExt cx="0" cy="0"/>
        </a:xfrm>
      </p:grpSpPr>
      <p:sp>
        <p:nvSpPr>
          <p:cNvPr id="135" name="Google Shape;135;p17"/>
          <p:cNvSpPr txBox="1"/>
          <p:nvPr>
            <p:ph type="title"/>
          </p:nvPr>
        </p:nvSpPr>
        <p:spPr>
          <a:xfrm>
            <a:off x="224650" y="2284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MACHINE LEARNING MODEL</a:t>
            </a:r>
            <a:endParaRPr b="1"/>
          </a:p>
        </p:txBody>
      </p:sp>
      <p:pic>
        <p:nvPicPr>
          <p:cNvPr id="136" name="Google Shape;136;p17"/>
          <p:cNvPicPr preferRelativeResize="0"/>
          <p:nvPr/>
        </p:nvPicPr>
        <p:blipFill>
          <a:blip r:embed="rId3">
            <a:alphaModFix/>
          </a:blip>
          <a:stretch>
            <a:fillRect/>
          </a:stretch>
        </p:blipFill>
        <p:spPr>
          <a:xfrm>
            <a:off x="2862073" y="1219672"/>
            <a:ext cx="3419854" cy="3771428"/>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265500" y="158225"/>
            <a:ext cx="4045200" cy="1564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accent5"/>
                </a:solidFill>
              </a:rPr>
              <a:t>DATA SOURCE</a:t>
            </a:r>
            <a:endParaRPr b="1">
              <a:solidFill>
                <a:schemeClr val="accent5"/>
              </a:solidFill>
            </a:endParaRPr>
          </a:p>
        </p:txBody>
      </p:sp>
      <p:sp>
        <p:nvSpPr>
          <p:cNvPr id="142" name="Google Shape;142;p18"/>
          <p:cNvSpPr txBox="1"/>
          <p:nvPr>
            <p:ph idx="1" type="subTitle"/>
          </p:nvPr>
        </p:nvSpPr>
        <p:spPr>
          <a:xfrm>
            <a:off x="265500" y="2318101"/>
            <a:ext cx="4045200" cy="12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csv Files</a:t>
            </a:r>
            <a:endParaRPr/>
          </a:p>
          <a:p>
            <a:pPr indent="0" lvl="0" marL="0" rtl="0" algn="ctr">
              <a:lnSpc>
                <a:spcPct val="90000"/>
              </a:lnSpc>
              <a:spcBef>
                <a:spcPts val="0"/>
              </a:spcBef>
              <a:spcAft>
                <a:spcPts val="0"/>
              </a:spcAft>
              <a:buNone/>
            </a:pPr>
            <a:r>
              <a:rPr lang="en" sz="1400">
                <a:solidFill>
                  <a:srgbClr val="000000"/>
                </a:solidFill>
                <a:latin typeface="Calibri"/>
                <a:ea typeface="Calibri"/>
                <a:cs typeface="Calibri"/>
                <a:sym typeface="Calibri"/>
              </a:rPr>
              <a:t>We will use 4 different .csv files listed below that contain related information obtained by a study in the Wisconsin University Research Lab.</a:t>
            </a:r>
            <a:endParaRPr sz="1400">
              <a:solidFill>
                <a:srgbClr val="000000"/>
              </a:solidFill>
              <a:latin typeface="Calibri"/>
              <a:ea typeface="Calibri"/>
              <a:cs typeface="Calibri"/>
              <a:sym typeface="Calibri"/>
            </a:endParaRPr>
          </a:p>
          <a:p>
            <a:pPr indent="0" lvl="0" marL="0" rtl="0" algn="ctr">
              <a:lnSpc>
                <a:spcPct val="9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ctr">
              <a:lnSpc>
                <a:spcPct val="90000"/>
              </a:lnSpc>
              <a:spcBef>
                <a:spcPts val="800"/>
              </a:spcBef>
              <a:spcAft>
                <a:spcPts val="0"/>
              </a:spcAft>
              <a:buClr>
                <a:srgbClr val="000000"/>
              </a:buClr>
              <a:buSzPts val="1200"/>
              <a:buFont typeface="Arial"/>
              <a:buNone/>
            </a:pPr>
            <a:r>
              <a:rPr lang="en" sz="1500" u="sng">
                <a:solidFill>
                  <a:srgbClr val="BF678E"/>
                </a:solidFill>
                <a:latin typeface="Calibri"/>
                <a:ea typeface="Calibri"/>
                <a:cs typeface="Calibri"/>
                <a:sym typeface="Calibri"/>
                <a:hlinkClick r:id="rId3">
                  <a:extLst>
                    <a:ext uri="{A12FA001-AC4F-418D-AE19-62706E023703}">
                      <ahyp:hlinkClr val="tx"/>
                    </a:ext>
                  </a:extLst>
                </a:hlinkClick>
              </a:rPr>
              <a:t>data_diagnosis.csv</a:t>
            </a:r>
            <a:r>
              <a:rPr lang="en" sz="1500">
                <a:solidFill>
                  <a:srgbClr val="C9D1D9"/>
                </a:solidFill>
                <a:latin typeface="Arial"/>
                <a:ea typeface="Arial"/>
                <a:cs typeface="Arial"/>
                <a:sym typeface="Arial"/>
              </a:rPr>
              <a:t>, </a:t>
            </a:r>
            <a:endParaRPr sz="1500">
              <a:solidFill>
                <a:srgbClr val="000000"/>
              </a:solidFill>
              <a:latin typeface="Calibri"/>
              <a:ea typeface="Calibri"/>
              <a:cs typeface="Calibri"/>
              <a:sym typeface="Calibri"/>
            </a:endParaRPr>
          </a:p>
          <a:p>
            <a:pPr indent="0" lvl="0" marL="0" rtl="0" algn="ctr">
              <a:lnSpc>
                <a:spcPct val="90000"/>
              </a:lnSpc>
              <a:spcBef>
                <a:spcPts val="800"/>
              </a:spcBef>
              <a:spcAft>
                <a:spcPts val="0"/>
              </a:spcAft>
              <a:buClr>
                <a:srgbClr val="000000"/>
              </a:buClr>
              <a:buSzPts val="1200"/>
              <a:buFont typeface="Arial"/>
              <a:buNone/>
            </a:pPr>
            <a:r>
              <a:rPr lang="en" sz="1500" u="sng">
                <a:solidFill>
                  <a:srgbClr val="BF678E"/>
                </a:solidFill>
                <a:latin typeface="Calibri"/>
                <a:ea typeface="Calibri"/>
                <a:cs typeface="Calibri"/>
                <a:sym typeface="Calibri"/>
                <a:hlinkClick r:id="rId4">
                  <a:extLst>
                    <a:ext uri="{A12FA001-AC4F-418D-AE19-62706E023703}">
                      <ahyp:hlinkClr val="tx"/>
                    </a:ext>
                  </a:extLst>
                </a:hlinkClick>
              </a:rPr>
              <a:t>data_mean.csv</a:t>
            </a:r>
            <a:r>
              <a:rPr lang="en" sz="1500">
                <a:solidFill>
                  <a:srgbClr val="C9D1D9"/>
                </a:solidFill>
                <a:latin typeface="Arial"/>
                <a:ea typeface="Arial"/>
                <a:cs typeface="Arial"/>
                <a:sym typeface="Arial"/>
              </a:rPr>
              <a:t>, </a:t>
            </a:r>
            <a:endParaRPr sz="1500">
              <a:solidFill>
                <a:srgbClr val="000000"/>
              </a:solidFill>
              <a:latin typeface="Calibri"/>
              <a:ea typeface="Calibri"/>
              <a:cs typeface="Calibri"/>
              <a:sym typeface="Calibri"/>
            </a:endParaRPr>
          </a:p>
          <a:p>
            <a:pPr indent="0" lvl="0" marL="0" rtl="0" algn="ctr">
              <a:lnSpc>
                <a:spcPct val="90000"/>
              </a:lnSpc>
              <a:spcBef>
                <a:spcPts val="800"/>
              </a:spcBef>
              <a:spcAft>
                <a:spcPts val="0"/>
              </a:spcAft>
              <a:buClr>
                <a:srgbClr val="000000"/>
              </a:buClr>
              <a:buSzPts val="1200"/>
              <a:buFont typeface="Arial"/>
              <a:buNone/>
            </a:pPr>
            <a:r>
              <a:rPr lang="en" sz="1500" u="sng">
                <a:solidFill>
                  <a:srgbClr val="BF678E"/>
                </a:solidFill>
                <a:latin typeface="Calibri"/>
                <a:ea typeface="Calibri"/>
                <a:cs typeface="Calibri"/>
                <a:sym typeface="Calibri"/>
                <a:hlinkClick r:id="rId5">
                  <a:extLst>
                    <a:ext uri="{A12FA001-AC4F-418D-AE19-62706E023703}">
                      <ahyp:hlinkClr val="tx"/>
                    </a:ext>
                  </a:extLst>
                </a:hlinkClick>
              </a:rPr>
              <a:t>data_se.csv</a:t>
            </a:r>
            <a:r>
              <a:rPr lang="en" sz="1500">
                <a:solidFill>
                  <a:srgbClr val="C9D1D9"/>
                </a:solidFill>
                <a:latin typeface="Arial"/>
                <a:ea typeface="Arial"/>
                <a:cs typeface="Arial"/>
                <a:sym typeface="Arial"/>
              </a:rPr>
              <a:t>, </a:t>
            </a:r>
            <a:endParaRPr sz="1500">
              <a:solidFill>
                <a:srgbClr val="000000"/>
              </a:solidFill>
              <a:latin typeface="Calibri"/>
              <a:ea typeface="Calibri"/>
              <a:cs typeface="Calibri"/>
              <a:sym typeface="Calibri"/>
            </a:endParaRPr>
          </a:p>
          <a:p>
            <a:pPr indent="0" lvl="0" marL="0" rtl="0" algn="ctr">
              <a:lnSpc>
                <a:spcPct val="90000"/>
              </a:lnSpc>
              <a:spcBef>
                <a:spcPts val="800"/>
              </a:spcBef>
              <a:spcAft>
                <a:spcPts val="0"/>
              </a:spcAft>
              <a:buClr>
                <a:srgbClr val="000000"/>
              </a:buClr>
              <a:buSzPts val="1200"/>
              <a:buFont typeface="Arial"/>
              <a:buNone/>
            </a:pPr>
            <a:r>
              <a:rPr lang="en" sz="1500" u="sng">
                <a:solidFill>
                  <a:srgbClr val="BF678E"/>
                </a:solidFill>
                <a:latin typeface="Calibri"/>
                <a:ea typeface="Calibri"/>
                <a:cs typeface="Calibri"/>
                <a:sym typeface="Calibri"/>
                <a:hlinkClick r:id="rId6">
                  <a:extLst>
                    <a:ext uri="{A12FA001-AC4F-418D-AE19-62706E023703}">
                      <ahyp:hlinkClr val="tx"/>
                    </a:ext>
                  </a:extLst>
                </a:hlinkClick>
              </a:rPr>
              <a:t>data_worst.csv</a:t>
            </a:r>
            <a:endParaRPr sz="1500">
              <a:solidFill>
                <a:srgbClr val="000000"/>
              </a:solidFill>
              <a:latin typeface="Calibri"/>
              <a:ea typeface="Calibri"/>
              <a:cs typeface="Calibri"/>
              <a:sym typeface="Calibri"/>
            </a:endParaRPr>
          </a:p>
          <a:p>
            <a:pPr indent="0" lvl="0" marL="0" rtl="0" algn="ctr">
              <a:spcBef>
                <a:spcPts val="0"/>
              </a:spcBef>
              <a:spcAft>
                <a:spcPts val="0"/>
              </a:spcAft>
              <a:buNone/>
            </a:pPr>
            <a:r>
              <a:t/>
            </a:r>
            <a:endParaRPr/>
          </a:p>
        </p:txBody>
      </p:sp>
      <p:sp>
        <p:nvSpPr>
          <p:cNvPr id="143" name="Google Shape;143;p18"/>
          <p:cNvSpPr txBox="1"/>
          <p:nvPr>
            <p:ph idx="2" type="body"/>
          </p:nvPr>
        </p:nvSpPr>
        <p:spPr>
          <a:xfrm>
            <a:off x="4931975" y="724200"/>
            <a:ext cx="41667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t>DATA FIELDS</a:t>
            </a:r>
            <a:endParaRPr b="1"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b="1" lang="en" sz="1500"/>
              <a:t>Diagnosis</a:t>
            </a:r>
            <a:r>
              <a:rPr lang="en" sz="1500"/>
              <a:t> </a:t>
            </a:r>
            <a:r>
              <a:rPr lang="en" sz="1400"/>
              <a:t>(M = malignant, B = benign) (3-32)</a:t>
            </a:r>
            <a:endParaRPr sz="1400"/>
          </a:p>
          <a:p>
            <a:pPr indent="0" lvl="0" marL="0" rtl="0" algn="l">
              <a:lnSpc>
                <a:spcPct val="115000"/>
              </a:lnSpc>
              <a:spcBef>
                <a:spcPts val="0"/>
              </a:spcBef>
              <a:spcAft>
                <a:spcPts val="0"/>
              </a:spcAft>
              <a:buNone/>
            </a:pPr>
            <a:r>
              <a:rPr b="1" lang="en" sz="1500"/>
              <a:t>radius</a:t>
            </a:r>
            <a:r>
              <a:rPr lang="en" sz="1500"/>
              <a:t> </a:t>
            </a:r>
            <a:r>
              <a:rPr lang="en" sz="1400"/>
              <a:t>(mean of distances from center to points on the perimeter)</a:t>
            </a:r>
            <a:endParaRPr sz="1400"/>
          </a:p>
          <a:p>
            <a:pPr indent="0" lvl="0" marL="0" rtl="0" algn="l">
              <a:lnSpc>
                <a:spcPct val="115000"/>
              </a:lnSpc>
              <a:spcBef>
                <a:spcPts val="0"/>
              </a:spcBef>
              <a:spcAft>
                <a:spcPts val="0"/>
              </a:spcAft>
              <a:buNone/>
            </a:pPr>
            <a:r>
              <a:rPr b="1" lang="en" sz="1500"/>
              <a:t>texture</a:t>
            </a:r>
            <a:r>
              <a:rPr lang="en" sz="1500"/>
              <a:t> </a:t>
            </a:r>
            <a:r>
              <a:rPr lang="en" sz="1400"/>
              <a:t>(standard deviation of gray-scale values)</a:t>
            </a:r>
            <a:endParaRPr sz="1400"/>
          </a:p>
          <a:p>
            <a:pPr indent="0" lvl="0" marL="0" rtl="0" algn="l">
              <a:lnSpc>
                <a:spcPct val="115000"/>
              </a:lnSpc>
              <a:spcBef>
                <a:spcPts val="0"/>
              </a:spcBef>
              <a:spcAft>
                <a:spcPts val="0"/>
              </a:spcAft>
              <a:buNone/>
            </a:pPr>
            <a:r>
              <a:rPr b="1" lang="en" sz="1500"/>
              <a:t>perimeter</a:t>
            </a:r>
            <a:r>
              <a:rPr lang="en" sz="1500"/>
              <a:t> </a:t>
            </a:r>
            <a:r>
              <a:rPr lang="en" sz="1400"/>
              <a:t>(distance around nuclear border)</a:t>
            </a:r>
            <a:endParaRPr sz="1400"/>
          </a:p>
          <a:p>
            <a:pPr indent="0" lvl="0" marL="0" rtl="0" algn="l">
              <a:lnSpc>
                <a:spcPct val="115000"/>
              </a:lnSpc>
              <a:spcBef>
                <a:spcPts val="0"/>
              </a:spcBef>
              <a:spcAft>
                <a:spcPts val="0"/>
              </a:spcAft>
              <a:buNone/>
            </a:pPr>
            <a:r>
              <a:rPr b="1" lang="en" sz="1500"/>
              <a:t>area</a:t>
            </a:r>
            <a:r>
              <a:rPr lang="en" sz="1500"/>
              <a:t> </a:t>
            </a:r>
            <a:r>
              <a:rPr lang="en" sz="1400"/>
              <a:t>(area within the outlined nuclear perimeter)</a:t>
            </a:r>
            <a:endParaRPr sz="1400"/>
          </a:p>
          <a:p>
            <a:pPr indent="0" lvl="0" marL="0" rtl="0" algn="l">
              <a:lnSpc>
                <a:spcPct val="115000"/>
              </a:lnSpc>
              <a:spcBef>
                <a:spcPts val="0"/>
              </a:spcBef>
              <a:spcAft>
                <a:spcPts val="0"/>
              </a:spcAft>
              <a:buNone/>
            </a:pPr>
            <a:r>
              <a:rPr b="1" lang="en" sz="1500"/>
              <a:t>smoothness</a:t>
            </a:r>
            <a:r>
              <a:rPr lang="en" sz="1500"/>
              <a:t> </a:t>
            </a:r>
            <a:r>
              <a:rPr lang="en" sz="1400"/>
              <a:t>(local variation in radius lengths)</a:t>
            </a:r>
            <a:endParaRPr sz="1400"/>
          </a:p>
          <a:p>
            <a:pPr indent="0" lvl="0" marL="0" rtl="0" algn="l">
              <a:lnSpc>
                <a:spcPct val="115000"/>
              </a:lnSpc>
              <a:spcBef>
                <a:spcPts val="0"/>
              </a:spcBef>
              <a:spcAft>
                <a:spcPts val="0"/>
              </a:spcAft>
              <a:buNone/>
            </a:pPr>
            <a:r>
              <a:rPr b="1" lang="en" sz="1500"/>
              <a:t>compactness</a:t>
            </a:r>
            <a:r>
              <a:rPr lang="en" sz="1500"/>
              <a:t> </a:t>
            </a:r>
            <a:r>
              <a:rPr lang="en" sz="1400"/>
              <a:t>(perimeter^2 / area - 1.0)</a:t>
            </a:r>
            <a:endParaRPr sz="1400"/>
          </a:p>
          <a:p>
            <a:pPr indent="0" lvl="0" marL="0" rtl="0" algn="l">
              <a:lnSpc>
                <a:spcPct val="115000"/>
              </a:lnSpc>
              <a:spcBef>
                <a:spcPts val="0"/>
              </a:spcBef>
              <a:spcAft>
                <a:spcPts val="0"/>
              </a:spcAft>
              <a:buNone/>
            </a:pPr>
            <a:r>
              <a:rPr b="1" lang="en" sz="1500"/>
              <a:t>concavity</a:t>
            </a:r>
            <a:r>
              <a:rPr lang="en" sz="1500"/>
              <a:t> </a:t>
            </a:r>
            <a:r>
              <a:rPr lang="en" sz="1400"/>
              <a:t>(severity of concave portions of the contour)</a:t>
            </a:r>
            <a:endParaRPr sz="1400"/>
          </a:p>
          <a:p>
            <a:pPr indent="0" lvl="0" marL="0" rtl="0" algn="l">
              <a:lnSpc>
                <a:spcPct val="115000"/>
              </a:lnSpc>
              <a:spcBef>
                <a:spcPts val="0"/>
              </a:spcBef>
              <a:spcAft>
                <a:spcPts val="0"/>
              </a:spcAft>
              <a:buNone/>
            </a:pPr>
            <a:r>
              <a:rPr b="1" lang="en" sz="1500"/>
              <a:t>concave points</a:t>
            </a:r>
            <a:r>
              <a:rPr lang="en" sz="1500"/>
              <a:t> </a:t>
            </a:r>
            <a:r>
              <a:rPr lang="en" sz="1400"/>
              <a:t>(number of concave portions of the contour)</a:t>
            </a:r>
            <a:endParaRPr sz="1400"/>
          </a:p>
          <a:p>
            <a:pPr indent="0" lvl="0" marL="0" rtl="0" algn="l">
              <a:lnSpc>
                <a:spcPct val="115000"/>
              </a:lnSpc>
              <a:spcBef>
                <a:spcPts val="0"/>
              </a:spcBef>
              <a:spcAft>
                <a:spcPts val="0"/>
              </a:spcAft>
              <a:buNone/>
            </a:pPr>
            <a:r>
              <a:rPr b="1" lang="en" sz="1500"/>
              <a:t>symmetry</a:t>
            </a:r>
            <a:r>
              <a:rPr lang="en" sz="1500"/>
              <a:t> </a:t>
            </a:r>
            <a:r>
              <a:rPr lang="en" sz="1400"/>
              <a:t>(how the cell divides)</a:t>
            </a:r>
            <a:endParaRPr sz="1400"/>
          </a:p>
          <a:p>
            <a:pPr indent="0" lvl="0" marL="0" rtl="0" algn="l">
              <a:lnSpc>
                <a:spcPct val="115000"/>
              </a:lnSpc>
              <a:spcBef>
                <a:spcPts val="0"/>
              </a:spcBef>
              <a:spcAft>
                <a:spcPts val="0"/>
              </a:spcAft>
              <a:buNone/>
            </a:pPr>
            <a:r>
              <a:rPr b="1" lang="en" sz="1500"/>
              <a:t>fractal dimension</a:t>
            </a:r>
            <a:r>
              <a:rPr lang="en" sz="1500"/>
              <a:t> </a:t>
            </a:r>
            <a:r>
              <a:rPr lang="en" sz="1400"/>
              <a:t>("coastline approximation" - 1)</a:t>
            </a:r>
            <a:endParaRPr sz="1400"/>
          </a:p>
          <a:p>
            <a:pPr indent="0" lvl="0" marL="0" rtl="0" algn="l">
              <a:lnSpc>
                <a:spcPct val="115000"/>
              </a:lnSpc>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descr="Background pointer shape in timeline graphic" id="148" name="Google Shape;148;p19"/>
          <p:cNvSpPr/>
          <p:nvPr/>
        </p:nvSpPr>
        <p:spPr>
          <a:xfrm>
            <a:off x="340934" y="2199000"/>
            <a:ext cx="1872300" cy="745500"/>
          </a:xfrm>
          <a:prstGeom prst="homePlate">
            <a:avLst>
              <a:gd fmla="val 50000" name="adj"/>
            </a:avLst>
          </a:prstGeom>
          <a:solidFill>
            <a:schemeClr val="accent5"/>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9" name="Google Shape;149;p19"/>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Sept 28</a:t>
            </a:r>
            <a:endParaRPr sz="1600">
              <a:solidFill>
                <a:schemeClr val="lt1"/>
              </a:solidFill>
            </a:endParaRPr>
          </a:p>
        </p:txBody>
      </p:sp>
      <p:cxnSp>
        <p:nvCxnSpPr>
          <p:cNvPr id="150" name="Google Shape;150;p19"/>
          <p:cNvCxnSpPr/>
          <p:nvPr/>
        </p:nvCxnSpPr>
        <p:spPr>
          <a:xfrm>
            <a:off x="1068732"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1" name="Google Shape;151;p19"/>
          <p:cNvSpPr/>
          <p:nvPr/>
        </p:nvSpPr>
        <p:spPr>
          <a:xfrm>
            <a:off x="969270" y="1610215"/>
            <a:ext cx="198900" cy="19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Segment 1</a:t>
            </a:r>
            <a:r>
              <a:rPr lang="en" sz="1600"/>
              <a:t> Due</a:t>
            </a:r>
            <a:endParaRPr sz="1600"/>
          </a:p>
          <a:p>
            <a:pPr indent="0" lvl="0" marL="0" rtl="0" algn="l">
              <a:spcBef>
                <a:spcPts val="1600"/>
              </a:spcBef>
              <a:spcAft>
                <a:spcPts val="1600"/>
              </a:spcAft>
              <a:buNone/>
            </a:pPr>
            <a:r>
              <a:rPr lang="en" sz="1600"/>
              <a:t>ReadMe File</a:t>
            </a:r>
            <a:endParaRPr sz="1600"/>
          </a:p>
        </p:txBody>
      </p:sp>
      <p:sp>
        <p:nvSpPr>
          <p:cNvPr descr="Background pointer shape in timeline graphic" id="153" name="Google Shape;153;p19"/>
          <p:cNvSpPr/>
          <p:nvPr/>
        </p:nvSpPr>
        <p:spPr>
          <a:xfrm>
            <a:off x="1817054" y="2199000"/>
            <a:ext cx="2051100" cy="745500"/>
          </a:xfrm>
          <a:prstGeom prst="chevron">
            <a:avLst>
              <a:gd fmla="val 50000" name="adj"/>
            </a:avLst>
          </a:prstGeom>
          <a:solidFill>
            <a:schemeClr val="accent5"/>
          </a:solidFill>
          <a:ln cap="flat" cmpd="sng" w="19050">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4" name="Google Shape;154;p19"/>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Oct 1</a:t>
            </a:r>
            <a:endParaRPr sz="1600">
              <a:solidFill>
                <a:schemeClr val="lt1"/>
              </a:solidFill>
            </a:endParaRPr>
          </a:p>
        </p:txBody>
      </p:sp>
      <p:cxnSp>
        <p:nvCxnSpPr>
          <p:cNvPr id="155" name="Google Shape;155;p19"/>
          <p:cNvCxnSpPr/>
          <p:nvPr/>
        </p:nvCxnSpPr>
        <p:spPr>
          <a:xfrm rot="10800000">
            <a:off x="2784095"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6" name="Google Shape;156;p19"/>
          <p:cNvSpPr/>
          <p:nvPr/>
        </p:nvSpPr>
        <p:spPr>
          <a:xfrm flipH="1" rot="10800000">
            <a:off x="2684632" y="3333714"/>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Group Meeting to </a:t>
            </a:r>
            <a:r>
              <a:rPr lang="en" sz="1600"/>
              <a:t>prepare</a:t>
            </a:r>
            <a:r>
              <a:rPr lang="en" sz="1600"/>
              <a:t> for Project</a:t>
            </a:r>
            <a:endParaRPr sz="1600"/>
          </a:p>
        </p:txBody>
      </p:sp>
      <p:sp>
        <p:nvSpPr>
          <p:cNvPr descr="Background pointer shape in timeline graphic" id="158" name="Google Shape;158;p19"/>
          <p:cNvSpPr/>
          <p:nvPr/>
        </p:nvSpPr>
        <p:spPr>
          <a:xfrm>
            <a:off x="3471973" y="2199000"/>
            <a:ext cx="2051100" cy="745500"/>
          </a:xfrm>
          <a:prstGeom prst="chevron">
            <a:avLst>
              <a:gd fmla="val 50000" name="adj"/>
            </a:avLst>
          </a:prstGeom>
          <a:solidFill>
            <a:schemeClr val="accent5"/>
          </a:solidFill>
          <a:ln cap="flat" cmpd="sng" w="19050">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9" name="Google Shape;159;p19"/>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Oct 5</a:t>
            </a:r>
            <a:endParaRPr sz="1600">
              <a:solidFill>
                <a:schemeClr val="lt1"/>
              </a:solidFill>
            </a:endParaRPr>
          </a:p>
        </p:txBody>
      </p:sp>
      <p:cxnSp>
        <p:nvCxnSpPr>
          <p:cNvPr id="160" name="Google Shape;160;p19"/>
          <p:cNvCxnSpPr/>
          <p:nvPr/>
        </p:nvCxnSpPr>
        <p:spPr>
          <a:xfrm>
            <a:off x="4419007"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1" name="Google Shape;161;p19"/>
          <p:cNvSpPr/>
          <p:nvPr/>
        </p:nvSpPr>
        <p:spPr>
          <a:xfrm>
            <a:off x="4319545" y="1610215"/>
            <a:ext cx="198900" cy="19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Segment 2 </a:t>
            </a:r>
            <a:r>
              <a:rPr lang="en" sz="1600"/>
              <a:t>Due</a:t>
            </a:r>
            <a:endParaRPr sz="1600"/>
          </a:p>
          <a:p>
            <a:pPr indent="0" lvl="0" marL="0" rtl="0" algn="l">
              <a:spcBef>
                <a:spcPts val="1600"/>
              </a:spcBef>
              <a:spcAft>
                <a:spcPts val="1600"/>
              </a:spcAft>
              <a:buNone/>
            </a:pPr>
            <a:r>
              <a:rPr lang="en" sz="1600"/>
              <a:t>PowerPoint Presentation</a:t>
            </a:r>
            <a:endParaRPr sz="1600"/>
          </a:p>
        </p:txBody>
      </p:sp>
      <p:sp>
        <p:nvSpPr>
          <p:cNvPr descr="Background pointer shape in timeline graphic" id="163" name="Google Shape;163;p19"/>
          <p:cNvSpPr/>
          <p:nvPr/>
        </p:nvSpPr>
        <p:spPr>
          <a:xfrm>
            <a:off x="5126893" y="2199000"/>
            <a:ext cx="2051100" cy="745500"/>
          </a:xfrm>
          <a:prstGeom prst="chevron">
            <a:avLst>
              <a:gd fmla="val 50000" name="adj"/>
            </a:avLst>
          </a:prstGeom>
          <a:solidFill>
            <a:schemeClr val="accent5"/>
          </a:solidFill>
          <a:ln cap="flat" cmpd="sng" w="19050">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19"/>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Oct 12</a:t>
            </a:r>
            <a:endParaRPr sz="1600">
              <a:solidFill>
                <a:schemeClr val="lt1"/>
              </a:solidFill>
            </a:endParaRPr>
          </a:p>
        </p:txBody>
      </p:sp>
      <p:cxnSp>
        <p:nvCxnSpPr>
          <p:cNvPr id="165" name="Google Shape;165;p19"/>
          <p:cNvCxnSpPr/>
          <p:nvPr/>
        </p:nvCxnSpPr>
        <p:spPr>
          <a:xfrm rot="10800000">
            <a:off x="6072532"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6" name="Google Shape;166;p19"/>
          <p:cNvSpPr/>
          <p:nvPr/>
        </p:nvSpPr>
        <p:spPr>
          <a:xfrm flipH="1" rot="10800000">
            <a:off x="5973070" y="3333714"/>
            <a:ext cx="198900" cy="19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Segment 3 </a:t>
            </a:r>
            <a:r>
              <a:rPr lang="en" sz="1600"/>
              <a:t>Due</a:t>
            </a:r>
            <a:endParaRPr sz="1600"/>
          </a:p>
        </p:txBody>
      </p:sp>
      <p:sp>
        <p:nvSpPr>
          <p:cNvPr descr="Background pointer shape in timeline graphic" id="168" name="Google Shape;168;p19"/>
          <p:cNvSpPr/>
          <p:nvPr/>
        </p:nvSpPr>
        <p:spPr>
          <a:xfrm>
            <a:off x="6781813" y="2199000"/>
            <a:ext cx="2051100" cy="745500"/>
          </a:xfrm>
          <a:prstGeom prst="chevron">
            <a:avLst>
              <a:gd fmla="val 50000" name="adj"/>
            </a:avLst>
          </a:prstGeom>
          <a:solidFill>
            <a:schemeClr val="accent5"/>
          </a:solidFill>
          <a:ln cap="flat" cmpd="sng" w="19050">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9" name="Google Shape;169;p19"/>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Oct 19</a:t>
            </a:r>
            <a:endParaRPr sz="1600">
              <a:solidFill>
                <a:schemeClr val="lt1"/>
              </a:solidFill>
            </a:endParaRPr>
          </a:p>
        </p:txBody>
      </p:sp>
      <p:cxnSp>
        <p:nvCxnSpPr>
          <p:cNvPr id="170" name="Google Shape;170;p19"/>
          <p:cNvCxnSpPr/>
          <p:nvPr/>
        </p:nvCxnSpPr>
        <p:spPr>
          <a:xfrm>
            <a:off x="7769270"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1" name="Google Shape;171;p19"/>
          <p:cNvSpPr/>
          <p:nvPr/>
        </p:nvSpPr>
        <p:spPr>
          <a:xfrm>
            <a:off x="7669807" y="1610215"/>
            <a:ext cx="198900" cy="19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ph idx="4294967295" type="body"/>
          </p:nvPr>
        </p:nvSpPr>
        <p:spPr>
          <a:xfrm>
            <a:off x="6685976" y="385675"/>
            <a:ext cx="18723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Segment 4 </a:t>
            </a:r>
            <a:r>
              <a:rPr lang="en" sz="1600"/>
              <a:t>Due</a:t>
            </a:r>
            <a:endParaRPr sz="1600"/>
          </a:p>
          <a:p>
            <a:pPr indent="0" lvl="0" marL="0" rtl="0" algn="l">
              <a:spcBef>
                <a:spcPts val="1600"/>
              </a:spcBef>
              <a:spcAft>
                <a:spcPts val="1600"/>
              </a:spcAft>
              <a:buNone/>
            </a:pPr>
            <a:r>
              <a:rPr lang="en" sz="1600"/>
              <a:t>Live Presentations </a:t>
            </a:r>
            <a:r>
              <a:rPr i="1" lang="en" sz="1400"/>
              <a:t>(10 </a:t>
            </a:r>
            <a:r>
              <a:rPr i="1" lang="en" sz="1400"/>
              <a:t>minutes</a:t>
            </a:r>
            <a:r>
              <a:rPr i="1" lang="en" sz="1400"/>
              <a:t>)</a:t>
            </a:r>
            <a:endParaRPr i="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nvSpPr>
        <p:spPr>
          <a:xfrm>
            <a:off x="623888" y="289322"/>
            <a:ext cx="7886700" cy="705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None/>
            </a:pPr>
            <a:r>
              <a:rPr b="1" lang="en" sz="3000">
                <a:solidFill>
                  <a:schemeClr val="accent5"/>
                </a:solidFill>
                <a:latin typeface="Corbel"/>
                <a:ea typeface="Corbel"/>
                <a:cs typeface="Corbel"/>
                <a:sym typeface="Corbel"/>
              </a:rPr>
              <a:t>SOFTWARE USED:</a:t>
            </a:r>
            <a:endParaRPr b="1" sz="3000">
              <a:solidFill>
                <a:schemeClr val="accent5"/>
              </a:solidFill>
              <a:latin typeface="Corbel"/>
              <a:ea typeface="Corbel"/>
              <a:cs typeface="Corbel"/>
              <a:sym typeface="Corbel"/>
            </a:endParaRPr>
          </a:p>
        </p:txBody>
      </p:sp>
      <p:sp>
        <p:nvSpPr>
          <p:cNvPr id="178" name="Google Shape;178;p20"/>
          <p:cNvSpPr txBox="1"/>
          <p:nvPr/>
        </p:nvSpPr>
        <p:spPr>
          <a:xfrm>
            <a:off x="1609725" y="1228725"/>
            <a:ext cx="5924700" cy="573900"/>
          </a:xfrm>
          <a:prstGeom prst="rect">
            <a:avLst/>
          </a:prstGeom>
          <a:noFill/>
          <a:ln>
            <a:noFill/>
          </a:ln>
        </p:spPr>
        <p:txBody>
          <a:bodyPr anchorCtr="0" anchor="t" bIns="34275" lIns="68575" spcFirstLastPara="1" rIns="68575" wrap="square" tIns="34275">
            <a:noAutofit/>
          </a:bodyPr>
          <a:lstStyle/>
          <a:p>
            <a:pPr indent="-254000" lvl="0" marL="254000" rtl="0" algn="l">
              <a:lnSpc>
                <a:spcPct val="90000"/>
              </a:lnSpc>
              <a:spcBef>
                <a:spcPts val="0"/>
              </a:spcBef>
              <a:spcAft>
                <a:spcPts val="0"/>
              </a:spcAft>
              <a:buClr>
                <a:schemeClr val="accent5"/>
              </a:buClr>
              <a:buSzPts val="1800"/>
              <a:buChar char="•"/>
            </a:pPr>
            <a:r>
              <a:rPr lang="en" sz="1800">
                <a:solidFill>
                  <a:schemeClr val="accent5"/>
                </a:solidFill>
                <a:latin typeface="Calibri"/>
                <a:ea typeface="Calibri"/>
                <a:cs typeface="Calibri"/>
                <a:sym typeface="Calibri"/>
              </a:rPr>
              <a:t>PostgreSQL for creating and storing database</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Jupyter Notebook</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Google Colab Notebook</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Extracting data from csv Files</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Python for cleaning the data, creating data frames with pandas, merging, eliminating columns not needed, sklearn creating machine learning model</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Tableau to create Dashboard and Visualizations</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MatPlotLib to create charts and graphs as part of Data Visualizations</a:t>
            </a:r>
            <a:endParaRPr>
              <a:solidFill>
                <a:schemeClr val="accent5"/>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THE TEAM</a:t>
            </a:r>
            <a:endParaRPr b="1">
              <a:solidFill>
                <a:schemeClr val="accent5"/>
              </a:solidFill>
            </a:endParaRPr>
          </a:p>
        </p:txBody>
      </p:sp>
      <p:pic>
        <p:nvPicPr>
          <p:cNvPr id="184" name="Google Shape;184;p21"/>
          <p:cNvPicPr preferRelativeResize="0"/>
          <p:nvPr/>
        </p:nvPicPr>
        <p:blipFill rotWithShape="1">
          <a:blip r:embed="rId3">
            <a:alphaModFix/>
          </a:blip>
          <a:srcRect b="0" l="0" r="0" t="0"/>
          <a:stretch/>
        </p:blipFill>
        <p:spPr>
          <a:xfrm>
            <a:off x="810434" y="1433993"/>
            <a:ext cx="1072800" cy="1072800"/>
          </a:xfrm>
          <a:prstGeom prst="ellipse">
            <a:avLst/>
          </a:prstGeom>
          <a:solidFill>
            <a:srgbClr val="E7E6E6"/>
          </a:solidFill>
          <a:ln>
            <a:noFill/>
          </a:ln>
        </p:spPr>
      </p:pic>
      <p:sp>
        <p:nvSpPr>
          <p:cNvPr id="185" name="Google Shape;185;p21"/>
          <p:cNvSpPr txBox="1"/>
          <p:nvPr/>
        </p:nvSpPr>
        <p:spPr>
          <a:xfrm>
            <a:off x="392906" y="2520553"/>
            <a:ext cx="1941900" cy="371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1200">
                <a:solidFill>
                  <a:srgbClr val="0D1D51"/>
                </a:solidFill>
                <a:latin typeface="Corbel"/>
                <a:ea typeface="Corbel"/>
                <a:cs typeface="Corbel"/>
                <a:sym typeface="Corbel"/>
              </a:rPr>
              <a:t>SEBASTIAN ARISTIZABAL</a:t>
            </a:r>
            <a:endParaRPr sz="1200">
              <a:solidFill>
                <a:srgbClr val="000000"/>
              </a:solidFill>
              <a:latin typeface="Calibri"/>
              <a:ea typeface="Calibri"/>
              <a:cs typeface="Calibri"/>
              <a:sym typeface="Calibri"/>
            </a:endParaRPr>
          </a:p>
        </p:txBody>
      </p:sp>
      <p:sp>
        <p:nvSpPr>
          <p:cNvPr id="186" name="Google Shape;186;p21"/>
          <p:cNvSpPr txBox="1"/>
          <p:nvPr/>
        </p:nvSpPr>
        <p:spPr>
          <a:xfrm>
            <a:off x="392906" y="2905125"/>
            <a:ext cx="1941900" cy="1311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rgbClr val="000000"/>
                </a:solidFill>
                <a:latin typeface="Calibri"/>
                <a:ea typeface="Calibri"/>
                <a:cs typeface="Calibri"/>
                <a:sym typeface="Calibri"/>
              </a:rPr>
              <a:t>Lorem ipsum dolor sit amet, consectetuer adipiscing elit. Maecenas porttitor congue massa. Fusce posuere, magna sed pulvinar ultricies, purus lectus malesuada libero, sit amet commodo magna eros quis urna.</a:t>
            </a:r>
            <a:endParaRPr b="1" sz="1200">
              <a:solidFill>
                <a:srgbClr val="0D1D51"/>
              </a:solidFill>
              <a:latin typeface="Corbel"/>
              <a:ea typeface="Corbel"/>
              <a:cs typeface="Corbel"/>
              <a:sym typeface="Corbel"/>
            </a:endParaRPr>
          </a:p>
          <a:p>
            <a:pPr indent="-101600" lvl="0" marL="177800" rtl="0" algn="l">
              <a:lnSpc>
                <a:spcPct val="90000"/>
              </a:lnSpc>
              <a:spcBef>
                <a:spcPts val="800"/>
              </a:spcBef>
              <a:spcAft>
                <a:spcPts val="0"/>
              </a:spcAft>
              <a:buNone/>
            </a:pPr>
            <a:r>
              <a:t/>
            </a:r>
            <a:endParaRPr sz="1200">
              <a:solidFill>
                <a:srgbClr val="000000"/>
              </a:solidFill>
              <a:latin typeface="Calibri"/>
              <a:ea typeface="Calibri"/>
              <a:cs typeface="Calibri"/>
              <a:sym typeface="Calibri"/>
            </a:endParaRPr>
          </a:p>
        </p:txBody>
      </p:sp>
      <p:pic>
        <p:nvPicPr>
          <p:cNvPr id="187" name="Google Shape;187;p21"/>
          <p:cNvPicPr preferRelativeResize="0"/>
          <p:nvPr/>
        </p:nvPicPr>
        <p:blipFill rotWithShape="1">
          <a:blip r:embed="rId4">
            <a:alphaModFix/>
          </a:blip>
          <a:srcRect b="0" l="0" r="0" t="0"/>
          <a:stretch/>
        </p:blipFill>
        <p:spPr>
          <a:xfrm>
            <a:off x="2967016" y="1477982"/>
            <a:ext cx="1036500" cy="1072800"/>
          </a:xfrm>
          <a:prstGeom prst="ellipse">
            <a:avLst/>
          </a:prstGeom>
          <a:solidFill>
            <a:srgbClr val="E7E6E6"/>
          </a:solidFill>
          <a:ln>
            <a:noFill/>
          </a:ln>
        </p:spPr>
      </p:pic>
      <p:sp>
        <p:nvSpPr>
          <p:cNvPr id="188" name="Google Shape;188;p21"/>
          <p:cNvSpPr txBox="1"/>
          <p:nvPr/>
        </p:nvSpPr>
        <p:spPr>
          <a:xfrm>
            <a:off x="2533650" y="2520553"/>
            <a:ext cx="1940700" cy="371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1200">
                <a:solidFill>
                  <a:srgbClr val="0D1D51"/>
                </a:solidFill>
                <a:latin typeface="Corbel"/>
                <a:ea typeface="Corbel"/>
                <a:cs typeface="Corbel"/>
                <a:sym typeface="Corbel"/>
              </a:rPr>
              <a:t>SALOMON TRUZMAN</a:t>
            </a:r>
            <a:endParaRPr sz="1200">
              <a:solidFill>
                <a:srgbClr val="000000"/>
              </a:solidFill>
              <a:latin typeface="Calibri"/>
              <a:ea typeface="Calibri"/>
              <a:cs typeface="Calibri"/>
              <a:sym typeface="Calibri"/>
            </a:endParaRPr>
          </a:p>
        </p:txBody>
      </p:sp>
      <p:sp>
        <p:nvSpPr>
          <p:cNvPr id="189" name="Google Shape;189;p21"/>
          <p:cNvSpPr txBox="1"/>
          <p:nvPr/>
        </p:nvSpPr>
        <p:spPr>
          <a:xfrm>
            <a:off x="2533650" y="2905125"/>
            <a:ext cx="1940700" cy="1311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rgbClr val="000000"/>
                </a:solidFill>
                <a:latin typeface="Calibri"/>
                <a:ea typeface="Calibri"/>
                <a:cs typeface="Calibri"/>
                <a:sym typeface="Calibri"/>
              </a:rPr>
              <a:t>Lorem ipsum dolor sit amet, consectetuer adipiscing elit. Maecenas porttitor congue massa. Fusce posuere, magna sed pulvinar ultricies, purus lectus malesuada libero, sit amet commodo magna eros quis urna.</a:t>
            </a:r>
            <a:endParaRPr b="1" sz="1200">
              <a:solidFill>
                <a:srgbClr val="0D1D51"/>
              </a:solidFill>
              <a:latin typeface="Corbel"/>
              <a:ea typeface="Corbel"/>
              <a:cs typeface="Corbel"/>
              <a:sym typeface="Corbel"/>
            </a:endParaRPr>
          </a:p>
          <a:p>
            <a:pPr indent="-101600" lvl="0" marL="177800" rtl="0" algn="l">
              <a:lnSpc>
                <a:spcPct val="90000"/>
              </a:lnSpc>
              <a:spcBef>
                <a:spcPts val="800"/>
              </a:spcBef>
              <a:spcAft>
                <a:spcPts val="0"/>
              </a:spcAft>
              <a:buNone/>
            </a:pPr>
            <a:r>
              <a:t/>
            </a:r>
            <a:endParaRPr sz="1200">
              <a:solidFill>
                <a:srgbClr val="000000"/>
              </a:solidFill>
              <a:latin typeface="Calibri"/>
              <a:ea typeface="Calibri"/>
              <a:cs typeface="Calibri"/>
              <a:sym typeface="Calibri"/>
            </a:endParaRPr>
          </a:p>
        </p:txBody>
      </p:sp>
      <p:pic>
        <p:nvPicPr>
          <p:cNvPr id="190" name="Google Shape;190;p21"/>
          <p:cNvPicPr preferRelativeResize="0"/>
          <p:nvPr/>
        </p:nvPicPr>
        <p:blipFill rotWithShape="1">
          <a:blip r:embed="rId5">
            <a:alphaModFix/>
          </a:blip>
          <a:srcRect b="0" l="0" r="0" t="0"/>
          <a:stretch/>
        </p:blipFill>
        <p:spPr>
          <a:xfrm>
            <a:off x="5101817" y="1508745"/>
            <a:ext cx="1072800" cy="1072800"/>
          </a:xfrm>
          <a:prstGeom prst="ellipse">
            <a:avLst/>
          </a:prstGeom>
          <a:solidFill>
            <a:srgbClr val="E7E6E6"/>
          </a:solidFill>
          <a:ln>
            <a:noFill/>
          </a:ln>
        </p:spPr>
      </p:pic>
      <p:sp>
        <p:nvSpPr>
          <p:cNvPr id="191" name="Google Shape;191;p21"/>
          <p:cNvSpPr txBox="1"/>
          <p:nvPr/>
        </p:nvSpPr>
        <p:spPr>
          <a:xfrm>
            <a:off x="4662488" y="2520553"/>
            <a:ext cx="1941900" cy="371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1200">
                <a:solidFill>
                  <a:srgbClr val="0D1D51"/>
                </a:solidFill>
                <a:latin typeface="Corbel"/>
                <a:ea typeface="Corbel"/>
                <a:cs typeface="Corbel"/>
                <a:sym typeface="Corbel"/>
              </a:rPr>
              <a:t>LOUIS MEREIN</a:t>
            </a:r>
            <a:endParaRPr sz="1200">
              <a:solidFill>
                <a:srgbClr val="000000"/>
              </a:solidFill>
              <a:latin typeface="Calibri"/>
              <a:ea typeface="Calibri"/>
              <a:cs typeface="Calibri"/>
              <a:sym typeface="Calibri"/>
            </a:endParaRPr>
          </a:p>
        </p:txBody>
      </p:sp>
      <p:sp>
        <p:nvSpPr>
          <p:cNvPr id="192" name="Google Shape;192;p21"/>
          <p:cNvSpPr txBox="1"/>
          <p:nvPr/>
        </p:nvSpPr>
        <p:spPr>
          <a:xfrm>
            <a:off x="4662488" y="2905125"/>
            <a:ext cx="1941900" cy="1311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rgbClr val="000000"/>
                </a:solidFill>
                <a:latin typeface="Calibri"/>
                <a:ea typeface="Calibri"/>
                <a:cs typeface="Calibri"/>
                <a:sym typeface="Calibri"/>
              </a:rPr>
              <a:t>Lorem ipsum dolor sit amet, consectetuer adipiscing elit. Maecenas porttitor congue massa. Fusce posuere, magna sed pulvinar ultricies, purus lectus malesuada libero, sit amet commodo magna eros quis urna.</a:t>
            </a:r>
            <a:endParaRPr b="1" sz="1200">
              <a:solidFill>
                <a:srgbClr val="0D1D51"/>
              </a:solidFill>
              <a:latin typeface="Corbel"/>
              <a:ea typeface="Corbel"/>
              <a:cs typeface="Corbel"/>
              <a:sym typeface="Corbel"/>
            </a:endParaRPr>
          </a:p>
          <a:p>
            <a:pPr indent="-101600" lvl="0" marL="177800" rtl="0" algn="l">
              <a:lnSpc>
                <a:spcPct val="90000"/>
              </a:lnSpc>
              <a:spcBef>
                <a:spcPts val="800"/>
              </a:spcBef>
              <a:spcAft>
                <a:spcPts val="0"/>
              </a:spcAft>
              <a:buNone/>
            </a:pPr>
            <a:r>
              <a:t/>
            </a:r>
            <a:endParaRPr sz="1200">
              <a:solidFill>
                <a:srgbClr val="000000"/>
              </a:solidFill>
              <a:latin typeface="Calibri"/>
              <a:ea typeface="Calibri"/>
              <a:cs typeface="Calibri"/>
              <a:sym typeface="Calibri"/>
            </a:endParaRPr>
          </a:p>
        </p:txBody>
      </p:sp>
      <p:sp>
        <p:nvSpPr>
          <p:cNvPr id="193" name="Google Shape;193;p21"/>
          <p:cNvSpPr txBox="1"/>
          <p:nvPr/>
        </p:nvSpPr>
        <p:spPr>
          <a:xfrm>
            <a:off x="6802040" y="2520553"/>
            <a:ext cx="1940700" cy="371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1200">
                <a:solidFill>
                  <a:srgbClr val="0D1D51"/>
                </a:solidFill>
                <a:latin typeface="Corbel"/>
                <a:ea typeface="Corbel"/>
                <a:cs typeface="Corbel"/>
                <a:sym typeface="Corbel"/>
              </a:rPr>
              <a:t>GLADYS ROBLES</a:t>
            </a:r>
            <a:endParaRPr sz="1200">
              <a:solidFill>
                <a:srgbClr val="000000"/>
              </a:solidFill>
              <a:latin typeface="Calibri"/>
              <a:ea typeface="Calibri"/>
              <a:cs typeface="Calibri"/>
              <a:sym typeface="Calibri"/>
            </a:endParaRPr>
          </a:p>
        </p:txBody>
      </p:sp>
      <p:sp>
        <p:nvSpPr>
          <p:cNvPr id="194" name="Google Shape;194;p21"/>
          <p:cNvSpPr txBox="1"/>
          <p:nvPr/>
        </p:nvSpPr>
        <p:spPr>
          <a:xfrm>
            <a:off x="6802040" y="2905125"/>
            <a:ext cx="1940700" cy="1311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rgbClr val="000000"/>
                </a:solidFill>
                <a:latin typeface="Calibri"/>
                <a:ea typeface="Calibri"/>
                <a:cs typeface="Calibri"/>
                <a:sym typeface="Calibri"/>
              </a:rPr>
              <a:t>Gladys is the Senior Clinical Program Coordinator at the University of Miami. She enrolled in the Data Analytics Bootcamp to strengthen her reporting capabilities.</a:t>
            </a:r>
            <a:endParaRPr sz="1200">
              <a:solidFill>
                <a:srgbClr val="000000"/>
              </a:solidFill>
              <a:latin typeface="Calibri"/>
              <a:ea typeface="Calibri"/>
              <a:cs typeface="Calibri"/>
              <a:sym typeface="Calibri"/>
            </a:endParaRPr>
          </a:p>
          <a:p>
            <a:pPr indent="-101600" lvl="0" marL="177800" rtl="0" algn="l">
              <a:lnSpc>
                <a:spcPct val="90000"/>
              </a:lnSpc>
              <a:spcBef>
                <a:spcPts val="800"/>
              </a:spcBef>
              <a:spcAft>
                <a:spcPts val="0"/>
              </a:spcAft>
              <a:buNone/>
            </a:pPr>
            <a:r>
              <a:t/>
            </a:r>
            <a:endParaRPr sz="1200">
              <a:solidFill>
                <a:srgbClr val="000000"/>
              </a:solidFill>
              <a:latin typeface="Calibri"/>
              <a:ea typeface="Calibri"/>
              <a:cs typeface="Calibri"/>
              <a:sym typeface="Calibri"/>
            </a:endParaRPr>
          </a:p>
        </p:txBody>
      </p:sp>
      <p:pic>
        <p:nvPicPr>
          <p:cNvPr id="195" name="Google Shape;195;p21"/>
          <p:cNvPicPr preferRelativeResize="0"/>
          <p:nvPr/>
        </p:nvPicPr>
        <p:blipFill rotWithShape="1">
          <a:blip r:embed="rId6">
            <a:alphaModFix/>
          </a:blip>
          <a:srcRect b="3148" l="0" r="0" t="3148"/>
          <a:stretch/>
        </p:blipFill>
        <p:spPr>
          <a:xfrm>
            <a:off x="7227288" y="1514494"/>
            <a:ext cx="1072800" cy="1072800"/>
          </a:xfrm>
          <a:prstGeom prst="ellipse">
            <a:avLst/>
          </a:prstGeom>
          <a:solidFill>
            <a:srgbClr val="E7E6E6"/>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276825" y="1204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accent5"/>
                </a:solidFill>
              </a:rPr>
              <a:t>ERD DIAGRAM</a:t>
            </a:r>
            <a:endParaRPr b="1">
              <a:solidFill>
                <a:schemeClr val="accent5"/>
              </a:solidFill>
            </a:endParaRPr>
          </a:p>
        </p:txBody>
      </p:sp>
      <p:pic>
        <p:nvPicPr>
          <p:cNvPr id="201" name="Google Shape;201;p22"/>
          <p:cNvPicPr preferRelativeResize="0"/>
          <p:nvPr/>
        </p:nvPicPr>
        <p:blipFill>
          <a:blip r:embed="rId3">
            <a:alphaModFix/>
          </a:blip>
          <a:stretch>
            <a:fillRect/>
          </a:stretch>
        </p:blipFill>
        <p:spPr>
          <a:xfrm>
            <a:off x="4730000" y="589300"/>
            <a:ext cx="4282850" cy="396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