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3" r:id="rId12"/>
    <p:sldId id="272" r:id="rId13"/>
    <p:sldId id="270" r:id="rId14"/>
    <p:sldId id="274" r:id="rId15"/>
    <p:sldId id="275" r:id="rId16"/>
    <p:sldId id="276" r:id="rId17"/>
    <p:sldId id="271" r:id="rId18"/>
    <p:sldId id="277" r:id="rId19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1D65D6E-D79E-5ED7-24D9-1652AC7F5CBD}" v="708" dt="2024-05-23T13:45:51.92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74CB-3709-4ACF-BB61-29ADEA3D4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3272"/>
            <a:ext cx="9144000" cy="2478024"/>
          </a:xfrm>
        </p:spPr>
        <p:txBody>
          <a:bodyPr lIns="0" tIns="0" rIns="0" bIns="0" anchor="b">
            <a:noAutofit/>
          </a:bodyPr>
          <a:lstStyle>
            <a:lvl1pPr algn="ctr">
              <a:defRPr sz="4000" spc="7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DA6BE-9B64-48FC-92D1-EF0D426A3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2192"/>
            <a:ext cx="9144000" cy="143560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3AE59-8E21-449F-86DA-5BE29701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5808-3B61-48CC-92EF-85AC2E0DFA56}" type="datetime2">
              <a:rPr lang="en-US" smtClean="0"/>
              <a:t>Thursday, May 23,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CCD60-9970-49FD-8254-21154BAA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0A488-07A7-42F9-B1DF-68545B75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375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C3B6-2D75-4EC4-9120-88DCE0EA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B06CB-A0FE-4499-B674-90C8C281A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FD700-765A-4DE6-A8EC-9D9D92FC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98AF-4574-4509-BF7A-519ACD5BF826}" type="datetime2">
              <a:rPr lang="en-US" smtClean="0"/>
              <a:t>Thursday, May 23,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664EC-C4B1-4D14-9ED3-14C6CCBF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F5526-E518-4133-9F44-D812576C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529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62998-15B1-4CA8-8C60-7801001F8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38899"/>
            <a:ext cx="2628900" cy="4849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AE278-0885-4594-AB09-120344C7D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49235" y="838900"/>
            <a:ext cx="7723265" cy="484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850CC-FB43-4988-8D4E-9C54C201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97D4-9636-490F-85D0-E926C2B6F3B1}" type="datetime2">
              <a:rPr lang="en-US" smtClean="0"/>
              <a:t>Thursday, May 23,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70300-3853-4FB4-A084-CF6E5CF2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BAFB0-25AA-4B69-8418-418F47A9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707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F3C6-0FD4-4939-991C-00DDE5C56815}" type="datetime2">
              <a:rPr lang="en-US" smtClean="0"/>
              <a:t>Thursday, May 23,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637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12CB-05D8-4D62-BDC5-812DB6DD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709738"/>
            <a:ext cx="9966960" cy="285273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 spc="7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2F020-8516-4B9E-B455-5731ED6C9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4974336"/>
            <a:ext cx="9966961" cy="1115568"/>
          </a:xfrm>
        </p:spPr>
        <p:txBody>
          <a:bodyPr>
            <a:normAutofit/>
          </a:bodyPr>
          <a:lstStyle>
            <a:lvl1pPr marL="0" indent="0"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22993-6E28-44BB-B983-095B476B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7482-8128-47C6-A8DD-6452B0291CFF}" type="datetime2">
              <a:rPr lang="en-US" smtClean="0"/>
              <a:t>Thursday, May 23,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09971-06C9-462B-81D9-BEF24C70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A076D-47C1-49CD-9A8B-956DB3FC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29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DFBD-F5ED-455C-8AD0-97476A55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E58C-F463-4D52-9225-941013311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112264"/>
            <a:ext cx="4846320" cy="3959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7BDB4-97FA-485D-A557-6F96692BA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6560" y="2112265"/>
            <a:ext cx="4846320" cy="3959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50007-C799-4117-8ACD-5EE980E6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3F25-275E-41DE-BE3B-EBF0DB49F9B1}" type="datetime2">
              <a:rPr lang="en-US" smtClean="0"/>
              <a:t>Thursday, May 23,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8968-6BAD-4D5A-BF1D-911C7A39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D8C08-BF20-4D5E-9004-0C075C36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964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75572-4A44-4171-84AA-64D42C8050A6}" type="datetime2">
              <a:rPr lang="en-US" smtClean="0"/>
              <a:t>Thursday, May 23, 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12639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1716-24B0-42CD-95B6-84309259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3617E-4B11-481F-AC6E-00031790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612E-528E-4FD5-9E9E-E15F1108F171}" type="datetime2">
              <a:rPr lang="en-US" smtClean="0"/>
              <a:t>Thursday, May 23, 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F19CC-06D3-40E9-81B5-63B457B2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FC312-3AA5-46F7-B701-3D9327A6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900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62-A06D-436F-A92E-EBAAD50B6E50}" type="datetime2">
              <a:rPr lang="en-US" smtClean="0"/>
              <a:t>Thursday, May 23, 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001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B55F-536E-4547-A5D2-0483FC3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7D3C-533B-4EA9-886B-FAE59956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992" y="987425"/>
            <a:ext cx="568756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9D2E1-4B17-4608-961E-2C471985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58510"/>
            <a:ext cx="3932237" cy="28025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A3535-184C-438C-AE91-9C42B7C5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0B7D-2260-4809-8F0A-9E5F3E24F169}" type="datetime2">
              <a:rPr lang="en-US" smtClean="0"/>
              <a:t>Thursday, May 23,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6DBC3-4A58-42BA-9B55-A9A7251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6563-0AB6-4038-A12B-A259552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979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02C5-1E3B-4C62-A538-59BB572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</p:spPr>
        <p:txBody>
          <a:bodyPr anchor="b"/>
          <a:lstStyle>
            <a:lvl1pPr>
              <a:defRPr sz="32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F574-95CE-4E60-B2CF-3B5B4F33A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05319" y="987425"/>
            <a:ext cx="583324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39F7C-C735-4356-8B04-89E19047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33286"/>
            <a:ext cx="3932237" cy="2835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06DF-52A3-4F34-9BF5-E1ACD5D5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4735-C637-46A3-94EB-AB3AC4188D2F}" type="datetime2">
              <a:rPr lang="en-US" smtClean="0"/>
              <a:t>Thursday, May 23,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25E53-E72E-4110-BB6B-3477F56C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86F8F-3D62-4CEC-AD9A-B70848E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472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CF2F3BB-127D-44BC-A8EF-A8BB5F5911CA}"/>
              </a:ext>
            </a:extLst>
          </p:cNvPr>
          <p:cNvSpPr/>
          <p:nvPr/>
        </p:nvSpPr>
        <p:spPr>
          <a:xfrm rot="10800000" flipH="1">
            <a:off x="0" y="6401226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0D1F30-F118-4A1F-A48F-7E5706959F64}"/>
              </a:ext>
            </a:extLst>
          </p:cNvPr>
          <p:cNvSpPr/>
          <p:nvPr/>
        </p:nvSpPr>
        <p:spPr>
          <a:xfrm flipH="1">
            <a:off x="4038602" y="640122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rgbClr val="FFFFFF"/>
                </a:solidFill>
              </a:defRPr>
            </a:lvl1pPr>
          </a:lstStyle>
          <a:p>
            <a:fld id="{AE0C963C-C1DB-4AFD-9DDC-0691666BF49B}" type="datetime2">
              <a:rPr lang="en-US" smtClean="0"/>
              <a:pPr/>
              <a:t>Thursday, May 23, 2024</a:t>
            </a:fld>
            <a:endParaRPr lang="en-US" cap="al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55C58-7DDF-4CD4-96AD-F9CC844D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>
                <a:solidFill>
                  <a:schemeClr val="tx1"/>
                </a:solidFill>
                <a:latin typeface="+mj-lt"/>
              </a:defRPr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‹#›</a:t>
            </a:fld>
            <a:endParaRPr lang="en-US" sz="800"/>
          </a:p>
        </p:txBody>
      </p:sp>
    </p:spTree>
    <p:extLst>
      <p:ext uri="{BB962C8B-B14F-4D97-AF65-F5344CB8AC3E}">
        <p14:creationId xmlns:p14="http://schemas.microsoft.com/office/powerpoint/2010/main" val="3777879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88" r:id="rId4"/>
    <p:sldLayoutId id="2147483689" r:id="rId5"/>
    <p:sldLayoutId id="2147483694" r:id="rId6"/>
    <p:sldLayoutId id="2147483690" r:id="rId7"/>
    <p:sldLayoutId id="2147483691" r:id="rId8"/>
    <p:sldLayoutId id="2147483692" r:id="rId9"/>
    <p:sldLayoutId id="2147483693" r:id="rId10"/>
    <p:sldLayoutId id="2147483695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thedrcat/daigt-v2-train-dataset" TargetMode="External"/><Relationship Id="rId2" Type="http://schemas.openxmlformats.org/officeDocument/2006/relationships/hyperlink" Target="https://www.kaggle.com/datasets/sunilthite/llm-detect-ai-generated-text-dataset/data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kaggle.com/datasets/thedrcat/daigt-proper-train-dataset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3F794D0-2982-490E-88DA-93D4897508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D30C05-8D09-DE77-9C3A-46A48920C4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8731" r="-2" b="21903"/>
          <a:stretch/>
        </p:blipFill>
        <p:spPr>
          <a:xfrm>
            <a:off x="-2" y="10"/>
            <a:ext cx="12192002" cy="4461036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FD24A3D-F07A-44A9-BE55-5576292E15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4460827"/>
            <a:ext cx="12192003" cy="2397392"/>
          </a:xfrm>
          <a:prstGeom prst="rect">
            <a:avLst/>
          </a:prstGeom>
          <a:gradFill>
            <a:gsLst>
              <a:gs pos="8000">
                <a:schemeClr val="accent6"/>
              </a:gs>
              <a:gs pos="86000">
                <a:schemeClr val="accent5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04441C9-FD2D-4031-B5C5-67478196C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038600" y="4463553"/>
            <a:ext cx="8153401" cy="2394447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>
                  <a:alpha val="81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EBF09AEC-6E6E-418F-9974-8730F1B2B6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4834054">
            <a:off x="2944145" y="2710934"/>
            <a:ext cx="3118759" cy="4639931"/>
          </a:xfrm>
          <a:custGeom>
            <a:avLst/>
            <a:gdLst>
              <a:gd name="connsiteX0" fmla="*/ 3118759 w 3118759"/>
              <a:gd name="connsiteY0" fmla="*/ 79510 h 4639931"/>
              <a:gd name="connsiteX1" fmla="*/ 1204940 w 3118759"/>
              <a:gd name="connsiteY1" fmla="*/ 4639931 h 4639931"/>
              <a:gd name="connsiteX2" fmla="*/ 1103495 w 3118759"/>
              <a:gd name="connsiteY2" fmla="*/ 4578302 h 4639931"/>
              <a:gd name="connsiteX3" fmla="*/ 0 w 3118759"/>
              <a:gd name="connsiteY3" fmla="*/ 2502877 h 4639931"/>
              <a:gd name="connsiteX4" fmla="*/ 2502877 w 3118759"/>
              <a:gd name="connsiteY4" fmla="*/ 0 h 4639931"/>
              <a:gd name="connsiteX5" fmla="*/ 3007294 w 3118759"/>
              <a:gd name="connsiteY5" fmla="*/ 50850 h 4639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18759" h="4639931">
                <a:moveTo>
                  <a:pt x="3118759" y="79510"/>
                </a:moveTo>
                <a:lnTo>
                  <a:pt x="1204940" y="4639931"/>
                </a:lnTo>
                <a:lnTo>
                  <a:pt x="1103495" y="4578302"/>
                </a:lnTo>
                <a:cubicBezTo>
                  <a:pt x="437725" y="4128517"/>
                  <a:pt x="0" y="3366815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2675665" y="0"/>
                  <a:pt x="2844363" y="17509"/>
                  <a:pt x="3007294" y="50850"/>
                </a:cubicBezTo>
                <a:close/>
              </a:path>
            </a:pathLst>
          </a:custGeom>
          <a:gradFill>
            <a:gsLst>
              <a:gs pos="0">
                <a:schemeClr val="accent6">
                  <a:alpha val="12000"/>
                </a:schemeClr>
              </a:gs>
              <a:gs pos="100000">
                <a:schemeClr val="accent6">
                  <a:lumMod val="60000"/>
                  <a:lumOff val="40000"/>
                  <a:alpha val="2000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D9D3989-3E00-4727-914E-959DFE8FA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76701" y="4460827"/>
            <a:ext cx="8115300" cy="1945408"/>
          </a:xfrm>
          <a:prstGeom prst="rect">
            <a:avLst/>
          </a:prstGeom>
          <a:gradFill>
            <a:gsLst>
              <a:gs pos="0">
                <a:schemeClr val="accent6">
                  <a:alpha val="16000"/>
                </a:schemeClr>
              </a:gs>
              <a:gs pos="62000">
                <a:schemeClr val="accent5">
                  <a:alpha val="0"/>
                </a:scheme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1383807" y="4611271"/>
            <a:ext cx="9436593" cy="1171556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tr-TR" sz="2800" err="1">
                <a:solidFill>
                  <a:schemeClr val="bg1"/>
                </a:solidFill>
              </a:rPr>
              <a:t>ClassificatIon</a:t>
            </a:r>
            <a:r>
              <a:rPr lang="tr-TR" sz="2800">
                <a:solidFill>
                  <a:schemeClr val="bg1"/>
                </a:solidFill>
              </a:rPr>
              <a:t> of LLM </a:t>
            </a:r>
            <a:r>
              <a:rPr lang="tr-TR" sz="2800" err="1">
                <a:solidFill>
                  <a:schemeClr val="bg1"/>
                </a:solidFill>
              </a:rPr>
              <a:t>Generated</a:t>
            </a:r>
            <a:r>
              <a:rPr lang="tr-TR" sz="2800">
                <a:solidFill>
                  <a:schemeClr val="bg1"/>
                </a:solidFill>
              </a:rPr>
              <a:t> </a:t>
            </a:r>
            <a:r>
              <a:rPr lang="tr-TR" sz="2800" err="1">
                <a:solidFill>
                  <a:schemeClr val="bg1"/>
                </a:solidFill>
              </a:rPr>
              <a:t>Text</a:t>
            </a:r>
            <a:r>
              <a:rPr lang="tr-TR" sz="2800">
                <a:solidFill>
                  <a:schemeClr val="bg1"/>
                </a:solidFill>
              </a:rPr>
              <a:t> </a:t>
            </a:r>
            <a:r>
              <a:rPr lang="tr-TR" sz="2800" err="1">
                <a:solidFill>
                  <a:schemeClr val="bg1"/>
                </a:solidFill>
              </a:rPr>
              <a:t>and</a:t>
            </a:r>
            <a:r>
              <a:rPr lang="tr-TR" sz="2800">
                <a:solidFill>
                  <a:schemeClr val="bg1"/>
                </a:solidFill>
              </a:rPr>
              <a:t> Human </a:t>
            </a:r>
            <a:r>
              <a:rPr lang="tr-TR" sz="2800" err="1">
                <a:solidFill>
                  <a:schemeClr val="bg1"/>
                </a:solidFill>
              </a:rPr>
              <a:t>Generated</a:t>
            </a:r>
            <a:r>
              <a:rPr lang="tr-TR" sz="2800">
                <a:solidFill>
                  <a:schemeClr val="bg1"/>
                </a:solidFill>
              </a:rPr>
              <a:t> </a:t>
            </a:r>
            <a:r>
              <a:rPr lang="tr-TR" sz="2800" err="1">
                <a:solidFill>
                  <a:schemeClr val="bg1"/>
                </a:solidFill>
              </a:rPr>
              <a:t>Text</a:t>
            </a:r>
            <a:endParaRPr lang="tr-TR" sz="2800">
              <a:solidFill>
                <a:schemeClr val="bg1"/>
              </a:solidFill>
            </a:endParaRP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383146" y="5970897"/>
            <a:ext cx="9437255" cy="649267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l">
              <a:lnSpc>
                <a:spcPct val="140000"/>
              </a:lnSpc>
            </a:pPr>
            <a:r>
              <a:rPr lang="tr-TR" sz="1100">
                <a:solidFill>
                  <a:schemeClr val="bg1"/>
                </a:solidFill>
              </a:rPr>
              <a:t>Harun Harman 2200765008</a:t>
            </a:r>
          </a:p>
          <a:p>
            <a:pPr algn="l">
              <a:lnSpc>
                <a:spcPct val="140000"/>
              </a:lnSpc>
            </a:pPr>
            <a:r>
              <a:rPr lang="tr-TR" sz="1100">
                <a:solidFill>
                  <a:schemeClr val="bg1"/>
                </a:solidFill>
              </a:rPr>
              <a:t>Mehmet Eren </a:t>
            </a:r>
            <a:r>
              <a:rPr lang="tr-TR" sz="1100" err="1">
                <a:solidFill>
                  <a:schemeClr val="bg1"/>
                </a:solidFill>
              </a:rPr>
              <a:t>Soykök</a:t>
            </a:r>
            <a:r>
              <a:rPr lang="tr-TR" sz="1100">
                <a:solidFill>
                  <a:schemeClr val="bg1"/>
                </a:solidFill>
              </a:rPr>
              <a:t> 22007650016</a:t>
            </a:r>
          </a:p>
        </p:txBody>
      </p:sp>
    </p:spTree>
    <p:extLst>
      <p:ext uri="{BB962C8B-B14F-4D97-AF65-F5344CB8AC3E}">
        <p14:creationId xmlns:p14="http://schemas.microsoft.com/office/powerpoint/2010/main" val="16744258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404E292-5FAB-47E8-A663-A07530CED8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80FF8ED-64CE-400C-A4D5-9F943FC264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0"/>
            <a:ext cx="12191999" cy="6858000"/>
          </a:xfrm>
          <a:prstGeom prst="rect">
            <a:avLst/>
          </a:prstGeom>
          <a:gradFill>
            <a:gsLst>
              <a:gs pos="0">
                <a:schemeClr val="accent5">
                  <a:alpha val="75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68868AD-100D-45F3-B11E-8A2936712B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12191999" cy="6858000"/>
          </a:xfrm>
          <a:prstGeom prst="rect">
            <a:avLst/>
          </a:prstGeom>
          <a:gradFill>
            <a:gsLst>
              <a:gs pos="49000">
                <a:schemeClr val="accent5">
                  <a:alpha val="50000"/>
                </a:schemeClr>
              </a:gs>
              <a:gs pos="100000">
                <a:schemeClr val="accent2">
                  <a:alpha val="74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14742CC-05F9-44AC-AF98-AB6EF810E4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96001" cy="6858000"/>
          </a:xfrm>
          <a:prstGeom prst="rect">
            <a:avLst/>
          </a:prstGeom>
          <a:gradFill>
            <a:gsLst>
              <a:gs pos="0">
                <a:schemeClr val="accent2">
                  <a:alpha val="17000"/>
                </a:schemeClr>
              </a:gs>
              <a:gs pos="85000">
                <a:schemeClr val="accent4">
                  <a:alpha val="40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3">
            <a:extLst>
              <a:ext uri="{FF2B5EF4-FFF2-40B4-BE49-F238E27FC236}">
                <a16:creationId xmlns:a16="http://schemas.microsoft.com/office/drawing/2014/main" id="{853C77DB-C7E3-4B1F-9AD0-1EB2982A8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3460656" y="-2569189"/>
            <a:ext cx="5115722" cy="10255626"/>
          </a:xfrm>
          <a:custGeom>
            <a:avLst/>
            <a:gdLst>
              <a:gd name="connsiteX0" fmla="*/ 2065105 w 2065105"/>
              <a:gd name="connsiteY0" fmla="*/ 0 h 4139967"/>
              <a:gd name="connsiteX1" fmla="*/ 2065105 w 2065105"/>
              <a:gd name="connsiteY1" fmla="*/ 4139967 h 4139967"/>
              <a:gd name="connsiteX2" fmla="*/ 1858573 w 2065105"/>
              <a:gd name="connsiteY2" fmla="*/ 4129538 h 4139967"/>
              <a:gd name="connsiteX3" fmla="*/ 0 w 2065105"/>
              <a:gd name="connsiteY3" fmla="*/ 2069983 h 4139967"/>
              <a:gd name="connsiteX4" fmla="*/ 1858573 w 2065105"/>
              <a:gd name="connsiteY4" fmla="*/ 10428 h 4139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65105" h="4139967">
                <a:moveTo>
                  <a:pt x="2065105" y="0"/>
                </a:moveTo>
                <a:lnTo>
                  <a:pt x="2065105" y="4139967"/>
                </a:lnTo>
                <a:lnTo>
                  <a:pt x="1858573" y="4129538"/>
                </a:lnTo>
                <a:cubicBezTo>
                  <a:pt x="814640" y="4023521"/>
                  <a:pt x="0" y="3141887"/>
                  <a:pt x="0" y="2069983"/>
                </a:cubicBezTo>
                <a:cubicBezTo>
                  <a:pt x="0" y="998079"/>
                  <a:pt x="814640" y="116446"/>
                  <a:pt x="1858573" y="10428"/>
                </a:cubicBezTo>
                <a:close/>
              </a:path>
            </a:pathLst>
          </a:custGeom>
          <a:gradFill flip="none" rotWithShape="1">
            <a:gsLst>
              <a:gs pos="7000">
                <a:schemeClr val="accent4">
                  <a:lumMod val="60000"/>
                  <a:lumOff val="40000"/>
                  <a:alpha val="3000"/>
                </a:schemeClr>
              </a:gs>
              <a:gs pos="100000">
                <a:schemeClr val="accent4">
                  <a:lumMod val="60000"/>
                  <a:lumOff val="40000"/>
                  <a:alpha val="37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Başlık 1">
            <a:extLst>
              <a:ext uri="{FF2B5EF4-FFF2-40B4-BE49-F238E27FC236}">
                <a16:creationId xmlns:a16="http://schemas.microsoft.com/office/drawing/2014/main" id="{3AB4B410-9B0B-747C-9002-B36B93E57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8662" y="171449"/>
            <a:ext cx="11606875" cy="806631"/>
          </a:xfrm>
        </p:spPr>
        <p:txBody>
          <a:bodyPr vert="horz" lIns="0" tIns="0" rIns="0" bIns="0" rtlCol="0" anchor="b"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Experiments </a:t>
            </a:r>
            <a:r>
              <a:rPr lang="en-US" dirty="0" err="1">
                <a:solidFill>
                  <a:schemeClr val="bg1"/>
                </a:solidFill>
              </a:rPr>
              <a:t>wıth</a:t>
            </a:r>
            <a:r>
              <a:rPr lang="en-US" dirty="0">
                <a:solidFill>
                  <a:schemeClr val="bg1"/>
                </a:solidFill>
              </a:rPr>
              <a:t> TF/IDF Approach</a:t>
            </a:r>
            <a:endParaRPr lang="tr-TR" dirty="0">
              <a:solidFill>
                <a:schemeClr val="bg1"/>
              </a:solidFill>
            </a:endParaRPr>
          </a:p>
        </p:txBody>
      </p:sp>
      <p:pic>
        <p:nvPicPr>
          <p:cNvPr id="2" name="Resim 1" descr="metin, diyagram, çizgi, öykü gelişim çizgisi&#10;&#10;Açıklama otomatik olarak oluşturuldu">
            <a:extLst>
              <a:ext uri="{FF2B5EF4-FFF2-40B4-BE49-F238E27FC236}">
                <a16:creationId xmlns:a16="http://schemas.microsoft.com/office/drawing/2014/main" id="{89560A2E-4968-ED44-CC7D-DB6AB180D6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7815" y="1804967"/>
            <a:ext cx="9648092" cy="3253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934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404E292-5FAB-47E8-A663-A07530CED8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80FF8ED-64CE-400C-A4D5-9F943FC264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0"/>
            <a:ext cx="12191999" cy="6858000"/>
          </a:xfrm>
          <a:prstGeom prst="rect">
            <a:avLst/>
          </a:prstGeom>
          <a:gradFill>
            <a:gsLst>
              <a:gs pos="0">
                <a:schemeClr val="accent5">
                  <a:alpha val="75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68868AD-100D-45F3-B11E-8A2936712B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12191999" cy="6858000"/>
          </a:xfrm>
          <a:prstGeom prst="rect">
            <a:avLst/>
          </a:prstGeom>
          <a:gradFill>
            <a:gsLst>
              <a:gs pos="49000">
                <a:schemeClr val="accent5">
                  <a:alpha val="50000"/>
                </a:schemeClr>
              </a:gs>
              <a:gs pos="100000">
                <a:schemeClr val="accent2">
                  <a:alpha val="74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14742CC-05F9-44AC-AF98-AB6EF810E4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96001" cy="6858000"/>
          </a:xfrm>
          <a:prstGeom prst="rect">
            <a:avLst/>
          </a:prstGeom>
          <a:gradFill>
            <a:gsLst>
              <a:gs pos="0">
                <a:schemeClr val="accent2">
                  <a:alpha val="17000"/>
                </a:schemeClr>
              </a:gs>
              <a:gs pos="85000">
                <a:schemeClr val="accent4">
                  <a:alpha val="40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3">
            <a:extLst>
              <a:ext uri="{FF2B5EF4-FFF2-40B4-BE49-F238E27FC236}">
                <a16:creationId xmlns:a16="http://schemas.microsoft.com/office/drawing/2014/main" id="{853C77DB-C7E3-4B1F-9AD0-1EB2982A8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3460656" y="-2569189"/>
            <a:ext cx="5115722" cy="10255626"/>
          </a:xfrm>
          <a:custGeom>
            <a:avLst/>
            <a:gdLst>
              <a:gd name="connsiteX0" fmla="*/ 2065105 w 2065105"/>
              <a:gd name="connsiteY0" fmla="*/ 0 h 4139967"/>
              <a:gd name="connsiteX1" fmla="*/ 2065105 w 2065105"/>
              <a:gd name="connsiteY1" fmla="*/ 4139967 h 4139967"/>
              <a:gd name="connsiteX2" fmla="*/ 1858573 w 2065105"/>
              <a:gd name="connsiteY2" fmla="*/ 4129538 h 4139967"/>
              <a:gd name="connsiteX3" fmla="*/ 0 w 2065105"/>
              <a:gd name="connsiteY3" fmla="*/ 2069983 h 4139967"/>
              <a:gd name="connsiteX4" fmla="*/ 1858573 w 2065105"/>
              <a:gd name="connsiteY4" fmla="*/ 10428 h 4139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65105" h="4139967">
                <a:moveTo>
                  <a:pt x="2065105" y="0"/>
                </a:moveTo>
                <a:lnTo>
                  <a:pt x="2065105" y="4139967"/>
                </a:lnTo>
                <a:lnTo>
                  <a:pt x="1858573" y="4129538"/>
                </a:lnTo>
                <a:cubicBezTo>
                  <a:pt x="814640" y="4023521"/>
                  <a:pt x="0" y="3141887"/>
                  <a:pt x="0" y="2069983"/>
                </a:cubicBezTo>
                <a:cubicBezTo>
                  <a:pt x="0" y="998079"/>
                  <a:pt x="814640" y="116446"/>
                  <a:pt x="1858573" y="10428"/>
                </a:cubicBezTo>
                <a:close/>
              </a:path>
            </a:pathLst>
          </a:custGeom>
          <a:gradFill flip="none" rotWithShape="1">
            <a:gsLst>
              <a:gs pos="7000">
                <a:schemeClr val="accent4">
                  <a:lumMod val="60000"/>
                  <a:lumOff val="40000"/>
                  <a:alpha val="3000"/>
                </a:schemeClr>
              </a:gs>
              <a:gs pos="100000">
                <a:schemeClr val="accent4">
                  <a:lumMod val="60000"/>
                  <a:lumOff val="40000"/>
                  <a:alpha val="37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Başlık 1">
            <a:extLst>
              <a:ext uri="{FF2B5EF4-FFF2-40B4-BE49-F238E27FC236}">
                <a16:creationId xmlns:a16="http://schemas.microsoft.com/office/drawing/2014/main" id="{3AB4B410-9B0B-747C-9002-B36B93E57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8662" y="171449"/>
            <a:ext cx="11168148" cy="806631"/>
          </a:xfrm>
        </p:spPr>
        <p:txBody>
          <a:bodyPr vert="horz" lIns="0" tIns="0" rIns="0" bIns="0" rtlCol="0" anchor="b"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  <a:ea typeface="+mj-lt"/>
                <a:cs typeface="+mj-lt"/>
              </a:rPr>
              <a:t>EXPERIMENTS WITH TF/IDF APPROACH</a:t>
            </a:r>
            <a:endParaRPr lang="tr-TR" dirty="0"/>
          </a:p>
        </p:txBody>
      </p:sp>
      <p:pic>
        <p:nvPicPr>
          <p:cNvPr id="2" name="Resim 1" descr="metin, diyagram, çizgi, öykü gelişim çizgisi&#10;&#10;Açıklama otomatik olarak oluşturuldu">
            <a:extLst>
              <a:ext uri="{FF2B5EF4-FFF2-40B4-BE49-F238E27FC236}">
                <a16:creationId xmlns:a16="http://schemas.microsoft.com/office/drawing/2014/main" id="{FDB8FCDD-9CC0-817C-B08C-DAC0E5607F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677" y="1799105"/>
            <a:ext cx="9624645" cy="3265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4628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404E292-5FAB-47E8-A663-A07530CED8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80FF8ED-64CE-400C-A4D5-9F943FC264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0"/>
            <a:ext cx="12191999" cy="6858000"/>
          </a:xfrm>
          <a:prstGeom prst="rect">
            <a:avLst/>
          </a:prstGeom>
          <a:gradFill>
            <a:gsLst>
              <a:gs pos="0">
                <a:schemeClr val="accent5">
                  <a:alpha val="75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68868AD-100D-45F3-B11E-8A2936712B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12191999" cy="6858000"/>
          </a:xfrm>
          <a:prstGeom prst="rect">
            <a:avLst/>
          </a:prstGeom>
          <a:gradFill>
            <a:gsLst>
              <a:gs pos="49000">
                <a:schemeClr val="accent5">
                  <a:alpha val="50000"/>
                </a:schemeClr>
              </a:gs>
              <a:gs pos="100000">
                <a:schemeClr val="accent2">
                  <a:alpha val="74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14742CC-05F9-44AC-AF98-AB6EF810E4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96001" cy="6858000"/>
          </a:xfrm>
          <a:prstGeom prst="rect">
            <a:avLst/>
          </a:prstGeom>
          <a:gradFill>
            <a:gsLst>
              <a:gs pos="0">
                <a:schemeClr val="accent2">
                  <a:alpha val="17000"/>
                </a:schemeClr>
              </a:gs>
              <a:gs pos="85000">
                <a:schemeClr val="accent4">
                  <a:alpha val="40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3">
            <a:extLst>
              <a:ext uri="{FF2B5EF4-FFF2-40B4-BE49-F238E27FC236}">
                <a16:creationId xmlns:a16="http://schemas.microsoft.com/office/drawing/2014/main" id="{853C77DB-C7E3-4B1F-9AD0-1EB2982A8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3460656" y="-2569189"/>
            <a:ext cx="5115722" cy="10255626"/>
          </a:xfrm>
          <a:custGeom>
            <a:avLst/>
            <a:gdLst>
              <a:gd name="connsiteX0" fmla="*/ 2065105 w 2065105"/>
              <a:gd name="connsiteY0" fmla="*/ 0 h 4139967"/>
              <a:gd name="connsiteX1" fmla="*/ 2065105 w 2065105"/>
              <a:gd name="connsiteY1" fmla="*/ 4139967 h 4139967"/>
              <a:gd name="connsiteX2" fmla="*/ 1858573 w 2065105"/>
              <a:gd name="connsiteY2" fmla="*/ 4129538 h 4139967"/>
              <a:gd name="connsiteX3" fmla="*/ 0 w 2065105"/>
              <a:gd name="connsiteY3" fmla="*/ 2069983 h 4139967"/>
              <a:gd name="connsiteX4" fmla="*/ 1858573 w 2065105"/>
              <a:gd name="connsiteY4" fmla="*/ 10428 h 4139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65105" h="4139967">
                <a:moveTo>
                  <a:pt x="2065105" y="0"/>
                </a:moveTo>
                <a:lnTo>
                  <a:pt x="2065105" y="4139967"/>
                </a:lnTo>
                <a:lnTo>
                  <a:pt x="1858573" y="4129538"/>
                </a:lnTo>
                <a:cubicBezTo>
                  <a:pt x="814640" y="4023521"/>
                  <a:pt x="0" y="3141887"/>
                  <a:pt x="0" y="2069983"/>
                </a:cubicBezTo>
                <a:cubicBezTo>
                  <a:pt x="0" y="998079"/>
                  <a:pt x="814640" y="116446"/>
                  <a:pt x="1858573" y="10428"/>
                </a:cubicBezTo>
                <a:close/>
              </a:path>
            </a:pathLst>
          </a:custGeom>
          <a:gradFill flip="none" rotWithShape="1">
            <a:gsLst>
              <a:gs pos="7000">
                <a:schemeClr val="accent4">
                  <a:lumMod val="60000"/>
                  <a:lumOff val="40000"/>
                  <a:alpha val="3000"/>
                </a:schemeClr>
              </a:gs>
              <a:gs pos="100000">
                <a:schemeClr val="accent4">
                  <a:lumMod val="60000"/>
                  <a:lumOff val="40000"/>
                  <a:alpha val="37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Başlık 1">
            <a:extLst>
              <a:ext uri="{FF2B5EF4-FFF2-40B4-BE49-F238E27FC236}">
                <a16:creationId xmlns:a16="http://schemas.microsoft.com/office/drawing/2014/main" id="{3AB4B410-9B0B-747C-9002-B36B93E57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8662" y="171449"/>
            <a:ext cx="10844875" cy="806631"/>
          </a:xfrm>
        </p:spPr>
        <p:txBody>
          <a:bodyPr vert="horz" lIns="0" tIns="0" rIns="0" bIns="0" rtlCol="0" anchor="b"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  <a:ea typeface="+mj-lt"/>
                <a:cs typeface="+mj-lt"/>
              </a:rPr>
              <a:t>EXPERIMENTS WITH TF/IDF APPROACH</a:t>
            </a:r>
            <a:endParaRPr lang="tr-TR" dirty="0"/>
          </a:p>
        </p:txBody>
      </p:sp>
      <p:pic>
        <p:nvPicPr>
          <p:cNvPr id="2" name="Resim 1" descr="metin, diyagram, çizgi, öykü gelişim çizgisi&#10;&#10;Açıklama otomatik olarak oluşturuldu">
            <a:extLst>
              <a:ext uri="{FF2B5EF4-FFF2-40B4-BE49-F238E27FC236}">
                <a16:creationId xmlns:a16="http://schemas.microsoft.com/office/drawing/2014/main" id="{2176916A-B08D-4EA2-06A9-C6F90BBD22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0922" y="1740490"/>
            <a:ext cx="9730154" cy="3371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4142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8" name="Rectangle 57">
            <a:extLst>
              <a:ext uri="{FF2B5EF4-FFF2-40B4-BE49-F238E27FC236}">
                <a16:creationId xmlns:a16="http://schemas.microsoft.com/office/drawing/2014/main" id="{1DBC8414-BE7E-4B6C-A114-B2C3795C88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EC398C5-5C2E-4038-9DB3-DE2B5A9BE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09318" y="1410082"/>
            <a:ext cx="6858000" cy="4037835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89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A2F10B26-073B-4B10-8AAA-161242DD8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153806" y="1153804"/>
            <a:ext cx="6346209" cy="4038601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>
                  <a:alpha val="92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610DBBC7-698F-4A54-B1CB-A99F9CC356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59574" y="3578975"/>
            <a:ext cx="2502407" cy="4055644"/>
          </a:xfrm>
          <a:prstGeom prst="rect">
            <a:avLst/>
          </a:prstGeom>
          <a:gradFill>
            <a:gsLst>
              <a:gs pos="2000">
                <a:schemeClr val="accent5">
                  <a:alpha val="28000"/>
                </a:schemeClr>
              </a:gs>
              <a:gs pos="100000">
                <a:schemeClr val="accent4">
                  <a:alpha val="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DE6E822A-8BCF-432C-83E6-BBE821476C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13000">
                <a:schemeClr val="accent4">
                  <a:lumMod val="20000"/>
                  <a:lumOff val="80000"/>
                  <a:alpha val="2000"/>
                </a:schemeClr>
              </a:gs>
              <a:gs pos="100000">
                <a:schemeClr val="accent6">
                  <a:alpha val="29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2A829E8F-5896-75F0-2429-65AB90E12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351" y="2439778"/>
            <a:ext cx="3389013" cy="1600834"/>
          </a:xfrm>
        </p:spPr>
        <p:txBody>
          <a:bodyPr vert="horz" lIns="0" tIns="0" rIns="0" bIns="0" rtlCol="0" anchor="b">
            <a:normAutofit/>
          </a:bodyPr>
          <a:lstStyle/>
          <a:p>
            <a:pPr algn="ctr"/>
            <a:r>
              <a:rPr lang="en-US" sz="2000" spc="750" dirty="0">
                <a:solidFill>
                  <a:schemeClr val="bg1"/>
                </a:solidFill>
              </a:rPr>
              <a:t>Model RESULTSWITH TF/IDF Approach</a:t>
            </a:r>
            <a:endParaRPr lang="tr-TR" dirty="0"/>
          </a:p>
        </p:txBody>
      </p:sp>
      <p:graphicFrame>
        <p:nvGraphicFramePr>
          <p:cNvPr id="4" name="Tablo 3">
            <a:extLst>
              <a:ext uri="{FF2B5EF4-FFF2-40B4-BE49-F238E27FC236}">
                <a16:creationId xmlns:a16="http://schemas.microsoft.com/office/drawing/2014/main" id="{DB637136-4A7E-FC14-A80C-0C23317518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4398039"/>
              </p:ext>
            </p:extLst>
          </p:nvPr>
        </p:nvGraphicFramePr>
        <p:xfrm>
          <a:off x="4384430" y="128953"/>
          <a:ext cx="7477923" cy="6758503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1475804">
                  <a:extLst>
                    <a:ext uri="{9D8B030D-6E8A-4147-A177-3AD203B41FA5}">
                      <a16:colId xmlns:a16="http://schemas.microsoft.com/office/drawing/2014/main" val="4102891308"/>
                    </a:ext>
                  </a:extLst>
                </a:gridCol>
                <a:gridCol w="1593847">
                  <a:extLst>
                    <a:ext uri="{9D8B030D-6E8A-4147-A177-3AD203B41FA5}">
                      <a16:colId xmlns:a16="http://schemas.microsoft.com/office/drawing/2014/main" val="1086078706"/>
                    </a:ext>
                  </a:extLst>
                </a:gridCol>
                <a:gridCol w="1531634">
                  <a:extLst>
                    <a:ext uri="{9D8B030D-6E8A-4147-A177-3AD203B41FA5}">
                      <a16:colId xmlns:a16="http://schemas.microsoft.com/office/drawing/2014/main" val="2389986253"/>
                    </a:ext>
                  </a:extLst>
                </a:gridCol>
                <a:gridCol w="1469424">
                  <a:extLst>
                    <a:ext uri="{9D8B030D-6E8A-4147-A177-3AD203B41FA5}">
                      <a16:colId xmlns:a16="http://schemas.microsoft.com/office/drawing/2014/main" val="3329973934"/>
                    </a:ext>
                  </a:extLst>
                </a:gridCol>
                <a:gridCol w="1407214">
                  <a:extLst>
                    <a:ext uri="{9D8B030D-6E8A-4147-A177-3AD203B41FA5}">
                      <a16:colId xmlns:a16="http://schemas.microsoft.com/office/drawing/2014/main" val="54937802"/>
                    </a:ext>
                  </a:extLst>
                </a:gridCol>
              </a:tblGrid>
              <a:tr h="657718">
                <a:tc>
                  <a:txBody>
                    <a:bodyPr/>
                    <a:lstStyle/>
                    <a:p>
                      <a:pPr rtl="0" fontAlgn="auto"/>
                      <a:br>
                        <a:rPr lang="tr-TR" sz="1600" b="1" cap="none" spc="0" dirty="0">
                          <a:solidFill>
                            <a:srgbClr val="000000"/>
                          </a:solidFill>
                          <a:effectLst/>
                          <a:highlight>
                            <a:srgbClr val="E3EDEF"/>
                          </a:highlight>
                          <a:latin typeface="Avenir Next LT Pro"/>
                        </a:rPr>
                      </a:br>
                      <a:endParaRPr lang="tr-TR" sz="1600" b="1" cap="none" spc="0" dirty="0">
                        <a:solidFill>
                          <a:srgbClr val="000000"/>
                        </a:solidFill>
                        <a:effectLst/>
                        <a:latin typeface="Avenir Next LT Pro"/>
                      </a:endParaRPr>
                    </a:p>
                  </a:txBody>
                  <a:tcPr marL="62048" marR="30259" marT="17728" marB="132959" anchor="b">
                    <a:lnL w="12700" cmpd="sng">
                      <a:noFill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tr-TR" sz="1600" b="1" cap="none" spc="0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Train </a:t>
                      </a:r>
                      <a:r>
                        <a:rPr lang="tr-TR" sz="1600" b="1" cap="none" spc="0" err="1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Accuracy</a:t>
                      </a:r>
                    </a:p>
                  </a:txBody>
                  <a:tcPr marL="62048" marR="30259" marT="17728" marB="13295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tr-TR" sz="1600" b="1" cap="none" spc="0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Train F1 </a:t>
                      </a:r>
                      <a:r>
                        <a:rPr lang="tr-TR" sz="1600" b="1" cap="none" spc="0" err="1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Score</a:t>
                      </a:r>
                    </a:p>
                  </a:txBody>
                  <a:tcPr marL="62048" marR="30259" marT="17728" marB="13295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tr-TR" sz="1600" b="1" cap="none" spc="0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Test </a:t>
                      </a:r>
                      <a:r>
                        <a:rPr lang="tr-TR" sz="1600" b="1" cap="none" spc="0" err="1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Accuracy</a:t>
                      </a:r>
                    </a:p>
                  </a:txBody>
                  <a:tcPr marL="62048" marR="30259" marT="17728" marB="13295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tr-TR" sz="1600" b="1" cap="none" spc="0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Test F1 </a:t>
                      </a:r>
                      <a:r>
                        <a:rPr lang="tr-TR" sz="1600" b="1" cap="none" spc="0" err="1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Score</a:t>
                      </a:r>
                    </a:p>
                  </a:txBody>
                  <a:tcPr marL="62048" marR="30259" marT="17728" marB="13295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0753666"/>
                  </a:ext>
                </a:extLst>
              </a:tr>
              <a:tr h="447248">
                <a:tc>
                  <a:txBody>
                    <a:bodyPr/>
                    <a:lstStyle/>
                    <a:p>
                      <a:pPr algn="ctr" rtl="0" fontAlgn="auto"/>
                      <a:endParaRPr lang="tr-TR" sz="1200" b="1" cap="none" spc="0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  <a:p>
                      <a:pPr algn="ctr" rtl="0" fontAlgn="base"/>
                      <a:r>
                        <a:rPr lang="tr-TR" sz="1200" b="1" cap="none" spc="0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N=50</a:t>
                      </a:r>
                      <a:endParaRPr lang="tr-TR" sz="1200" cap="none" spc="0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62048" marR="30259" marT="17728" marB="132959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 gridSpan="4">
                  <a:txBody>
                    <a:bodyPr/>
                    <a:lstStyle/>
                    <a:p>
                      <a:pPr rtl="0" fontAlgn="auto"/>
                      <a:br>
                        <a:rPr lang="tr-TR" sz="1200" cap="none" spc="0" dirty="0">
                          <a:solidFill>
                            <a:srgbClr val="000000"/>
                          </a:solidFill>
                          <a:effectLst/>
                          <a:highlight>
                            <a:srgbClr val="E2D3F7"/>
                          </a:highlight>
                          <a:latin typeface="Avenir Next LT Pro"/>
                        </a:rPr>
                      </a:br>
                      <a:endParaRPr lang="tr-TR" sz="1200" cap="none" spc="0" dirty="0">
                        <a:solidFill>
                          <a:srgbClr val="000000"/>
                        </a:solidFill>
                        <a:effectLst/>
                        <a:latin typeface="Avenir Next LT Pro"/>
                      </a:endParaRPr>
                    </a:p>
                  </a:txBody>
                  <a:tcPr marL="62048" marR="67040" marT="17728" marB="132959">
                    <a:lnL w="12700" cmpd="sng">
                      <a:noFill/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7153246"/>
                  </a:ext>
                </a:extLst>
              </a:tr>
              <a:tr h="302550">
                <a:tc>
                  <a:txBody>
                    <a:bodyPr/>
                    <a:lstStyle/>
                    <a:p>
                      <a:pPr algn="ctr" rtl="0" fontAlgn="base"/>
                      <a:r>
                        <a:rPr lang="tr-TR" sz="1200" b="1" cap="none" spc="0" err="1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Logistic</a:t>
                      </a:r>
                      <a:r>
                        <a:rPr lang="tr-TR" sz="1200" b="1" cap="none" spc="0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 </a:t>
                      </a:r>
                      <a:r>
                        <a:rPr lang="tr-TR" sz="1200" b="1" cap="none" spc="0" err="1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Regression</a:t>
                      </a:r>
                      <a:endParaRPr lang="tr-TR" sz="1200" cap="none" spc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62048" marR="30259" marT="17728" marB="132959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tr-TR" sz="1200" b="1" cap="none" spc="0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0.846</a:t>
                      </a:r>
                      <a:endParaRPr lang="tr-TR" sz="1200" cap="none" spc="0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62048" marR="30259" marT="17728" marB="13295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tr-TR" sz="1200" b="1" cap="none" spc="0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0.730</a:t>
                      </a:r>
                      <a:endParaRPr lang="tr-TR" sz="1200" cap="none" spc="0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62048" marR="30259" marT="17728" marB="13295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tr-TR" sz="1200" b="1" cap="none" spc="0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0.842</a:t>
                      </a:r>
                      <a:endParaRPr lang="tr-TR" sz="1200" cap="none" spc="0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62048" marR="30259" marT="17728" marB="13295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tr-TR" sz="1200" b="1" cap="none" spc="0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0.725</a:t>
                      </a:r>
                      <a:endParaRPr lang="tr-TR" sz="1200" cap="none" spc="0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62048" marR="30259" marT="17728" marB="132959">
                    <a:lnL w="12700" cmpd="sng">
                      <a:noFill/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7149432"/>
                  </a:ext>
                </a:extLst>
              </a:tr>
              <a:tr h="289395">
                <a:tc>
                  <a:txBody>
                    <a:bodyPr/>
                    <a:lstStyle/>
                    <a:p>
                      <a:pPr algn="ctr" rtl="0" fontAlgn="base"/>
                      <a:r>
                        <a:rPr lang="tr-TR" sz="1200" b="1" cap="none" spc="0" err="1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Naive</a:t>
                      </a:r>
                      <a:r>
                        <a:rPr lang="tr-TR" sz="1200" b="1" cap="none" spc="0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 </a:t>
                      </a:r>
                      <a:r>
                        <a:rPr lang="tr-TR" sz="1200" b="1" cap="none" spc="0" err="1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Bayes</a:t>
                      </a:r>
                      <a:endParaRPr lang="tr-TR" sz="1200" cap="none" spc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62048" marR="30259" marT="17728" marB="132959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tr-TR" sz="1200" b="1" cap="none" spc="0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0.703</a:t>
                      </a:r>
                      <a:endParaRPr lang="tr-TR" sz="1200" cap="none" spc="0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62048" marR="30259" marT="17728" marB="13295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tr-TR" sz="1200" b="1" cap="none" spc="0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0.009</a:t>
                      </a:r>
                      <a:endParaRPr lang="tr-TR" sz="1200" cap="none" spc="0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62048" marR="30259" marT="17728" marB="13295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tr-TR" sz="1200" b="1" cap="none" spc="0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0.700</a:t>
                      </a:r>
                      <a:endParaRPr lang="tr-TR" sz="1200" cap="none" spc="0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62048" marR="30259" marT="17728" marB="13295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tr-TR" sz="1200" b="1" cap="none" spc="0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0.010</a:t>
                      </a:r>
                      <a:endParaRPr lang="tr-TR" sz="1200" cap="none" spc="0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62048" marR="30259" marT="17728" marB="132959">
                    <a:lnL w="12700" cmpd="sng">
                      <a:noFill/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5496046"/>
                  </a:ext>
                </a:extLst>
              </a:tr>
              <a:tr h="289395">
                <a:tc>
                  <a:txBody>
                    <a:bodyPr/>
                    <a:lstStyle/>
                    <a:p>
                      <a:pPr algn="ctr" rtl="0" fontAlgn="base"/>
                      <a:r>
                        <a:rPr lang="tr-TR" sz="1200" b="1" cap="none" spc="0" err="1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XGBoost</a:t>
                      </a:r>
                      <a:endParaRPr lang="tr-TR" sz="1200" cap="none" spc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62048" marR="30259" marT="17728" marB="132959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tr-TR" sz="1200" b="1" cap="none" spc="0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0.946</a:t>
                      </a:r>
                      <a:endParaRPr lang="tr-TR" sz="1200" cap="none" spc="0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62048" marR="30259" marT="17728" marB="13295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tr-TR" sz="1200" b="1" cap="none" spc="0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0.909</a:t>
                      </a:r>
                      <a:endParaRPr lang="tr-TR" sz="1200" cap="none" spc="0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62048" marR="30259" marT="17728" marB="13295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tr-TR" sz="1200" b="1" cap="none" spc="0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0.937</a:t>
                      </a:r>
                      <a:endParaRPr lang="tr-TR" sz="1200" cap="none" spc="0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62048" marR="30259" marT="17728" marB="13295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tr-TR" sz="1200" b="1" cap="none" spc="0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0.893</a:t>
                      </a:r>
                      <a:endParaRPr lang="tr-TR" sz="1200" cap="none" spc="0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62048" marR="30259" marT="17728" marB="132959">
                    <a:lnL w="12700" cmpd="sng">
                      <a:noFill/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6017434"/>
                  </a:ext>
                </a:extLst>
              </a:tr>
              <a:tr h="447248">
                <a:tc>
                  <a:txBody>
                    <a:bodyPr/>
                    <a:lstStyle/>
                    <a:p>
                      <a:pPr algn="ctr" rtl="0" fontAlgn="base"/>
                      <a:r>
                        <a:rPr lang="tr-TR" sz="1200" b="1" cap="none" spc="0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LSTM</a:t>
                      </a:r>
                      <a:endParaRPr lang="tr-TR" sz="1200" cap="none" spc="0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62048" marR="30259" marT="17728" marB="132959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tr-TR" sz="1200" b="1" cap="none" spc="0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0.960</a:t>
                      </a:r>
                      <a:endParaRPr lang="tr-TR" sz="1200" cap="none" spc="0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62048" marR="30259" marT="17728" marB="13295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auto"/>
                      <a:br>
                        <a:rPr lang="tr-TR" sz="1200" cap="none" spc="0" dirty="0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Avenir Next LT Pro"/>
                        </a:rPr>
                      </a:br>
                      <a:endParaRPr lang="tr-TR" sz="1200" cap="none" spc="0" dirty="0">
                        <a:solidFill>
                          <a:srgbClr val="000000"/>
                        </a:solidFill>
                        <a:effectLst/>
                        <a:latin typeface="Avenir Next LT Pro"/>
                      </a:endParaRPr>
                    </a:p>
                  </a:txBody>
                  <a:tcPr marL="62048" marR="30259" marT="17728" marB="13295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tr-TR" sz="1200" b="1" cap="none" spc="0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0.948</a:t>
                      </a:r>
                      <a:endParaRPr lang="tr-TR" sz="1200" cap="none" spc="0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62048" marR="30259" marT="17728" marB="13295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auto"/>
                      <a:br>
                        <a:rPr lang="tr-TR" sz="1200" cap="none" spc="0" dirty="0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Avenir Next LT Pro"/>
                        </a:rPr>
                      </a:br>
                      <a:endParaRPr lang="tr-TR" sz="1200" cap="none" spc="0" dirty="0">
                        <a:solidFill>
                          <a:srgbClr val="000000"/>
                        </a:solidFill>
                        <a:effectLst/>
                        <a:latin typeface="Avenir Next LT Pro"/>
                      </a:endParaRPr>
                    </a:p>
                  </a:txBody>
                  <a:tcPr marL="62048" marR="30259" marT="17728" marB="132959">
                    <a:lnL w="12700" cmpd="sng">
                      <a:noFill/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1708063"/>
                  </a:ext>
                </a:extLst>
              </a:tr>
              <a:tr h="447248">
                <a:tc>
                  <a:txBody>
                    <a:bodyPr/>
                    <a:lstStyle/>
                    <a:p>
                      <a:pPr algn="ctr" rtl="0" fontAlgn="auto"/>
                      <a:endParaRPr lang="tr-TR" sz="1200" b="1" cap="none" spc="0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  <a:p>
                      <a:pPr algn="ctr" rtl="0" fontAlgn="base"/>
                      <a:r>
                        <a:rPr lang="tr-TR" sz="1200" b="1" cap="none" spc="0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N=100</a:t>
                      </a:r>
                      <a:endParaRPr lang="tr-TR" sz="1200" cap="none" spc="0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62048" marR="30259" marT="17728" marB="132959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rtl="0" fontAlgn="auto"/>
                      <a:br>
                        <a:rPr lang="tr-TR" sz="1200" cap="none" spc="0" dirty="0">
                          <a:solidFill>
                            <a:srgbClr val="000000"/>
                          </a:solidFill>
                          <a:effectLst/>
                          <a:highlight>
                            <a:srgbClr val="E2D3F7"/>
                          </a:highlight>
                          <a:latin typeface="Avenir Next LT Pro"/>
                        </a:rPr>
                      </a:br>
                      <a:endParaRPr lang="tr-TR" sz="1200" cap="none" spc="0" dirty="0">
                        <a:solidFill>
                          <a:srgbClr val="000000"/>
                        </a:solidFill>
                        <a:effectLst/>
                        <a:latin typeface="Avenir Next LT Pro"/>
                      </a:endParaRPr>
                    </a:p>
                  </a:txBody>
                  <a:tcPr marL="62048" marR="67040" marT="17728" marB="132959">
                    <a:lnL w="12700" cmpd="sng">
                      <a:noFill/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8706733"/>
                  </a:ext>
                </a:extLst>
              </a:tr>
              <a:tr h="302550">
                <a:tc>
                  <a:txBody>
                    <a:bodyPr/>
                    <a:lstStyle/>
                    <a:p>
                      <a:pPr algn="ctr" rtl="0" fontAlgn="base"/>
                      <a:r>
                        <a:rPr lang="tr-TR" sz="1200" b="1" cap="none" spc="0" err="1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Logistic</a:t>
                      </a:r>
                      <a:r>
                        <a:rPr lang="tr-TR" sz="1200" b="1" cap="none" spc="0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 </a:t>
                      </a:r>
                      <a:r>
                        <a:rPr lang="tr-TR" sz="1200" b="1" cap="none" spc="0" err="1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Regression</a:t>
                      </a:r>
                      <a:endParaRPr lang="tr-TR" sz="1200" cap="none" spc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62048" marR="30259" marT="17728" marB="132959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tr-TR" sz="1200" b="1" cap="none" spc="0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0.897</a:t>
                      </a:r>
                      <a:endParaRPr lang="tr-TR" sz="1200" cap="none" spc="0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62048" marR="30259" marT="17728" marB="13295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tr-TR" sz="1200" b="1" cap="none" spc="0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0.821</a:t>
                      </a:r>
                      <a:endParaRPr lang="tr-TR" sz="1200" cap="none" spc="0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62048" marR="30259" marT="17728" marB="13295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tr-TR" sz="1200" b="1" cap="none" spc="0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0.894</a:t>
                      </a:r>
                      <a:endParaRPr lang="tr-TR" sz="1200" cap="none" spc="0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62048" marR="30259" marT="17728" marB="13295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tr-TR" sz="1200" b="1" cap="none" spc="0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0.818</a:t>
                      </a:r>
                      <a:endParaRPr lang="tr-TR" sz="1200" cap="none" spc="0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62048" marR="30259" marT="17728" marB="132959">
                    <a:lnL w="12700" cmpd="sng">
                      <a:noFill/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702330"/>
                  </a:ext>
                </a:extLst>
              </a:tr>
              <a:tr h="289395">
                <a:tc>
                  <a:txBody>
                    <a:bodyPr/>
                    <a:lstStyle/>
                    <a:p>
                      <a:pPr algn="ctr" rtl="0" fontAlgn="base"/>
                      <a:r>
                        <a:rPr lang="tr-TR" sz="1200" b="1" cap="none" spc="0" err="1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Naive</a:t>
                      </a:r>
                      <a:r>
                        <a:rPr lang="tr-TR" sz="1200" b="1" cap="none" spc="0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 </a:t>
                      </a:r>
                      <a:r>
                        <a:rPr lang="tr-TR" sz="1200" b="1" cap="none" spc="0" err="1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Bayes</a:t>
                      </a:r>
                      <a:endParaRPr lang="tr-TR" sz="1200" cap="none" spc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62048" marR="30259" marT="17728" marB="132959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tr-TR" sz="1200" b="1" cap="none" spc="0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0.733</a:t>
                      </a:r>
                      <a:endParaRPr lang="tr-TR" sz="1200" cap="none" spc="0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62048" marR="30259" marT="17728" marB="13295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tr-TR" sz="1200" b="1" cap="none" spc="0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0.224</a:t>
                      </a:r>
                      <a:endParaRPr lang="tr-TR" sz="1200" cap="none" spc="0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62048" marR="30259" marT="17728" marB="13295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tr-TR" sz="1200" b="1" cap="none" spc="0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0.732</a:t>
                      </a:r>
                      <a:endParaRPr lang="tr-TR" sz="1200" cap="none" spc="0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62048" marR="30259" marT="17728" marB="13295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tr-TR" sz="1200" b="1" cap="none" spc="0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0.231</a:t>
                      </a:r>
                      <a:endParaRPr lang="tr-TR" sz="1200" cap="none" spc="0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62048" marR="30259" marT="17728" marB="132959">
                    <a:lnL w="12700" cmpd="sng">
                      <a:noFill/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728502"/>
                  </a:ext>
                </a:extLst>
              </a:tr>
              <a:tr h="289395">
                <a:tc>
                  <a:txBody>
                    <a:bodyPr/>
                    <a:lstStyle/>
                    <a:p>
                      <a:pPr algn="ctr" rtl="0" fontAlgn="base"/>
                      <a:r>
                        <a:rPr lang="tr-TR" sz="1200" b="1" cap="none" spc="0" err="1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XGBoost</a:t>
                      </a:r>
                      <a:endParaRPr lang="tr-TR" sz="1200" cap="none" spc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62048" marR="30259" marT="17728" marB="132959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tr-TR" sz="1200" b="1" cap="none" spc="0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0.977</a:t>
                      </a:r>
                      <a:endParaRPr lang="tr-TR" sz="1200" cap="none" spc="0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62048" marR="30259" marT="17728" marB="13295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tr-TR" sz="1200" b="1" cap="none" spc="0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0.961</a:t>
                      </a:r>
                      <a:endParaRPr lang="tr-TR" sz="1200" cap="none" spc="0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62048" marR="30259" marT="17728" marB="13295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tr-TR" sz="1200" b="1" cap="none" spc="0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0.9674</a:t>
                      </a:r>
                      <a:endParaRPr lang="tr-TR" sz="1200" cap="none" spc="0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62048" marR="30259" marT="17728" marB="13295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tr-TR" sz="1200" b="1" cap="none" spc="0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0.945</a:t>
                      </a:r>
                      <a:endParaRPr lang="tr-TR" sz="1200" cap="none" spc="0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62048" marR="30259" marT="17728" marB="132959">
                    <a:lnL w="12700" cmpd="sng">
                      <a:noFill/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7641258"/>
                  </a:ext>
                </a:extLst>
              </a:tr>
              <a:tr h="447248">
                <a:tc>
                  <a:txBody>
                    <a:bodyPr/>
                    <a:lstStyle/>
                    <a:p>
                      <a:pPr algn="ctr" rtl="0" fontAlgn="auto"/>
                      <a:endParaRPr lang="tr-TR" sz="1200" b="1" cap="none" spc="0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  <a:p>
                      <a:pPr algn="ctr" rtl="0" fontAlgn="base"/>
                      <a:r>
                        <a:rPr lang="tr-TR" sz="1200" b="1" cap="none" spc="0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LSTM</a:t>
                      </a:r>
                      <a:endParaRPr lang="tr-TR" sz="1200" cap="none" spc="0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62048" marR="30259" marT="17728" marB="132959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tr-TR" sz="1200" b="1" cap="none" spc="0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0.993</a:t>
                      </a:r>
                      <a:endParaRPr lang="tr-TR" sz="1200" cap="none" spc="0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62048" marR="30259" marT="17728" marB="13295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auto"/>
                      <a:br>
                        <a:rPr lang="tr-TR" sz="1200" cap="none" spc="0" dirty="0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Avenir Next LT Pro"/>
                        </a:rPr>
                      </a:br>
                      <a:endParaRPr lang="tr-TR" sz="1200" cap="none" spc="0" dirty="0">
                        <a:solidFill>
                          <a:srgbClr val="000000"/>
                        </a:solidFill>
                        <a:effectLst/>
                        <a:latin typeface="Avenir Next LT Pro"/>
                      </a:endParaRPr>
                    </a:p>
                  </a:txBody>
                  <a:tcPr marL="62048" marR="30259" marT="17728" marB="13295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tr-TR" sz="1200" b="1" cap="none" spc="0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0.989</a:t>
                      </a:r>
                      <a:endParaRPr lang="tr-TR" sz="1200" cap="none" spc="0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62048" marR="30259" marT="17728" marB="13295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auto"/>
                      <a:br>
                        <a:rPr lang="tr-TR" sz="1200" cap="none" spc="0" dirty="0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Avenir Next LT Pro"/>
                        </a:rPr>
                      </a:br>
                      <a:endParaRPr lang="tr-TR" sz="1200" cap="none" spc="0" dirty="0">
                        <a:solidFill>
                          <a:srgbClr val="000000"/>
                        </a:solidFill>
                        <a:effectLst/>
                        <a:latin typeface="Avenir Next LT Pro"/>
                      </a:endParaRPr>
                    </a:p>
                  </a:txBody>
                  <a:tcPr marL="62048" marR="30259" marT="17728" marB="132959">
                    <a:lnL w="12700" cmpd="sng">
                      <a:noFill/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9212237"/>
                  </a:ext>
                </a:extLst>
              </a:tr>
              <a:tr h="447248">
                <a:tc>
                  <a:txBody>
                    <a:bodyPr/>
                    <a:lstStyle/>
                    <a:p>
                      <a:pPr lvl="0" algn="ctr" rtl="0" fontAlgn="base">
                        <a:buNone/>
                      </a:pPr>
                      <a:endParaRPr lang="tr-TR" sz="1200" b="1" cap="none" spc="0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  <a:p>
                      <a:pPr lvl="0" algn="ctr" rtl="0">
                        <a:buNone/>
                      </a:pPr>
                      <a:r>
                        <a:rPr lang="tr-TR" sz="1200" b="1" cap="none" spc="0" dirty="0">
                          <a:solidFill>
                            <a:srgbClr val="000000"/>
                          </a:solidFill>
                          <a:latin typeface="Times New Roman"/>
                        </a:rPr>
                        <a:t>N=25</a:t>
                      </a:r>
                      <a:endParaRPr lang="tr-TR" sz="1200" cap="none" spc="0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62048" marR="30259" marT="17728" marB="132959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 gridSpan="4">
                  <a:txBody>
                    <a:bodyPr/>
                    <a:lstStyle/>
                    <a:p>
                      <a:pPr lvl="0" rtl="0">
                        <a:buNone/>
                      </a:pPr>
                      <a:br>
                        <a:rPr lang="tr-TR" sz="1200" cap="none" spc="0" dirty="0">
                          <a:solidFill>
                            <a:srgbClr val="000000"/>
                          </a:solidFill>
                          <a:highlight>
                            <a:srgbClr val="E2D3F7"/>
                          </a:highlight>
                          <a:latin typeface="Avenir Next LT Pro"/>
                        </a:rPr>
                      </a:br>
                      <a:endParaRPr lang="tr-TR" sz="1200" cap="none" spc="0">
                        <a:solidFill>
                          <a:srgbClr val="000000"/>
                        </a:solidFill>
                        <a:effectLst/>
                        <a:latin typeface="Avenir Next LT Pro"/>
                      </a:endParaRPr>
                    </a:p>
                  </a:txBody>
                  <a:tcPr marL="62048" marR="67040" marT="17728" marB="132959">
                    <a:lnL w="12700" cmpd="sng">
                      <a:noFill/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fontAlgn="auto"/>
                      <a:endParaRPr lang="tr-TR">
                        <a:effectLst/>
                      </a:endParaRPr>
                    </a:p>
                  </a:txBody>
                  <a:tcPr marL="62047" marR="30259" marT="17728" marB="132959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fontAlgn="base"/>
                      <a:endParaRPr lang="tr-TR">
                        <a:effectLst/>
                      </a:endParaRPr>
                    </a:p>
                  </a:txBody>
                  <a:tcPr marL="62047" marR="30259" marT="17728" marB="132959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fontAlgn="auto"/>
                      <a:endParaRPr lang="tr-TR">
                        <a:effectLst/>
                      </a:endParaRPr>
                    </a:p>
                  </a:txBody>
                  <a:tcPr marL="62047" marR="30259" marT="17728" marB="132959">
                    <a:lnL w="0">
                      <a:noFill/>
                    </a:lnL>
                    <a:lnR w="12700">
                      <a:solidFill>
                        <a:schemeClr val="tx1"/>
                      </a:solidFill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8170263"/>
                  </a:ext>
                </a:extLst>
              </a:tr>
              <a:tr h="302550">
                <a:tc>
                  <a:txBody>
                    <a:bodyPr/>
                    <a:lstStyle/>
                    <a:p>
                      <a:pPr lvl="0" algn="ctr" rtl="0">
                        <a:buNone/>
                      </a:pPr>
                      <a:r>
                        <a:rPr lang="tr-TR" sz="1200" b="1" cap="none" spc="0" err="1">
                          <a:solidFill>
                            <a:srgbClr val="000000"/>
                          </a:solidFill>
                          <a:latin typeface="Times New Roman"/>
                        </a:rPr>
                        <a:t>Logistic</a:t>
                      </a:r>
                      <a:r>
                        <a:rPr lang="tr-TR" sz="1200" b="1" cap="none" spc="0" dirty="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  <a:r>
                        <a:rPr lang="tr-TR" sz="1200" b="1" cap="none" spc="0" err="1">
                          <a:solidFill>
                            <a:srgbClr val="000000"/>
                          </a:solidFill>
                          <a:latin typeface="Times New Roman"/>
                        </a:rPr>
                        <a:t>Regression</a:t>
                      </a:r>
                      <a:endParaRPr lang="tr-TR" sz="1200" cap="none" spc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62048" marR="30259" marT="17728" marB="132959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 fontAlgn="base">
                        <a:buNone/>
                      </a:pPr>
                      <a:r>
                        <a:rPr lang="tr-TR" sz="1200" b="1" cap="none" spc="0" dirty="0">
                          <a:solidFill>
                            <a:srgbClr val="000000"/>
                          </a:solidFill>
                          <a:latin typeface="Times New Roman"/>
                        </a:rPr>
                        <a:t>0.846</a:t>
                      </a:r>
                      <a:endParaRPr lang="tr-TR" sz="1200" cap="none" spc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62048" marR="30259" marT="17728" marB="13295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 fontAlgn="auto">
                        <a:buNone/>
                      </a:pPr>
                      <a:r>
                        <a:rPr lang="tr-TR" sz="1200" b="1" cap="none" spc="0" dirty="0">
                          <a:solidFill>
                            <a:srgbClr val="000000"/>
                          </a:solidFill>
                          <a:latin typeface="Times New Roman"/>
                        </a:rPr>
                        <a:t>0.730</a:t>
                      </a:r>
                      <a:endParaRPr lang="tr-TR" sz="1200" cap="none" spc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62048" marR="30259" marT="17728" marB="13295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 fontAlgn="base">
                        <a:buNone/>
                      </a:pPr>
                      <a:r>
                        <a:rPr lang="tr-TR" sz="1200" b="1" cap="none" spc="0" dirty="0">
                          <a:solidFill>
                            <a:srgbClr val="000000"/>
                          </a:solidFill>
                          <a:latin typeface="Times New Roman"/>
                        </a:rPr>
                        <a:t>0.842</a:t>
                      </a:r>
                      <a:endParaRPr lang="tr-TR" sz="1200" cap="none" spc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62048" marR="30259" marT="17728" marB="13295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 fontAlgn="auto">
                        <a:buNone/>
                      </a:pPr>
                      <a:r>
                        <a:rPr lang="tr-TR" sz="1200" b="1" cap="none" spc="0" dirty="0">
                          <a:solidFill>
                            <a:srgbClr val="000000"/>
                          </a:solidFill>
                          <a:latin typeface="Times New Roman"/>
                        </a:rPr>
                        <a:t>0.725</a:t>
                      </a:r>
                      <a:endParaRPr lang="tr-TR" sz="1200" cap="none" spc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62048" marR="30259" marT="17728" marB="132959">
                    <a:lnL w="12700" cmpd="sng">
                      <a:noFill/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5603705"/>
                  </a:ext>
                </a:extLst>
              </a:tr>
              <a:tr h="289395">
                <a:tc>
                  <a:txBody>
                    <a:bodyPr/>
                    <a:lstStyle/>
                    <a:p>
                      <a:pPr lvl="0" algn="ctr" rtl="0">
                        <a:buNone/>
                      </a:pPr>
                      <a:r>
                        <a:rPr lang="tr-TR" sz="1200" b="1" cap="none" spc="0" err="1">
                          <a:solidFill>
                            <a:srgbClr val="000000"/>
                          </a:solidFill>
                          <a:latin typeface="Times New Roman"/>
                        </a:rPr>
                        <a:t>Naive</a:t>
                      </a:r>
                      <a:r>
                        <a:rPr lang="tr-TR" sz="1200" b="1" cap="none" spc="0" dirty="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  <a:r>
                        <a:rPr lang="tr-TR" sz="1200" b="1" cap="none" spc="0" err="1">
                          <a:solidFill>
                            <a:srgbClr val="000000"/>
                          </a:solidFill>
                          <a:latin typeface="Times New Roman"/>
                        </a:rPr>
                        <a:t>Bayes</a:t>
                      </a:r>
                      <a:endParaRPr lang="tr-TR" sz="1200" cap="none" spc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62048" marR="30259" marT="17728" marB="132959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rtl="0" fontAlgn="base">
                        <a:buNone/>
                      </a:pPr>
                      <a:r>
                        <a:rPr lang="tr-TR" sz="1200" b="1" cap="none" spc="0" dirty="0">
                          <a:solidFill>
                            <a:srgbClr val="000000"/>
                          </a:solidFill>
                          <a:latin typeface="Times New Roman"/>
                        </a:rPr>
                        <a:t>0.703</a:t>
                      </a:r>
                      <a:endParaRPr lang="tr-TR" sz="1200" cap="none" spc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62048" marR="30259" marT="17728" marB="13295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rtl="0" fontAlgn="auto">
                        <a:buNone/>
                      </a:pPr>
                      <a:r>
                        <a:rPr lang="tr-TR" sz="1200" b="1" cap="none" spc="0" dirty="0">
                          <a:solidFill>
                            <a:srgbClr val="000000"/>
                          </a:solidFill>
                          <a:latin typeface="Times New Roman"/>
                        </a:rPr>
                        <a:t>0.009</a:t>
                      </a:r>
                      <a:endParaRPr lang="tr-TR" sz="1200" cap="none" spc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62048" marR="30259" marT="17728" marB="13295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rtl="0" fontAlgn="base">
                        <a:buNone/>
                      </a:pPr>
                      <a:r>
                        <a:rPr lang="tr-TR" sz="1200" b="1" cap="none" spc="0" dirty="0">
                          <a:solidFill>
                            <a:srgbClr val="000000"/>
                          </a:solidFill>
                          <a:latin typeface="Times New Roman"/>
                        </a:rPr>
                        <a:t>0.700</a:t>
                      </a:r>
                      <a:endParaRPr lang="tr-TR" sz="1200" cap="none" spc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62048" marR="30259" marT="17728" marB="13295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rtl="0" fontAlgn="auto">
                        <a:buNone/>
                      </a:pPr>
                      <a:r>
                        <a:rPr lang="tr-TR" sz="1200" b="1" cap="none" spc="0" dirty="0">
                          <a:solidFill>
                            <a:srgbClr val="000000"/>
                          </a:solidFill>
                          <a:latin typeface="Times New Roman"/>
                        </a:rPr>
                        <a:t>0.010</a:t>
                      </a:r>
                      <a:endParaRPr lang="tr-TR" sz="1200" cap="none" spc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62048" marR="30259" marT="17728" marB="132959">
                    <a:lnL w="12700" cmpd="sng">
                      <a:noFill/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7352016"/>
                  </a:ext>
                </a:extLst>
              </a:tr>
              <a:tr h="289395">
                <a:tc>
                  <a:txBody>
                    <a:bodyPr/>
                    <a:lstStyle/>
                    <a:p>
                      <a:pPr lvl="0" algn="ctr" rtl="0" fontAlgn="base">
                        <a:buNone/>
                      </a:pPr>
                      <a:r>
                        <a:rPr lang="tr-TR" sz="1200" b="1" cap="none" spc="0" err="1">
                          <a:solidFill>
                            <a:srgbClr val="000000"/>
                          </a:solidFill>
                          <a:latin typeface="Times New Roman"/>
                        </a:rPr>
                        <a:t>XGBoost</a:t>
                      </a:r>
                      <a:endParaRPr lang="tr-TR" sz="1200" cap="none" spc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62048" marR="30259" marT="17728" marB="132959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 fontAlgn="base">
                        <a:buNone/>
                      </a:pPr>
                      <a:r>
                        <a:rPr lang="tr-TR" sz="1200" b="1" cap="none" spc="0" dirty="0">
                          <a:solidFill>
                            <a:srgbClr val="000000"/>
                          </a:solidFill>
                          <a:latin typeface="Times New Roman"/>
                        </a:rPr>
                        <a:t>0.946</a:t>
                      </a:r>
                      <a:endParaRPr lang="tr-TR" sz="1200" cap="none" spc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62048" marR="30259" marT="17728" marB="13295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 fontAlgn="auto">
                        <a:buNone/>
                      </a:pPr>
                      <a:r>
                        <a:rPr lang="tr-TR" sz="1200" b="1" cap="none" spc="0" dirty="0">
                          <a:solidFill>
                            <a:srgbClr val="000000"/>
                          </a:solidFill>
                          <a:latin typeface="Times New Roman"/>
                        </a:rPr>
                        <a:t>0.909</a:t>
                      </a:r>
                      <a:endParaRPr lang="tr-TR" sz="1200" cap="none" spc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62048" marR="30259" marT="17728" marB="13295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 fontAlgn="base">
                        <a:buNone/>
                      </a:pPr>
                      <a:r>
                        <a:rPr lang="tr-TR" sz="1200" b="1" cap="none" spc="0" dirty="0">
                          <a:solidFill>
                            <a:srgbClr val="000000"/>
                          </a:solidFill>
                          <a:latin typeface="Times New Roman"/>
                        </a:rPr>
                        <a:t>0.937</a:t>
                      </a:r>
                      <a:endParaRPr lang="tr-TR" sz="1200" cap="none" spc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62048" marR="30259" marT="17728" marB="13295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 fontAlgn="auto">
                        <a:buNone/>
                      </a:pPr>
                      <a:r>
                        <a:rPr lang="tr-TR" sz="1200" b="1" cap="none" spc="0" dirty="0">
                          <a:solidFill>
                            <a:srgbClr val="000000"/>
                          </a:solidFill>
                          <a:latin typeface="Times New Roman"/>
                        </a:rPr>
                        <a:t>0.893</a:t>
                      </a:r>
                      <a:endParaRPr lang="tr-TR" sz="1200" cap="none" spc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62048" marR="30259" marT="17728" marB="132959">
                    <a:lnL w="12700" cmpd="sng">
                      <a:noFill/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1167603"/>
                  </a:ext>
                </a:extLst>
              </a:tr>
              <a:tr h="447248">
                <a:tc>
                  <a:txBody>
                    <a:bodyPr/>
                    <a:lstStyle/>
                    <a:p>
                      <a:pPr lvl="0" algn="ctr" rtl="0" fontAlgn="base">
                        <a:buNone/>
                      </a:pPr>
                      <a:r>
                        <a:rPr lang="tr-TR" sz="1200" b="1" cap="none" spc="0" dirty="0">
                          <a:solidFill>
                            <a:srgbClr val="000000"/>
                          </a:solidFill>
                          <a:latin typeface="Times New Roman"/>
                        </a:rPr>
                        <a:t>LSTM</a:t>
                      </a:r>
                      <a:endParaRPr lang="tr-TR" sz="1200" cap="none" spc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62048" marR="30259" marT="17728" marB="132959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rtl="0" fontAlgn="base">
                        <a:buNone/>
                      </a:pPr>
                      <a:r>
                        <a:rPr lang="tr-TR" sz="1200" b="1" cap="none" spc="0" dirty="0">
                          <a:solidFill>
                            <a:srgbClr val="000000"/>
                          </a:solidFill>
                          <a:latin typeface="Times New Roman"/>
                        </a:rPr>
                        <a:t>0.960</a:t>
                      </a:r>
                      <a:endParaRPr lang="tr-TR" sz="1200" cap="none" spc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62048" marR="30259" marT="17728" marB="13295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buNone/>
                      </a:pPr>
                      <a:br>
                        <a:rPr lang="tr-TR" sz="1200" cap="none" spc="0" dirty="0">
                          <a:solidFill>
                            <a:srgbClr val="000000"/>
                          </a:solidFill>
                          <a:highlight>
                            <a:srgbClr val="D9D9D9"/>
                          </a:highlight>
                          <a:latin typeface="Avenir Next LT Pro"/>
                        </a:rPr>
                      </a:br>
                      <a:endParaRPr lang="tr-TR" sz="1200" cap="none" spc="0">
                        <a:solidFill>
                          <a:srgbClr val="000000"/>
                        </a:solidFill>
                        <a:effectLst/>
                        <a:latin typeface="Avenir Next LT Pro"/>
                      </a:endParaRPr>
                    </a:p>
                  </a:txBody>
                  <a:tcPr marL="62048" marR="30259" marT="17728" marB="13295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rtl="0" fontAlgn="base">
                        <a:buNone/>
                      </a:pPr>
                      <a:r>
                        <a:rPr lang="tr-TR" sz="1200" b="1" cap="none" spc="0" dirty="0">
                          <a:solidFill>
                            <a:srgbClr val="000000"/>
                          </a:solidFill>
                          <a:latin typeface="Times New Roman"/>
                        </a:rPr>
                        <a:t>0.948</a:t>
                      </a:r>
                      <a:endParaRPr lang="tr-TR" sz="1200" cap="none" spc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62048" marR="30259" marT="17728" marB="13295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buNone/>
                      </a:pPr>
                      <a:br>
                        <a:rPr lang="tr-TR" sz="1200" cap="none" spc="0" dirty="0">
                          <a:solidFill>
                            <a:srgbClr val="000000"/>
                          </a:solidFill>
                          <a:highlight>
                            <a:srgbClr val="D9D9D9"/>
                          </a:highlight>
                          <a:latin typeface="Avenir Next LT Pro"/>
                        </a:rPr>
                      </a:br>
                      <a:endParaRPr lang="tr-TR" sz="1200" cap="none" spc="0">
                        <a:solidFill>
                          <a:srgbClr val="000000"/>
                        </a:solidFill>
                        <a:effectLst/>
                        <a:latin typeface="Avenir Next LT Pro"/>
                      </a:endParaRPr>
                    </a:p>
                  </a:txBody>
                  <a:tcPr marL="62048" marR="30259" marT="17728" marB="132959">
                    <a:lnL w="12700" cmpd="sng">
                      <a:noFill/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81715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33553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404E292-5FAB-47E8-A663-A07530CED8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80FF8ED-64CE-400C-A4D5-9F943FC264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0"/>
            <a:ext cx="12191999" cy="6858000"/>
          </a:xfrm>
          <a:prstGeom prst="rect">
            <a:avLst/>
          </a:prstGeom>
          <a:gradFill>
            <a:gsLst>
              <a:gs pos="0">
                <a:schemeClr val="accent5">
                  <a:alpha val="75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68868AD-100D-45F3-B11E-8A2936712B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12191999" cy="6858000"/>
          </a:xfrm>
          <a:prstGeom prst="rect">
            <a:avLst/>
          </a:prstGeom>
          <a:gradFill>
            <a:gsLst>
              <a:gs pos="49000">
                <a:schemeClr val="accent5">
                  <a:alpha val="50000"/>
                </a:schemeClr>
              </a:gs>
              <a:gs pos="100000">
                <a:schemeClr val="accent2">
                  <a:alpha val="74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14742CC-05F9-44AC-AF98-AB6EF810E4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96001" cy="6858000"/>
          </a:xfrm>
          <a:prstGeom prst="rect">
            <a:avLst/>
          </a:prstGeom>
          <a:gradFill>
            <a:gsLst>
              <a:gs pos="0">
                <a:schemeClr val="accent2">
                  <a:alpha val="17000"/>
                </a:schemeClr>
              </a:gs>
              <a:gs pos="85000">
                <a:schemeClr val="accent4">
                  <a:alpha val="40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3">
            <a:extLst>
              <a:ext uri="{FF2B5EF4-FFF2-40B4-BE49-F238E27FC236}">
                <a16:creationId xmlns:a16="http://schemas.microsoft.com/office/drawing/2014/main" id="{853C77DB-C7E3-4B1F-9AD0-1EB2982A8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3460656" y="-2569189"/>
            <a:ext cx="5115722" cy="10255626"/>
          </a:xfrm>
          <a:custGeom>
            <a:avLst/>
            <a:gdLst>
              <a:gd name="connsiteX0" fmla="*/ 2065105 w 2065105"/>
              <a:gd name="connsiteY0" fmla="*/ 0 h 4139967"/>
              <a:gd name="connsiteX1" fmla="*/ 2065105 w 2065105"/>
              <a:gd name="connsiteY1" fmla="*/ 4139967 h 4139967"/>
              <a:gd name="connsiteX2" fmla="*/ 1858573 w 2065105"/>
              <a:gd name="connsiteY2" fmla="*/ 4129538 h 4139967"/>
              <a:gd name="connsiteX3" fmla="*/ 0 w 2065105"/>
              <a:gd name="connsiteY3" fmla="*/ 2069983 h 4139967"/>
              <a:gd name="connsiteX4" fmla="*/ 1858573 w 2065105"/>
              <a:gd name="connsiteY4" fmla="*/ 10428 h 4139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65105" h="4139967">
                <a:moveTo>
                  <a:pt x="2065105" y="0"/>
                </a:moveTo>
                <a:lnTo>
                  <a:pt x="2065105" y="4139967"/>
                </a:lnTo>
                <a:lnTo>
                  <a:pt x="1858573" y="4129538"/>
                </a:lnTo>
                <a:cubicBezTo>
                  <a:pt x="814640" y="4023521"/>
                  <a:pt x="0" y="3141887"/>
                  <a:pt x="0" y="2069983"/>
                </a:cubicBezTo>
                <a:cubicBezTo>
                  <a:pt x="0" y="998079"/>
                  <a:pt x="814640" y="116446"/>
                  <a:pt x="1858573" y="10428"/>
                </a:cubicBezTo>
                <a:close/>
              </a:path>
            </a:pathLst>
          </a:custGeom>
          <a:gradFill flip="none" rotWithShape="1">
            <a:gsLst>
              <a:gs pos="7000">
                <a:schemeClr val="accent4">
                  <a:lumMod val="60000"/>
                  <a:lumOff val="40000"/>
                  <a:alpha val="3000"/>
                </a:schemeClr>
              </a:gs>
              <a:gs pos="100000">
                <a:schemeClr val="accent4">
                  <a:lumMod val="60000"/>
                  <a:lumOff val="40000"/>
                  <a:alpha val="37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70B25D24-485E-9DF7-D360-7A4828AE8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30910" y="226991"/>
            <a:ext cx="12180453" cy="632546"/>
          </a:xfrm>
        </p:spPr>
        <p:txBody>
          <a:bodyPr vert="horz" lIns="0" tIns="0" rIns="0" bIns="0" rtlCol="0" anchor="ctr">
            <a:normAutofit fontScale="90000"/>
          </a:bodyPr>
          <a:lstStyle/>
          <a:p>
            <a:pPr algn="ctr"/>
            <a:r>
              <a:rPr lang="en-US" sz="3200" spc="750" dirty="0">
                <a:solidFill>
                  <a:schemeClr val="bg1"/>
                </a:solidFill>
                <a:ea typeface="+mj-lt"/>
                <a:cs typeface="+mj-lt"/>
              </a:rPr>
              <a:t>EXPERIMENTS </a:t>
            </a:r>
            <a:r>
              <a:rPr lang="en-US" sz="3200" spc="750" dirty="0" err="1">
                <a:solidFill>
                  <a:schemeClr val="bg1"/>
                </a:solidFill>
                <a:ea typeface="+mj-lt"/>
                <a:cs typeface="+mj-lt"/>
              </a:rPr>
              <a:t>WITh</a:t>
            </a:r>
            <a:r>
              <a:rPr lang="en-US" sz="3200" spc="750" dirty="0">
                <a:solidFill>
                  <a:schemeClr val="bg1"/>
                </a:solidFill>
                <a:ea typeface="+mj-lt"/>
                <a:cs typeface="+mj-lt"/>
              </a:rPr>
              <a:t> Word2vec APPROACH</a:t>
            </a:r>
            <a:endParaRPr lang="tr-TR" dirty="0"/>
          </a:p>
        </p:txBody>
      </p:sp>
      <p:pic>
        <p:nvPicPr>
          <p:cNvPr id="4" name="Resim 3" descr="metin, ekran görüntüsü, çizgi, diyagram içeren bir resim&#10;&#10;Açıklama otomatik olarak oluşturuldu">
            <a:extLst>
              <a:ext uri="{FF2B5EF4-FFF2-40B4-BE49-F238E27FC236}">
                <a16:creationId xmlns:a16="http://schemas.microsoft.com/office/drawing/2014/main" id="{DB2DD931-73FC-FBE8-E9ED-BBBA4E9D77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77" y="2345893"/>
            <a:ext cx="3956915" cy="2766578"/>
          </a:xfrm>
          <a:prstGeom prst="rect">
            <a:avLst/>
          </a:prstGeom>
        </p:spPr>
      </p:pic>
      <p:pic>
        <p:nvPicPr>
          <p:cNvPr id="5" name="Resim 4" descr="metin, ekran görüntüsü, çizgi, diyagram içeren bir resim&#10;&#10;Açıklama otomatik olarak oluşturuldu">
            <a:extLst>
              <a:ext uri="{FF2B5EF4-FFF2-40B4-BE49-F238E27FC236}">
                <a16:creationId xmlns:a16="http://schemas.microsoft.com/office/drawing/2014/main" id="{E21C1DF1-7721-32F5-F77D-2DAA56E7C8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9087" y="2351953"/>
            <a:ext cx="3945370" cy="2777547"/>
          </a:xfrm>
          <a:prstGeom prst="rect">
            <a:avLst/>
          </a:prstGeom>
        </p:spPr>
      </p:pic>
      <p:pic>
        <p:nvPicPr>
          <p:cNvPr id="6" name="Resim 5" descr="metin, ekran görüntüsü, çizgi, diyagram içeren bir resim&#10;&#10;Açıklama otomatik olarak oluşturuldu">
            <a:extLst>
              <a:ext uri="{FF2B5EF4-FFF2-40B4-BE49-F238E27FC236}">
                <a16:creationId xmlns:a16="http://schemas.microsoft.com/office/drawing/2014/main" id="{EE479786-E78D-681C-CE1D-1EE174B33E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8474" y="2351953"/>
            <a:ext cx="3921413" cy="2800638"/>
          </a:xfrm>
          <a:prstGeom prst="rect">
            <a:avLst/>
          </a:prstGeom>
        </p:spPr>
      </p:pic>
      <p:sp>
        <p:nvSpPr>
          <p:cNvPr id="7" name="Metin kutusu 6">
            <a:extLst>
              <a:ext uri="{FF2B5EF4-FFF2-40B4-BE49-F238E27FC236}">
                <a16:creationId xmlns:a16="http://schemas.microsoft.com/office/drawing/2014/main" id="{11E745A6-BA06-A0EE-1670-F7E70232747F}"/>
              </a:ext>
            </a:extLst>
          </p:cNvPr>
          <p:cNvSpPr txBox="1"/>
          <p:nvPr/>
        </p:nvSpPr>
        <p:spPr>
          <a:xfrm>
            <a:off x="207818" y="5267613"/>
            <a:ext cx="392545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tr-TR" dirty="0" err="1">
                <a:solidFill>
                  <a:schemeClr val="bg1"/>
                </a:solidFill>
              </a:rPr>
              <a:t>Logistic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Regression</a:t>
            </a:r>
            <a:endParaRPr lang="tr-TR" dirty="0">
              <a:solidFill>
                <a:schemeClr val="bg1"/>
              </a:solidFill>
            </a:endParaRPr>
          </a:p>
          <a:p>
            <a:endParaRPr lang="tr-TR" dirty="0"/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A0AE18D5-8F6D-DA39-66A9-BF10474D6F3A}"/>
              </a:ext>
            </a:extLst>
          </p:cNvPr>
          <p:cNvSpPr txBox="1"/>
          <p:nvPr/>
        </p:nvSpPr>
        <p:spPr>
          <a:xfrm>
            <a:off x="4329544" y="5267613"/>
            <a:ext cx="392545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tr-TR" err="1">
                <a:solidFill>
                  <a:schemeClr val="bg1"/>
                </a:solidFill>
              </a:rPr>
              <a:t>XGBoost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err="1">
                <a:solidFill>
                  <a:schemeClr val="bg1"/>
                </a:solidFill>
              </a:rPr>
              <a:t>Classifier</a:t>
            </a:r>
            <a:endParaRPr lang="tr-TR">
              <a:solidFill>
                <a:schemeClr val="bg1"/>
              </a:solidFill>
            </a:endParaRPr>
          </a:p>
          <a:p>
            <a:endParaRPr lang="tr-TR" dirty="0"/>
          </a:p>
        </p:txBody>
      </p:sp>
      <p:sp>
        <p:nvSpPr>
          <p:cNvPr id="11" name="Metin kutusu 10">
            <a:extLst>
              <a:ext uri="{FF2B5EF4-FFF2-40B4-BE49-F238E27FC236}">
                <a16:creationId xmlns:a16="http://schemas.microsoft.com/office/drawing/2014/main" id="{9AF40BD1-4356-00AA-6A1F-F362DB0E944F}"/>
              </a:ext>
            </a:extLst>
          </p:cNvPr>
          <p:cNvSpPr txBox="1"/>
          <p:nvPr/>
        </p:nvSpPr>
        <p:spPr>
          <a:xfrm>
            <a:off x="8370453" y="5267612"/>
            <a:ext cx="392545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tr-TR" dirty="0" err="1">
                <a:solidFill>
                  <a:schemeClr val="bg1"/>
                </a:solidFill>
              </a:rPr>
              <a:t>RandomForest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Classifier</a:t>
            </a:r>
            <a:endParaRPr lang="tr-TR" dirty="0">
              <a:solidFill>
                <a:schemeClr val="bg1"/>
              </a:solidFill>
            </a:endParaRP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6650314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404E292-5FAB-47E8-A663-A07530CED8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80FF8ED-64CE-400C-A4D5-9F943FC264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0"/>
            <a:ext cx="12191999" cy="6858000"/>
          </a:xfrm>
          <a:prstGeom prst="rect">
            <a:avLst/>
          </a:prstGeom>
          <a:gradFill>
            <a:gsLst>
              <a:gs pos="0">
                <a:schemeClr val="accent5">
                  <a:alpha val="75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68868AD-100D-45F3-B11E-8A2936712B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12191999" cy="6858000"/>
          </a:xfrm>
          <a:prstGeom prst="rect">
            <a:avLst/>
          </a:prstGeom>
          <a:gradFill>
            <a:gsLst>
              <a:gs pos="49000">
                <a:schemeClr val="accent5">
                  <a:alpha val="50000"/>
                </a:schemeClr>
              </a:gs>
              <a:gs pos="100000">
                <a:schemeClr val="accent2">
                  <a:alpha val="74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14742CC-05F9-44AC-AF98-AB6EF810E4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96001" cy="6858000"/>
          </a:xfrm>
          <a:prstGeom prst="rect">
            <a:avLst/>
          </a:prstGeom>
          <a:gradFill>
            <a:gsLst>
              <a:gs pos="0">
                <a:schemeClr val="accent2">
                  <a:alpha val="17000"/>
                </a:schemeClr>
              </a:gs>
              <a:gs pos="85000">
                <a:schemeClr val="accent4">
                  <a:alpha val="40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3">
            <a:extLst>
              <a:ext uri="{FF2B5EF4-FFF2-40B4-BE49-F238E27FC236}">
                <a16:creationId xmlns:a16="http://schemas.microsoft.com/office/drawing/2014/main" id="{853C77DB-C7E3-4B1F-9AD0-1EB2982A8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3460656" y="-2569189"/>
            <a:ext cx="5115722" cy="10255626"/>
          </a:xfrm>
          <a:custGeom>
            <a:avLst/>
            <a:gdLst>
              <a:gd name="connsiteX0" fmla="*/ 2065105 w 2065105"/>
              <a:gd name="connsiteY0" fmla="*/ 0 h 4139967"/>
              <a:gd name="connsiteX1" fmla="*/ 2065105 w 2065105"/>
              <a:gd name="connsiteY1" fmla="*/ 4139967 h 4139967"/>
              <a:gd name="connsiteX2" fmla="*/ 1858573 w 2065105"/>
              <a:gd name="connsiteY2" fmla="*/ 4129538 h 4139967"/>
              <a:gd name="connsiteX3" fmla="*/ 0 w 2065105"/>
              <a:gd name="connsiteY3" fmla="*/ 2069983 h 4139967"/>
              <a:gd name="connsiteX4" fmla="*/ 1858573 w 2065105"/>
              <a:gd name="connsiteY4" fmla="*/ 10428 h 4139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65105" h="4139967">
                <a:moveTo>
                  <a:pt x="2065105" y="0"/>
                </a:moveTo>
                <a:lnTo>
                  <a:pt x="2065105" y="4139967"/>
                </a:lnTo>
                <a:lnTo>
                  <a:pt x="1858573" y="4129538"/>
                </a:lnTo>
                <a:cubicBezTo>
                  <a:pt x="814640" y="4023521"/>
                  <a:pt x="0" y="3141887"/>
                  <a:pt x="0" y="2069983"/>
                </a:cubicBezTo>
                <a:cubicBezTo>
                  <a:pt x="0" y="998079"/>
                  <a:pt x="814640" y="116446"/>
                  <a:pt x="1858573" y="10428"/>
                </a:cubicBezTo>
                <a:close/>
              </a:path>
            </a:pathLst>
          </a:custGeom>
          <a:gradFill flip="none" rotWithShape="1">
            <a:gsLst>
              <a:gs pos="7000">
                <a:schemeClr val="accent4">
                  <a:lumMod val="60000"/>
                  <a:lumOff val="40000"/>
                  <a:alpha val="3000"/>
                </a:schemeClr>
              </a:gs>
              <a:gs pos="100000">
                <a:schemeClr val="accent4">
                  <a:lumMod val="60000"/>
                  <a:lumOff val="40000"/>
                  <a:alpha val="37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Resim 3" descr="metin, çizgi, ekran görüntüsü, diyagram içeren bir resim&#10;&#10;Açıklama otomatik olarak oluşturuldu">
            <a:extLst>
              <a:ext uri="{FF2B5EF4-FFF2-40B4-BE49-F238E27FC236}">
                <a16:creationId xmlns:a16="http://schemas.microsoft.com/office/drawing/2014/main" id="{81C701C8-6BBD-F38D-7BD5-254FF95195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225" y="2014971"/>
            <a:ext cx="3881005" cy="3116696"/>
          </a:xfrm>
          <a:prstGeom prst="rect">
            <a:avLst/>
          </a:prstGeom>
        </p:spPr>
      </p:pic>
      <p:pic>
        <p:nvPicPr>
          <p:cNvPr id="5" name="Resim 4" descr="metin, çizgi, ekran görüntüsü, diyagram içeren bir resim&#10;&#10;Açıklama otomatik olarak oluşturuldu">
            <a:extLst>
              <a:ext uri="{FF2B5EF4-FFF2-40B4-BE49-F238E27FC236}">
                <a16:creationId xmlns:a16="http://schemas.microsoft.com/office/drawing/2014/main" id="{FC97D301-EAC2-A367-E8BF-C3F66C411F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8909" y="2009485"/>
            <a:ext cx="3562640" cy="3116121"/>
          </a:xfrm>
          <a:prstGeom prst="rect">
            <a:avLst/>
          </a:prstGeom>
        </p:spPr>
      </p:pic>
      <p:pic>
        <p:nvPicPr>
          <p:cNvPr id="6" name="Resim 5" descr="metin, çizgi, ekran görüntüsü, diyagram içeren bir resim&#10;&#10;Açıklama otomatik olarak oluşturuldu">
            <a:extLst>
              <a:ext uri="{FF2B5EF4-FFF2-40B4-BE49-F238E27FC236}">
                <a16:creationId xmlns:a16="http://schemas.microsoft.com/office/drawing/2014/main" id="{8135C9B3-4B5C-D9D0-79BB-613CF828A3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08662" y="2004002"/>
            <a:ext cx="3837133" cy="3127086"/>
          </a:xfrm>
          <a:prstGeom prst="rect">
            <a:avLst/>
          </a:prstGeom>
        </p:spPr>
      </p:pic>
      <p:sp>
        <p:nvSpPr>
          <p:cNvPr id="9" name="Başlık 1">
            <a:extLst>
              <a:ext uri="{FF2B5EF4-FFF2-40B4-BE49-F238E27FC236}">
                <a16:creationId xmlns:a16="http://schemas.microsoft.com/office/drawing/2014/main" id="{945F3B75-D423-4816-55C1-D1A2A582C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30910" y="226991"/>
            <a:ext cx="12180453" cy="632546"/>
          </a:xfrm>
        </p:spPr>
        <p:txBody>
          <a:bodyPr vert="horz" lIns="0" tIns="0" rIns="0" bIns="0" rtlCol="0" anchor="ctr">
            <a:normAutofit fontScale="90000"/>
          </a:bodyPr>
          <a:lstStyle/>
          <a:p>
            <a:pPr algn="ctr"/>
            <a:r>
              <a:rPr lang="en-US" sz="3200" spc="750" dirty="0">
                <a:solidFill>
                  <a:schemeClr val="bg1"/>
                </a:solidFill>
                <a:ea typeface="+mj-lt"/>
                <a:cs typeface="+mj-lt"/>
              </a:rPr>
              <a:t>EXPERIMENTS </a:t>
            </a:r>
            <a:r>
              <a:rPr lang="en-US" sz="3200" spc="750" dirty="0" err="1">
                <a:solidFill>
                  <a:schemeClr val="bg1"/>
                </a:solidFill>
                <a:ea typeface="+mj-lt"/>
                <a:cs typeface="+mj-lt"/>
              </a:rPr>
              <a:t>WITh</a:t>
            </a:r>
            <a:r>
              <a:rPr lang="en-US" sz="3200" spc="750" dirty="0">
                <a:solidFill>
                  <a:schemeClr val="bg1"/>
                </a:solidFill>
                <a:ea typeface="+mj-lt"/>
                <a:cs typeface="+mj-lt"/>
              </a:rPr>
              <a:t> Word2vec APPROACH</a:t>
            </a:r>
            <a:endParaRPr lang="tr-TR" dirty="0"/>
          </a:p>
        </p:txBody>
      </p:sp>
      <p:sp>
        <p:nvSpPr>
          <p:cNvPr id="13" name="Metin kutusu 12">
            <a:extLst>
              <a:ext uri="{FF2B5EF4-FFF2-40B4-BE49-F238E27FC236}">
                <a16:creationId xmlns:a16="http://schemas.microsoft.com/office/drawing/2014/main" id="{C66936E1-0911-78C1-8B2E-8D1AE0B9195E}"/>
              </a:ext>
            </a:extLst>
          </p:cNvPr>
          <p:cNvSpPr txBox="1"/>
          <p:nvPr/>
        </p:nvSpPr>
        <p:spPr>
          <a:xfrm>
            <a:off x="207818" y="5267613"/>
            <a:ext cx="392545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tr-TR" dirty="0" err="1">
                <a:solidFill>
                  <a:schemeClr val="bg1"/>
                </a:solidFill>
              </a:rPr>
              <a:t>Logistic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Regression</a:t>
            </a:r>
            <a:endParaRPr lang="tr-TR" dirty="0">
              <a:solidFill>
                <a:schemeClr val="bg1"/>
              </a:solidFill>
            </a:endParaRPr>
          </a:p>
          <a:p>
            <a:endParaRPr lang="tr-TR" dirty="0"/>
          </a:p>
        </p:txBody>
      </p:sp>
      <p:sp>
        <p:nvSpPr>
          <p:cNvPr id="17" name="Metin kutusu 16">
            <a:extLst>
              <a:ext uri="{FF2B5EF4-FFF2-40B4-BE49-F238E27FC236}">
                <a16:creationId xmlns:a16="http://schemas.microsoft.com/office/drawing/2014/main" id="{05EB7D92-9379-E192-DF4C-BEF5786C7594}"/>
              </a:ext>
            </a:extLst>
          </p:cNvPr>
          <p:cNvSpPr txBox="1"/>
          <p:nvPr/>
        </p:nvSpPr>
        <p:spPr>
          <a:xfrm>
            <a:off x="4329544" y="5267613"/>
            <a:ext cx="392545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tr-TR" err="1">
                <a:solidFill>
                  <a:schemeClr val="bg1"/>
                </a:solidFill>
              </a:rPr>
              <a:t>XGBoost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err="1">
                <a:solidFill>
                  <a:schemeClr val="bg1"/>
                </a:solidFill>
              </a:rPr>
              <a:t>Classifier</a:t>
            </a:r>
            <a:endParaRPr lang="tr-TR">
              <a:solidFill>
                <a:schemeClr val="bg1"/>
              </a:solidFill>
            </a:endParaRPr>
          </a:p>
          <a:p>
            <a:endParaRPr lang="tr-TR" dirty="0"/>
          </a:p>
        </p:txBody>
      </p:sp>
      <p:sp>
        <p:nvSpPr>
          <p:cNvPr id="21" name="Metin kutusu 20">
            <a:extLst>
              <a:ext uri="{FF2B5EF4-FFF2-40B4-BE49-F238E27FC236}">
                <a16:creationId xmlns:a16="http://schemas.microsoft.com/office/drawing/2014/main" id="{8A56A5B0-9AF2-CDEB-D3CB-C0DE56D604A6}"/>
              </a:ext>
            </a:extLst>
          </p:cNvPr>
          <p:cNvSpPr txBox="1"/>
          <p:nvPr/>
        </p:nvSpPr>
        <p:spPr>
          <a:xfrm>
            <a:off x="8370453" y="5267612"/>
            <a:ext cx="392545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tr-TR" dirty="0" err="1">
                <a:solidFill>
                  <a:schemeClr val="bg1"/>
                </a:solidFill>
              </a:rPr>
              <a:t>RandomForest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Classifier</a:t>
            </a:r>
            <a:endParaRPr lang="tr-TR" dirty="0">
              <a:solidFill>
                <a:schemeClr val="bg1"/>
              </a:solidFill>
            </a:endParaRP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6799940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BB02F283-AD3D-43EB-8EB3-EEABE7B685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87267ACD-C9FA-48F7-BA90-C05046F4EE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74922"/>
            <a:ext cx="12198726" cy="1606049"/>
          </a:xfrm>
          <a:prstGeom prst="rect">
            <a:avLst/>
          </a:prstGeom>
          <a:gradFill>
            <a:gsLst>
              <a:gs pos="0">
                <a:schemeClr val="accent5">
                  <a:alpha val="83000"/>
                </a:schemeClr>
              </a:gs>
              <a:gs pos="100000">
                <a:schemeClr val="accent4">
                  <a:alpha val="74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53E17AA8-C417-4F74-9F1B-EAD82A19B7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3270744" y="1998314"/>
            <a:ext cx="1605188" cy="8160125"/>
          </a:xfrm>
          <a:prstGeom prst="rect">
            <a:avLst/>
          </a:prstGeom>
          <a:gradFill>
            <a:gsLst>
              <a:gs pos="5000">
                <a:schemeClr val="accent2">
                  <a:alpha val="68000"/>
                </a:schemeClr>
              </a:gs>
              <a:gs pos="100000">
                <a:schemeClr val="accent5">
                  <a:alpha val="43000"/>
                </a:schemeClr>
              </a:gs>
            </a:gsLst>
            <a:lin ang="9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D79F9CB9-0076-49F5-845A-C97CCFC163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742413" y="2532510"/>
            <a:ext cx="1605189" cy="7090015"/>
          </a:xfrm>
          <a:prstGeom prst="rect">
            <a:avLst/>
          </a:prstGeom>
          <a:gradFill>
            <a:gsLst>
              <a:gs pos="42000">
                <a:schemeClr val="accent4">
                  <a:alpha val="0"/>
                </a:schemeClr>
              </a:gs>
              <a:gs pos="99000">
                <a:schemeClr val="accent6">
                  <a:alpha val="4800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0567348B-D4F9-4978-8FB4-D4031CD133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930450" y="5273748"/>
            <a:ext cx="7275001" cy="1150514"/>
          </a:xfrm>
          <a:prstGeom prst="rect">
            <a:avLst/>
          </a:prstGeom>
          <a:gradFill>
            <a:gsLst>
              <a:gs pos="0">
                <a:schemeClr val="accent5">
                  <a:alpha val="37000"/>
                </a:schemeClr>
              </a:gs>
              <a:gs pos="56000">
                <a:schemeClr val="accent5">
                  <a:alpha val="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2A829E8F-5896-75F0-2429-65AB90E12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569" y="5553718"/>
            <a:ext cx="7203004" cy="1054645"/>
          </a:xfrm>
        </p:spPr>
        <p:txBody>
          <a:bodyPr vert="horz" lIns="0" tIns="0" rIns="0" bIns="0" rtlCol="0" anchor="ctr">
            <a:normAutofit/>
          </a:bodyPr>
          <a:lstStyle/>
          <a:p>
            <a:r>
              <a:rPr lang="en-US" sz="3200" spc="750">
                <a:solidFill>
                  <a:schemeClr val="bg1"/>
                </a:solidFill>
              </a:rPr>
              <a:t>Model RESULTSWITH Word2vec Approach</a:t>
            </a:r>
          </a:p>
        </p:txBody>
      </p:sp>
      <p:graphicFrame>
        <p:nvGraphicFramePr>
          <p:cNvPr id="4" name="Tablo 3">
            <a:extLst>
              <a:ext uri="{FF2B5EF4-FFF2-40B4-BE49-F238E27FC236}">
                <a16:creationId xmlns:a16="http://schemas.microsoft.com/office/drawing/2014/main" id="{DB637136-4A7E-FC14-A80C-0C23317518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1780107"/>
              </p:ext>
            </p:extLst>
          </p:nvPr>
        </p:nvGraphicFramePr>
        <p:xfrm>
          <a:off x="463925" y="641647"/>
          <a:ext cx="11270877" cy="4038755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2749687">
                  <a:extLst>
                    <a:ext uri="{9D8B030D-6E8A-4147-A177-3AD203B41FA5}">
                      <a16:colId xmlns:a16="http://schemas.microsoft.com/office/drawing/2014/main" val="4102891308"/>
                    </a:ext>
                  </a:extLst>
                </a:gridCol>
                <a:gridCol w="2262780">
                  <a:extLst>
                    <a:ext uri="{9D8B030D-6E8A-4147-A177-3AD203B41FA5}">
                      <a16:colId xmlns:a16="http://schemas.microsoft.com/office/drawing/2014/main" val="1086078706"/>
                    </a:ext>
                  </a:extLst>
                </a:gridCol>
                <a:gridCol w="2174456">
                  <a:extLst>
                    <a:ext uri="{9D8B030D-6E8A-4147-A177-3AD203B41FA5}">
                      <a16:colId xmlns:a16="http://schemas.microsoft.com/office/drawing/2014/main" val="2389986253"/>
                    </a:ext>
                  </a:extLst>
                </a:gridCol>
                <a:gridCol w="2086137">
                  <a:extLst>
                    <a:ext uri="{9D8B030D-6E8A-4147-A177-3AD203B41FA5}">
                      <a16:colId xmlns:a16="http://schemas.microsoft.com/office/drawing/2014/main" val="3329973934"/>
                    </a:ext>
                  </a:extLst>
                </a:gridCol>
                <a:gridCol w="1997817">
                  <a:extLst>
                    <a:ext uri="{9D8B030D-6E8A-4147-A177-3AD203B41FA5}">
                      <a16:colId xmlns:a16="http://schemas.microsoft.com/office/drawing/2014/main" val="54937802"/>
                    </a:ext>
                  </a:extLst>
                </a:gridCol>
              </a:tblGrid>
              <a:tr h="1220281">
                <a:tc>
                  <a:txBody>
                    <a:bodyPr/>
                    <a:lstStyle/>
                    <a:p>
                      <a:pPr rtl="0" fontAlgn="auto"/>
                      <a:br>
                        <a:rPr lang="tr-TR" sz="2600" b="1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highlight>
                            <a:srgbClr val="E3EDEF"/>
                          </a:highlight>
                          <a:latin typeface="Avenir Next LT Pro"/>
                        </a:rPr>
                      </a:br>
                      <a:endParaRPr lang="tr-TR" sz="2600" b="1" cap="none" spc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venir Next LT Pro"/>
                      </a:endParaRPr>
                    </a:p>
                  </a:txBody>
                  <a:tcPr marL="324543" marR="194726" marT="194726" marB="19472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tr-TR" sz="2600" b="1" cap="none" spc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imes New Roman"/>
                        </a:rPr>
                        <a:t>Accuracy</a:t>
                      </a:r>
                    </a:p>
                  </a:txBody>
                  <a:tcPr marL="324543" marR="194726" marT="194726" marB="19472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tr-TR" sz="2600" b="1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/>
                        </a:rPr>
                        <a:t>Precision</a:t>
                      </a:r>
                      <a:endParaRPr lang="tr-TR" sz="2600" b="1" cap="none" spc="0" err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/>
                      </a:endParaRPr>
                    </a:p>
                  </a:txBody>
                  <a:tcPr marL="324543" marR="194726" marT="194726" marB="19472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tr-TR" sz="2600" b="1" cap="none" spc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/>
                        </a:rPr>
                        <a:t>Recall</a:t>
                      </a:r>
                      <a:endParaRPr lang="tr-TR" sz="2600" b="1" cap="none" spc="0" err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/>
                      </a:endParaRPr>
                    </a:p>
                  </a:txBody>
                  <a:tcPr marL="324543" marR="194726" marT="194726" marB="19472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tr-TR" sz="2600" b="1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/>
                        </a:rPr>
                        <a:t>F1</a:t>
                      </a:r>
                      <a:r>
                        <a:rPr lang="tr-TR" sz="2600" b="1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imes New Roman"/>
                        </a:rPr>
                        <a:t> </a:t>
                      </a:r>
                      <a:r>
                        <a:rPr lang="tr-TR" sz="2600" b="1" cap="none" spc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imes New Roman"/>
                        </a:rPr>
                        <a:t>Score</a:t>
                      </a:r>
                    </a:p>
                  </a:txBody>
                  <a:tcPr marL="324543" marR="194726" marT="194726" marB="19472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0753666"/>
                  </a:ext>
                </a:extLst>
              </a:tr>
              <a:tr h="741400">
                <a:tc>
                  <a:txBody>
                    <a:bodyPr/>
                    <a:lstStyle/>
                    <a:p>
                      <a:pPr algn="ctr" rtl="0" fontAlgn="auto"/>
                      <a:endParaRPr lang="tr-TR" sz="2000" b="1" cap="none" spc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/>
                      </a:endParaRPr>
                    </a:p>
                  </a:txBody>
                  <a:tcPr marL="324543" marR="168762" marT="168762" marB="16876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 gridSpan="4">
                  <a:txBody>
                    <a:bodyPr/>
                    <a:lstStyle/>
                    <a:p>
                      <a:pPr rtl="0" fontAlgn="auto"/>
                      <a:endParaRPr lang="tr-TR" sz="2000" cap="none" spc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highlight>
                          <a:srgbClr val="E2D3F7"/>
                        </a:highlight>
                        <a:latin typeface="Avenir Next LT Pro"/>
                      </a:endParaRPr>
                    </a:p>
                  </a:txBody>
                  <a:tcPr marL="324543" marR="168762" marT="168762" marB="16876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7153246"/>
                  </a:ext>
                </a:extLst>
              </a:tr>
              <a:tr h="692358">
                <a:tc>
                  <a:txBody>
                    <a:bodyPr/>
                    <a:lstStyle/>
                    <a:p>
                      <a:pPr algn="ctr" rtl="0" fontAlgn="base"/>
                      <a:r>
                        <a:rPr lang="tr-TR" sz="2000" b="1" cap="none" spc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imes New Roman"/>
                        </a:rPr>
                        <a:t>Logistic</a:t>
                      </a:r>
                      <a:r>
                        <a:rPr lang="tr-TR" sz="2000" b="1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imes New Roman"/>
                        </a:rPr>
                        <a:t> </a:t>
                      </a:r>
                      <a:r>
                        <a:rPr lang="tr-TR" sz="2000" b="1" cap="none" spc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imes New Roman"/>
                        </a:rPr>
                        <a:t>Regression</a:t>
                      </a:r>
                      <a:endParaRPr lang="tr-TR" sz="2000" cap="none" spc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/>
                      </a:endParaRPr>
                    </a:p>
                  </a:txBody>
                  <a:tcPr marL="324543" marR="168762" marT="168762" marB="16876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tr-TR" sz="2000" b="1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/>
                        </a:rPr>
                        <a:t>0.88</a:t>
                      </a:r>
                      <a:endParaRPr lang="tr-TR" sz="2000" cap="none" spc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/>
                      </a:endParaRPr>
                    </a:p>
                  </a:txBody>
                  <a:tcPr marL="324543" marR="168762" marT="168762" marB="16876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tr-TR" sz="2000" b="1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/>
                        </a:rPr>
                        <a:t>0.87</a:t>
                      </a:r>
                      <a:endParaRPr lang="tr-TR" sz="2000" cap="none" spc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/>
                      </a:endParaRPr>
                    </a:p>
                  </a:txBody>
                  <a:tcPr marL="324543" marR="168762" marT="168762" marB="16876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tr-TR" sz="2000" b="1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/>
                        </a:rPr>
                        <a:t>0.88</a:t>
                      </a:r>
                      <a:endParaRPr lang="tr-TR" sz="2000" cap="none" spc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/>
                      </a:endParaRPr>
                    </a:p>
                  </a:txBody>
                  <a:tcPr marL="324543" marR="168762" marT="168762" marB="16876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tr-TR" sz="2000" b="1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/>
                        </a:rPr>
                        <a:t>0.87</a:t>
                      </a:r>
                      <a:endParaRPr lang="tr-TR" sz="2000" cap="none" spc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/>
                      </a:endParaRPr>
                    </a:p>
                  </a:txBody>
                  <a:tcPr marL="324543" marR="168762" marT="168762" marB="16876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7149432"/>
                  </a:ext>
                </a:extLst>
              </a:tr>
              <a:tr h="692358">
                <a:tc>
                  <a:txBody>
                    <a:bodyPr/>
                    <a:lstStyle/>
                    <a:p>
                      <a:pPr algn="ctr" rtl="0"/>
                      <a:r>
                        <a:rPr lang="tr-TR" sz="2000" b="1" cap="none" spc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/>
                        </a:rPr>
                        <a:t>XGBoost</a:t>
                      </a:r>
                      <a:r>
                        <a:rPr lang="tr-TR" sz="2000" b="1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/>
                        </a:rPr>
                        <a:t> </a:t>
                      </a:r>
                      <a:r>
                        <a:rPr lang="tr-TR" sz="2000" b="1" cap="none" spc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/>
                        </a:rPr>
                        <a:t>Classifier</a:t>
                      </a:r>
                      <a:endParaRPr lang="tr-TR" sz="2000" b="1" cap="none" spc="0" err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/>
                      </a:endParaRPr>
                    </a:p>
                  </a:txBody>
                  <a:tcPr marL="324543" marR="168762" marT="168762" marB="16876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tr-TR" sz="2000" b="1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/>
                        </a:rPr>
                        <a:t>0.94</a:t>
                      </a:r>
                      <a:endParaRPr lang="tr-TR" sz="2000" cap="none" spc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/>
                      </a:endParaRPr>
                    </a:p>
                  </a:txBody>
                  <a:tcPr marL="324543" marR="168762" marT="168762" marB="16876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tr-TR" sz="2000" b="1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/>
                        </a:rPr>
                        <a:t>0.94</a:t>
                      </a:r>
                      <a:endParaRPr lang="tr-TR" sz="2000" cap="none" spc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/>
                      </a:endParaRPr>
                    </a:p>
                  </a:txBody>
                  <a:tcPr marL="324543" marR="168762" marT="168762" marB="16876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tr-TR" sz="2000" b="1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/>
                        </a:rPr>
                        <a:t>0.94</a:t>
                      </a:r>
                      <a:endParaRPr lang="tr-TR" sz="2000" cap="none" spc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/>
                      </a:endParaRPr>
                    </a:p>
                  </a:txBody>
                  <a:tcPr marL="324543" marR="168762" marT="168762" marB="16876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tr-TR" sz="2000" b="1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/>
                        </a:rPr>
                        <a:t>0.94</a:t>
                      </a:r>
                      <a:endParaRPr lang="tr-TR" sz="2000" cap="none" spc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/>
                      </a:endParaRPr>
                    </a:p>
                  </a:txBody>
                  <a:tcPr marL="324543" marR="168762" marT="168762" marB="16876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5496046"/>
                  </a:ext>
                </a:extLst>
              </a:tr>
              <a:tr h="692358">
                <a:tc>
                  <a:txBody>
                    <a:bodyPr/>
                    <a:lstStyle/>
                    <a:p>
                      <a:pPr algn="ctr" rtl="0"/>
                      <a:r>
                        <a:rPr lang="tr-TR" sz="2000" b="1" cap="none" spc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/>
                        </a:rPr>
                        <a:t>Random</a:t>
                      </a:r>
                      <a:r>
                        <a:rPr lang="tr-TR" sz="2000" b="1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/>
                        </a:rPr>
                        <a:t> </a:t>
                      </a:r>
                      <a:r>
                        <a:rPr lang="tr-TR" sz="2000" b="1" cap="none" spc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/>
                        </a:rPr>
                        <a:t>Forest</a:t>
                      </a:r>
                      <a:endParaRPr lang="tr-TR" sz="2000" cap="none" spc="0" err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/>
                      </a:endParaRPr>
                    </a:p>
                  </a:txBody>
                  <a:tcPr marL="324543" marR="168762" marT="168762" marB="16876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tr-TR" sz="2000" b="1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/>
                        </a:rPr>
                        <a:t>0.94</a:t>
                      </a:r>
                      <a:endParaRPr lang="tr-TR" sz="2000" cap="none" spc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/>
                      </a:endParaRPr>
                    </a:p>
                  </a:txBody>
                  <a:tcPr marL="324543" marR="168762" marT="168762" marB="16876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tr-TR" sz="2000" b="1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/>
                        </a:rPr>
                        <a:t>0.94</a:t>
                      </a:r>
                      <a:endParaRPr lang="tr-TR" sz="2000" cap="none" spc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/>
                      </a:endParaRPr>
                    </a:p>
                  </a:txBody>
                  <a:tcPr marL="324543" marR="168762" marT="168762" marB="16876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tr-TR" sz="2000" b="1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/>
                        </a:rPr>
                        <a:t>0.94</a:t>
                      </a:r>
                      <a:endParaRPr lang="tr-TR" sz="2000" cap="none" spc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/>
                      </a:endParaRPr>
                    </a:p>
                  </a:txBody>
                  <a:tcPr marL="324543" marR="168762" marT="168762" marB="16876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tr-TR" sz="2000" b="1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/>
                        </a:rPr>
                        <a:t>0.94</a:t>
                      </a:r>
                      <a:endParaRPr lang="tr-TR" sz="2000" cap="none" spc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/>
                      </a:endParaRPr>
                    </a:p>
                  </a:txBody>
                  <a:tcPr marL="324543" marR="168762" marT="168762" marB="16876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60174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94407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6">
            <a:extLst>
              <a:ext uri="{FF2B5EF4-FFF2-40B4-BE49-F238E27FC236}">
                <a16:creationId xmlns:a16="http://schemas.microsoft.com/office/drawing/2014/main" id="{4643CFF5-3073-44B6-9A56-4CAF096FF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Başlık 4">
            <a:extLst>
              <a:ext uri="{FF2B5EF4-FFF2-40B4-BE49-F238E27FC236}">
                <a16:creationId xmlns:a16="http://schemas.microsoft.com/office/drawing/2014/main" id="{C1C2CC54-52C4-C62D-202F-702751261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457200"/>
            <a:ext cx="5868785" cy="1556724"/>
          </a:xfrm>
        </p:spPr>
        <p:txBody>
          <a:bodyPr vert="horz" lIns="0" tIns="0" rIns="0" bIns="0" rtlCol="0" anchor="b">
            <a:normAutofit/>
          </a:bodyPr>
          <a:lstStyle/>
          <a:p>
            <a:r>
              <a:rPr lang="en-US"/>
              <a:t>Conclusıon</a:t>
            </a:r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9587C488-2E5D-9495-9AF1-05FBC93B03C3}"/>
              </a:ext>
            </a:extLst>
          </p:cNvPr>
          <p:cNvSpPr txBox="1"/>
          <p:nvPr/>
        </p:nvSpPr>
        <p:spPr>
          <a:xfrm>
            <a:off x="1371600" y="2344189"/>
            <a:ext cx="6208754" cy="3245275"/>
          </a:xfrm>
          <a:prstGeom prst="rect">
            <a:avLst/>
          </a:prstGeom>
        </p:spPr>
        <p:txBody>
          <a:bodyPr rot="0" spcFirstLastPara="0" vertOverflow="overflow" horzOverflow="overflow" vert="horz" lIns="0" tIns="0" rIns="0" bIns="0" numCol="1" spcCol="0" rtlCol="0" fromWordArt="0" anchor="t" anchorCtr="0" forceAA="0" compatLnSpc="1">
            <a:prstTxWarp prst="textNoShape">
              <a:avLst/>
            </a:prstTxWarp>
            <a:normAutofit fontScale="85000" lnSpcReduction="20000"/>
          </a:bodyPr>
          <a:lstStyle/>
          <a:p>
            <a:pPr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As expected, the deep learning model gave better results than machine learning.</a:t>
            </a:r>
          </a:p>
          <a:p>
            <a:pPr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As the number of N features used increased, the models gave better results. However, as the number N increases, the computational cost increases, so an appropriate N value must be selected.</a:t>
            </a:r>
          </a:p>
          <a:p>
            <a:pPr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Both TF/IDF and Word2vec approaches are successful with different models, so both approach could be used .</a:t>
            </a:r>
          </a:p>
          <a:p>
            <a:pPr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Generative AI's are used in almost every aspect of life, so for future, more data that are related with various topics should be gathered for further works.</a:t>
            </a:r>
          </a:p>
        </p:txBody>
      </p:sp>
      <p:pic>
        <p:nvPicPr>
          <p:cNvPr id="25" name="Graphic 23" descr="Head with Gears">
            <a:extLst>
              <a:ext uri="{FF2B5EF4-FFF2-40B4-BE49-F238E27FC236}">
                <a16:creationId xmlns:a16="http://schemas.microsoft.com/office/drawing/2014/main" id="{FD734DE6-C919-BCAA-6157-45E73DB18A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97585" y="1028700"/>
            <a:ext cx="4037215" cy="4037215"/>
          </a:xfrm>
          <a:prstGeom prst="rect">
            <a:avLst/>
          </a:prstGeom>
        </p:spPr>
      </p:pic>
      <p:sp>
        <p:nvSpPr>
          <p:cNvPr id="32" name="Rectangle 28">
            <a:extLst>
              <a:ext uri="{FF2B5EF4-FFF2-40B4-BE49-F238E27FC236}">
                <a16:creationId xmlns:a16="http://schemas.microsoft.com/office/drawing/2014/main" id="{955DEFE8-24AF-47F7-B020-D4D76ABA18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391868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3" name="Rectangle 30">
            <a:extLst>
              <a:ext uri="{FF2B5EF4-FFF2-40B4-BE49-F238E27FC236}">
                <a16:creationId xmlns:a16="http://schemas.microsoft.com/office/drawing/2014/main" id="{6EAE3873-25FC-4346-B1D5-82E5F9D953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39186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67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2512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319780A-742A-C50E-5B97-3BD0A47D2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64437"/>
            <a:ext cx="10241280" cy="1234440"/>
          </a:xfrm>
        </p:spPr>
        <p:txBody>
          <a:bodyPr/>
          <a:lstStyle/>
          <a:p>
            <a:r>
              <a:rPr lang="tr-TR" dirty="0" err="1"/>
              <a:t>References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1DE0573-C963-BC65-E92A-E9BA4E5A52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0" rIns="0" bIns="0" rtlCol="0" anchor="t">
            <a:normAutofit/>
          </a:bodyPr>
          <a:lstStyle/>
          <a:p>
            <a:r>
              <a:rPr lang="tr-TR" dirty="0">
                <a:ea typeface="+mn-lt"/>
                <a:cs typeface="+mn-lt"/>
                <a:hlinkClick r:id="rId2"/>
              </a:rPr>
              <a:t>https://www.kaggle.com/datasets/sunilthite/llm-detect-ai-generated-text-dataset/data</a:t>
            </a:r>
            <a:endParaRPr lang="tr-TR">
              <a:ea typeface="+mn-lt"/>
              <a:cs typeface="+mn-lt"/>
              <a:hlinkClick r:id="rId2"/>
            </a:endParaRPr>
          </a:p>
          <a:p>
            <a:r>
              <a:rPr lang="tr-TR" dirty="0">
                <a:ea typeface="+mn-lt"/>
                <a:cs typeface="+mn-lt"/>
                <a:hlinkClick r:id="rId3"/>
              </a:rPr>
              <a:t>https://www.kaggle.com/datasets/thedrcat/daigt-v2-train-dataset</a:t>
            </a:r>
          </a:p>
          <a:p>
            <a:r>
              <a:rPr lang="tr-TR" dirty="0">
                <a:ea typeface="+mn-lt"/>
                <a:cs typeface="+mn-lt"/>
                <a:hlinkClick r:id="rId4"/>
              </a:rPr>
              <a:t>https://www.kaggle.com/datasets/thedrcat/daigt-proper-train-dataset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24870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5C5CC17-FF17-43CF-B073-D9051465D5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EBE2DDC-0D14-44E6-A1AB-2EEC095074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09318" y="1410082"/>
            <a:ext cx="6858000" cy="4037835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72000"/>
                </a:schemeClr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8543D98-0AA2-43B4-B508-DC1DB7F3DC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2414" y="1406060"/>
            <a:ext cx="6857572" cy="4045450"/>
          </a:xfrm>
          <a:prstGeom prst="rect">
            <a:avLst/>
          </a:prstGeom>
          <a:gradFill>
            <a:gsLst>
              <a:gs pos="0">
                <a:schemeClr val="accent4">
                  <a:alpha val="0"/>
                </a:schemeClr>
              </a:gs>
              <a:gs pos="96000">
                <a:schemeClr val="accent2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9723C1D-9A1A-465B-8164-483BF54266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98889" y="3617790"/>
            <a:ext cx="2453337" cy="4027079"/>
          </a:xfrm>
          <a:prstGeom prst="rect">
            <a:avLst/>
          </a:prstGeom>
          <a:gradFill>
            <a:gsLst>
              <a:gs pos="2000">
                <a:schemeClr val="accent5">
                  <a:alpha val="35000"/>
                </a:schemeClr>
              </a:gs>
              <a:gs pos="67000">
                <a:schemeClr val="accent4">
                  <a:alpha val="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6680484-5F73-4078-85C2-415205B1A4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30441" y="1644149"/>
            <a:ext cx="4384532" cy="4196758"/>
          </a:xfrm>
          <a:custGeom>
            <a:avLst/>
            <a:gdLst>
              <a:gd name="connsiteX0" fmla="*/ 44539 w 4384532"/>
              <a:gd name="connsiteY0" fmla="*/ 2446310 h 4196758"/>
              <a:gd name="connsiteX1" fmla="*/ 0 w 4384532"/>
              <a:gd name="connsiteY1" fmla="*/ 2004492 h 4196758"/>
              <a:gd name="connsiteX2" fmla="*/ 500607 w 4384532"/>
              <a:gd name="connsiteY2" fmla="*/ 610007 h 4196758"/>
              <a:gd name="connsiteX3" fmla="*/ 589546 w 4384532"/>
              <a:gd name="connsiteY3" fmla="*/ 512149 h 4196758"/>
              <a:gd name="connsiteX4" fmla="*/ 3077760 w 4384532"/>
              <a:gd name="connsiteY4" fmla="*/ 0 h 4196758"/>
              <a:gd name="connsiteX5" fmla="*/ 3237230 w 4384532"/>
              <a:gd name="connsiteY5" fmla="*/ 76821 h 4196758"/>
              <a:gd name="connsiteX6" fmla="*/ 4384532 w 4384532"/>
              <a:gd name="connsiteY6" fmla="*/ 2004492 h 4196758"/>
              <a:gd name="connsiteX7" fmla="*/ 2192266 w 4384532"/>
              <a:gd name="connsiteY7" fmla="*/ 4196758 h 4196758"/>
              <a:gd name="connsiteX8" fmla="*/ 44539 w 4384532"/>
              <a:gd name="connsiteY8" fmla="*/ 2446310 h 4196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384532" h="4196758">
                <a:moveTo>
                  <a:pt x="44539" y="2446310"/>
                </a:moveTo>
                <a:cubicBezTo>
                  <a:pt x="15336" y="2303599"/>
                  <a:pt x="0" y="2155836"/>
                  <a:pt x="0" y="2004492"/>
                </a:cubicBezTo>
                <a:cubicBezTo>
                  <a:pt x="0" y="1474787"/>
                  <a:pt x="187867" y="988960"/>
                  <a:pt x="500607" y="610007"/>
                </a:cubicBezTo>
                <a:lnTo>
                  <a:pt x="589546" y="512149"/>
                </a:lnTo>
                <a:lnTo>
                  <a:pt x="3077760" y="0"/>
                </a:lnTo>
                <a:lnTo>
                  <a:pt x="3237230" y="76821"/>
                </a:lnTo>
                <a:cubicBezTo>
                  <a:pt x="3920615" y="448057"/>
                  <a:pt x="4384532" y="1172098"/>
                  <a:pt x="4384532" y="2004492"/>
                </a:cubicBezTo>
                <a:cubicBezTo>
                  <a:pt x="4384532" y="3215247"/>
                  <a:pt x="3403021" y="4196758"/>
                  <a:pt x="2192266" y="4196758"/>
                </a:cubicBezTo>
                <a:cubicBezTo>
                  <a:pt x="1132855" y="4196758"/>
                  <a:pt x="248960" y="3445288"/>
                  <a:pt x="44539" y="2446310"/>
                </a:cubicBezTo>
                <a:close/>
              </a:path>
            </a:pathLst>
          </a:custGeom>
          <a:gradFill>
            <a:gsLst>
              <a:gs pos="39000">
                <a:schemeClr val="accent4">
                  <a:lumMod val="20000"/>
                  <a:lumOff val="80000"/>
                  <a:alpha val="0"/>
                </a:schemeClr>
              </a:gs>
              <a:gs pos="100000">
                <a:schemeClr val="accent6">
                  <a:alpha val="29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D8D2DD64-DFB7-A91E-92FD-F94CE56BA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72" y="405246"/>
            <a:ext cx="3248863" cy="3020785"/>
          </a:xfrm>
        </p:spPr>
        <p:txBody>
          <a:bodyPr>
            <a:normAutofit/>
          </a:bodyPr>
          <a:lstStyle/>
          <a:p>
            <a:pPr algn="r"/>
            <a:r>
              <a:rPr lang="tr-TR" sz="3200">
                <a:solidFill>
                  <a:schemeClr val="bg1"/>
                </a:solidFill>
              </a:rPr>
              <a:t>CONTENT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1D2A474-2FDD-303D-376D-EDED3D1A85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1954" y="1167247"/>
            <a:ext cx="6273972" cy="4843462"/>
          </a:xfrm>
        </p:spPr>
        <p:txBody>
          <a:bodyPr vert="horz" lIns="0" tIns="0" rIns="0" bIns="0" rtlCol="0" anchor="t">
            <a:normAutofit/>
          </a:bodyPr>
          <a:lstStyle/>
          <a:p>
            <a:r>
              <a:rPr lang="tr-TR" sz="1800" err="1"/>
              <a:t>Introduction</a:t>
            </a:r>
          </a:p>
          <a:p>
            <a:r>
              <a:rPr lang="tr-TR" sz="1800" err="1"/>
              <a:t>Problems</a:t>
            </a:r>
          </a:p>
          <a:p>
            <a:r>
              <a:rPr lang="tr-TR" sz="1800" err="1"/>
              <a:t>Proposed</a:t>
            </a:r>
            <a:r>
              <a:rPr lang="tr-TR" sz="1800"/>
              <a:t> </a:t>
            </a:r>
            <a:r>
              <a:rPr lang="tr-TR" sz="1800" err="1"/>
              <a:t>Method</a:t>
            </a:r>
          </a:p>
          <a:p>
            <a:r>
              <a:rPr lang="tr-TR" sz="1800" err="1"/>
              <a:t>Methodology</a:t>
            </a:r>
          </a:p>
          <a:p>
            <a:r>
              <a:rPr lang="tr-TR" sz="1800" err="1"/>
              <a:t>Experiments</a:t>
            </a:r>
          </a:p>
          <a:p>
            <a:r>
              <a:rPr lang="tr-TR" sz="1800" err="1"/>
              <a:t>Results</a:t>
            </a:r>
            <a:r>
              <a:rPr lang="tr-TR" sz="1800"/>
              <a:t> </a:t>
            </a:r>
            <a:r>
              <a:rPr lang="tr-TR" sz="1800" err="1"/>
              <a:t>and</a:t>
            </a:r>
            <a:r>
              <a:rPr lang="tr-TR" sz="1800"/>
              <a:t> Analysis</a:t>
            </a:r>
          </a:p>
          <a:p>
            <a:r>
              <a:rPr lang="tr-TR" sz="1800" err="1"/>
              <a:t>Comments</a:t>
            </a:r>
            <a:r>
              <a:rPr lang="tr-TR" sz="1800"/>
              <a:t> </a:t>
            </a:r>
            <a:r>
              <a:rPr lang="tr-TR" sz="1800" err="1"/>
              <a:t>and</a:t>
            </a:r>
            <a:r>
              <a:rPr lang="tr-TR" sz="1800"/>
              <a:t> </a:t>
            </a:r>
            <a:r>
              <a:rPr lang="tr-TR" sz="1800" err="1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24440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ectangle 11">
            <a:extLst>
              <a:ext uri="{FF2B5EF4-FFF2-40B4-BE49-F238E27FC236}">
                <a16:creationId xmlns:a16="http://schemas.microsoft.com/office/drawing/2014/main" id="{7404E292-5FAB-47E8-A663-A07530CED8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D80FF8ED-64CE-400C-A4D5-9F943FC264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0"/>
            <a:ext cx="12191999" cy="6858000"/>
          </a:xfrm>
          <a:prstGeom prst="rect">
            <a:avLst/>
          </a:prstGeom>
          <a:gradFill>
            <a:gsLst>
              <a:gs pos="0">
                <a:schemeClr val="accent5">
                  <a:alpha val="75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5">
            <a:extLst>
              <a:ext uri="{FF2B5EF4-FFF2-40B4-BE49-F238E27FC236}">
                <a16:creationId xmlns:a16="http://schemas.microsoft.com/office/drawing/2014/main" id="{568868AD-100D-45F3-B11E-8A2936712B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12191999" cy="6858000"/>
          </a:xfrm>
          <a:prstGeom prst="rect">
            <a:avLst/>
          </a:prstGeom>
          <a:gradFill>
            <a:gsLst>
              <a:gs pos="49000">
                <a:schemeClr val="accent5">
                  <a:alpha val="50000"/>
                </a:schemeClr>
              </a:gs>
              <a:gs pos="100000">
                <a:schemeClr val="accent2">
                  <a:alpha val="74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14742CC-05F9-44AC-AF98-AB6EF810E4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96001" cy="6858000"/>
          </a:xfrm>
          <a:prstGeom prst="rect">
            <a:avLst/>
          </a:prstGeom>
          <a:gradFill>
            <a:gsLst>
              <a:gs pos="0">
                <a:schemeClr val="accent2">
                  <a:alpha val="17000"/>
                </a:schemeClr>
              </a:gs>
              <a:gs pos="85000">
                <a:schemeClr val="accent4">
                  <a:alpha val="40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3">
            <a:extLst>
              <a:ext uri="{FF2B5EF4-FFF2-40B4-BE49-F238E27FC236}">
                <a16:creationId xmlns:a16="http://schemas.microsoft.com/office/drawing/2014/main" id="{853C77DB-C7E3-4B1F-9AD0-1EB2982A8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3460656" y="-2569189"/>
            <a:ext cx="5115722" cy="10255626"/>
          </a:xfrm>
          <a:custGeom>
            <a:avLst/>
            <a:gdLst>
              <a:gd name="connsiteX0" fmla="*/ 2065105 w 2065105"/>
              <a:gd name="connsiteY0" fmla="*/ 0 h 4139967"/>
              <a:gd name="connsiteX1" fmla="*/ 2065105 w 2065105"/>
              <a:gd name="connsiteY1" fmla="*/ 4139967 h 4139967"/>
              <a:gd name="connsiteX2" fmla="*/ 1858573 w 2065105"/>
              <a:gd name="connsiteY2" fmla="*/ 4129538 h 4139967"/>
              <a:gd name="connsiteX3" fmla="*/ 0 w 2065105"/>
              <a:gd name="connsiteY3" fmla="*/ 2069983 h 4139967"/>
              <a:gd name="connsiteX4" fmla="*/ 1858573 w 2065105"/>
              <a:gd name="connsiteY4" fmla="*/ 10428 h 4139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65105" h="4139967">
                <a:moveTo>
                  <a:pt x="2065105" y="0"/>
                </a:moveTo>
                <a:lnTo>
                  <a:pt x="2065105" y="4139967"/>
                </a:lnTo>
                <a:lnTo>
                  <a:pt x="1858573" y="4129538"/>
                </a:lnTo>
                <a:cubicBezTo>
                  <a:pt x="814640" y="4023521"/>
                  <a:pt x="0" y="3141887"/>
                  <a:pt x="0" y="2069983"/>
                </a:cubicBezTo>
                <a:cubicBezTo>
                  <a:pt x="0" y="998079"/>
                  <a:pt x="814640" y="116446"/>
                  <a:pt x="1858573" y="10428"/>
                </a:cubicBezTo>
                <a:close/>
              </a:path>
            </a:pathLst>
          </a:custGeom>
          <a:gradFill flip="none" rotWithShape="1">
            <a:gsLst>
              <a:gs pos="7000">
                <a:schemeClr val="accent4">
                  <a:lumMod val="60000"/>
                  <a:lumOff val="40000"/>
                  <a:alpha val="3000"/>
                </a:schemeClr>
              </a:gs>
              <a:gs pos="100000">
                <a:schemeClr val="accent4">
                  <a:lumMod val="60000"/>
                  <a:lumOff val="40000"/>
                  <a:alpha val="37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8F33B25F-EAFF-C0AB-7EA6-969A0979B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3182" y="-846737"/>
            <a:ext cx="9144000" cy="2826182"/>
          </a:xfrm>
        </p:spPr>
        <p:txBody>
          <a:bodyPr vert="horz" lIns="0" tIns="0" rIns="0" bIns="0" rtlCol="0" anchor="ctr">
            <a:normAutofit/>
          </a:bodyPr>
          <a:lstStyle/>
          <a:p>
            <a:pPr algn="ctr"/>
            <a:r>
              <a:rPr lang="en-US" sz="4400" spc="750" err="1">
                <a:solidFill>
                  <a:schemeClr val="bg1"/>
                </a:solidFill>
              </a:rPr>
              <a:t>Introductıon</a:t>
            </a: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8139FE20-A7DA-74C1-B87F-BBAB500D0CBE}"/>
              </a:ext>
            </a:extLst>
          </p:cNvPr>
          <p:cNvSpPr txBox="1"/>
          <p:nvPr/>
        </p:nvSpPr>
        <p:spPr>
          <a:xfrm>
            <a:off x="785091" y="1096818"/>
            <a:ext cx="10621818" cy="59708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tr-TR" b="1">
                <a:ea typeface="+mn-lt"/>
                <a:cs typeface="+mn-lt"/>
              </a:rPr>
              <a:t>LLM </a:t>
            </a:r>
            <a:r>
              <a:rPr lang="tr-TR" b="1" err="1">
                <a:ea typeface="+mn-lt"/>
                <a:cs typeface="+mn-lt"/>
              </a:rPr>
              <a:t>Advancements</a:t>
            </a:r>
            <a:r>
              <a:rPr lang="tr-TR">
                <a:solidFill>
                  <a:srgbClr val="ECECEC"/>
                </a:solidFill>
                <a:ea typeface="+mn-lt"/>
                <a:cs typeface="+mn-lt"/>
              </a:rPr>
              <a:t>:</a:t>
            </a:r>
            <a:endParaRPr lang="tr-TR"/>
          </a:p>
          <a:p>
            <a:pPr marL="285750" indent="-285750">
              <a:buFont typeface="Arial"/>
              <a:buChar char="•"/>
            </a:pPr>
            <a:endParaRPr lang="tr-TR">
              <a:solidFill>
                <a:srgbClr val="ECECEC"/>
              </a:solidFill>
              <a:ea typeface="+mn-lt"/>
              <a:cs typeface="+mn-lt"/>
            </a:endParaRPr>
          </a:p>
          <a:p>
            <a:pPr marL="285750" lvl="1" indent="-285750">
              <a:buFont typeface="Arial"/>
              <a:buChar char="•"/>
            </a:pPr>
            <a:r>
              <a:rPr lang="tr-TR" sz="1600" err="1">
                <a:solidFill>
                  <a:srgbClr val="ECECEC"/>
                </a:solidFill>
                <a:ea typeface="+mn-lt"/>
                <a:cs typeface="+mn-lt"/>
              </a:rPr>
              <a:t>Rapid</a:t>
            </a:r>
            <a:r>
              <a:rPr lang="tr-TR" sz="1600">
                <a:solidFill>
                  <a:srgbClr val="ECECEC"/>
                </a:solidFill>
                <a:ea typeface="+mn-lt"/>
                <a:cs typeface="+mn-lt"/>
              </a:rPr>
              <a:t> </a:t>
            </a:r>
            <a:r>
              <a:rPr lang="tr-TR" sz="1600" err="1">
                <a:solidFill>
                  <a:srgbClr val="ECECEC"/>
                </a:solidFill>
                <a:ea typeface="+mn-lt"/>
                <a:cs typeface="+mn-lt"/>
              </a:rPr>
              <a:t>progress</a:t>
            </a:r>
            <a:r>
              <a:rPr lang="tr-TR" sz="1600">
                <a:solidFill>
                  <a:srgbClr val="ECECEC"/>
                </a:solidFill>
                <a:ea typeface="+mn-lt"/>
                <a:cs typeface="+mn-lt"/>
              </a:rPr>
              <a:t> in LLM </a:t>
            </a:r>
            <a:r>
              <a:rPr lang="tr-TR" sz="1600" err="1">
                <a:solidFill>
                  <a:srgbClr val="ECECEC"/>
                </a:solidFill>
                <a:ea typeface="+mn-lt"/>
                <a:cs typeface="+mn-lt"/>
              </a:rPr>
              <a:t>development</a:t>
            </a:r>
            <a:r>
              <a:rPr lang="tr-TR" sz="1600">
                <a:solidFill>
                  <a:srgbClr val="ECECEC"/>
                </a:solidFill>
                <a:ea typeface="+mn-lt"/>
                <a:cs typeface="+mn-lt"/>
              </a:rPr>
              <a:t> has </a:t>
            </a:r>
            <a:r>
              <a:rPr lang="tr-TR" sz="1600" err="1">
                <a:solidFill>
                  <a:srgbClr val="ECECEC"/>
                </a:solidFill>
                <a:ea typeface="+mn-lt"/>
                <a:cs typeface="+mn-lt"/>
              </a:rPr>
              <a:t>made</a:t>
            </a:r>
            <a:r>
              <a:rPr lang="tr-TR" sz="1600">
                <a:solidFill>
                  <a:srgbClr val="ECECEC"/>
                </a:solidFill>
                <a:ea typeface="+mn-lt"/>
                <a:cs typeface="+mn-lt"/>
              </a:rPr>
              <a:t> </a:t>
            </a:r>
            <a:r>
              <a:rPr lang="tr-TR" sz="1600" err="1">
                <a:solidFill>
                  <a:srgbClr val="ECECEC"/>
                </a:solidFill>
                <a:ea typeface="+mn-lt"/>
                <a:cs typeface="+mn-lt"/>
              </a:rPr>
              <a:t>them</a:t>
            </a:r>
            <a:r>
              <a:rPr lang="tr-TR" sz="1600">
                <a:solidFill>
                  <a:srgbClr val="ECECEC"/>
                </a:solidFill>
                <a:ea typeface="+mn-lt"/>
                <a:cs typeface="+mn-lt"/>
              </a:rPr>
              <a:t> </a:t>
            </a:r>
            <a:r>
              <a:rPr lang="tr-TR" sz="1600" err="1">
                <a:solidFill>
                  <a:srgbClr val="ECECEC"/>
                </a:solidFill>
                <a:ea typeface="+mn-lt"/>
                <a:cs typeface="+mn-lt"/>
              </a:rPr>
              <a:t>remarkably</a:t>
            </a:r>
            <a:r>
              <a:rPr lang="tr-TR" sz="1600">
                <a:solidFill>
                  <a:srgbClr val="ECECEC"/>
                </a:solidFill>
                <a:ea typeface="+mn-lt"/>
                <a:cs typeface="+mn-lt"/>
              </a:rPr>
              <a:t> </a:t>
            </a:r>
            <a:r>
              <a:rPr lang="tr-TR" sz="1600" err="1">
                <a:solidFill>
                  <a:srgbClr val="ECECEC"/>
                </a:solidFill>
                <a:ea typeface="+mn-lt"/>
                <a:cs typeface="+mn-lt"/>
              </a:rPr>
              <a:t>human-like</a:t>
            </a:r>
            <a:r>
              <a:rPr lang="tr-TR" sz="1600">
                <a:solidFill>
                  <a:srgbClr val="ECECEC"/>
                </a:solidFill>
                <a:ea typeface="+mn-lt"/>
                <a:cs typeface="+mn-lt"/>
              </a:rPr>
              <a:t> in </a:t>
            </a:r>
            <a:r>
              <a:rPr lang="tr-TR" sz="1600" err="1">
                <a:solidFill>
                  <a:srgbClr val="ECECEC"/>
                </a:solidFill>
                <a:ea typeface="+mn-lt"/>
                <a:cs typeface="+mn-lt"/>
              </a:rPr>
              <a:t>generating</a:t>
            </a:r>
            <a:r>
              <a:rPr lang="tr-TR" sz="1600">
                <a:solidFill>
                  <a:srgbClr val="ECECEC"/>
                </a:solidFill>
                <a:ea typeface="+mn-lt"/>
                <a:cs typeface="+mn-lt"/>
              </a:rPr>
              <a:t> </a:t>
            </a:r>
            <a:r>
              <a:rPr lang="tr-TR" sz="1600" err="1">
                <a:solidFill>
                  <a:srgbClr val="ECECEC"/>
                </a:solidFill>
                <a:ea typeface="+mn-lt"/>
                <a:cs typeface="+mn-lt"/>
              </a:rPr>
              <a:t>text</a:t>
            </a:r>
            <a:r>
              <a:rPr lang="tr-TR" sz="1600">
                <a:solidFill>
                  <a:srgbClr val="ECECEC"/>
                </a:solidFill>
                <a:ea typeface="+mn-lt"/>
                <a:cs typeface="+mn-lt"/>
              </a:rPr>
              <a:t>.</a:t>
            </a:r>
            <a:endParaRPr lang="tr-TR" sz="1600"/>
          </a:p>
          <a:p>
            <a:pPr marL="285750" lvl="1" indent="-285750">
              <a:buFont typeface="Arial"/>
              <a:buChar char="•"/>
            </a:pPr>
            <a:r>
              <a:rPr lang="tr-TR" sz="1600" err="1">
                <a:solidFill>
                  <a:srgbClr val="ECECEC"/>
                </a:solidFill>
                <a:ea typeface="+mn-lt"/>
                <a:cs typeface="+mn-lt"/>
              </a:rPr>
              <a:t>These</a:t>
            </a:r>
            <a:r>
              <a:rPr lang="tr-TR" sz="1600">
                <a:solidFill>
                  <a:srgbClr val="ECECEC"/>
                </a:solidFill>
                <a:ea typeface="+mn-lt"/>
                <a:cs typeface="+mn-lt"/>
              </a:rPr>
              <a:t> </a:t>
            </a:r>
            <a:r>
              <a:rPr lang="tr-TR" sz="1600" err="1">
                <a:solidFill>
                  <a:srgbClr val="ECECEC"/>
                </a:solidFill>
                <a:ea typeface="+mn-lt"/>
                <a:cs typeface="+mn-lt"/>
              </a:rPr>
              <a:t>advancements</a:t>
            </a:r>
            <a:r>
              <a:rPr lang="tr-TR" sz="1600">
                <a:solidFill>
                  <a:srgbClr val="ECECEC"/>
                </a:solidFill>
                <a:ea typeface="+mn-lt"/>
                <a:cs typeface="+mn-lt"/>
              </a:rPr>
              <a:t> </a:t>
            </a:r>
            <a:r>
              <a:rPr lang="tr-TR" sz="1600" err="1">
                <a:solidFill>
                  <a:srgbClr val="ECECEC"/>
                </a:solidFill>
                <a:ea typeface="+mn-lt"/>
                <a:cs typeface="+mn-lt"/>
              </a:rPr>
              <a:t>promise</a:t>
            </a:r>
            <a:r>
              <a:rPr lang="tr-TR" sz="1600">
                <a:solidFill>
                  <a:srgbClr val="ECECEC"/>
                </a:solidFill>
                <a:ea typeface="+mn-lt"/>
                <a:cs typeface="+mn-lt"/>
              </a:rPr>
              <a:t> </a:t>
            </a:r>
            <a:r>
              <a:rPr lang="tr-TR" sz="1600" err="1">
                <a:solidFill>
                  <a:srgbClr val="ECECEC"/>
                </a:solidFill>
                <a:ea typeface="+mn-lt"/>
                <a:cs typeface="+mn-lt"/>
              </a:rPr>
              <a:t>to</a:t>
            </a:r>
            <a:r>
              <a:rPr lang="tr-TR" sz="1600">
                <a:solidFill>
                  <a:srgbClr val="ECECEC"/>
                </a:solidFill>
                <a:ea typeface="+mn-lt"/>
                <a:cs typeface="+mn-lt"/>
              </a:rPr>
              <a:t> </a:t>
            </a:r>
            <a:r>
              <a:rPr lang="tr-TR" sz="1600" err="1">
                <a:solidFill>
                  <a:srgbClr val="ECECEC"/>
                </a:solidFill>
                <a:ea typeface="+mn-lt"/>
                <a:cs typeface="+mn-lt"/>
              </a:rPr>
              <a:t>revolutionize</a:t>
            </a:r>
            <a:r>
              <a:rPr lang="tr-TR" sz="1600">
                <a:solidFill>
                  <a:srgbClr val="ECECEC"/>
                </a:solidFill>
                <a:ea typeface="+mn-lt"/>
                <a:cs typeface="+mn-lt"/>
              </a:rPr>
              <a:t> </a:t>
            </a:r>
            <a:r>
              <a:rPr lang="tr-TR" sz="1600" err="1">
                <a:solidFill>
                  <a:srgbClr val="ECECEC"/>
                </a:solidFill>
                <a:ea typeface="+mn-lt"/>
                <a:cs typeface="+mn-lt"/>
              </a:rPr>
              <a:t>various</a:t>
            </a:r>
            <a:r>
              <a:rPr lang="tr-TR" sz="1600">
                <a:solidFill>
                  <a:srgbClr val="ECECEC"/>
                </a:solidFill>
                <a:ea typeface="+mn-lt"/>
                <a:cs typeface="+mn-lt"/>
              </a:rPr>
              <a:t> </a:t>
            </a:r>
            <a:r>
              <a:rPr lang="tr-TR" sz="1600" err="1">
                <a:solidFill>
                  <a:srgbClr val="ECECEC"/>
                </a:solidFill>
                <a:ea typeface="+mn-lt"/>
                <a:cs typeface="+mn-lt"/>
              </a:rPr>
              <a:t>domains</a:t>
            </a:r>
            <a:r>
              <a:rPr lang="tr-TR" sz="1600">
                <a:solidFill>
                  <a:srgbClr val="ECECEC"/>
                </a:solidFill>
                <a:ea typeface="+mn-lt"/>
                <a:cs typeface="+mn-lt"/>
              </a:rPr>
              <a:t> </a:t>
            </a:r>
            <a:r>
              <a:rPr lang="tr-TR" sz="1600" err="1">
                <a:solidFill>
                  <a:srgbClr val="ECECEC"/>
                </a:solidFill>
                <a:ea typeface="+mn-lt"/>
                <a:cs typeface="+mn-lt"/>
              </a:rPr>
              <a:t>by</a:t>
            </a:r>
            <a:r>
              <a:rPr lang="tr-TR" sz="1600">
                <a:solidFill>
                  <a:srgbClr val="ECECEC"/>
                </a:solidFill>
                <a:ea typeface="+mn-lt"/>
                <a:cs typeface="+mn-lt"/>
              </a:rPr>
              <a:t> </a:t>
            </a:r>
            <a:r>
              <a:rPr lang="tr-TR" sz="1600" err="1">
                <a:solidFill>
                  <a:srgbClr val="ECECEC"/>
                </a:solidFill>
                <a:ea typeface="+mn-lt"/>
                <a:cs typeface="+mn-lt"/>
              </a:rPr>
              <a:t>enabling</a:t>
            </a:r>
            <a:r>
              <a:rPr lang="tr-TR" sz="1600">
                <a:solidFill>
                  <a:srgbClr val="ECECEC"/>
                </a:solidFill>
                <a:ea typeface="+mn-lt"/>
                <a:cs typeface="+mn-lt"/>
              </a:rPr>
              <a:t> </a:t>
            </a:r>
            <a:r>
              <a:rPr lang="tr-TR" sz="1600" err="1">
                <a:solidFill>
                  <a:srgbClr val="ECECEC"/>
                </a:solidFill>
                <a:ea typeface="+mn-lt"/>
                <a:cs typeface="+mn-lt"/>
              </a:rPr>
              <a:t>more</a:t>
            </a:r>
            <a:r>
              <a:rPr lang="tr-TR" sz="1600">
                <a:solidFill>
                  <a:srgbClr val="ECECEC"/>
                </a:solidFill>
                <a:ea typeface="+mn-lt"/>
                <a:cs typeface="+mn-lt"/>
              </a:rPr>
              <a:t> </a:t>
            </a:r>
            <a:r>
              <a:rPr lang="tr-TR" sz="1600" err="1">
                <a:solidFill>
                  <a:srgbClr val="ECECEC"/>
                </a:solidFill>
                <a:ea typeface="+mn-lt"/>
                <a:cs typeface="+mn-lt"/>
              </a:rPr>
              <a:t>nuanced</a:t>
            </a:r>
            <a:r>
              <a:rPr lang="tr-TR" sz="1600">
                <a:solidFill>
                  <a:srgbClr val="ECECEC"/>
                </a:solidFill>
                <a:ea typeface="+mn-lt"/>
                <a:cs typeface="+mn-lt"/>
              </a:rPr>
              <a:t>, </a:t>
            </a:r>
            <a:r>
              <a:rPr lang="tr-TR" sz="1600" err="1">
                <a:solidFill>
                  <a:srgbClr val="ECECEC"/>
                </a:solidFill>
                <a:ea typeface="+mn-lt"/>
                <a:cs typeface="+mn-lt"/>
              </a:rPr>
              <a:t>contextually</a:t>
            </a:r>
            <a:r>
              <a:rPr lang="tr-TR" sz="1600">
                <a:solidFill>
                  <a:srgbClr val="ECECEC"/>
                </a:solidFill>
                <a:ea typeface="+mn-lt"/>
                <a:cs typeface="+mn-lt"/>
              </a:rPr>
              <a:t> </a:t>
            </a:r>
            <a:r>
              <a:rPr lang="tr-TR" sz="1600" err="1">
                <a:solidFill>
                  <a:srgbClr val="ECECEC"/>
                </a:solidFill>
                <a:ea typeface="+mn-lt"/>
                <a:cs typeface="+mn-lt"/>
              </a:rPr>
              <a:t>appropriate</a:t>
            </a:r>
            <a:r>
              <a:rPr lang="tr-TR" sz="1600">
                <a:solidFill>
                  <a:srgbClr val="ECECEC"/>
                </a:solidFill>
                <a:ea typeface="+mn-lt"/>
                <a:cs typeface="+mn-lt"/>
              </a:rPr>
              <a:t>, </a:t>
            </a:r>
            <a:r>
              <a:rPr lang="tr-TR" sz="1600" err="1">
                <a:solidFill>
                  <a:srgbClr val="ECECEC"/>
                </a:solidFill>
                <a:ea typeface="+mn-lt"/>
                <a:cs typeface="+mn-lt"/>
              </a:rPr>
              <a:t>and</a:t>
            </a:r>
            <a:r>
              <a:rPr lang="tr-TR" sz="1600">
                <a:solidFill>
                  <a:srgbClr val="ECECEC"/>
                </a:solidFill>
                <a:ea typeface="+mn-lt"/>
                <a:cs typeface="+mn-lt"/>
              </a:rPr>
              <a:t> </a:t>
            </a:r>
            <a:r>
              <a:rPr lang="tr-TR" sz="1600" err="1">
                <a:solidFill>
                  <a:srgbClr val="ECECEC"/>
                </a:solidFill>
                <a:ea typeface="+mn-lt"/>
                <a:cs typeface="+mn-lt"/>
              </a:rPr>
              <a:t>coherent</a:t>
            </a:r>
            <a:r>
              <a:rPr lang="tr-TR" sz="1600">
                <a:solidFill>
                  <a:srgbClr val="ECECEC"/>
                </a:solidFill>
                <a:ea typeface="+mn-lt"/>
                <a:cs typeface="+mn-lt"/>
              </a:rPr>
              <a:t> </a:t>
            </a:r>
            <a:r>
              <a:rPr lang="tr-TR" sz="1600" err="1">
                <a:solidFill>
                  <a:srgbClr val="ECECEC"/>
                </a:solidFill>
                <a:ea typeface="+mn-lt"/>
                <a:cs typeface="+mn-lt"/>
              </a:rPr>
              <a:t>responses</a:t>
            </a:r>
            <a:r>
              <a:rPr lang="tr-TR" sz="1600">
                <a:solidFill>
                  <a:srgbClr val="ECECEC"/>
                </a:solidFill>
                <a:ea typeface="+mn-lt"/>
                <a:cs typeface="+mn-lt"/>
              </a:rPr>
              <a:t>.</a:t>
            </a:r>
            <a:endParaRPr lang="tr-TR" sz="1600"/>
          </a:p>
          <a:p>
            <a:pPr marL="285750" lvl="1" indent="-285750">
              <a:buFont typeface="Arial"/>
              <a:buChar char="•"/>
            </a:pPr>
            <a:endParaRPr lang="tr-TR">
              <a:solidFill>
                <a:srgbClr val="ECECEC"/>
              </a:solidFill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tr-TR" b="1" err="1">
                <a:ea typeface="+mn-lt"/>
                <a:cs typeface="+mn-lt"/>
              </a:rPr>
              <a:t>Ethical</a:t>
            </a:r>
            <a:r>
              <a:rPr lang="tr-TR" b="1">
                <a:ea typeface="+mn-lt"/>
                <a:cs typeface="+mn-lt"/>
              </a:rPr>
              <a:t> </a:t>
            </a:r>
            <a:r>
              <a:rPr lang="tr-TR" b="1" err="1">
                <a:ea typeface="+mn-lt"/>
                <a:cs typeface="+mn-lt"/>
              </a:rPr>
              <a:t>Implications</a:t>
            </a:r>
            <a:r>
              <a:rPr lang="tr-TR">
                <a:solidFill>
                  <a:srgbClr val="ECECEC"/>
                </a:solidFill>
                <a:ea typeface="+mn-lt"/>
                <a:cs typeface="+mn-lt"/>
              </a:rPr>
              <a:t>:</a:t>
            </a:r>
            <a:endParaRPr lang="tr-TR"/>
          </a:p>
          <a:p>
            <a:pPr marL="285750" indent="-285750">
              <a:buFont typeface="Arial"/>
              <a:buChar char="•"/>
            </a:pPr>
            <a:endParaRPr lang="tr-TR">
              <a:solidFill>
                <a:srgbClr val="ECECEC"/>
              </a:solidFill>
              <a:ea typeface="+mn-lt"/>
              <a:cs typeface="+mn-lt"/>
            </a:endParaRPr>
          </a:p>
          <a:p>
            <a:pPr marL="285750" lvl="1" indent="-285750">
              <a:buFont typeface="Arial"/>
              <a:buChar char="•"/>
            </a:pPr>
            <a:r>
              <a:rPr lang="tr-TR" sz="1600">
                <a:solidFill>
                  <a:srgbClr val="ECECEC"/>
                </a:solidFill>
                <a:ea typeface="+mn-lt"/>
                <a:cs typeface="+mn-lt"/>
              </a:rPr>
              <a:t>As </a:t>
            </a:r>
            <a:r>
              <a:rPr lang="tr-TR" sz="1600" err="1">
                <a:solidFill>
                  <a:srgbClr val="ECECEC"/>
                </a:solidFill>
                <a:ea typeface="+mn-lt"/>
                <a:cs typeface="+mn-lt"/>
              </a:rPr>
              <a:t>LLMs</a:t>
            </a:r>
            <a:r>
              <a:rPr lang="tr-TR" sz="1600">
                <a:solidFill>
                  <a:srgbClr val="ECECEC"/>
                </a:solidFill>
                <a:ea typeface="+mn-lt"/>
                <a:cs typeface="+mn-lt"/>
              </a:rPr>
              <a:t> </a:t>
            </a:r>
            <a:r>
              <a:rPr lang="tr-TR" sz="1600" err="1">
                <a:solidFill>
                  <a:srgbClr val="ECECEC"/>
                </a:solidFill>
                <a:ea typeface="+mn-lt"/>
                <a:cs typeface="+mn-lt"/>
              </a:rPr>
              <a:t>become</a:t>
            </a:r>
            <a:r>
              <a:rPr lang="tr-TR" sz="1600">
                <a:solidFill>
                  <a:srgbClr val="ECECEC"/>
                </a:solidFill>
                <a:ea typeface="+mn-lt"/>
                <a:cs typeface="+mn-lt"/>
              </a:rPr>
              <a:t> </a:t>
            </a:r>
            <a:r>
              <a:rPr lang="tr-TR" sz="1600" err="1">
                <a:solidFill>
                  <a:srgbClr val="ECECEC"/>
                </a:solidFill>
                <a:ea typeface="+mn-lt"/>
                <a:cs typeface="+mn-lt"/>
              </a:rPr>
              <a:t>more</a:t>
            </a:r>
            <a:r>
              <a:rPr lang="tr-TR" sz="1600">
                <a:solidFill>
                  <a:srgbClr val="ECECEC"/>
                </a:solidFill>
                <a:ea typeface="+mn-lt"/>
                <a:cs typeface="+mn-lt"/>
              </a:rPr>
              <a:t> </a:t>
            </a:r>
            <a:r>
              <a:rPr lang="tr-TR" sz="1600" err="1">
                <a:solidFill>
                  <a:srgbClr val="ECECEC"/>
                </a:solidFill>
                <a:ea typeface="+mn-lt"/>
                <a:cs typeface="+mn-lt"/>
              </a:rPr>
              <a:t>human-like</a:t>
            </a:r>
            <a:r>
              <a:rPr lang="tr-TR" sz="1600">
                <a:solidFill>
                  <a:srgbClr val="ECECEC"/>
                </a:solidFill>
                <a:ea typeface="+mn-lt"/>
                <a:cs typeface="+mn-lt"/>
              </a:rPr>
              <a:t>, </a:t>
            </a:r>
            <a:r>
              <a:rPr lang="tr-TR" sz="1600" err="1">
                <a:solidFill>
                  <a:srgbClr val="ECECEC"/>
                </a:solidFill>
                <a:ea typeface="+mn-lt"/>
                <a:cs typeface="+mn-lt"/>
              </a:rPr>
              <a:t>ethical</a:t>
            </a:r>
            <a:r>
              <a:rPr lang="tr-TR" sz="1600">
                <a:solidFill>
                  <a:srgbClr val="ECECEC"/>
                </a:solidFill>
                <a:ea typeface="+mn-lt"/>
                <a:cs typeface="+mn-lt"/>
              </a:rPr>
              <a:t> </a:t>
            </a:r>
            <a:r>
              <a:rPr lang="tr-TR" sz="1600" err="1">
                <a:solidFill>
                  <a:srgbClr val="ECECEC"/>
                </a:solidFill>
                <a:ea typeface="+mn-lt"/>
                <a:cs typeface="+mn-lt"/>
              </a:rPr>
              <a:t>considerations</a:t>
            </a:r>
            <a:r>
              <a:rPr lang="tr-TR" sz="1600">
                <a:solidFill>
                  <a:srgbClr val="ECECEC"/>
                </a:solidFill>
                <a:ea typeface="+mn-lt"/>
                <a:cs typeface="+mn-lt"/>
              </a:rPr>
              <a:t> </a:t>
            </a:r>
            <a:r>
              <a:rPr lang="tr-TR" sz="1600" err="1">
                <a:solidFill>
                  <a:srgbClr val="ECECEC"/>
                </a:solidFill>
                <a:ea typeface="+mn-lt"/>
                <a:cs typeface="+mn-lt"/>
              </a:rPr>
              <a:t>gain</a:t>
            </a:r>
            <a:r>
              <a:rPr lang="tr-TR" sz="1600">
                <a:solidFill>
                  <a:srgbClr val="ECECEC"/>
                </a:solidFill>
                <a:ea typeface="+mn-lt"/>
                <a:cs typeface="+mn-lt"/>
              </a:rPr>
              <a:t> </a:t>
            </a:r>
            <a:r>
              <a:rPr lang="tr-TR" sz="1600" err="1">
                <a:solidFill>
                  <a:srgbClr val="ECECEC"/>
                </a:solidFill>
                <a:ea typeface="+mn-lt"/>
                <a:cs typeface="+mn-lt"/>
              </a:rPr>
              <a:t>prominence</a:t>
            </a:r>
            <a:r>
              <a:rPr lang="tr-TR" sz="1600">
                <a:solidFill>
                  <a:srgbClr val="ECECEC"/>
                </a:solidFill>
                <a:ea typeface="+mn-lt"/>
                <a:cs typeface="+mn-lt"/>
              </a:rPr>
              <a:t>.</a:t>
            </a:r>
            <a:endParaRPr lang="tr-TR" sz="1600"/>
          </a:p>
          <a:p>
            <a:pPr marL="285750" lvl="1" indent="-285750">
              <a:buFont typeface="Arial"/>
              <a:buChar char="•"/>
            </a:pPr>
            <a:r>
              <a:rPr lang="tr-TR" sz="1600" err="1">
                <a:solidFill>
                  <a:srgbClr val="ECECEC"/>
                </a:solidFill>
                <a:ea typeface="+mn-lt"/>
                <a:cs typeface="+mn-lt"/>
              </a:rPr>
              <a:t>Key</a:t>
            </a:r>
            <a:r>
              <a:rPr lang="tr-TR" sz="1600">
                <a:solidFill>
                  <a:srgbClr val="ECECEC"/>
                </a:solidFill>
                <a:ea typeface="+mn-lt"/>
                <a:cs typeface="+mn-lt"/>
              </a:rPr>
              <a:t> </a:t>
            </a:r>
            <a:r>
              <a:rPr lang="tr-TR" sz="1600" err="1">
                <a:solidFill>
                  <a:srgbClr val="ECECEC"/>
                </a:solidFill>
                <a:ea typeface="+mn-lt"/>
                <a:cs typeface="+mn-lt"/>
              </a:rPr>
              <a:t>concerns</a:t>
            </a:r>
            <a:r>
              <a:rPr lang="tr-TR" sz="1600">
                <a:solidFill>
                  <a:srgbClr val="ECECEC"/>
                </a:solidFill>
                <a:ea typeface="+mn-lt"/>
                <a:cs typeface="+mn-lt"/>
              </a:rPr>
              <a:t> </a:t>
            </a:r>
            <a:r>
              <a:rPr lang="tr-TR" sz="1600" err="1">
                <a:solidFill>
                  <a:srgbClr val="ECECEC"/>
                </a:solidFill>
                <a:ea typeface="+mn-lt"/>
                <a:cs typeface="+mn-lt"/>
              </a:rPr>
              <a:t>include</a:t>
            </a:r>
            <a:r>
              <a:rPr lang="tr-TR" sz="1600">
                <a:solidFill>
                  <a:srgbClr val="ECECEC"/>
                </a:solidFill>
                <a:ea typeface="+mn-lt"/>
                <a:cs typeface="+mn-lt"/>
              </a:rPr>
              <a:t> </a:t>
            </a:r>
            <a:r>
              <a:rPr lang="tr-TR" sz="1600" err="1">
                <a:solidFill>
                  <a:srgbClr val="ECECEC"/>
                </a:solidFill>
                <a:ea typeface="+mn-lt"/>
                <a:cs typeface="+mn-lt"/>
              </a:rPr>
              <a:t>biases</a:t>
            </a:r>
            <a:r>
              <a:rPr lang="tr-TR" sz="1600">
                <a:solidFill>
                  <a:srgbClr val="ECECEC"/>
                </a:solidFill>
                <a:ea typeface="+mn-lt"/>
                <a:cs typeface="+mn-lt"/>
              </a:rPr>
              <a:t>, </a:t>
            </a:r>
            <a:r>
              <a:rPr lang="tr-TR" sz="1600" err="1">
                <a:solidFill>
                  <a:srgbClr val="ECECEC"/>
                </a:solidFill>
                <a:ea typeface="+mn-lt"/>
                <a:cs typeface="+mn-lt"/>
              </a:rPr>
              <a:t>potential</a:t>
            </a:r>
            <a:r>
              <a:rPr lang="tr-TR" sz="1600">
                <a:solidFill>
                  <a:srgbClr val="ECECEC"/>
                </a:solidFill>
                <a:ea typeface="+mn-lt"/>
                <a:cs typeface="+mn-lt"/>
              </a:rPr>
              <a:t> </a:t>
            </a:r>
            <a:r>
              <a:rPr lang="tr-TR" sz="1600" err="1">
                <a:solidFill>
                  <a:srgbClr val="ECECEC"/>
                </a:solidFill>
                <a:ea typeface="+mn-lt"/>
                <a:cs typeface="+mn-lt"/>
              </a:rPr>
              <a:t>misuse</a:t>
            </a:r>
            <a:r>
              <a:rPr lang="tr-TR" sz="1600">
                <a:solidFill>
                  <a:srgbClr val="ECECEC"/>
                </a:solidFill>
                <a:ea typeface="+mn-lt"/>
                <a:cs typeface="+mn-lt"/>
              </a:rPr>
              <a:t>, </a:t>
            </a:r>
            <a:r>
              <a:rPr lang="tr-TR" sz="1600" err="1">
                <a:solidFill>
                  <a:srgbClr val="ECECEC"/>
                </a:solidFill>
                <a:ea typeface="+mn-lt"/>
                <a:cs typeface="+mn-lt"/>
              </a:rPr>
              <a:t>and</a:t>
            </a:r>
            <a:r>
              <a:rPr lang="tr-TR" sz="1600">
                <a:solidFill>
                  <a:srgbClr val="ECECEC"/>
                </a:solidFill>
                <a:ea typeface="+mn-lt"/>
                <a:cs typeface="+mn-lt"/>
              </a:rPr>
              <a:t> </a:t>
            </a:r>
            <a:r>
              <a:rPr lang="tr-TR" sz="1600" err="1">
                <a:solidFill>
                  <a:srgbClr val="ECECEC"/>
                </a:solidFill>
                <a:ea typeface="+mn-lt"/>
                <a:cs typeface="+mn-lt"/>
              </a:rPr>
              <a:t>responsible</a:t>
            </a:r>
            <a:r>
              <a:rPr lang="tr-TR" sz="1600">
                <a:solidFill>
                  <a:srgbClr val="ECECEC"/>
                </a:solidFill>
                <a:ea typeface="+mn-lt"/>
                <a:cs typeface="+mn-lt"/>
              </a:rPr>
              <a:t> </a:t>
            </a:r>
            <a:r>
              <a:rPr lang="tr-TR" sz="1600" err="1">
                <a:solidFill>
                  <a:srgbClr val="ECECEC"/>
                </a:solidFill>
                <a:ea typeface="+mn-lt"/>
                <a:cs typeface="+mn-lt"/>
              </a:rPr>
              <a:t>development</a:t>
            </a:r>
            <a:r>
              <a:rPr lang="tr-TR" sz="1600">
                <a:solidFill>
                  <a:srgbClr val="ECECEC"/>
                </a:solidFill>
                <a:ea typeface="+mn-lt"/>
                <a:cs typeface="+mn-lt"/>
              </a:rPr>
              <a:t> </a:t>
            </a:r>
            <a:r>
              <a:rPr lang="tr-TR" sz="1600" err="1">
                <a:solidFill>
                  <a:srgbClr val="ECECEC"/>
                </a:solidFill>
                <a:ea typeface="+mn-lt"/>
                <a:cs typeface="+mn-lt"/>
              </a:rPr>
              <a:t>and</a:t>
            </a:r>
            <a:r>
              <a:rPr lang="tr-TR" sz="1600">
                <a:solidFill>
                  <a:srgbClr val="ECECEC"/>
                </a:solidFill>
                <a:ea typeface="+mn-lt"/>
                <a:cs typeface="+mn-lt"/>
              </a:rPr>
              <a:t> </a:t>
            </a:r>
            <a:r>
              <a:rPr lang="tr-TR" sz="1600" err="1">
                <a:solidFill>
                  <a:srgbClr val="ECECEC"/>
                </a:solidFill>
                <a:ea typeface="+mn-lt"/>
                <a:cs typeface="+mn-lt"/>
              </a:rPr>
              <a:t>deployment</a:t>
            </a:r>
            <a:r>
              <a:rPr lang="tr-TR" sz="1600">
                <a:solidFill>
                  <a:srgbClr val="ECECEC"/>
                </a:solidFill>
                <a:ea typeface="+mn-lt"/>
                <a:cs typeface="+mn-lt"/>
              </a:rPr>
              <a:t>.</a:t>
            </a:r>
            <a:endParaRPr lang="tr-TR" sz="1600"/>
          </a:p>
          <a:p>
            <a:pPr marL="0" lvl="1"/>
            <a:endParaRPr lang="tr-TR">
              <a:solidFill>
                <a:srgbClr val="ECECEC"/>
              </a:solidFill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tr-TR" b="1" err="1">
                <a:ea typeface="+mn-lt"/>
                <a:cs typeface="+mn-lt"/>
              </a:rPr>
              <a:t>Usage</a:t>
            </a:r>
            <a:r>
              <a:rPr lang="tr-TR" b="1">
                <a:ea typeface="+mn-lt"/>
                <a:cs typeface="+mn-lt"/>
              </a:rPr>
              <a:t> </a:t>
            </a:r>
            <a:r>
              <a:rPr lang="tr-TR" b="1" err="1">
                <a:ea typeface="+mn-lt"/>
                <a:cs typeface="+mn-lt"/>
              </a:rPr>
              <a:t>Purposes</a:t>
            </a:r>
            <a:r>
              <a:rPr lang="tr-TR">
                <a:solidFill>
                  <a:srgbClr val="ECECEC"/>
                </a:solidFill>
                <a:ea typeface="+mn-lt"/>
                <a:cs typeface="+mn-lt"/>
              </a:rPr>
              <a:t>:</a:t>
            </a:r>
            <a:endParaRPr lang="tr-TR"/>
          </a:p>
          <a:p>
            <a:pPr marL="285750" indent="-285750">
              <a:buFont typeface="Arial"/>
              <a:buChar char="•"/>
            </a:pPr>
            <a:endParaRPr lang="tr-TR">
              <a:solidFill>
                <a:srgbClr val="ECECEC"/>
              </a:solidFill>
              <a:ea typeface="+mn-lt"/>
              <a:cs typeface="+mn-lt"/>
            </a:endParaRPr>
          </a:p>
          <a:p>
            <a:pPr marL="285750" lvl="1" indent="-285750">
              <a:buFont typeface="Arial"/>
              <a:buChar char="•"/>
            </a:pPr>
            <a:r>
              <a:rPr lang="tr-TR" sz="1600" err="1">
                <a:solidFill>
                  <a:srgbClr val="ECECEC"/>
                </a:solidFill>
                <a:ea typeface="+mn-lt"/>
                <a:cs typeface="+mn-lt"/>
              </a:rPr>
              <a:t>LLMs</a:t>
            </a:r>
            <a:r>
              <a:rPr lang="tr-TR" sz="1600">
                <a:solidFill>
                  <a:srgbClr val="ECECEC"/>
                </a:solidFill>
                <a:ea typeface="+mn-lt"/>
                <a:cs typeface="+mn-lt"/>
              </a:rPr>
              <a:t> can be </a:t>
            </a:r>
            <a:r>
              <a:rPr lang="tr-TR" sz="1600" err="1">
                <a:solidFill>
                  <a:srgbClr val="ECECEC"/>
                </a:solidFill>
                <a:ea typeface="+mn-lt"/>
                <a:cs typeface="+mn-lt"/>
              </a:rPr>
              <a:t>employed</a:t>
            </a:r>
            <a:r>
              <a:rPr lang="tr-TR" sz="1600">
                <a:solidFill>
                  <a:srgbClr val="ECECEC"/>
                </a:solidFill>
                <a:ea typeface="+mn-lt"/>
                <a:cs typeface="+mn-lt"/>
              </a:rPr>
              <a:t> </a:t>
            </a:r>
            <a:r>
              <a:rPr lang="tr-TR" sz="1600" err="1">
                <a:solidFill>
                  <a:srgbClr val="ECECEC"/>
                </a:solidFill>
                <a:ea typeface="+mn-lt"/>
                <a:cs typeface="+mn-lt"/>
              </a:rPr>
              <a:t>for</a:t>
            </a:r>
            <a:r>
              <a:rPr lang="tr-TR" sz="1600">
                <a:solidFill>
                  <a:srgbClr val="ECECEC"/>
                </a:solidFill>
                <a:ea typeface="+mn-lt"/>
                <a:cs typeface="+mn-lt"/>
              </a:rPr>
              <a:t> </a:t>
            </a:r>
            <a:r>
              <a:rPr lang="tr-TR" sz="1600" err="1">
                <a:solidFill>
                  <a:srgbClr val="ECECEC"/>
                </a:solidFill>
                <a:ea typeface="+mn-lt"/>
                <a:cs typeface="+mn-lt"/>
              </a:rPr>
              <a:t>diverse</a:t>
            </a:r>
            <a:r>
              <a:rPr lang="tr-TR" sz="1600">
                <a:solidFill>
                  <a:srgbClr val="ECECEC"/>
                </a:solidFill>
                <a:ea typeface="+mn-lt"/>
                <a:cs typeface="+mn-lt"/>
              </a:rPr>
              <a:t> </a:t>
            </a:r>
            <a:r>
              <a:rPr lang="tr-TR" sz="1600" err="1">
                <a:solidFill>
                  <a:srgbClr val="ECECEC"/>
                </a:solidFill>
                <a:ea typeface="+mn-lt"/>
                <a:cs typeface="+mn-lt"/>
              </a:rPr>
              <a:t>tasks</a:t>
            </a:r>
            <a:r>
              <a:rPr lang="tr-TR" sz="1600">
                <a:solidFill>
                  <a:srgbClr val="ECECEC"/>
                </a:solidFill>
                <a:ea typeface="+mn-lt"/>
                <a:cs typeface="+mn-lt"/>
              </a:rPr>
              <a:t> </a:t>
            </a:r>
            <a:r>
              <a:rPr lang="tr-TR" sz="1600" err="1">
                <a:solidFill>
                  <a:srgbClr val="ECECEC"/>
                </a:solidFill>
                <a:ea typeface="+mn-lt"/>
                <a:cs typeface="+mn-lt"/>
              </a:rPr>
              <a:t>such</a:t>
            </a:r>
            <a:r>
              <a:rPr lang="tr-TR" sz="1600">
                <a:solidFill>
                  <a:srgbClr val="ECECEC"/>
                </a:solidFill>
                <a:ea typeface="+mn-lt"/>
                <a:cs typeface="+mn-lt"/>
              </a:rPr>
              <a:t> as </a:t>
            </a:r>
            <a:r>
              <a:rPr lang="tr-TR" sz="1600" err="1">
                <a:solidFill>
                  <a:srgbClr val="ECECEC"/>
                </a:solidFill>
                <a:ea typeface="+mn-lt"/>
                <a:cs typeface="+mn-lt"/>
              </a:rPr>
              <a:t>article</a:t>
            </a:r>
            <a:r>
              <a:rPr lang="tr-TR" sz="1600">
                <a:solidFill>
                  <a:srgbClr val="ECECEC"/>
                </a:solidFill>
                <a:ea typeface="+mn-lt"/>
                <a:cs typeface="+mn-lt"/>
              </a:rPr>
              <a:t> </a:t>
            </a:r>
            <a:r>
              <a:rPr lang="tr-TR" sz="1600" err="1">
                <a:solidFill>
                  <a:srgbClr val="ECECEC"/>
                </a:solidFill>
                <a:ea typeface="+mn-lt"/>
                <a:cs typeface="+mn-lt"/>
              </a:rPr>
              <a:t>generation</a:t>
            </a:r>
            <a:r>
              <a:rPr lang="tr-TR" sz="1600">
                <a:solidFill>
                  <a:srgbClr val="ECECEC"/>
                </a:solidFill>
                <a:ea typeface="+mn-lt"/>
                <a:cs typeface="+mn-lt"/>
              </a:rPr>
              <a:t>, </a:t>
            </a:r>
            <a:r>
              <a:rPr lang="tr-TR" sz="1600" err="1">
                <a:solidFill>
                  <a:srgbClr val="ECECEC"/>
                </a:solidFill>
                <a:ea typeface="+mn-lt"/>
                <a:cs typeface="+mn-lt"/>
              </a:rPr>
              <a:t>assignments</a:t>
            </a:r>
            <a:r>
              <a:rPr lang="tr-TR" sz="1600">
                <a:solidFill>
                  <a:srgbClr val="ECECEC"/>
                </a:solidFill>
                <a:ea typeface="+mn-lt"/>
                <a:cs typeface="+mn-lt"/>
              </a:rPr>
              <a:t>, </a:t>
            </a:r>
            <a:r>
              <a:rPr lang="tr-TR" sz="1600" err="1">
                <a:solidFill>
                  <a:srgbClr val="ECECEC"/>
                </a:solidFill>
                <a:ea typeface="+mn-lt"/>
                <a:cs typeface="+mn-lt"/>
              </a:rPr>
              <a:t>and</a:t>
            </a:r>
            <a:r>
              <a:rPr lang="tr-TR" sz="1600">
                <a:solidFill>
                  <a:srgbClr val="ECECEC"/>
                </a:solidFill>
                <a:ea typeface="+mn-lt"/>
                <a:cs typeface="+mn-lt"/>
              </a:rPr>
              <a:t> </a:t>
            </a:r>
            <a:r>
              <a:rPr lang="tr-TR" sz="1600" err="1">
                <a:solidFill>
                  <a:srgbClr val="ECECEC"/>
                </a:solidFill>
                <a:ea typeface="+mn-lt"/>
                <a:cs typeface="+mn-lt"/>
              </a:rPr>
              <a:t>report</a:t>
            </a:r>
            <a:r>
              <a:rPr lang="tr-TR" sz="1600">
                <a:solidFill>
                  <a:srgbClr val="ECECEC"/>
                </a:solidFill>
                <a:ea typeface="+mn-lt"/>
                <a:cs typeface="+mn-lt"/>
              </a:rPr>
              <a:t> </a:t>
            </a:r>
            <a:r>
              <a:rPr lang="tr-TR" sz="1600" err="1">
                <a:solidFill>
                  <a:srgbClr val="ECECEC"/>
                </a:solidFill>
                <a:ea typeface="+mn-lt"/>
                <a:cs typeface="+mn-lt"/>
              </a:rPr>
              <a:t>preparation</a:t>
            </a:r>
            <a:r>
              <a:rPr lang="tr-TR" sz="1600">
                <a:solidFill>
                  <a:srgbClr val="ECECEC"/>
                </a:solidFill>
                <a:ea typeface="+mn-lt"/>
                <a:cs typeface="+mn-lt"/>
              </a:rPr>
              <a:t>.</a:t>
            </a:r>
            <a:endParaRPr lang="tr-TR" sz="1600"/>
          </a:p>
          <a:p>
            <a:pPr marL="285750" lvl="1" indent="-285750">
              <a:buFont typeface="Arial"/>
              <a:buChar char="•"/>
            </a:pPr>
            <a:r>
              <a:rPr lang="tr-TR" sz="1600" err="1">
                <a:solidFill>
                  <a:srgbClr val="ECECEC"/>
                </a:solidFill>
                <a:ea typeface="+mn-lt"/>
                <a:cs typeface="+mn-lt"/>
              </a:rPr>
              <a:t>Detecting</a:t>
            </a:r>
            <a:r>
              <a:rPr lang="tr-TR" sz="1600">
                <a:solidFill>
                  <a:srgbClr val="ECECEC"/>
                </a:solidFill>
                <a:ea typeface="+mn-lt"/>
                <a:cs typeface="+mn-lt"/>
              </a:rPr>
              <a:t> </a:t>
            </a:r>
            <a:r>
              <a:rPr lang="tr-TR" sz="1600" err="1">
                <a:solidFill>
                  <a:srgbClr val="ECECEC"/>
                </a:solidFill>
                <a:ea typeface="+mn-lt"/>
                <a:cs typeface="+mn-lt"/>
              </a:rPr>
              <a:t>whether</a:t>
            </a:r>
            <a:r>
              <a:rPr lang="tr-TR" sz="1600">
                <a:solidFill>
                  <a:srgbClr val="ECECEC"/>
                </a:solidFill>
                <a:ea typeface="+mn-lt"/>
                <a:cs typeface="+mn-lt"/>
              </a:rPr>
              <a:t> </a:t>
            </a:r>
            <a:r>
              <a:rPr lang="tr-TR" sz="1600" err="1">
                <a:solidFill>
                  <a:srgbClr val="ECECEC"/>
                </a:solidFill>
                <a:ea typeface="+mn-lt"/>
                <a:cs typeface="+mn-lt"/>
              </a:rPr>
              <a:t>text</a:t>
            </a:r>
            <a:r>
              <a:rPr lang="tr-TR" sz="1600">
                <a:solidFill>
                  <a:srgbClr val="ECECEC"/>
                </a:solidFill>
                <a:ea typeface="+mn-lt"/>
                <a:cs typeface="+mn-lt"/>
              </a:rPr>
              <a:t> is </a:t>
            </a:r>
            <a:r>
              <a:rPr lang="tr-TR" sz="1600" err="1">
                <a:solidFill>
                  <a:srgbClr val="ECECEC"/>
                </a:solidFill>
                <a:ea typeface="+mn-lt"/>
                <a:cs typeface="+mn-lt"/>
              </a:rPr>
              <a:t>generated</a:t>
            </a:r>
            <a:r>
              <a:rPr lang="tr-TR" sz="1600">
                <a:solidFill>
                  <a:srgbClr val="ECECEC"/>
                </a:solidFill>
                <a:ea typeface="+mn-lt"/>
                <a:cs typeface="+mn-lt"/>
              </a:rPr>
              <a:t> </a:t>
            </a:r>
            <a:r>
              <a:rPr lang="tr-TR" sz="1600" err="1">
                <a:solidFill>
                  <a:srgbClr val="ECECEC"/>
                </a:solidFill>
                <a:ea typeface="+mn-lt"/>
                <a:cs typeface="+mn-lt"/>
              </a:rPr>
              <a:t>by</a:t>
            </a:r>
            <a:r>
              <a:rPr lang="tr-TR" sz="1600">
                <a:solidFill>
                  <a:srgbClr val="ECECEC"/>
                </a:solidFill>
                <a:ea typeface="+mn-lt"/>
                <a:cs typeface="+mn-lt"/>
              </a:rPr>
              <a:t> an LLM </a:t>
            </a:r>
            <a:r>
              <a:rPr lang="tr-TR" sz="1600" err="1">
                <a:solidFill>
                  <a:srgbClr val="ECECEC"/>
                </a:solidFill>
                <a:ea typeface="+mn-lt"/>
                <a:cs typeface="+mn-lt"/>
              </a:rPr>
              <a:t>or</a:t>
            </a:r>
            <a:r>
              <a:rPr lang="tr-TR" sz="1600">
                <a:solidFill>
                  <a:srgbClr val="ECECEC"/>
                </a:solidFill>
                <a:ea typeface="+mn-lt"/>
                <a:cs typeface="+mn-lt"/>
              </a:rPr>
              <a:t> a </a:t>
            </a:r>
            <a:r>
              <a:rPr lang="tr-TR" sz="1600" err="1">
                <a:solidFill>
                  <a:srgbClr val="ECECEC"/>
                </a:solidFill>
                <a:ea typeface="+mn-lt"/>
                <a:cs typeface="+mn-lt"/>
              </a:rPr>
              <a:t>human</a:t>
            </a:r>
            <a:r>
              <a:rPr lang="tr-TR" sz="1600">
                <a:solidFill>
                  <a:srgbClr val="ECECEC"/>
                </a:solidFill>
                <a:ea typeface="+mn-lt"/>
                <a:cs typeface="+mn-lt"/>
              </a:rPr>
              <a:t> </a:t>
            </a:r>
            <a:r>
              <a:rPr lang="tr-TR" sz="1600" err="1">
                <a:solidFill>
                  <a:srgbClr val="ECECEC"/>
                </a:solidFill>
                <a:ea typeface="+mn-lt"/>
                <a:cs typeface="+mn-lt"/>
              </a:rPr>
              <a:t>becomes</a:t>
            </a:r>
            <a:r>
              <a:rPr lang="tr-TR" sz="1600">
                <a:solidFill>
                  <a:srgbClr val="ECECEC"/>
                </a:solidFill>
                <a:ea typeface="+mn-lt"/>
                <a:cs typeface="+mn-lt"/>
              </a:rPr>
              <a:t> </a:t>
            </a:r>
            <a:r>
              <a:rPr lang="tr-TR" sz="1600" err="1">
                <a:solidFill>
                  <a:srgbClr val="ECECEC"/>
                </a:solidFill>
                <a:ea typeface="+mn-lt"/>
                <a:cs typeface="+mn-lt"/>
              </a:rPr>
              <a:t>crucial</a:t>
            </a:r>
            <a:r>
              <a:rPr lang="tr-TR" sz="1600">
                <a:solidFill>
                  <a:srgbClr val="ECECEC"/>
                </a:solidFill>
                <a:ea typeface="+mn-lt"/>
                <a:cs typeface="+mn-lt"/>
              </a:rPr>
              <a:t> </a:t>
            </a:r>
            <a:r>
              <a:rPr lang="tr-TR" sz="1600" err="1">
                <a:solidFill>
                  <a:srgbClr val="ECECEC"/>
                </a:solidFill>
                <a:ea typeface="+mn-lt"/>
                <a:cs typeface="+mn-lt"/>
              </a:rPr>
              <a:t>for</a:t>
            </a:r>
            <a:r>
              <a:rPr lang="tr-TR" sz="1600">
                <a:solidFill>
                  <a:srgbClr val="ECECEC"/>
                </a:solidFill>
                <a:ea typeface="+mn-lt"/>
                <a:cs typeface="+mn-lt"/>
              </a:rPr>
              <a:t> </a:t>
            </a:r>
            <a:r>
              <a:rPr lang="tr-TR" sz="1600" err="1">
                <a:solidFill>
                  <a:srgbClr val="ECECEC"/>
                </a:solidFill>
                <a:ea typeface="+mn-lt"/>
                <a:cs typeface="+mn-lt"/>
              </a:rPr>
              <a:t>ethical</a:t>
            </a:r>
            <a:r>
              <a:rPr lang="tr-TR" sz="1600">
                <a:solidFill>
                  <a:srgbClr val="ECECEC"/>
                </a:solidFill>
                <a:ea typeface="+mn-lt"/>
                <a:cs typeface="+mn-lt"/>
              </a:rPr>
              <a:t> </a:t>
            </a:r>
            <a:r>
              <a:rPr lang="tr-TR" sz="1600" err="1">
                <a:solidFill>
                  <a:srgbClr val="ECECEC"/>
                </a:solidFill>
                <a:ea typeface="+mn-lt"/>
                <a:cs typeface="+mn-lt"/>
              </a:rPr>
              <a:t>considerations</a:t>
            </a:r>
            <a:r>
              <a:rPr lang="tr-TR" sz="1600">
                <a:solidFill>
                  <a:srgbClr val="ECECEC"/>
                </a:solidFill>
                <a:ea typeface="+mn-lt"/>
                <a:cs typeface="+mn-lt"/>
              </a:rPr>
              <a:t>.</a:t>
            </a:r>
            <a:endParaRPr lang="tr-TR" sz="1600"/>
          </a:p>
          <a:p>
            <a:pPr marL="285750" lvl="1" indent="-285750">
              <a:buFont typeface="Arial"/>
              <a:buChar char="•"/>
            </a:pPr>
            <a:endParaRPr lang="tr-TR">
              <a:solidFill>
                <a:srgbClr val="ECECEC"/>
              </a:solidFill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tr-TR" b="1">
                <a:ea typeface="+mn-lt"/>
                <a:cs typeface="+mn-lt"/>
              </a:rPr>
              <a:t>Project </a:t>
            </a:r>
            <a:r>
              <a:rPr lang="tr-TR" b="1" err="1">
                <a:ea typeface="+mn-lt"/>
                <a:cs typeface="+mn-lt"/>
              </a:rPr>
              <a:t>Proposal</a:t>
            </a:r>
            <a:r>
              <a:rPr lang="tr-TR">
                <a:solidFill>
                  <a:srgbClr val="ECECEC"/>
                </a:solidFill>
                <a:ea typeface="+mn-lt"/>
                <a:cs typeface="+mn-lt"/>
              </a:rPr>
              <a:t>:</a:t>
            </a:r>
            <a:endParaRPr lang="tr-TR"/>
          </a:p>
          <a:p>
            <a:pPr marL="285750" indent="-285750">
              <a:buFont typeface="Arial"/>
              <a:buChar char="•"/>
            </a:pPr>
            <a:endParaRPr lang="tr-TR">
              <a:solidFill>
                <a:srgbClr val="ECECEC"/>
              </a:solidFill>
              <a:ea typeface="+mn-lt"/>
              <a:cs typeface="+mn-lt"/>
            </a:endParaRPr>
          </a:p>
          <a:p>
            <a:pPr marL="285750" lvl="1" indent="-285750">
              <a:buFont typeface="Arial"/>
              <a:buChar char="•"/>
            </a:pPr>
            <a:r>
              <a:rPr lang="tr-TR" sz="1600" err="1">
                <a:solidFill>
                  <a:srgbClr val="ECECEC"/>
                </a:solidFill>
                <a:ea typeface="+mn-lt"/>
                <a:cs typeface="+mn-lt"/>
              </a:rPr>
              <a:t>Proposal</a:t>
            </a:r>
            <a:r>
              <a:rPr lang="tr-TR" sz="1600">
                <a:solidFill>
                  <a:srgbClr val="ECECEC"/>
                </a:solidFill>
                <a:ea typeface="+mn-lt"/>
                <a:cs typeface="+mn-lt"/>
              </a:rPr>
              <a:t> </a:t>
            </a:r>
            <a:r>
              <a:rPr lang="tr-TR" sz="1600" err="1">
                <a:solidFill>
                  <a:srgbClr val="ECECEC"/>
                </a:solidFill>
                <a:ea typeface="+mn-lt"/>
                <a:cs typeface="+mn-lt"/>
              </a:rPr>
              <a:t>to</a:t>
            </a:r>
            <a:r>
              <a:rPr lang="tr-TR" sz="1600">
                <a:solidFill>
                  <a:srgbClr val="ECECEC"/>
                </a:solidFill>
                <a:ea typeface="+mn-lt"/>
                <a:cs typeface="+mn-lt"/>
              </a:rPr>
              <a:t> </a:t>
            </a:r>
            <a:r>
              <a:rPr lang="tr-TR" sz="1600" err="1">
                <a:solidFill>
                  <a:srgbClr val="ECECEC"/>
                </a:solidFill>
                <a:ea typeface="+mn-lt"/>
                <a:cs typeface="+mn-lt"/>
              </a:rPr>
              <a:t>develop</a:t>
            </a:r>
            <a:r>
              <a:rPr lang="tr-TR" sz="1600">
                <a:solidFill>
                  <a:srgbClr val="ECECEC"/>
                </a:solidFill>
                <a:ea typeface="+mn-lt"/>
                <a:cs typeface="+mn-lt"/>
              </a:rPr>
              <a:t> a </a:t>
            </a:r>
            <a:r>
              <a:rPr lang="tr-TR" sz="1600" err="1">
                <a:solidFill>
                  <a:srgbClr val="ECECEC"/>
                </a:solidFill>
                <a:ea typeface="+mn-lt"/>
                <a:cs typeface="+mn-lt"/>
              </a:rPr>
              <a:t>method</a:t>
            </a:r>
            <a:r>
              <a:rPr lang="tr-TR" sz="1600">
                <a:solidFill>
                  <a:srgbClr val="ECECEC"/>
                </a:solidFill>
                <a:ea typeface="+mn-lt"/>
                <a:cs typeface="+mn-lt"/>
              </a:rPr>
              <a:t> </a:t>
            </a:r>
            <a:r>
              <a:rPr lang="tr-TR" sz="1600" err="1">
                <a:solidFill>
                  <a:srgbClr val="ECECEC"/>
                </a:solidFill>
                <a:ea typeface="+mn-lt"/>
                <a:cs typeface="+mn-lt"/>
              </a:rPr>
              <a:t>to</a:t>
            </a:r>
            <a:r>
              <a:rPr lang="tr-TR" sz="1600">
                <a:solidFill>
                  <a:srgbClr val="ECECEC"/>
                </a:solidFill>
                <a:ea typeface="+mn-lt"/>
                <a:cs typeface="+mn-lt"/>
              </a:rPr>
              <a:t> </a:t>
            </a:r>
            <a:r>
              <a:rPr lang="tr-TR" sz="1600" err="1">
                <a:solidFill>
                  <a:srgbClr val="ECECEC"/>
                </a:solidFill>
                <a:ea typeface="+mn-lt"/>
                <a:cs typeface="+mn-lt"/>
              </a:rPr>
              <a:t>discern</a:t>
            </a:r>
            <a:r>
              <a:rPr lang="tr-TR" sz="1600">
                <a:solidFill>
                  <a:srgbClr val="ECECEC"/>
                </a:solidFill>
                <a:ea typeface="+mn-lt"/>
                <a:cs typeface="+mn-lt"/>
              </a:rPr>
              <a:t> </a:t>
            </a:r>
            <a:r>
              <a:rPr lang="tr-TR" sz="1600" err="1">
                <a:solidFill>
                  <a:srgbClr val="ECECEC"/>
                </a:solidFill>
                <a:ea typeface="+mn-lt"/>
                <a:cs typeface="+mn-lt"/>
              </a:rPr>
              <a:t>between</a:t>
            </a:r>
            <a:r>
              <a:rPr lang="tr-TR" sz="1600">
                <a:solidFill>
                  <a:srgbClr val="ECECEC"/>
                </a:solidFill>
                <a:ea typeface="+mn-lt"/>
                <a:cs typeface="+mn-lt"/>
              </a:rPr>
              <a:t> LLM-</a:t>
            </a:r>
            <a:r>
              <a:rPr lang="tr-TR" sz="1600" err="1">
                <a:solidFill>
                  <a:srgbClr val="ECECEC"/>
                </a:solidFill>
                <a:ea typeface="+mn-lt"/>
                <a:cs typeface="+mn-lt"/>
              </a:rPr>
              <a:t>generated</a:t>
            </a:r>
            <a:r>
              <a:rPr lang="tr-TR" sz="1600">
                <a:solidFill>
                  <a:srgbClr val="ECECEC"/>
                </a:solidFill>
                <a:ea typeface="+mn-lt"/>
                <a:cs typeface="+mn-lt"/>
              </a:rPr>
              <a:t> </a:t>
            </a:r>
            <a:r>
              <a:rPr lang="tr-TR" sz="1600" err="1">
                <a:solidFill>
                  <a:srgbClr val="ECECEC"/>
                </a:solidFill>
                <a:ea typeface="+mn-lt"/>
                <a:cs typeface="+mn-lt"/>
              </a:rPr>
              <a:t>and</a:t>
            </a:r>
            <a:r>
              <a:rPr lang="tr-TR" sz="1600">
                <a:solidFill>
                  <a:srgbClr val="ECECEC"/>
                </a:solidFill>
                <a:ea typeface="+mn-lt"/>
                <a:cs typeface="+mn-lt"/>
              </a:rPr>
              <a:t> </a:t>
            </a:r>
            <a:r>
              <a:rPr lang="tr-TR" sz="1600" err="1">
                <a:solidFill>
                  <a:srgbClr val="ECECEC"/>
                </a:solidFill>
                <a:ea typeface="+mn-lt"/>
                <a:cs typeface="+mn-lt"/>
              </a:rPr>
              <a:t>human-generated</a:t>
            </a:r>
            <a:r>
              <a:rPr lang="tr-TR" sz="1600">
                <a:solidFill>
                  <a:srgbClr val="ECECEC"/>
                </a:solidFill>
                <a:ea typeface="+mn-lt"/>
                <a:cs typeface="+mn-lt"/>
              </a:rPr>
              <a:t> </a:t>
            </a:r>
            <a:r>
              <a:rPr lang="tr-TR" sz="1600" err="1">
                <a:solidFill>
                  <a:srgbClr val="ECECEC"/>
                </a:solidFill>
                <a:ea typeface="+mn-lt"/>
                <a:cs typeface="+mn-lt"/>
              </a:rPr>
              <a:t>text</a:t>
            </a:r>
            <a:r>
              <a:rPr lang="tr-TR" sz="1600">
                <a:solidFill>
                  <a:srgbClr val="ECECEC"/>
                </a:solidFill>
                <a:ea typeface="+mn-lt"/>
                <a:cs typeface="+mn-lt"/>
              </a:rPr>
              <a:t>.</a:t>
            </a:r>
            <a:endParaRPr lang="tr-TR" sz="1600"/>
          </a:p>
          <a:p>
            <a:pPr marL="285750" lvl="1" indent="-285750">
              <a:buFont typeface="Arial"/>
              <a:buChar char="•"/>
            </a:pPr>
            <a:r>
              <a:rPr lang="tr-TR" sz="1600" err="1">
                <a:solidFill>
                  <a:srgbClr val="ECECEC"/>
                </a:solidFill>
                <a:ea typeface="+mn-lt"/>
                <a:cs typeface="+mn-lt"/>
              </a:rPr>
              <a:t>Emphasizes</a:t>
            </a:r>
            <a:r>
              <a:rPr lang="tr-TR" sz="1600">
                <a:solidFill>
                  <a:srgbClr val="ECECEC"/>
                </a:solidFill>
                <a:ea typeface="+mn-lt"/>
                <a:cs typeface="+mn-lt"/>
              </a:rPr>
              <a:t> </a:t>
            </a:r>
            <a:r>
              <a:rPr lang="tr-TR" sz="1600" err="1">
                <a:solidFill>
                  <a:srgbClr val="ECECEC"/>
                </a:solidFill>
                <a:ea typeface="+mn-lt"/>
                <a:cs typeface="+mn-lt"/>
              </a:rPr>
              <a:t>the</a:t>
            </a:r>
            <a:r>
              <a:rPr lang="tr-TR" sz="1600">
                <a:solidFill>
                  <a:srgbClr val="ECECEC"/>
                </a:solidFill>
                <a:ea typeface="+mn-lt"/>
                <a:cs typeface="+mn-lt"/>
              </a:rPr>
              <a:t> </a:t>
            </a:r>
            <a:r>
              <a:rPr lang="tr-TR" sz="1600" err="1">
                <a:solidFill>
                  <a:srgbClr val="ECECEC"/>
                </a:solidFill>
                <a:ea typeface="+mn-lt"/>
                <a:cs typeface="+mn-lt"/>
              </a:rPr>
              <a:t>importance</a:t>
            </a:r>
            <a:r>
              <a:rPr lang="tr-TR" sz="1600">
                <a:solidFill>
                  <a:srgbClr val="ECECEC"/>
                </a:solidFill>
                <a:ea typeface="+mn-lt"/>
                <a:cs typeface="+mn-lt"/>
              </a:rPr>
              <a:t> of </a:t>
            </a:r>
            <a:r>
              <a:rPr lang="tr-TR" sz="1600" err="1">
                <a:solidFill>
                  <a:srgbClr val="ECECEC"/>
                </a:solidFill>
                <a:ea typeface="+mn-lt"/>
                <a:cs typeface="+mn-lt"/>
              </a:rPr>
              <a:t>using</a:t>
            </a:r>
            <a:r>
              <a:rPr lang="tr-TR" sz="1600">
                <a:solidFill>
                  <a:srgbClr val="ECECEC"/>
                </a:solidFill>
                <a:ea typeface="+mn-lt"/>
                <a:cs typeface="+mn-lt"/>
              </a:rPr>
              <a:t> </a:t>
            </a:r>
            <a:r>
              <a:rPr lang="tr-TR" sz="1600" err="1">
                <a:solidFill>
                  <a:srgbClr val="ECECEC"/>
                </a:solidFill>
                <a:ea typeface="+mn-lt"/>
                <a:cs typeface="+mn-lt"/>
              </a:rPr>
              <a:t>machine</a:t>
            </a:r>
            <a:r>
              <a:rPr lang="tr-TR" sz="1600">
                <a:solidFill>
                  <a:srgbClr val="ECECEC"/>
                </a:solidFill>
                <a:ea typeface="+mn-lt"/>
                <a:cs typeface="+mn-lt"/>
              </a:rPr>
              <a:t> </a:t>
            </a:r>
            <a:r>
              <a:rPr lang="tr-TR" sz="1600" err="1">
                <a:solidFill>
                  <a:srgbClr val="ECECEC"/>
                </a:solidFill>
                <a:ea typeface="+mn-lt"/>
                <a:cs typeface="+mn-lt"/>
              </a:rPr>
              <a:t>learning</a:t>
            </a:r>
            <a:r>
              <a:rPr lang="tr-TR" sz="1600">
                <a:solidFill>
                  <a:srgbClr val="ECECEC"/>
                </a:solidFill>
                <a:ea typeface="+mn-lt"/>
                <a:cs typeface="+mn-lt"/>
              </a:rPr>
              <a:t> </a:t>
            </a:r>
            <a:r>
              <a:rPr lang="tr-TR" sz="1600" err="1">
                <a:solidFill>
                  <a:srgbClr val="ECECEC"/>
                </a:solidFill>
                <a:ea typeface="+mn-lt"/>
                <a:cs typeface="+mn-lt"/>
              </a:rPr>
              <a:t>techniques</a:t>
            </a:r>
            <a:r>
              <a:rPr lang="tr-TR" sz="1600">
                <a:solidFill>
                  <a:srgbClr val="ECECEC"/>
                </a:solidFill>
                <a:ea typeface="+mn-lt"/>
                <a:cs typeface="+mn-lt"/>
              </a:rPr>
              <a:t> </a:t>
            </a:r>
            <a:r>
              <a:rPr lang="tr-TR" sz="1600" err="1">
                <a:solidFill>
                  <a:srgbClr val="ECECEC"/>
                </a:solidFill>
                <a:ea typeface="+mn-lt"/>
                <a:cs typeface="+mn-lt"/>
              </a:rPr>
              <a:t>to</a:t>
            </a:r>
            <a:r>
              <a:rPr lang="tr-TR" sz="1600">
                <a:solidFill>
                  <a:srgbClr val="ECECEC"/>
                </a:solidFill>
                <a:ea typeface="+mn-lt"/>
                <a:cs typeface="+mn-lt"/>
              </a:rPr>
              <a:t> </a:t>
            </a:r>
            <a:r>
              <a:rPr lang="tr-TR" sz="1600" err="1">
                <a:solidFill>
                  <a:srgbClr val="ECECEC"/>
                </a:solidFill>
                <a:ea typeface="+mn-lt"/>
                <a:cs typeface="+mn-lt"/>
              </a:rPr>
              <a:t>address</a:t>
            </a:r>
            <a:r>
              <a:rPr lang="tr-TR" sz="1600">
                <a:solidFill>
                  <a:srgbClr val="ECECEC"/>
                </a:solidFill>
                <a:ea typeface="+mn-lt"/>
                <a:cs typeface="+mn-lt"/>
              </a:rPr>
              <a:t> </a:t>
            </a:r>
            <a:r>
              <a:rPr lang="tr-TR" sz="1600" err="1">
                <a:solidFill>
                  <a:srgbClr val="ECECEC"/>
                </a:solidFill>
                <a:ea typeface="+mn-lt"/>
                <a:cs typeface="+mn-lt"/>
              </a:rPr>
              <a:t>ethical</a:t>
            </a:r>
            <a:r>
              <a:rPr lang="tr-TR" sz="1600">
                <a:solidFill>
                  <a:srgbClr val="ECECEC"/>
                </a:solidFill>
                <a:ea typeface="+mn-lt"/>
                <a:cs typeface="+mn-lt"/>
              </a:rPr>
              <a:t> </a:t>
            </a:r>
            <a:r>
              <a:rPr lang="tr-TR" sz="1600" err="1">
                <a:solidFill>
                  <a:srgbClr val="ECECEC"/>
                </a:solidFill>
                <a:ea typeface="+mn-lt"/>
                <a:cs typeface="+mn-lt"/>
              </a:rPr>
              <a:t>implications</a:t>
            </a:r>
            <a:r>
              <a:rPr lang="tr-TR" sz="1600">
                <a:solidFill>
                  <a:srgbClr val="ECECEC"/>
                </a:solidFill>
                <a:ea typeface="+mn-lt"/>
                <a:cs typeface="+mn-lt"/>
              </a:rPr>
              <a:t> in LLM </a:t>
            </a:r>
            <a:r>
              <a:rPr lang="tr-TR" sz="1600" err="1">
                <a:solidFill>
                  <a:srgbClr val="ECECEC"/>
                </a:solidFill>
                <a:ea typeface="+mn-lt"/>
                <a:cs typeface="+mn-lt"/>
              </a:rPr>
              <a:t>usage</a:t>
            </a:r>
            <a:r>
              <a:rPr lang="tr-TR" sz="1600">
                <a:solidFill>
                  <a:srgbClr val="ECECEC"/>
                </a:solidFill>
                <a:ea typeface="+mn-lt"/>
                <a:cs typeface="+mn-lt"/>
              </a:rPr>
              <a:t>.</a:t>
            </a:r>
            <a:endParaRPr lang="tr-TR" sz="1600"/>
          </a:p>
          <a:p>
            <a:pPr algn="l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34330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404E292-5FAB-47E8-A663-A07530CED8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80FF8ED-64CE-400C-A4D5-9F943FC264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0"/>
            <a:ext cx="12191999" cy="6858000"/>
          </a:xfrm>
          <a:prstGeom prst="rect">
            <a:avLst/>
          </a:prstGeom>
          <a:gradFill>
            <a:gsLst>
              <a:gs pos="0">
                <a:schemeClr val="accent5">
                  <a:alpha val="75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68868AD-100D-45F3-B11E-8A2936712B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12191999" cy="6858000"/>
          </a:xfrm>
          <a:prstGeom prst="rect">
            <a:avLst/>
          </a:prstGeom>
          <a:gradFill>
            <a:gsLst>
              <a:gs pos="49000">
                <a:schemeClr val="accent5">
                  <a:alpha val="50000"/>
                </a:schemeClr>
              </a:gs>
              <a:gs pos="100000">
                <a:schemeClr val="accent2">
                  <a:alpha val="74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14742CC-05F9-44AC-AF98-AB6EF810E4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96001" cy="6858000"/>
          </a:xfrm>
          <a:prstGeom prst="rect">
            <a:avLst/>
          </a:prstGeom>
          <a:gradFill>
            <a:gsLst>
              <a:gs pos="0">
                <a:schemeClr val="accent2">
                  <a:alpha val="17000"/>
                </a:schemeClr>
              </a:gs>
              <a:gs pos="85000">
                <a:schemeClr val="accent4">
                  <a:alpha val="40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3">
            <a:extLst>
              <a:ext uri="{FF2B5EF4-FFF2-40B4-BE49-F238E27FC236}">
                <a16:creationId xmlns:a16="http://schemas.microsoft.com/office/drawing/2014/main" id="{853C77DB-C7E3-4B1F-9AD0-1EB2982A8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3460656" y="-2569189"/>
            <a:ext cx="5115722" cy="10255626"/>
          </a:xfrm>
          <a:custGeom>
            <a:avLst/>
            <a:gdLst>
              <a:gd name="connsiteX0" fmla="*/ 2065105 w 2065105"/>
              <a:gd name="connsiteY0" fmla="*/ 0 h 4139967"/>
              <a:gd name="connsiteX1" fmla="*/ 2065105 w 2065105"/>
              <a:gd name="connsiteY1" fmla="*/ 4139967 h 4139967"/>
              <a:gd name="connsiteX2" fmla="*/ 1858573 w 2065105"/>
              <a:gd name="connsiteY2" fmla="*/ 4129538 h 4139967"/>
              <a:gd name="connsiteX3" fmla="*/ 0 w 2065105"/>
              <a:gd name="connsiteY3" fmla="*/ 2069983 h 4139967"/>
              <a:gd name="connsiteX4" fmla="*/ 1858573 w 2065105"/>
              <a:gd name="connsiteY4" fmla="*/ 10428 h 4139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65105" h="4139967">
                <a:moveTo>
                  <a:pt x="2065105" y="0"/>
                </a:moveTo>
                <a:lnTo>
                  <a:pt x="2065105" y="4139967"/>
                </a:lnTo>
                <a:lnTo>
                  <a:pt x="1858573" y="4129538"/>
                </a:lnTo>
                <a:cubicBezTo>
                  <a:pt x="814640" y="4023521"/>
                  <a:pt x="0" y="3141887"/>
                  <a:pt x="0" y="2069983"/>
                </a:cubicBezTo>
                <a:cubicBezTo>
                  <a:pt x="0" y="998079"/>
                  <a:pt x="814640" y="116446"/>
                  <a:pt x="1858573" y="10428"/>
                </a:cubicBezTo>
                <a:close/>
              </a:path>
            </a:pathLst>
          </a:custGeom>
          <a:gradFill flip="none" rotWithShape="1">
            <a:gsLst>
              <a:gs pos="7000">
                <a:schemeClr val="accent4">
                  <a:lumMod val="60000"/>
                  <a:lumOff val="40000"/>
                  <a:alpha val="3000"/>
                </a:schemeClr>
              </a:gs>
              <a:gs pos="100000">
                <a:schemeClr val="accent4">
                  <a:lumMod val="60000"/>
                  <a:lumOff val="40000"/>
                  <a:alpha val="37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B7F5CAF9-DDAA-FA1B-C8FF-7891E1D56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4636" y="-765919"/>
            <a:ext cx="9144000" cy="2826182"/>
          </a:xfrm>
        </p:spPr>
        <p:txBody>
          <a:bodyPr vert="horz" lIns="0" tIns="0" rIns="0" bIns="0" rtlCol="0" anchor="ctr">
            <a:normAutofit/>
          </a:bodyPr>
          <a:lstStyle/>
          <a:p>
            <a:pPr algn="ctr"/>
            <a:r>
              <a:rPr lang="en-US" sz="4400" spc="750">
                <a:solidFill>
                  <a:schemeClr val="bg1"/>
                </a:solidFill>
              </a:rPr>
              <a:t>PROBLEM</a:t>
            </a:r>
          </a:p>
        </p:txBody>
      </p:sp>
      <p:pic>
        <p:nvPicPr>
          <p:cNvPr id="4" name="Resim 3" descr="metin, ekran görüntüsü, yazı tipi içeren bir resim&#10;&#10;Açıklama otomatik olarak oluşturuldu">
            <a:extLst>
              <a:ext uri="{FF2B5EF4-FFF2-40B4-BE49-F238E27FC236}">
                <a16:creationId xmlns:a16="http://schemas.microsoft.com/office/drawing/2014/main" id="{C5D4A8D1-F033-F098-09C1-FB898F5F4E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6193" y="1036782"/>
            <a:ext cx="6001616" cy="5165436"/>
          </a:xfrm>
          <a:prstGeom prst="rect">
            <a:avLst/>
          </a:prstGeom>
        </p:spPr>
      </p:pic>
      <p:pic>
        <p:nvPicPr>
          <p:cNvPr id="5" name="Resim 4" descr="metin, ekran görüntüsü, yazı tipi içeren bir resim&#10;&#10;Açıklama otomatik olarak oluşturuldu">
            <a:extLst>
              <a:ext uri="{FF2B5EF4-FFF2-40B4-BE49-F238E27FC236}">
                <a16:creationId xmlns:a16="http://schemas.microsoft.com/office/drawing/2014/main" id="{94919854-F18B-383D-20BF-C19597148C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978" y="1032452"/>
            <a:ext cx="5940137" cy="516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434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404E292-5FAB-47E8-A663-A07530CED8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80FF8ED-64CE-400C-A4D5-9F943FC264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0"/>
            <a:ext cx="12191999" cy="6858000"/>
          </a:xfrm>
          <a:prstGeom prst="rect">
            <a:avLst/>
          </a:prstGeom>
          <a:gradFill>
            <a:gsLst>
              <a:gs pos="0">
                <a:schemeClr val="accent5">
                  <a:alpha val="75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68868AD-100D-45F3-B11E-8A2936712B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12191999" cy="6858000"/>
          </a:xfrm>
          <a:prstGeom prst="rect">
            <a:avLst/>
          </a:prstGeom>
          <a:gradFill>
            <a:gsLst>
              <a:gs pos="49000">
                <a:schemeClr val="accent5">
                  <a:alpha val="50000"/>
                </a:schemeClr>
              </a:gs>
              <a:gs pos="100000">
                <a:schemeClr val="accent2">
                  <a:alpha val="74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14742CC-05F9-44AC-AF98-AB6EF810E4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96001" cy="6858000"/>
          </a:xfrm>
          <a:prstGeom prst="rect">
            <a:avLst/>
          </a:prstGeom>
          <a:gradFill>
            <a:gsLst>
              <a:gs pos="0">
                <a:schemeClr val="accent2">
                  <a:alpha val="17000"/>
                </a:schemeClr>
              </a:gs>
              <a:gs pos="85000">
                <a:schemeClr val="accent4">
                  <a:alpha val="40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3">
            <a:extLst>
              <a:ext uri="{FF2B5EF4-FFF2-40B4-BE49-F238E27FC236}">
                <a16:creationId xmlns:a16="http://schemas.microsoft.com/office/drawing/2014/main" id="{853C77DB-C7E3-4B1F-9AD0-1EB2982A8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3460656" y="-2569189"/>
            <a:ext cx="5115722" cy="10255626"/>
          </a:xfrm>
          <a:custGeom>
            <a:avLst/>
            <a:gdLst>
              <a:gd name="connsiteX0" fmla="*/ 2065105 w 2065105"/>
              <a:gd name="connsiteY0" fmla="*/ 0 h 4139967"/>
              <a:gd name="connsiteX1" fmla="*/ 2065105 w 2065105"/>
              <a:gd name="connsiteY1" fmla="*/ 4139967 h 4139967"/>
              <a:gd name="connsiteX2" fmla="*/ 1858573 w 2065105"/>
              <a:gd name="connsiteY2" fmla="*/ 4129538 h 4139967"/>
              <a:gd name="connsiteX3" fmla="*/ 0 w 2065105"/>
              <a:gd name="connsiteY3" fmla="*/ 2069983 h 4139967"/>
              <a:gd name="connsiteX4" fmla="*/ 1858573 w 2065105"/>
              <a:gd name="connsiteY4" fmla="*/ 10428 h 4139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65105" h="4139967">
                <a:moveTo>
                  <a:pt x="2065105" y="0"/>
                </a:moveTo>
                <a:lnTo>
                  <a:pt x="2065105" y="4139967"/>
                </a:lnTo>
                <a:lnTo>
                  <a:pt x="1858573" y="4129538"/>
                </a:lnTo>
                <a:cubicBezTo>
                  <a:pt x="814640" y="4023521"/>
                  <a:pt x="0" y="3141887"/>
                  <a:pt x="0" y="2069983"/>
                </a:cubicBezTo>
                <a:cubicBezTo>
                  <a:pt x="0" y="998079"/>
                  <a:pt x="814640" y="116446"/>
                  <a:pt x="1858573" y="10428"/>
                </a:cubicBezTo>
                <a:close/>
              </a:path>
            </a:pathLst>
          </a:custGeom>
          <a:gradFill flip="none" rotWithShape="1">
            <a:gsLst>
              <a:gs pos="7000">
                <a:schemeClr val="accent4">
                  <a:lumMod val="60000"/>
                  <a:lumOff val="40000"/>
                  <a:alpha val="3000"/>
                </a:schemeClr>
              </a:gs>
              <a:gs pos="100000">
                <a:schemeClr val="accent4">
                  <a:lumMod val="60000"/>
                  <a:lumOff val="40000"/>
                  <a:alpha val="37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9DBB4F46-68DB-18E0-F4B0-0109E52B2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-800555"/>
            <a:ext cx="9144000" cy="2826182"/>
          </a:xfrm>
        </p:spPr>
        <p:txBody>
          <a:bodyPr vert="horz" lIns="0" tIns="0" rIns="0" bIns="0" rtlCol="0" anchor="ctr">
            <a:normAutofit/>
          </a:bodyPr>
          <a:lstStyle/>
          <a:p>
            <a:pPr algn="ctr"/>
            <a:r>
              <a:rPr lang="en-US" sz="4400" spc="750">
                <a:solidFill>
                  <a:schemeClr val="bg1"/>
                </a:solidFill>
              </a:rPr>
              <a:t>PROPOSED METHOD</a:t>
            </a: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39657222-ABDC-B622-D415-1665CEBE97C2}"/>
              </a:ext>
            </a:extLst>
          </p:cNvPr>
          <p:cNvSpPr txBox="1"/>
          <p:nvPr/>
        </p:nvSpPr>
        <p:spPr>
          <a:xfrm>
            <a:off x="496454" y="2020454"/>
            <a:ext cx="11199091" cy="2585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tr" err="1">
                <a:solidFill>
                  <a:schemeClr val="bg1"/>
                </a:solidFill>
                <a:ea typeface="+mn-lt"/>
                <a:cs typeface="+mn-lt"/>
              </a:rPr>
              <a:t>Even</a:t>
            </a:r>
            <a:r>
              <a:rPr lang="tr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tr" err="1">
                <a:solidFill>
                  <a:schemeClr val="bg1"/>
                </a:solidFill>
                <a:ea typeface="+mn-lt"/>
                <a:cs typeface="+mn-lt"/>
              </a:rPr>
              <a:t>though</a:t>
            </a:r>
            <a:r>
              <a:rPr lang="tr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tr" err="1">
                <a:solidFill>
                  <a:schemeClr val="bg1"/>
                </a:solidFill>
                <a:ea typeface="+mn-lt"/>
                <a:cs typeface="+mn-lt"/>
              </a:rPr>
              <a:t>LLMs</a:t>
            </a:r>
            <a:r>
              <a:rPr lang="tr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tr" err="1">
                <a:solidFill>
                  <a:schemeClr val="bg1"/>
                </a:solidFill>
                <a:ea typeface="+mn-lt"/>
                <a:cs typeface="+mn-lt"/>
              </a:rPr>
              <a:t>are</a:t>
            </a:r>
            <a:r>
              <a:rPr lang="tr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tr" err="1">
                <a:solidFill>
                  <a:schemeClr val="bg1"/>
                </a:solidFill>
                <a:ea typeface="+mn-lt"/>
                <a:cs typeface="+mn-lt"/>
              </a:rPr>
              <a:t>advanced</a:t>
            </a:r>
            <a:r>
              <a:rPr lang="tr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tr" err="1">
                <a:solidFill>
                  <a:schemeClr val="bg1"/>
                </a:solidFill>
                <a:ea typeface="+mn-lt"/>
                <a:cs typeface="+mn-lt"/>
              </a:rPr>
              <a:t>models</a:t>
            </a:r>
            <a:r>
              <a:rPr lang="tr">
                <a:solidFill>
                  <a:schemeClr val="bg1"/>
                </a:solidFill>
                <a:ea typeface="+mn-lt"/>
                <a:cs typeface="+mn-lt"/>
              </a:rPr>
              <a:t> as a </a:t>
            </a:r>
            <a:r>
              <a:rPr lang="tr" err="1">
                <a:solidFill>
                  <a:schemeClr val="bg1"/>
                </a:solidFill>
                <a:ea typeface="+mn-lt"/>
                <a:cs typeface="+mn-lt"/>
              </a:rPr>
              <a:t>result</a:t>
            </a:r>
            <a:r>
              <a:rPr lang="tr">
                <a:solidFill>
                  <a:schemeClr val="bg1"/>
                </a:solidFill>
                <a:ea typeface="+mn-lt"/>
                <a:cs typeface="+mn-lt"/>
              </a:rPr>
              <a:t> of </a:t>
            </a:r>
            <a:r>
              <a:rPr lang="tr" err="1">
                <a:solidFill>
                  <a:schemeClr val="bg1"/>
                </a:solidFill>
                <a:ea typeface="+mn-lt"/>
                <a:cs typeface="+mn-lt"/>
              </a:rPr>
              <a:t>machine</a:t>
            </a:r>
            <a:r>
              <a:rPr lang="tr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tr" err="1">
                <a:solidFill>
                  <a:schemeClr val="bg1"/>
                </a:solidFill>
                <a:ea typeface="+mn-lt"/>
                <a:cs typeface="+mn-lt"/>
              </a:rPr>
              <a:t>learning</a:t>
            </a:r>
            <a:r>
              <a:rPr lang="tr">
                <a:solidFill>
                  <a:schemeClr val="bg1"/>
                </a:solidFill>
                <a:ea typeface="+mn-lt"/>
                <a:cs typeface="+mn-lt"/>
              </a:rPr>
              <a:t>, </a:t>
            </a:r>
            <a:r>
              <a:rPr lang="tr" err="1">
                <a:solidFill>
                  <a:schemeClr val="bg1"/>
                </a:solidFill>
                <a:ea typeface="+mn-lt"/>
                <a:cs typeface="+mn-lt"/>
              </a:rPr>
              <a:t>we</a:t>
            </a:r>
            <a:r>
              <a:rPr lang="tr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tr" err="1">
                <a:solidFill>
                  <a:schemeClr val="bg1"/>
                </a:solidFill>
                <a:ea typeface="+mn-lt"/>
                <a:cs typeface="+mn-lt"/>
              </a:rPr>
              <a:t>started</a:t>
            </a:r>
            <a:r>
              <a:rPr lang="tr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tr" err="1">
                <a:solidFill>
                  <a:schemeClr val="bg1"/>
                </a:solidFill>
                <a:ea typeface="+mn-lt"/>
                <a:cs typeface="+mn-lt"/>
              </a:rPr>
              <a:t>to</a:t>
            </a:r>
            <a:r>
              <a:rPr lang="tr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tr" err="1">
                <a:solidFill>
                  <a:schemeClr val="bg1"/>
                </a:solidFill>
                <a:ea typeface="+mn-lt"/>
                <a:cs typeface="+mn-lt"/>
              </a:rPr>
              <a:t>take</a:t>
            </a:r>
            <a:r>
              <a:rPr lang="tr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tr" err="1">
                <a:solidFill>
                  <a:schemeClr val="bg1"/>
                </a:solidFill>
                <a:ea typeface="+mn-lt"/>
                <a:cs typeface="+mn-lt"/>
              </a:rPr>
              <a:t>this</a:t>
            </a:r>
            <a:r>
              <a:rPr lang="tr">
                <a:solidFill>
                  <a:schemeClr val="bg1"/>
                </a:solidFill>
                <a:ea typeface="+mn-lt"/>
                <a:cs typeface="+mn-lt"/>
              </a:rPr>
              <a:t> problem </a:t>
            </a:r>
            <a:r>
              <a:rPr lang="tr" err="1">
                <a:solidFill>
                  <a:schemeClr val="bg1"/>
                </a:solidFill>
                <a:ea typeface="+mn-lt"/>
                <a:cs typeface="+mn-lt"/>
              </a:rPr>
              <a:t>into</a:t>
            </a:r>
            <a:r>
              <a:rPr lang="tr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tr" err="1">
                <a:solidFill>
                  <a:schemeClr val="bg1"/>
                </a:solidFill>
                <a:ea typeface="+mn-lt"/>
                <a:cs typeface="+mn-lt"/>
              </a:rPr>
              <a:t>consideration</a:t>
            </a:r>
            <a:r>
              <a:rPr lang="tr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tr" err="1">
                <a:solidFill>
                  <a:schemeClr val="bg1"/>
                </a:solidFill>
                <a:ea typeface="+mn-lt"/>
                <a:cs typeface="+mn-lt"/>
              </a:rPr>
              <a:t>with</a:t>
            </a:r>
            <a:r>
              <a:rPr lang="tr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tr" err="1">
                <a:solidFill>
                  <a:schemeClr val="bg1"/>
                </a:solidFill>
                <a:ea typeface="+mn-lt"/>
                <a:cs typeface="+mn-lt"/>
              </a:rPr>
              <a:t>the</a:t>
            </a:r>
            <a:r>
              <a:rPr lang="tr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tr" err="1">
                <a:solidFill>
                  <a:schemeClr val="bg1"/>
                </a:solidFill>
                <a:ea typeface="+mn-lt"/>
                <a:cs typeface="+mn-lt"/>
              </a:rPr>
              <a:t>project</a:t>
            </a:r>
            <a:r>
              <a:rPr lang="tr">
                <a:solidFill>
                  <a:schemeClr val="bg1"/>
                </a:solidFill>
                <a:ea typeface="+mn-lt"/>
                <a:cs typeface="+mn-lt"/>
              </a:rPr>
              <a:t> "</a:t>
            </a:r>
            <a:r>
              <a:rPr lang="tr" err="1">
                <a:solidFill>
                  <a:schemeClr val="bg1"/>
                </a:solidFill>
                <a:ea typeface="+mn-lt"/>
                <a:cs typeface="+mn-lt"/>
              </a:rPr>
              <a:t>The</a:t>
            </a:r>
            <a:r>
              <a:rPr lang="tr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tr" err="1">
                <a:solidFill>
                  <a:schemeClr val="bg1"/>
                </a:solidFill>
                <a:ea typeface="+mn-lt"/>
                <a:cs typeface="+mn-lt"/>
              </a:rPr>
              <a:t>solution</a:t>
            </a:r>
            <a:r>
              <a:rPr lang="tr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tr" err="1">
                <a:solidFill>
                  <a:schemeClr val="bg1"/>
                </a:solidFill>
                <a:ea typeface="+mn-lt"/>
                <a:cs typeface="+mn-lt"/>
              </a:rPr>
              <a:t>to</a:t>
            </a:r>
            <a:r>
              <a:rPr lang="tr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tr" err="1">
                <a:solidFill>
                  <a:schemeClr val="bg1"/>
                </a:solidFill>
                <a:ea typeface="+mn-lt"/>
                <a:cs typeface="+mn-lt"/>
              </a:rPr>
              <a:t>the</a:t>
            </a:r>
            <a:r>
              <a:rPr lang="tr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tr" err="1">
                <a:solidFill>
                  <a:schemeClr val="bg1"/>
                </a:solidFill>
                <a:ea typeface="+mn-lt"/>
                <a:cs typeface="+mn-lt"/>
              </a:rPr>
              <a:t>ethical</a:t>
            </a:r>
            <a:r>
              <a:rPr lang="tr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tr" err="1">
                <a:solidFill>
                  <a:schemeClr val="bg1"/>
                </a:solidFill>
                <a:ea typeface="+mn-lt"/>
                <a:cs typeface="+mn-lt"/>
              </a:rPr>
              <a:t>result</a:t>
            </a:r>
            <a:r>
              <a:rPr lang="tr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tr" err="1">
                <a:solidFill>
                  <a:schemeClr val="bg1"/>
                </a:solidFill>
                <a:ea typeface="+mn-lt"/>
                <a:cs typeface="+mn-lt"/>
              </a:rPr>
              <a:t>that</a:t>
            </a:r>
            <a:r>
              <a:rPr lang="tr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tr" err="1">
                <a:solidFill>
                  <a:schemeClr val="bg1"/>
                </a:solidFill>
                <a:ea typeface="+mn-lt"/>
                <a:cs typeface="+mn-lt"/>
              </a:rPr>
              <a:t>emerges</a:t>
            </a:r>
            <a:r>
              <a:rPr lang="tr">
                <a:solidFill>
                  <a:schemeClr val="bg1"/>
                </a:solidFill>
                <a:ea typeface="+mn-lt"/>
                <a:cs typeface="+mn-lt"/>
              </a:rPr>
              <a:t> can </a:t>
            </a:r>
            <a:r>
              <a:rPr lang="tr" err="1">
                <a:solidFill>
                  <a:schemeClr val="bg1"/>
                </a:solidFill>
                <a:ea typeface="+mn-lt"/>
                <a:cs typeface="+mn-lt"/>
              </a:rPr>
              <a:t>still</a:t>
            </a:r>
            <a:r>
              <a:rPr lang="tr">
                <a:solidFill>
                  <a:schemeClr val="bg1"/>
                </a:solidFill>
                <a:ea typeface="+mn-lt"/>
                <a:cs typeface="+mn-lt"/>
              </a:rPr>
              <a:t> be </a:t>
            </a:r>
            <a:r>
              <a:rPr lang="tr" err="1">
                <a:solidFill>
                  <a:schemeClr val="bg1"/>
                </a:solidFill>
                <a:ea typeface="+mn-lt"/>
                <a:cs typeface="+mn-lt"/>
              </a:rPr>
              <a:t>realized</a:t>
            </a:r>
            <a:r>
              <a:rPr lang="tr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tr" err="1">
                <a:solidFill>
                  <a:schemeClr val="bg1"/>
                </a:solidFill>
                <a:ea typeface="+mn-lt"/>
                <a:cs typeface="+mn-lt"/>
              </a:rPr>
              <a:t>with</a:t>
            </a:r>
            <a:r>
              <a:rPr lang="tr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tr" err="1">
                <a:solidFill>
                  <a:schemeClr val="bg1"/>
                </a:solidFill>
                <a:ea typeface="+mn-lt"/>
                <a:cs typeface="+mn-lt"/>
              </a:rPr>
              <a:t>the</a:t>
            </a:r>
            <a:r>
              <a:rPr lang="tr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tr" err="1">
                <a:solidFill>
                  <a:schemeClr val="bg1"/>
                </a:solidFill>
                <a:ea typeface="+mn-lt"/>
                <a:cs typeface="+mn-lt"/>
              </a:rPr>
              <a:t>machine</a:t>
            </a:r>
            <a:r>
              <a:rPr lang="tr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tr" err="1">
                <a:solidFill>
                  <a:schemeClr val="bg1"/>
                </a:solidFill>
                <a:ea typeface="+mn-lt"/>
                <a:cs typeface="+mn-lt"/>
              </a:rPr>
              <a:t>learning</a:t>
            </a:r>
            <a:r>
              <a:rPr lang="tr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tr" err="1">
                <a:solidFill>
                  <a:schemeClr val="bg1"/>
                </a:solidFill>
                <a:ea typeface="+mn-lt"/>
                <a:cs typeface="+mn-lt"/>
              </a:rPr>
              <a:t>method</a:t>
            </a:r>
            <a:r>
              <a:rPr lang="tr">
                <a:solidFill>
                  <a:schemeClr val="bg1"/>
                </a:solidFill>
                <a:ea typeface="+mn-lt"/>
                <a:cs typeface="+mn-lt"/>
              </a:rPr>
              <a:t>."</a:t>
            </a:r>
          </a:p>
          <a:p>
            <a:pPr marL="285750" indent="-285750">
              <a:buFont typeface="Arial"/>
              <a:buChar char="•"/>
            </a:pPr>
            <a:endParaRPr lang="tr">
              <a:solidFill>
                <a:schemeClr val="bg1"/>
              </a:solidFill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tr" err="1">
                <a:solidFill>
                  <a:schemeClr val="bg1"/>
                </a:solidFill>
                <a:ea typeface="+mn-lt"/>
                <a:cs typeface="+mn-lt"/>
              </a:rPr>
              <a:t>With</a:t>
            </a:r>
            <a:r>
              <a:rPr lang="tr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tr" err="1">
                <a:solidFill>
                  <a:schemeClr val="bg1"/>
                </a:solidFill>
                <a:ea typeface="+mn-lt"/>
                <a:cs typeface="+mn-lt"/>
              </a:rPr>
              <a:t>this</a:t>
            </a:r>
            <a:r>
              <a:rPr lang="tr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tr" err="1">
                <a:solidFill>
                  <a:schemeClr val="bg1"/>
                </a:solidFill>
                <a:ea typeface="+mn-lt"/>
                <a:cs typeface="+mn-lt"/>
              </a:rPr>
              <a:t>tought</a:t>
            </a:r>
            <a:r>
              <a:rPr lang="tr">
                <a:solidFill>
                  <a:schemeClr val="bg1"/>
                </a:solidFill>
                <a:ea typeface="+mn-lt"/>
                <a:cs typeface="+mn-lt"/>
              </a:rPr>
              <a:t> </a:t>
            </a:r>
            <a:r>
              <a:rPr lang="tr" err="1">
                <a:solidFill>
                  <a:schemeClr val="bg1"/>
                </a:solidFill>
                <a:ea typeface="+mn-lt"/>
                <a:cs typeface="+mn-lt"/>
              </a:rPr>
              <a:t>we</a:t>
            </a:r>
            <a:r>
              <a:rPr lang="tr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tr" err="1">
                <a:solidFill>
                  <a:schemeClr val="bg1"/>
                </a:solidFill>
                <a:ea typeface="+mn-lt"/>
                <a:cs typeface="+mn-lt"/>
              </a:rPr>
              <a:t>aimed</a:t>
            </a:r>
            <a:r>
              <a:rPr lang="tr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tr" err="1">
                <a:solidFill>
                  <a:schemeClr val="bg1"/>
                </a:solidFill>
                <a:ea typeface="+mn-lt"/>
                <a:cs typeface="+mn-lt"/>
              </a:rPr>
              <a:t>to</a:t>
            </a:r>
            <a:r>
              <a:rPr lang="tr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tr" err="1">
                <a:solidFill>
                  <a:schemeClr val="bg1"/>
                </a:solidFill>
                <a:ea typeface="+mn-lt"/>
                <a:cs typeface="+mn-lt"/>
              </a:rPr>
              <a:t>develop</a:t>
            </a:r>
            <a:r>
              <a:rPr lang="tr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tr" err="1">
                <a:solidFill>
                  <a:schemeClr val="bg1"/>
                </a:solidFill>
                <a:ea typeface="+mn-lt"/>
                <a:cs typeface="+mn-lt"/>
              </a:rPr>
              <a:t>different</a:t>
            </a:r>
            <a:r>
              <a:rPr lang="tr">
                <a:solidFill>
                  <a:schemeClr val="bg1"/>
                </a:solidFill>
                <a:ea typeface="+mn-lt"/>
                <a:cs typeface="+mn-lt"/>
              </a:rPr>
              <a:t> </a:t>
            </a:r>
            <a:r>
              <a:rPr lang="tr" err="1">
                <a:solidFill>
                  <a:schemeClr val="bg1"/>
                </a:solidFill>
                <a:ea typeface="+mn-lt"/>
                <a:cs typeface="+mn-lt"/>
              </a:rPr>
              <a:t>machine</a:t>
            </a:r>
            <a:r>
              <a:rPr lang="tr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tr" err="1">
                <a:solidFill>
                  <a:schemeClr val="bg1"/>
                </a:solidFill>
                <a:ea typeface="+mn-lt"/>
                <a:cs typeface="+mn-lt"/>
              </a:rPr>
              <a:t>learning</a:t>
            </a:r>
            <a:r>
              <a:rPr lang="tr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tr" err="1">
                <a:solidFill>
                  <a:schemeClr val="bg1"/>
                </a:solidFill>
                <a:ea typeface="+mn-lt"/>
                <a:cs typeface="+mn-lt"/>
              </a:rPr>
              <a:t>and</a:t>
            </a:r>
            <a:r>
              <a:rPr lang="tr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tr" err="1">
                <a:solidFill>
                  <a:schemeClr val="bg1"/>
                </a:solidFill>
                <a:ea typeface="+mn-lt"/>
                <a:cs typeface="+mn-lt"/>
              </a:rPr>
              <a:t>deep</a:t>
            </a:r>
            <a:r>
              <a:rPr lang="tr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tr" err="1">
                <a:solidFill>
                  <a:schemeClr val="bg1"/>
                </a:solidFill>
                <a:ea typeface="+mn-lt"/>
                <a:cs typeface="+mn-lt"/>
              </a:rPr>
              <a:t>learning</a:t>
            </a:r>
            <a:r>
              <a:rPr lang="tr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tr" err="1">
                <a:solidFill>
                  <a:schemeClr val="bg1"/>
                </a:solidFill>
                <a:ea typeface="+mn-lt"/>
                <a:cs typeface="+mn-lt"/>
              </a:rPr>
              <a:t>based</a:t>
            </a:r>
            <a:r>
              <a:rPr lang="tr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tr" err="1">
                <a:solidFill>
                  <a:schemeClr val="bg1"/>
                </a:solidFill>
                <a:ea typeface="+mn-lt"/>
                <a:cs typeface="+mn-lt"/>
              </a:rPr>
              <a:t>models</a:t>
            </a:r>
            <a:r>
              <a:rPr lang="tr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tr" err="1">
                <a:solidFill>
                  <a:schemeClr val="bg1"/>
                </a:solidFill>
                <a:ea typeface="+mn-lt"/>
                <a:cs typeface="+mn-lt"/>
              </a:rPr>
              <a:t>that</a:t>
            </a:r>
            <a:r>
              <a:rPr lang="tr">
                <a:solidFill>
                  <a:schemeClr val="bg1"/>
                </a:solidFill>
                <a:ea typeface="+mn-lt"/>
                <a:cs typeface="+mn-lt"/>
              </a:rPr>
              <a:t> can </a:t>
            </a:r>
            <a:r>
              <a:rPr lang="tr" err="1">
                <a:solidFill>
                  <a:schemeClr val="bg1"/>
                </a:solidFill>
                <a:ea typeface="+mn-lt"/>
                <a:cs typeface="+mn-lt"/>
              </a:rPr>
              <a:t>classify</a:t>
            </a:r>
            <a:r>
              <a:rPr lang="tr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tr" err="1">
                <a:solidFill>
                  <a:schemeClr val="bg1"/>
                </a:solidFill>
                <a:ea typeface="+mn-lt"/>
                <a:cs typeface="+mn-lt"/>
              </a:rPr>
              <a:t>whether</a:t>
            </a:r>
            <a:r>
              <a:rPr lang="tr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tr" err="1">
                <a:solidFill>
                  <a:schemeClr val="bg1"/>
                </a:solidFill>
                <a:ea typeface="+mn-lt"/>
                <a:cs typeface="+mn-lt"/>
              </a:rPr>
              <a:t>the</a:t>
            </a:r>
            <a:r>
              <a:rPr lang="tr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tr" err="1">
                <a:solidFill>
                  <a:schemeClr val="bg1"/>
                </a:solidFill>
                <a:ea typeface="+mn-lt"/>
                <a:cs typeface="+mn-lt"/>
              </a:rPr>
              <a:t>given</a:t>
            </a:r>
            <a:r>
              <a:rPr lang="tr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tr" err="1">
                <a:solidFill>
                  <a:schemeClr val="bg1"/>
                </a:solidFill>
                <a:ea typeface="+mn-lt"/>
                <a:cs typeface="+mn-lt"/>
              </a:rPr>
              <a:t>text</a:t>
            </a:r>
            <a:r>
              <a:rPr lang="tr">
                <a:solidFill>
                  <a:schemeClr val="bg1"/>
                </a:solidFill>
                <a:ea typeface="+mn-lt"/>
                <a:cs typeface="+mn-lt"/>
              </a:rPr>
              <a:t> is </a:t>
            </a:r>
            <a:r>
              <a:rPr lang="tr" err="1">
                <a:solidFill>
                  <a:schemeClr val="bg1"/>
                </a:solidFill>
                <a:ea typeface="+mn-lt"/>
                <a:cs typeface="+mn-lt"/>
              </a:rPr>
              <a:t>written</a:t>
            </a:r>
            <a:r>
              <a:rPr lang="tr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tr" err="1">
                <a:solidFill>
                  <a:schemeClr val="bg1"/>
                </a:solidFill>
                <a:ea typeface="+mn-lt"/>
                <a:cs typeface="+mn-lt"/>
              </a:rPr>
              <a:t>by</a:t>
            </a:r>
            <a:r>
              <a:rPr lang="tr">
                <a:solidFill>
                  <a:schemeClr val="bg1"/>
                </a:solidFill>
                <a:ea typeface="+mn-lt"/>
                <a:cs typeface="+mn-lt"/>
              </a:rPr>
              <a:t> an LLM </a:t>
            </a:r>
            <a:r>
              <a:rPr lang="tr" err="1">
                <a:solidFill>
                  <a:schemeClr val="bg1"/>
                </a:solidFill>
                <a:ea typeface="+mn-lt"/>
                <a:cs typeface="+mn-lt"/>
              </a:rPr>
              <a:t>or</a:t>
            </a:r>
            <a:r>
              <a:rPr lang="tr">
                <a:solidFill>
                  <a:schemeClr val="bg1"/>
                </a:solidFill>
                <a:ea typeface="+mn-lt"/>
                <a:cs typeface="+mn-lt"/>
              </a:rPr>
              <a:t> not.</a:t>
            </a:r>
          </a:p>
          <a:p>
            <a:pPr marL="285750" indent="-285750">
              <a:buFont typeface="Arial"/>
              <a:buChar char="•"/>
            </a:pPr>
            <a:endParaRPr lang="tr">
              <a:solidFill>
                <a:schemeClr val="bg1"/>
              </a:solidFill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tr" err="1">
                <a:solidFill>
                  <a:schemeClr val="bg1"/>
                </a:solidFill>
                <a:ea typeface="+mn-lt"/>
                <a:cs typeface="+mn-lt"/>
              </a:rPr>
              <a:t>To</a:t>
            </a:r>
            <a:r>
              <a:rPr lang="tr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tr" err="1">
                <a:solidFill>
                  <a:schemeClr val="bg1"/>
                </a:solidFill>
                <a:ea typeface="+mn-lt"/>
                <a:cs typeface="+mn-lt"/>
              </a:rPr>
              <a:t>achieve</a:t>
            </a:r>
            <a:r>
              <a:rPr lang="tr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tr" err="1">
                <a:solidFill>
                  <a:schemeClr val="bg1"/>
                </a:solidFill>
                <a:ea typeface="+mn-lt"/>
                <a:cs typeface="+mn-lt"/>
              </a:rPr>
              <a:t>this</a:t>
            </a:r>
            <a:r>
              <a:rPr lang="tr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tr" err="1">
                <a:solidFill>
                  <a:schemeClr val="bg1"/>
                </a:solidFill>
                <a:ea typeface="+mn-lt"/>
                <a:cs typeface="+mn-lt"/>
              </a:rPr>
              <a:t>goal</a:t>
            </a:r>
            <a:r>
              <a:rPr lang="tr">
                <a:solidFill>
                  <a:schemeClr val="bg1"/>
                </a:solidFill>
                <a:ea typeface="+mn-lt"/>
                <a:cs typeface="+mn-lt"/>
              </a:rPr>
              <a:t>, </a:t>
            </a:r>
            <a:r>
              <a:rPr lang="tr" err="1">
                <a:solidFill>
                  <a:schemeClr val="bg1"/>
                </a:solidFill>
                <a:ea typeface="+mn-lt"/>
                <a:cs typeface="+mn-lt"/>
              </a:rPr>
              <a:t>we</a:t>
            </a:r>
            <a:r>
              <a:rPr lang="tr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tr" err="1">
                <a:solidFill>
                  <a:schemeClr val="bg1"/>
                </a:solidFill>
                <a:ea typeface="+mn-lt"/>
                <a:cs typeface="+mn-lt"/>
              </a:rPr>
              <a:t>benefit</a:t>
            </a:r>
            <a:r>
              <a:rPr lang="tr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tr" err="1">
                <a:solidFill>
                  <a:schemeClr val="bg1"/>
                </a:solidFill>
                <a:ea typeface="+mn-lt"/>
                <a:cs typeface="+mn-lt"/>
              </a:rPr>
              <a:t>from</a:t>
            </a:r>
            <a:r>
              <a:rPr lang="tr">
                <a:solidFill>
                  <a:schemeClr val="bg1"/>
                </a:solidFill>
                <a:ea typeface="+mn-lt"/>
                <a:cs typeface="+mn-lt"/>
              </a:rPr>
              <a:t> NLP </a:t>
            </a:r>
            <a:r>
              <a:rPr lang="tr" err="1">
                <a:solidFill>
                  <a:schemeClr val="bg1"/>
                </a:solidFill>
                <a:ea typeface="+mn-lt"/>
                <a:cs typeface="+mn-lt"/>
              </a:rPr>
              <a:t>techniques</a:t>
            </a:r>
            <a:r>
              <a:rPr lang="tr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tr" err="1">
                <a:solidFill>
                  <a:schemeClr val="bg1"/>
                </a:solidFill>
                <a:ea typeface="+mn-lt"/>
                <a:cs typeface="+mn-lt"/>
              </a:rPr>
              <a:t>applications</a:t>
            </a:r>
            <a:r>
              <a:rPr lang="tr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tr" err="1">
                <a:solidFill>
                  <a:schemeClr val="bg1"/>
                </a:solidFill>
                <a:ea typeface="+mn-lt"/>
                <a:cs typeface="+mn-lt"/>
              </a:rPr>
              <a:t>for</a:t>
            </a:r>
            <a:r>
              <a:rPr lang="tr">
                <a:solidFill>
                  <a:schemeClr val="bg1"/>
                </a:solidFill>
                <a:ea typeface="+mn-lt"/>
                <a:cs typeface="+mn-lt"/>
              </a:rPr>
              <a:t> data </a:t>
            </a:r>
            <a:r>
              <a:rPr lang="tr" err="1">
                <a:solidFill>
                  <a:schemeClr val="bg1"/>
                </a:solidFill>
                <a:ea typeface="+mn-lt"/>
                <a:cs typeface="+mn-lt"/>
              </a:rPr>
              <a:t>preparation</a:t>
            </a:r>
            <a:r>
              <a:rPr lang="tr">
                <a:solidFill>
                  <a:schemeClr val="bg1"/>
                </a:solidFill>
                <a:ea typeface="+mn-lt"/>
                <a:cs typeface="+mn-lt"/>
              </a:rPr>
              <a:t>, </a:t>
            </a:r>
            <a:r>
              <a:rPr lang="tr" err="1">
                <a:solidFill>
                  <a:schemeClr val="bg1"/>
                </a:solidFill>
                <a:ea typeface="+mn-lt"/>
                <a:cs typeface="+mn-lt"/>
              </a:rPr>
              <a:t>collected</a:t>
            </a:r>
            <a:r>
              <a:rPr lang="tr">
                <a:solidFill>
                  <a:schemeClr val="bg1"/>
                </a:solidFill>
                <a:ea typeface="+mn-lt"/>
                <a:cs typeface="+mn-lt"/>
              </a:rPr>
              <a:t> data </a:t>
            </a:r>
            <a:r>
              <a:rPr lang="tr" err="1">
                <a:solidFill>
                  <a:schemeClr val="bg1"/>
                </a:solidFill>
                <a:ea typeface="+mn-lt"/>
                <a:cs typeface="+mn-lt"/>
              </a:rPr>
              <a:t>from</a:t>
            </a:r>
            <a:r>
              <a:rPr lang="tr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tr" err="1">
                <a:solidFill>
                  <a:schemeClr val="bg1"/>
                </a:solidFill>
                <a:ea typeface="+mn-lt"/>
                <a:cs typeface="+mn-lt"/>
              </a:rPr>
              <a:t>different</a:t>
            </a:r>
            <a:r>
              <a:rPr lang="tr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tr" err="1">
                <a:solidFill>
                  <a:schemeClr val="bg1"/>
                </a:solidFill>
                <a:ea typeface="+mn-lt"/>
                <a:cs typeface="+mn-lt"/>
              </a:rPr>
              <a:t>sources</a:t>
            </a:r>
            <a:endParaRPr lang="tr">
              <a:solidFill>
                <a:schemeClr val="bg1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05430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BB02F283-AD3D-43EB-8EB3-EEABE7B685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7267ACD-C9FA-48F7-BA90-C05046F4EE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74922"/>
            <a:ext cx="12198726" cy="1606049"/>
          </a:xfrm>
          <a:prstGeom prst="rect">
            <a:avLst/>
          </a:prstGeom>
          <a:gradFill>
            <a:gsLst>
              <a:gs pos="0">
                <a:schemeClr val="accent5">
                  <a:alpha val="83000"/>
                </a:schemeClr>
              </a:gs>
              <a:gs pos="100000">
                <a:schemeClr val="accent4">
                  <a:alpha val="74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53E17AA8-C417-4F74-9F1B-EAD82A19B7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3270744" y="1998314"/>
            <a:ext cx="1605188" cy="8160125"/>
          </a:xfrm>
          <a:prstGeom prst="rect">
            <a:avLst/>
          </a:prstGeom>
          <a:gradFill>
            <a:gsLst>
              <a:gs pos="5000">
                <a:schemeClr val="accent2">
                  <a:alpha val="68000"/>
                </a:schemeClr>
              </a:gs>
              <a:gs pos="100000">
                <a:schemeClr val="accent5">
                  <a:alpha val="43000"/>
                </a:schemeClr>
              </a:gs>
            </a:gsLst>
            <a:lin ang="9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D79F9CB9-0076-49F5-845A-C97CCFC163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742413" y="2532510"/>
            <a:ext cx="1605189" cy="7090015"/>
          </a:xfrm>
          <a:prstGeom prst="rect">
            <a:avLst/>
          </a:prstGeom>
          <a:gradFill>
            <a:gsLst>
              <a:gs pos="42000">
                <a:schemeClr val="accent4">
                  <a:alpha val="0"/>
                </a:schemeClr>
              </a:gs>
              <a:gs pos="99000">
                <a:schemeClr val="accent6">
                  <a:alpha val="4800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0567348B-D4F9-4978-8FB4-D4031CD133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930450" y="5273748"/>
            <a:ext cx="7275001" cy="1150514"/>
          </a:xfrm>
          <a:prstGeom prst="rect">
            <a:avLst/>
          </a:prstGeom>
          <a:gradFill>
            <a:gsLst>
              <a:gs pos="0">
                <a:schemeClr val="accent5">
                  <a:alpha val="37000"/>
                </a:schemeClr>
              </a:gs>
              <a:gs pos="56000">
                <a:schemeClr val="accent5">
                  <a:alpha val="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DF7797B3-3256-1873-FCC3-1F5046A25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569" y="5553718"/>
            <a:ext cx="7203004" cy="1054645"/>
          </a:xfrm>
        </p:spPr>
        <p:txBody>
          <a:bodyPr vert="horz" lIns="0" tIns="0" rIns="0" bIns="0" rtlCol="0" anchor="ctr">
            <a:normAutofit/>
          </a:bodyPr>
          <a:lstStyle/>
          <a:p>
            <a:r>
              <a:rPr lang="en-US" sz="3200" spc="750">
                <a:solidFill>
                  <a:schemeClr val="bg1"/>
                </a:solidFill>
              </a:rPr>
              <a:t>Methodology</a:t>
            </a:r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A2CA07DE-64AB-658E-29B5-22EE39ED62A6}"/>
              </a:ext>
            </a:extLst>
          </p:cNvPr>
          <p:cNvSpPr txBox="1"/>
          <p:nvPr/>
        </p:nvSpPr>
        <p:spPr>
          <a:xfrm>
            <a:off x="8538142" y="5643349"/>
            <a:ext cx="3196658" cy="780914"/>
          </a:xfrm>
          <a:prstGeom prst="rect">
            <a:avLst/>
          </a:prstGeom>
        </p:spPr>
        <p:txBody>
          <a:bodyPr rot="0" spcFirstLastPara="0" vertOverflow="overflow" horzOverflow="overflow" vert="horz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140000"/>
              </a:lnSpc>
              <a:spcBef>
                <a:spcPts val="1000"/>
              </a:spcBef>
            </a:pPr>
            <a:r>
              <a:rPr lang="en-US" sz="1400" b="1" cap="all" spc="600">
                <a:solidFill>
                  <a:schemeClr val="bg1"/>
                </a:solidFill>
              </a:rPr>
              <a:t>CRISP-DM METHODOLOGY</a:t>
            </a:r>
          </a:p>
        </p:txBody>
      </p:sp>
      <p:pic>
        <p:nvPicPr>
          <p:cNvPr id="4" name="Resim 3" descr="metin, diyagram, çizgi, plan içeren bir resim&#10;&#10;Açıklama otomatik olarak oluşturuldu">
            <a:extLst>
              <a:ext uri="{FF2B5EF4-FFF2-40B4-BE49-F238E27FC236}">
                <a16:creationId xmlns:a16="http://schemas.microsoft.com/office/drawing/2014/main" id="{C33EEAA4-F818-B159-8BBE-0BDD5D95BC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955" y="810903"/>
            <a:ext cx="10575636" cy="3406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483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404E292-5FAB-47E8-A663-A07530CED8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80FF8ED-64CE-400C-A4D5-9F943FC264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0"/>
            <a:ext cx="12191999" cy="6858000"/>
          </a:xfrm>
          <a:prstGeom prst="rect">
            <a:avLst/>
          </a:prstGeom>
          <a:gradFill>
            <a:gsLst>
              <a:gs pos="0">
                <a:schemeClr val="accent5">
                  <a:alpha val="75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68868AD-100D-45F3-B11E-8A2936712B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12191999" cy="6858000"/>
          </a:xfrm>
          <a:prstGeom prst="rect">
            <a:avLst/>
          </a:prstGeom>
          <a:gradFill>
            <a:gsLst>
              <a:gs pos="49000">
                <a:schemeClr val="accent5">
                  <a:alpha val="50000"/>
                </a:schemeClr>
              </a:gs>
              <a:gs pos="100000">
                <a:schemeClr val="accent2">
                  <a:alpha val="74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14742CC-05F9-44AC-AF98-AB6EF810E4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96001" cy="6858000"/>
          </a:xfrm>
          <a:prstGeom prst="rect">
            <a:avLst/>
          </a:prstGeom>
          <a:gradFill>
            <a:gsLst>
              <a:gs pos="0">
                <a:schemeClr val="accent2">
                  <a:alpha val="17000"/>
                </a:schemeClr>
              </a:gs>
              <a:gs pos="85000">
                <a:schemeClr val="accent4">
                  <a:alpha val="40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3">
            <a:extLst>
              <a:ext uri="{FF2B5EF4-FFF2-40B4-BE49-F238E27FC236}">
                <a16:creationId xmlns:a16="http://schemas.microsoft.com/office/drawing/2014/main" id="{853C77DB-C7E3-4B1F-9AD0-1EB2982A8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3460656" y="-2569189"/>
            <a:ext cx="5115722" cy="10255626"/>
          </a:xfrm>
          <a:custGeom>
            <a:avLst/>
            <a:gdLst>
              <a:gd name="connsiteX0" fmla="*/ 2065105 w 2065105"/>
              <a:gd name="connsiteY0" fmla="*/ 0 h 4139967"/>
              <a:gd name="connsiteX1" fmla="*/ 2065105 w 2065105"/>
              <a:gd name="connsiteY1" fmla="*/ 4139967 h 4139967"/>
              <a:gd name="connsiteX2" fmla="*/ 1858573 w 2065105"/>
              <a:gd name="connsiteY2" fmla="*/ 4129538 h 4139967"/>
              <a:gd name="connsiteX3" fmla="*/ 0 w 2065105"/>
              <a:gd name="connsiteY3" fmla="*/ 2069983 h 4139967"/>
              <a:gd name="connsiteX4" fmla="*/ 1858573 w 2065105"/>
              <a:gd name="connsiteY4" fmla="*/ 10428 h 4139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65105" h="4139967">
                <a:moveTo>
                  <a:pt x="2065105" y="0"/>
                </a:moveTo>
                <a:lnTo>
                  <a:pt x="2065105" y="4139967"/>
                </a:lnTo>
                <a:lnTo>
                  <a:pt x="1858573" y="4129538"/>
                </a:lnTo>
                <a:cubicBezTo>
                  <a:pt x="814640" y="4023521"/>
                  <a:pt x="0" y="3141887"/>
                  <a:pt x="0" y="2069983"/>
                </a:cubicBezTo>
                <a:cubicBezTo>
                  <a:pt x="0" y="998079"/>
                  <a:pt x="814640" y="116446"/>
                  <a:pt x="1858573" y="10428"/>
                </a:cubicBezTo>
                <a:close/>
              </a:path>
            </a:pathLst>
          </a:custGeom>
          <a:gradFill flip="none" rotWithShape="1">
            <a:gsLst>
              <a:gs pos="7000">
                <a:schemeClr val="accent4">
                  <a:lumMod val="60000"/>
                  <a:lumOff val="40000"/>
                  <a:alpha val="3000"/>
                </a:schemeClr>
              </a:gs>
              <a:gs pos="100000">
                <a:schemeClr val="accent4">
                  <a:lumMod val="60000"/>
                  <a:lumOff val="40000"/>
                  <a:alpha val="37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0F9D5C02-E228-845E-BD1C-517F21BFC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8000" y="-858282"/>
            <a:ext cx="9144000" cy="2826182"/>
          </a:xfrm>
        </p:spPr>
        <p:txBody>
          <a:bodyPr vert="horz" lIns="0" tIns="0" rIns="0" bIns="0" rtlCol="0" anchor="ctr">
            <a:normAutofit/>
          </a:bodyPr>
          <a:lstStyle/>
          <a:p>
            <a:pPr algn="ctr"/>
            <a:r>
              <a:rPr lang="en-US" sz="4400" spc="750">
                <a:solidFill>
                  <a:schemeClr val="bg1"/>
                </a:solidFill>
              </a:rPr>
              <a:t>METHODOLOGY</a:t>
            </a: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10DF6F8D-B880-60AA-CF44-A42A597F23A6}"/>
              </a:ext>
            </a:extLst>
          </p:cNvPr>
          <p:cNvSpPr txBox="1"/>
          <p:nvPr/>
        </p:nvSpPr>
        <p:spPr>
          <a:xfrm>
            <a:off x="557068" y="1145886"/>
            <a:ext cx="10896022" cy="535531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tr-TR" b="1">
                <a:ea typeface="+mn-lt"/>
                <a:cs typeface="+mn-lt"/>
              </a:rPr>
              <a:t>1. Business </a:t>
            </a:r>
            <a:r>
              <a:rPr lang="tr-TR" b="1" err="1">
                <a:ea typeface="+mn-lt"/>
                <a:cs typeface="+mn-lt"/>
              </a:rPr>
              <a:t>Requirements</a:t>
            </a:r>
            <a:r>
              <a:rPr lang="tr-TR" b="1">
                <a:ea typeface="+mn-lt"/>
                <a:cs typeface="+mn-lt"/>
              </a:rPr>
              <a:t>:</a:t>
            </a:r>
            <a:endParaRPr lang="tr-TR"/>
          </a:p>
          <a:p>
            <a:endParaRPr lang="tr-TR" b="1">
              <a:solidFill>
                <a:schemeClr val="bg1"/>
              </a:solidFill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tr-TR" b="1">
                <a:solidFill>
                  <a:schemeClr val="bg1"/>
                </a:solidFill>
                <a:ea typeface="+mn-lt"/>
                <a:cs typeface="+mn-lt"/>
              </a:rPr>
              <a:t>Problem</a:t>
            </a:r>
            <a:r>
              <a:rPr lang="tr-TR">
                <a:solidFill>
                  <a:schemeClr val="bg1"/>
                </a:solidFill>
                <a:ea typeface="+mn-lt"/>
                <a:cs typeface="+mn-lt"/>
              </a:rPr>
              <a:t>: </a:t>
            </a:r>
            <a:r>
              <a:rPr lang="tr-TR" err="1">
                <a:solidFill>
                  <a:schemeClr val="bg1"/>
                </a:solidFill>
                <a:ea typeface="+mn-lt"/>
                <a:cs typeface="+mn-lt"/>
              </a:rPr>
              <a:t>Addressing</a:t>
            </a:r>
            <a:r>
              <a:rPr lang="tr-TR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tr-TR" err="1">
                <a:solidFill>
                  <a:schemeClr val="bg1"/>
                </a:solidFill>
                <a:ea typeface="+mn-lt"/>
                <a:cs typeface="+mn-lt"/>
              </a:rPr>
              <a:t>conflicts</a:t>
            </a:r>
            <a:r>
              <a:rPr lang="tr-TR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tr-TR" err="1">
                <a:solidFill>
                  <a:schemeClr val="bg1"/>
                </a:solidFill>
                <a:ea typeface="+mn-lt"/>
                <a:cs typeface="+mn-lt"/>
              </a:rPr>
              <a:t>arising</a:t>
            </a:r>
            <a:r>
              <a:rPr lang="tr-TR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tr-TR" err="1">
                <a:solidFill>
                  <a:schemeClr val="bg1"/>
                </a:solidFill>
                <a:ea typeface="+mn-lt"/>
                <a:cs typeface="+mn-lt"/>
              </a:rPr>
              <a:t>from</a:t>
            </a:r>
            <a:r>
              <a:rPr lang="tr-TR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tr-TR" err="1">
                <a:solidFill>
                  <a:schemeClr val="bg1"/>
                </a:solidFill>
                <a:ea typeface="+mn-lt"/>
                <a:cs typeface="+mn-lt"/>
              </a:rPr>
              <a:t>advancements</a:t>
            </a:r>
            <a:r>
              <a:rPr lang="tr-TR">
                <a:solidFill>
                  <a:schemeClr val="bg1"/>
                </a:solidFill>
                <a:ea typeface="+mn-lt"/>
                <a:cs typeface="+mn-lt"/>
              </a:rPr>
              <a:t> in </a:t>
            </a:r>
            <a:r>
              <a:rPr lang="tr-TR" err="1">
                <a:solidFill>
                  <a:schemeClr val="bg1"/>
                </a:solidFill>
                <a:ea typeface="+mn-lt"/>
                <a:cs typeface="+mn-lt"/>
              </a:rPr>
              <a:t>Large</a:t>
            </a:r>
            <a:r>
              <a:rPr lang="tr-TR">
                <a:solidFill>
                  <a:schemeClr val="bg1"/>
                </a:solidFill>
                <a:ea typeface="+mn-lt"/>
                <a:cs typeface="+mn-lt"/>
              </a:rPr>
              <a:t> Language </a:t>
            </a:r>
            <a:r>
              <a:rPr lang="tr-TR" err="1">
                <a:solidFill>
                  <a:schemeClr val="bg1"/>
                </a:solidFill>
                <a:ea typeface="+mn-lt"/>
                <a:cs typeface="+mn-lt"/>
              </a:rPr>
              <a:t>Models</a:t>
            </a:r>
            <a:r>
              <a:rPr lang="tr-TR">
                <a:solidFill>
                  <a:schemeClr val="bg1"/>
                </a:solidFill>
                <a:ea typeface="+mn-lt"/>
                <a:cs typeface="+mn-lt"/>
              </a:rPr>
              <a:t> (</a:t>
            </a:r>
            <a:r>
              <a:rPr lang="tr-TR" err="1">
                <a:solidFill>
                  <a:schemeClr val="bg1"/>
                </a:solidFill>
                <a:ea typeface="+mn-lt"/>
                <a:cs typeface="+mn-lt"/>
              </a:rPr>
              <a:t>LLMs</a:t>
            </a:r>
            <a:r>
              <a:rPr lang="tr-TR">
                <a:solidFill>
                  <a:schemeClr val="bg1"/>
                </a:solidFill>
                <a:ea typeface="+mn-lt"/>
                <a:cs typeface="+mn-lt"/>
              </a:rPr>
              <a:t>) in </a:t>
            </a:r>
            <a:r>
              <a:rPr lang="tr-TR" err="1">
                <a:solidFill>
                  <a:schemeClr val="bg1"/>
                </a:solidFill>
                <a:ea typeface="+mn-lt"/>
                <a:cs typeface="+mn-lt"/>
              </a:rPr>
              <a:t>human</a:t>
            </a:r>
            <a:r>
              <a:rPr lang="tr-TR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tr-TR" err="1">
                <a:solidFill>
                  <a:schemeClr val="bg1"/>
                </a:solidFill>
                <a:ea typeface="+mn-lt"/>
                <a:cs typeface="+mn-lt"/>
              </a:rPr>
              <a:t>writing</a:t>
            </a:r>
            <a:r>
              <a:rPr lang="tr-TR">
                <a:solidFill>
                  <a:schemeClr val="bg1"/>
                </a:solidFill>
                <a:ea typeface="+mn-lt"/>
                <a:cs typeface="+mn-lt"/>
              </a:rPr>
              <a:t>.</a:t>
            </a:r>
            <a:endParaRPr lang="tr-TR">
              <a:solidFill>
                <a:schemeClr val="bg1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tr-TR" b="1" err="1">
                <a:solidFill>
                  <a:schemeClr val="bg1"/>
                </a:solidFill>
                <a:ea typeface="+mn-lt"/>
                <a:cs typeface="+mn-lt"/>
              </a:rPr>
              <a:t>Goal</a:t>
            </a:r>
            <a:r>
              <a:rPr lang="tr-TR">
                <a:solidFill>
                  <a:schemeClr val="bg1"/>
                </a:solidFill>
                <a:ea typeface="+mn-lt"/>
                <a:cs typeface="+mn-lt"/>
              </a:rPr>
              <a:t>: </a:t>
            </a:r>
            <a:r>
              <a:rPr lang="tr-TR" err="1">
                <a:solidFill>
                  <a:schemeClr val="bg1"/>
                </a:solidFill>
                <a:ea typeface="+mn-lt"/>
                <a:cs typeface="+mn-lt"/>
              </a:rPr>
              <a:t>Develop</a:t>
            </a:r>
            <a:r>
              <a:rPr lang="tr-TR">
                <a:solidFill>
                  <a:schemeClr val="bg1"/>
                </a:solidFill>
                <a:ea typeface="+mn-lt"/>
                <a:cs typeface="+mn-lt"/>
              </a:rPr>
              <a:t> an </a:t>
            </a:r>
            <a:r>
              <a:rPr lang="tr-TR" err="1">
                <a:solidFill>
                  <a:schemeClr val="bg1"/>
                </a:solidFill>
                <a:ea typeface="+mn-lt"/>
                <a:cs typeface="+mn-lt"/>
              </a:rPr>
              <a:t>essay</a:t>
            </a:r>
            <a:r>
              <a:rPr lang="tr-TR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tr-TR" err="1">
                <a:solidFill>
                  <a:schemeClr val="bg1"/>
                </a:solidFill>
                <a:ea typeface="+mn-lt"/>
                <a:cs typeface="+mn-lt"/>
              </a:rPr>
              <a:t>detection</a:t>
            </a:r>
            <a:r>
              <a:rPr lang="tr-TR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tr-TR" err="1">
                <a:solidFill>
                  <a:schemeClr val="bg1"/>
                </a:solidFill>
                <a:ea typeface="+mn-lt"/>
                <a:cs typeface="+mn-lt"/>
              </a:rPr>
              <a:t>system</a:t>
            </a:r>
            <a:r>
              <a:rPr lang="tr-TR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tr-TR" err="1">
                <a:solidFill>
                  <a:schemeClr val="bg1"/>
                </a:solidFill>
                <a:ea typeface="+mn-lt"/>
                <a:cs typeface="+mn-lt"/>
              </a:rPr>
              <a:t>using</a:t>
            </a:r>
            <a:r>
              <a:rPr lang="tr-TR">
                <a:solidFill>
                  <a:schemeClr val="bg1"/>
                </a:solidFill>
                <a:ea typeface="+mn-lt"/>
                <a:cs typeface="+mn-lt"/>
              </a:rPr>
              <a:t> Natural Language </a:t>
            </a:r>
            <a:r>
              <a:rPr lang="tr-TR" err="1">
                <a:solidFill>
                  <a:schemeClr val="bg1"/>
                </a:solidFill>
                <a:ea typeface="+mn-lt"/>
                <a:cs typeface="+mn-lt"/>
              </a:rPr>
              <a:t>Processing</a:t>
            </a:r>
            <a:r>
              <a:rPr lang="tr-TR">
                <a:solidFill>
                  <a:schemeClr val="bg1"/>
                </a:solidFill>
                <a:ea typeface="+mn-lt"/>
                <a:cs typeface="+mn-lt"/>
              </a:rPr>
              <a:t> (NLP) </a:t>
            </a:r>
            <a:r>
              <a:rPr lang="tr-TR" err="1">
                <a:solidFill>
                  <a:schemeClr val="bg1"/>
                </a:solidFill>
                <a:ea typeface="+mn-lt"/>
                <a:cs typeface="+mn-lt"/>
              </a:rPr>
              <a:t>to</a:t>
            </a:r>
            <a:r>
              <a:rPr lang="tr-TR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tr-TR" err="1">
                <a:solidFill>
                  <a:schemeClr val="bg1"/>
                </a:solidFill>
                <a:ea typeface="+mn-lt"/>
                <a:cs typeface="+mn-lt"/>
              </a:rPr>
              <a:t>distinguish</a:t>
            </a:r>
            <a:r>
              <a:rPr lang="tr-TR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tr-TR" err="1">
                <a:solidFill>
                  <a:schemeClr val="bg1"/>
                </a:solidFill>
                <a:ea typeface="+mn-lt"/>
                <a:cs typeface="+mn-lt"/>
              </a:rPr>
              <a:t>between</a:t>
            </a:r>
            <a:r>
              <a:rPr lang="tr-TR">
                <a:solidFill>
                  <a:schemeClr val="bg1"/>
                </a:solidFill>
                <a:ea typeface="+mn-lt"/>
                <a:cs typeface="+mn-lt"/>
              </a:rPr>
              <a:t> AI-</a:t>
            </a:r>
            <a:r>
              <a:rPr lang="tr-TR" err="1">
                <a:solidFill>
                  <a:schemeClr val="bg1"/>
                </a:solidFill>
                <a:ea typeface="+mn-lt"/>
                <a:cs typeface="+mn-lt"/>
              </a:rPr>
              <a:t>generated</a:t>
            </a:r>
            <a:r>
              <a:rPr lang="tr-TR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tr-TR" err="1">
                <a:solidFill>
                  <a:schemeClr val="bg1"/>
                </a:solidFill>
                <a:ea typeface="+mn-lt"/>
                <a:cs typeface="+mn-lt"/>
              </a:rPr>
              <a:t>and</a:t>
            </a:r>
            <a:r>
              <a:rPr lang="tr-TR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tr-TR" err="1">
                <a:solidFill>
                  <a:schemeClr val="bg1"/>
                </a:solidFill>
                <a:ea typeface="+mn-lt"/>
                <a:cs typeface="+mn-lt"/>
              </a:rPr>
              <a:t>human</a:t>
            </a:r>
            <a:r>
              <a:rPr lang="tr-TR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tr-TR" err="1">
                <a:solidFill>
                  <a:schemeClr val="bg1"/>
                </a:solidFill>
                <a:ea typeface="+mn-lt"/>
                <a:cs typeface="+mn-lt"/>
              </a:rPr>
              <a:t>essays</a:t>
            </a:r>
            <a:r>
              <a:rPr lang="tr-TR">
                <a:solidFill>
                  <a:schemeClr val="bg1"/>
                </a:solidFill>
                <a:ea typeface="+mn-lt"/>
                <a:cs typeface="+mn-lt"/>
              </a:rPr>
              <a:t>.</a:t>
            </a:r>
            <a:endParaRPr lang="tr-TR">
              <a:solidFill>
                <a:schemeClr val="bg1"/>
              </a:solidFill>
            </a:endParaRPr>
          </a:p>
          <a:p>
            <a:pPr marL="285750" indent="-285750">
              <a:buFont typeface="Arial"/>
              <a:buChar char="•"/>
            </a:pPr>
            <a:endParaRPr lang="tr-TR">
              <a:ea typeface="+mn-lt"/>
              <a:cs typeface="+mn-lt"/>
            </a:endParaRPr>
          </a:p>
          <a:p>
            <a:r>
              <a:rPr lang="tr-TR" b="1">
                <a:ea typeface="+mn-lt"/>
                <a:cs typeface="+mn-lt"/>
              </a:rPr>
              <a:t>2. Data </a:t>
            </a:r>
            <a:r>
              <a:rPr lang="tr-TR" b="1" err="1">
                <a:ea typeface="+mn-lt"/>
                <a:cs typeface="+mn-lt"/>
              </a:rPr>
              <a:t>Requirements</a:t>
            </a:r>
            <a:r>
              <a:rPr lang="tr-TR" b="1">
                <a:ea typeface="+mn-lt"/>
                <a:cs typeface="+mn-lt"/>
              </a:rPr>
              <a:t>:</a:t>
            </a:r>
            <a:endParaRPr lang="tr-TR"/>
          </a:p>
          <a:p>
            <a:endParaRPr lang="tr-TR" b="1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tr-TR" b="1">
                <a:solidFill>
                  <a:schemeClr val="bg1"/>
                </a:solidFill>
                <a:ea typeface="+mn-lt"/>
                <a:cs typeface="+mn-lt"/>
              </a:rPr>
              <a:t>Data </a:t>
            </a:r>
            <a:r>
              <a:rPr lang="tr-TR" b="1" err="1">
                <a:solidFill>
                  <a:schemeClr val="bg1"/>
                </a:solidFill>
                <a:ea typeface="+mn-lt"/>
                <a:cs typeface="+mn-lt"/>
              </a:rPr>
              <a:t>Type</a:t>
            </a:r>
            <a:r>
              <a:rPr lang="tr-TR">
                <a:solidFill>
                  <a:schemeClr val="bg1"/>
                </a:solidFill>
                <a:ea typeface="+mn-lt"/>
                <a:cs typeface="+mn-lt"/>
              </a:rPr>
              <a:t>: </a:t>
            </a:r>
            <a:r>
              <a:rPr lang="tr-TR" err="1">
                <a:solidFill>
                  <a:schemeClr val="bg1"/>
                </a:solidFill>
                <a:ea typeface="+mn-lt"/>
                <a:cs typeface="+mn-lt"/>
              </a:rPr>
              <a:t>Text</a:t>
            </a:r>
            <a:r>
              <a:rPr lang="tr-TR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tr-TR" err="1">
                <a:solidFill>
                  <a:schemeClr val="bg1"/>
                </a:solidFill>
                <a:ea typeface="+mn-lt"/>
                <a:cs typeface="+mn-lt"/>
              </a:rPr>
              <a:t>strings</a:t>
            </a:r>
            <a:r>
              <a:rPr lang="tr-TR">
                <a:solidFill>
                  <a:schemeClr val="bg1"/>
                </a:solidFill>
                <a:ea typeface="+mn-lt"/>
                <a:cs typeface="+mn-lt"/>
              </a:rPr>
              <a:t>, as </a:t>
            </a:r>
            <a:r>
              <a:rPr lang="tr-TR" err="1">
                <a:solidFill>
                  <a:schemeClr val="bg1"/>
                </a:solidFill>
                <a:ea typeface="+mn-lt"/>
                <a:cs typeface="+mn-lt"/>
              </a:rPr>
              <a:t>this</a:t>
            </a:r>
            <a:r>
              <a:rPr lang="tr-TR">
                <a:solidFill>
                  <a:schemeClr val="bg1"/>
                </a:solidFill>
                <a:ea typeface="+mn-lt"/>
                <a:cs typeface="+mn-lt"/>
              </a:rPr>
              <a:t> is an NLP </a:t>
            </a:r>
            <a:r>
              <a:rPr lang="tr-TR" err="1">
                <a:solidFill>
                  <a:schemeClr val="bg1"/>
                </a:solidFill>
                <a:ea typeface="+mn-lt"/>
                <a:cs typeface="+mn-lt"/>
              </a:rPr>
              <a:t>project</a:t>
            </a:r>
            <a:r>
              <a:rPr lang="tr-TR">
                <a:solidFill>
                  <a:schemeClr val="bg1"/>
                </a:solidFill>
                <a:ea typeface="+mn-lt"/>
                <a:cs typeface="+mn-lt"/>
              </a:rPr>
              <a:t>.</a:t>
            </a:r>
            <a:endParaRPr lang="tr-TR">
              <a:solidFill>
                <a:schemeClr val="bg1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tr-TR" b="1">
                <a:solidFill>
                  <a:schemeClr val="bg1"/>
                </a:solidFill>
                <a:ea typeface="+mn-lt"/>
                <a:cs typeface="+mn-lt"/>
              </a:rPr>
              <a:t>Data Source</a:t>
            </a:r>
            <a:r>
              <a:rPr lang="tr-TR">
                <a:solidFill>
                  <a:schemeClr val="bg1"/>
                </a:solidFill>
                <a:ea typeface="+mn-lt"/>
                <a:cs typeface="+mn-lt"/>
              </a:rPr>
              <a:t>: </a:t>
            </a:r>
            <a:r>
              <a:rPr lang="tr-TR" err="1">
                <a:solidFill>
                  <a:schemeClr val="bg1"/>
                </a:solidFill>
                <a:ea typeface="+mn-lt"/>
                <a:cs typeface="+mn-lt"/>
              </a:rPr>
              <a:t>Utilize</a:t>
            </a:r>
            <a:r>
              <a:rPr lang="tr-TR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tr-TR" err="1">
                <a:solidFill>
                  <a:schemeClr val="bg1"/>
                </a:solidFill>
                <a:ea typeface="+mn-lt"/>
                <a:cs typeface="+mn-lt"/>
              </a:rPr>
              <a:t>publicly</a:t>
            </a:r>
            <a:r>
              <a:rPr lang="tr-TR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tr-TR" err="1">
                <a:solidFill>
                  <a:schemeClr val="bg1"/>
                </a:solidFill>
                <a:ea typeface="+mn-lt"/>
                <a:cs typeface="+mn-lt"/>
              </a:rPr>
              <a:t>available</a:t>
            </a:r>
            <a:r>
              <a:rPr lang="tr-TR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tr-TR" err="1">
                <a:solidFill>
                  <a:schemeClr val="bg1"/>
                </a:solidFill>
                <a:ea typeface="+mn-lt"/>
                <a:cs typeface="+mn-lt"/>
              </a:rPr>
              <a:t>labeled</a:t>
            </a:r>
            <a:r>
              <a:rPr lang="tr-TR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tr-TR" err="1">
                <a:solidFill>
                  <a:schemeClr val="bg1"/>
                </a:solidFill>
                <a:ea typeface="+mn-lt"/>
                <a:cs typeface="+mn-lt"/>
              </a:rPr>
              <a:t>datasets</a:t>
            </a:r>
            <a:r>
              <a:rPr lang="tr-TR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tr-TR" err="1">
                <a:solidFill>
                  <a:schemeClr val="bg1"/>
                </a:solidFill>
                <a:ea typeface="+mn-lt"/>
                <a:cs typeface="+mn-lt"/>
              </a:rPr>
              <a:t>with</a:t>
            </a:r>
            <a:r>
              <a:rPr lang="tr-TR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tr-TR" err="1">
                <a:solidFill>
                  <a:schemeClr val="bg1"/>
                </a:solidFill>
                <a:ea typeface="+mn-lt"/>
                <a:cs typeface="+mn-lt"/>
              </a:rPr>
              <a:t>texts</a:t>
            </a:r>
            <a:r>
              <a:rPr lang="tr-TR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tr-TR" err="1">
                <a:solidFill>
                  <a:schemeClr val="bg1"/>
                </a:solidFill>
                <a:ea typeface="+mn-lt"/>
                <a:cs typeface="+mn-lt"/>
              </a:rPr>
              <a:t>from</a:t>
            </a:r>
            <a:r>
              <a:rPr lang="tr-TR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tr-TR" err="1">
                <a:solidFill>
                  <a:schemeClr val="bg1"/>
                </a:solidFill>
                <a:ea typeface="+mn-lt"/>
                <a:cs typeface="+mn-lt"/>
              </a:rPr>
              <a:t>various</a:t>
            </a:r>
            <a:r>
              <a:rPr lang="tr-TR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tr-TR" err="1">
                <a:solidFill>
                  <a:schemeClr val="bg1"/>
                </a:solidFill>
                <a:ea typeface="+mn-lt"/>
                <a:cs typeface="+mn-lt"/>
              </a:rPr>
              <a:t>LLMs</a:t>
            </a:r>
            <a:r>
              <a:rPr lang="tr-TR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tr-TR" err="1">
                <a:solidFill>
                  <a:schemeClr val="bg1"/>
                </a:solidFill>
                <a:ea typeface="+mn-lt"/>
                <a:cs typeface="+mn-lt"/>
              </a:rPr>
              <a:t>and</a:t>
            </a:r>
            <a:r>
              <a:rPr lang="tr-TR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tr-TR" err="1">
                <a:solidFill>
                  <a:schemeClr val="bg1"/>
                </a:solidFill>
                <a:ea typeface="+mn-lt"/>
                <a:cs typeface="+mn-lt"/>
              </a:rPr>
              <a:t>human</a:t>
            </a:r>
            <a:r>
              <a:rPr lang="tr-TR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tr-TR" err="1">
                <a:solidFill>
                  <a:schemeClr val="bg1"/>
                </a:solidFill>
                <a:ea typeface="+mn-lt"/>
                <a:cs typeface="+mn-lt"/>
              </a:rPr>
              <a:t>authors</a:t>
            </a:r>
            <a:r>
              <a:rPr lang="tr-TR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tr-TR" err="1">
                <a:solidFill>
                  <a:schemeClr val="bg1"/>
                </a:solidFill>
                <a:ea typeface="+mn-lt"/>
                <a:cs typeface="+mn-lt"/>
              </a:rPr>
              <a:t>for</a:t>
            </a:r>
            <a:r>
              <a:rPr lang="tr-TR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tr-TR" err="1">
                <a:solidFill>
                  <a:schemeClr val="bg1"/>
                </a:solidFill>
                <a:ea typeface="+mn-lt"/>
                <a:cs typeface="+mn-lt"/>
              </a:rPr>
              <a:t>diversity</a:t>
            </a:r>
            <a:r>
              <a:rPr lang="tr-TR">
                <a:solidFill>
                  <a:schemeClr val="bg1"/>
                </a:solidFill>
                <a:ea typeface="+mn-lt"/>
                <a:cs typeface="+mn-lt"/>
              </a:rPr>
              <a:t>.</a:t>
            </a:r>
            <a:endParaRPr lang="tr-TR">
              <a:solidFill>
                <a:schemeClr val="bg1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tr-TR" b="1">
                <a:solidFill>
                  <a:schemeClr val="bg1"/>
                </a:solidFill>
                <a:ea typeface="+mn-lt"/>
                <a:cs typeface="+mn-lt"/>
              </a:rPr>
              <a:t>Data Volume</a:t>
            </a:r>
            <a:r>
              <a:rPr lang="tr-TR">
                <a:solidFill>
                  <a:schemeClr val="bg1"/>
                </a:solidFill>
                <a:ea typeface="+mn-lt"/>
                <a:cs typeface="+mn-lt"/>
              </a:rPr>
              <a:t>: </a:t>
            </a:r>
            <a:r>
              <a:rPr lang="tr-TR" err="1">
                <a:solidFill>
                  <a:schemeClr val="bg1"/>
                </a:solidFill>
                <a:ea typeface="+mn-lt"/>
                <a:cs typeface="+mn-lt"/>
              </a:rPr>
              <a:t>Large</a:t>
            </a:r>
            <a:r>
              <a:rPr lang="tr-TR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tr-TR" err="1">
                <a:solidFill>
                  <a:schemeClr val="bg1"/>
                </a:solidFill>
                <a:ea typeface="+mn-lt"/>
                <a:cs typeface="+mn-lt"/>
              </a:rPr>
              <a:t>volume</a:t>
            </a:r>
            <a:r>
              <a:rPr lang="tr-TR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tr-TR" err="1">
                <a:solidFill>
                  <a:schemeClr val="bg1"/>
                </a:solidFill>
                <a:ea typeface="+mn-lt"/>
                <a:cs typeface="+mn-lt"/>
              </a:rPr>
              <a:t>for</a:t>
            </a:r>
            <a:r>
              <a:rPr lang="tr-TR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tr-TR" err="1">
                <a:solidFill>
                  <a:schemeClr val="bg1"/>
                </a:solidFill>
                <a:ea typeface="+mn-lt"/>
                <a:cs typeface="+mn-lt"/>
              </a:rPr>
              <a:t>better</a:t>
            </a:r>
            <a:r>
              <a:rPr lang="tr-TR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tr-TR" err="1">
                <a:solidFill>
                  <a:schemeClr val="bg1"/>
                </a:solidFill>
                <a:ea typeface="+mn-lt"/>
                <a:cs typeface="+mn-lt"/>
              </a:rPr>
              <a:t>generalization</a:t>
            </a:r>
            <a:r>
              <a:rPr lang="tr-TR">
                <a:solidFill>
                  <a:schemeClr val="bg1"/>
                </a:solidFill>
                <a:ea typeface="+mn-lt"/>
                <a:cs typeface="+mn-lt"/>
              </a:rPr>
              <a:t>.</a:t>
            </a:r>
            <a:endParaRPr lang="tr-TR">
              <a:solidFill>
                <a:schemeClr val="bg1"/>
              </a:solidFill>
            </a:endParaRPr>
          </a:p>
          <a:p>
            <a:endParaRPr lang="tr-TR">
              <a:ea typeface="+mn-lt"/>
              <a:cs typeface="+mn-lt"/>
            </a:endParaRPr>
          </a:p>
          <a:p>
            <a:r>
              <a:rPr lang="tr-TR" b="1">
                <a:ea typeface="+mn-lt"/>
                <a:cs typeface="+mn-lt"/>
              </a:rPr>
              <a:t>3. Model </a:t>
            </a:r>
            <a:r>
              <a:rPr lang="tr-TR" b="1" err="1">
                <a:ea typeface="+mn-lt"/>
                <a:cs typeface="+mn-lt"/>
              </a:rPr>
              <a:t>Requirements</a:t>
            </a:r>
            <a:r>
              <a:rPr lang="tr-TR" b="1">
                <a:ea typeface="+mn-lt"/>
                <a:cs typeface="+mn-lt"/>
              </a:rPr>
              <a:t>:</a:t>
            </a:r>
            <a:endParaRPr lang="tr-TR"/>
          </a:p>
          <a:p>
            <a:endParaRPr lang="tr-TR" b="1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tr-TR" b="1" err="1">
                <a:solidFill>
                  <a:schemeClr val="bg1"/>
                </a:solidFill>
                <a:ea typeface="+mn-lt"/>
                <a:cs typeface="+mn-lt"/>
              </a:rPr>
              <a:t>Selection</a:t>
            </a:r>
            <a:r>
              <a:rPr lang="tr-TR" b="1">
                <a:solidFill>
                  <a:schemeClr val="bg1"/>
                </a:solidFill>
                <a:ea typeface="+mn-lt"/>
                <a:cs typeface="+mn-lt"/>
              </a:rPr>
              <a:t> of </a:t>
            </a:r>
            <a:r>
              <a:rPr lang="tr-TR" b="1" err="1">
                <a:solidFill>
                  <a:schemeClr val="bg1"/>
                </a:solidFill>
                <a:ea typeface="+mn-lt"/>
                <a:cs typeface="+mn-lt"/>
              </a:rPr>
              <a:t>appropriate</a:t>
            </a:r>
            <a:r>
              <a:rPr lang="tr-TR" b="1">
                <a:solidFill>
                  <a:schemeClr val="bg1"/>
                </a:solidFill>
                <a:ea typeface="+mn-lt"/>
                <a:cs typeface="+mn-lt"/>
              </a:rPr>
              <a:t> model</a:t>
            </a:r>
            <a:r>
              <a:rPr lang="tr-TR">
                <a:solidFill>
                  <a:schemeClr val="bg1"/>
                </a:solidFill>
                <a:ea typeface="+mn-lt"/>
                <a:cs typeface="+mn-lt"/>
              </a:rPr>
              <a:t>: </a:t>
            </a:r>
            <a:r>
              <a:rPr lang="tr-TR" err="1">
                <a:solidFill>
                  <a:schemeClr val="bg1"/>
                </a:solidFill>
                <a:ea typeface="+mn-lt"/>
                <a:cs typeface="+mn-lt"/>
              </a:rPr>
              <a:t>Binary</a:t>
            </a:r>
            <a:r>
              <a:rPr lang="tr-TR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tr-TR" err="1">
                <a:solidFill>
                  <a:schemeClr val="bg1"/>
                </a:solidFill>
                <a:ea typeface="+mn-lt"/>
                <a:cs typeface="+mn-lt"/>
              </a:rPr>
              <a:t>classification</a:t>
            </a:r>
            <a:r>
              <a:rPr lang="tr-TR">
                <a:solidFill>
                  <a:schemeClr val="bg1"/>
                </a:solidFill>
                <a:ea typeface="+mn-lt"/>
                <a:cs typeface="+mn-lt"/>
              </a:rPr>
              <a:t> problem </a:t>
            </a:r>
            <a:r>
              <a:rPr lang="tr-TR" err="1">
                <a:solidFill>
                  <a:schemeClr val="bg1"/>
                </a:solidFill>
                <a:ea typeface="+mn-lt"/>
                <a:cs typeface="+mn-lt"/>
              </a:rPr>
              <a:t>suggests</a:t>
            </a:r>
            <a:r>
              <a:rPr lang="tr-TR">
                <a:solidFill>
                  <a:schemeClr val="bg1"/>
                </a:solidFill>
                <a:ea typeface="+mn-lt"/>
                <a:cs typeface="+mn-lt"/>
              </a:rPr>
              <a:t> m</a:t>
            </a:r>
            <a:r>
              <a:rPr lang="tr" err="1">
                <a:solidFill>
                  <a:schemeClr val="bg1"/>
                </a:solidFill>
                <a:ea typeface="+mn-lt"/>
                <a:cs typeface="+mn-lt"/>
              </a:rPr>
              <a:t>achine</a:t>
            </a:r>
            <a:r>
              <a:rPr lang="tr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tr" err="1">
                <a:solidFill>
                  <a:schemeClr val="bg1"/>
                </a:solidFill>
                <a:ea typeface="+mn-lt"/>
                <a:cs typeface="+mn-lt"/>
              </a:rPr>
              <a:t>learning</a:t>
            </a:r>
            <a:r>
              <a:rPr lang="tr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tr" err="1">
                <a:solidFill>
                  <a:schemeClr val="bg1"/>
                </a:solidFill>
                <a:ea typeface="+mn-lt"/>
                <a:cs typeface="+mn-lt"/>
              </a:rPr>
              <a:t>methods</a:t>
            </a:r>
            <a:r>
              <a:rPr lang="tr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tr" err="1">
                <a:solidFill>
                  <a:schemeClr val="bg1"/>
                </a:solidFill>
                <a:ea typeface="+mn-lt"/>
                <a:cs typeface="+mn-lt"/>
              </a:rPr>
              <a:t>such</a:t>
            </a:r>
            <a:r>
              <a:rPr lang="tr">
                <a:solidFill>
                  <a:schemeClr val="bg1"/>
                </a:solidFill>
                <a:ea typeface="+mn-lt"/>
                <a:cs typeface="+mn-lt"/>
              </a:rPr>
              <a:t> as </a:t>
            </a:r>
            <a:r>
              <a:rPr lang="tr" err="1">
                <a:solidFill>
                  <a:schemeClr val="bg1"/>
                </a:solidFill>
                <a:ea typeface="+mn-lt"/>
                <a:cs typeface="+mn-lt"/>
              </a:rPr>
              <a:t>logistic</a:t>
            </a:r>
            <a:r>
              <a:rPr lang="tr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tr" err="1">
                <a:solidFill>
                  <a:schemeClr val="bg1"/>
                </a:solidFill>
                <a:ea typeface="+mn-lt"/>
                <a:cs typeface="+mn-lt"/>
              </a:rPr>
              <a:t>regression</a:t>
            </a:r>
            <a:r>
              <a:rPr lang="tr">
                <a:solidFill>
                  <a:schemeClr val="bg1"/>
                </a:solidFill>
                <a:ea typeface="+mn-lt"/>
                <a:cs typeface="+mn-lt"/>
              </a:rPr>
              <a:t>, </a:t>
            </a:r>
            <a:r>
              <a:rPr lang="tr" err="1">
                <a:solidFill>
                  <a:schemeClr val="bg1"/>
                </a:solidFill>
                <a:ea typeface="+mn-lt"/>
                <a:cs typeface="+mn-lt"/>
              </a:rPr>
              <a:t>naive</a:t>
            </a:r>
            <a:r>
              <a:rPr lang="tr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tr" err="1">
                <a:solidFill>
                  <a:schemeClr val="bg1"/>
                </a:solidFill>
                <a:ea typeface="+mn-lt"/>
                <a:cs typeface="+mn-lt"/>
              </a:rPr>
              <a:t>bayes</a:t>
            </a:r>
            <a:r>
              <a:rPr lang="tr">
                <a:solidFill>
                  <a:schemeClr val="bg1"/>
                </a:solidFill>
                <a:ea typeface="+mn-lt"/>
                <a:cs typeface="+mn-lt"/>
              </a:rPr>
              <a:t>, </a:t>
            </a:r>
            <a:r>
              <a:rPr lang="tr" err="1">
                <a:solidFill>
                  <a:schemeClr val="bg1"/>
                </a:solidFill>
                <a:ea typeface="+mn-lt"/>
                <a:cs typeface="+mn-lt"/>
              </a:rPr>
              <a:t>XGBoost</a:t>
            </a:r>
            <a:r>
              <a:rPr lang="tr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tr" err="1">
                <a:solidFill>
                  <a:schemeClr val="bg1"/>
                </a:solidFill>
                <a:ea typeface="+mn-lt"/>
                <a:cs typeface="+mn-lt"/>
              </a:rPr>
              <a:t>and</a:t>
            </a:r>
            <a:r>
              <a:rPr lang="tr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tr" err="1">
                <a:solidFill>
                  <a:schemeClr val="bg1"/>
                </a:solidFill>
                <a:ea typeface="+mn-lt"/>
                <a:cs typeface="+mn-lt"/>
              </a:rPr>
              <a:t>deep</a:t>
            </a:r>
            <a:r>
              <a:rPr lang="tr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tr" err="1">
                <a:solidFill>
                  <a:schemeClr val="bg1"/>
                </a:solidFill>
                <a:ea typeface="+mn-lt"/>
                <a:cs typeface="+mn-lt"/>
              </a:rPr>
              <a:t>learning</a:t>
            </a:r>
            <a:r>
              <a:rPr lang="tr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tr" err="1">
                <a:solidFill>
                  <a:schemeClr val="bg1"/>
                </a:solidFill>
                <a:ea typeface="+mn-lt"/>
                <a:cs typeface="+mn-lt"/>
              </a:rPr>
              <a:t>method</a:t>
            </a:r>
            <a:r>
              <a:rPr lang="tr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tr" err="1">
                <a:solidFill>
                  <a:schemeClr val="bg1"/>
                </a:solidFill>
                <a:ea typeface="+mn-lt"/>
                <a:cs typeface="+mn-lt"/>
              </a:rPr>
              <a:t>based</a:t>
            </a:r>
            <a:r>
              <a:rPr lang="tr">
                <a:solidFill>
                  <a:schemeClr val="bg1"/>
                </a:solidFill>
                <a:ea typeface="+mn-lt"/>
                <a:cs typeface="+mn-lt"/>
              </a:rPr>
              <a:t> on LSTM.</a:t>
            </a:r>
          </a:p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88092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4643CFF5-3073-44B6-9A56-4CAF096FF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F2641598-02DE-D52C-A718-1ADFA5B18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457200"/>
            <a:ext cx="5868785" cy="1556724"/>
          </a:xfrm>
        </p:spPr>
        <p:txBody>
          <a:bodyPr vert="horz" lIns="0" tIns="0" rIns="0" bIns="0" rtlCol="0" anchor="b">
            <a:normAutofit/>
          </a:bodyPr>
          <a:lstStyle/>
          <a:p>
            <a:r>
              <a:rPr lang="en-US"/>
              <a:t>METHODOLOGY</a:t>
            </a: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27B58F88-0348-6DAB-0EE2-49935799A003}"/>
              </a:ext>
            </a:extLst>
          </p:cNvPr>
          <p:cNvSpPr txBox="1"/>
          <p:nvPr/>
        </p:nvSpPr>
        <p:spPr>
          <a:xfrm>
            <a:off x="1371600" y="2344189"/>
            <a:ext cx="5868785" cy="3327336"/>
          </a:xfrm>
          <a:prstGeom prst="rect">
            <a:avLst/>
          </a:prstGeom>
        </p:spPr>
        <p:txBody>
          <a:bodyPr rot="0" spcFirstLastPara="0" vertOverflow="overflow" horzOverflow="overflow" vert="horz" lIns="0" tIns="0" rIns="0" bIns="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marL="285750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/>
              <a:t> Data Exploration and Understanding:</a:t>
            </a:r>
            <a:endParaRPr lang="en-US" sz="1600"/>
          </a:p>
          <a:p>
            <a:pPr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b="1"/>
          </a:p>
          <a:p>
            <a:pPr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/>
              <a:t>Combined datasets from various public sources, comprising 'text' and 'label' columns.</a:t>
            </a:r>
          </a:p>
          <a:p>
            <a:pPr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/>
              <a:t>'Label' column: Binary values (0 or 1) indicating AI-generated or human-authored.</a:t>
            </a:r>
          </a:p>
          <a:p>
            <a:pPr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/>
              <a:t>Dataset includes 188,601 texts of varying lengths.</a:t>
            </a:r>
          </a:p>
          <a:p>
            <a:pPr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/>
          </a:p>
          <a:p>
            <a:pPr marL="285750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/>
          </a:p>
        </p:txBody>
      </p:sp>
      <p:pic>
        <p:nvPicPr>
          <p:cNvPr id="5" name="Resim 4" descr="metin, ekran görüntüsü, yazı tipi, diyagram içeren bir resim&#10;&#10;Açıklama otomatik olarak oluşturuldu">
            <a:extLst>
              <a:ext uri="{FF2B5EF4-FFF2-40B4-BE49-F238E27FC236}">
                <a16:creationId xmlns:a16="http://schemas.microsoft.com/office/drawing/2014/main" id="{28F78715-D5AD-7D08-8D33-4F8C27304E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7585" y="1028700"/>
            <a:ext cx="4037215" cy="4274697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955DEFE8-24AF-47F7-B020-D4D76ABA18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391868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EAE3873-25FC-4346-B1D5-82E5F9D953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39186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67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612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4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6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4" name="Rectangle 28">
            <a:extLst>
              <a:ext uri="{FF2B5EF4-FFF2-40B4-BE49-F238E27FC236}">
                <a16:creationId xmlns:a16="http://schemas.microsoft.com/office/drawing/2014/main" id="{BB02F283-AD3D-43EB-8EB3-EEABE7B685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30">
            <a:extLst>
              <a:ext uri="{FF2B5EF4-FFF2-40B4-BE49-F238E27FC236}">
                <a16:creationId xmlns:a16="http://schemas.microsoft.com/office/drawing/2014/main" id="{87267ACD-C9FA-48F7-BA90-C05046F4EE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74922"/>
            <a:ext cx="12198726" cy="1606049"/>
          </a:xfrm>
          <a:prstGeom prst="rect">
            <a:avLst/>
          </a:prstGeom>
          <a:gradFill>
            <a:gsLst>
              <a:gs pos="0">
                <a:schemeClr val="accent5">
                  <a:alpha val="83000"/>
                </a:schemeClr>
              </a:gs>
              <a:gs pos="100000">
                <a:schemeClr val="accent4">
                  <a:alpha val="74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32">
            <a:extLst>
              <a:ext uri="{FF2B5EF4-FFF2-40B4-BE49-F238E27FC236}">
                <a16:creationId xmlns:a16="http://schemas.microsoft.com/office/drawing/2014/main" id="{53E17AA8-C417-4F74-9F1B-EAD82A19B7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3270744" y="1998314"/>
            <a:ext cx="1605188" cy="8160125"/>
          </a:xfrm>
          <a:prstGeom prst="rect">
            <a:avLst/>
          </a:prstGeom>
          <a:gradFill>
            <a:gsLst>
              <a:gs pos="5000">
                <a:schemeClr val="accent2">
                  <a:alpha val="68000"/>
                </a:schemeClr>
              </a:gs>
              <a:gs pos="100000">
                <a:schemeClr val="accent5">
                  <a:alpha val="43000"/>
                </a:schemeClr>
              </a:gs>
            </a:gsLst>
            <a:lin ang="9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34">
            <a:extLst>
              <a:ext uri="{FF2B5EF4-FFF2-40B4-BE49-F238E27FC236}">
                <a16:creationId xmlns:a16="http://schemas.microsoft.com/office/drawing/2014/main" id="{D79F9CB9-0076-49F5-845A-C97CCFC163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742413" y="2532510"/>
            <a:ext cx="1605189" cy="7090015"/>
          </a:xfrm>
          <a:prstGeom prst="rect">
            <a:avLst/>
          </a:prstGeom>
          <a:gradFill>
            <a:gsLst>
              <a:gs pos="42000">
                <a:schemeClr val="accent4">
                  <a:alpha val="0"/>
                </a:schemeClr>
              </a:gs>
              <a:gs pos="99000">
                <a:schemeClr val="accent6">
                  <a:alpha val="4800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6">
            <a:extLst>
              <a:ext uri="{FF2B5EF4-FFF2-40B4-BE49-F238E27FC236}">
                <a16:creationId xmlns:a16="http://schemas.microsoft.com/office/drawing/2014/main" id="{0567348B-D4F9-4978-8FB4-D4031CD133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930450" y="5273748"/>
            <a:ext cx="7275001" cy="1150514"/>
          </a:xfrm>
          <a:prstGeom prst="rect">
            <a:avLst/>
          </a:prstGeom>
          <a:gradFill>
            <a:gsLst>
              <a:gs pos="0">
                <a:schemeClr val="accent5">
                  <a:alpha val="37000"/>
                </a:schemeClr>
              </a:gs>
              <a:gs pos="56000">
                <a:schemeClr val="accent5">
                  <a:alpha val="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2A829E8F-5896-75F0-2429-65AB90E12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569" y="5553718"/>
            <a:ext cx="8465066" cy="1054645"/>
          </a:xfrm>
        </p:spPr>
        <p:txBody>
          <a:bodyPr vert="horz" lIns="0" tIns="0" rIns="0" bIns="0" rtlCol="0" anchor="ctr">
            <a:normAutofit/>
          </a:bodyPr>
          <a:lstStyle/>
          <a:p>
            <a:r>
              <a:rPr lang="en-US" sz="3200" spc="750" dirty="0">
                <a:solidFill>
                  <a:schemeClr val="bg1"/>
                </a:solidFill>
              </a:rPr>
              <a:t>LSTM Model </a:t>
            </a:r>
            <a:r>
              <a:rPr lang="en-US" sz="3200" spc="750" dirty="0" err="1">
                <a:solidFill>
                  <a:schemeClr val="bg1"/>
                </a:solidFill>
              </a:rPr>
              <a:t>archıtecture</a:t>
            </a:r>
          </a:p>
        </p:txBody>
      </p:sp>
      <p:graphicFrame>
        <p:nvGraphicFramePr>
          <p:cNvPr id="5" name="Tablo 4">
            <a:extLst>
              <a:ext uri="{FF2B5EF4-FFF2-40B4-BE49-F238E27FC236}">
                <a16:creationId xmlns:a16="http://schemas.microsoft.com/office/drawing/2014/main" id="{B539C26D-B6B3-0839-F710-6173E41BF4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636421"/>
              </p:ext>
            </p:extLst>
          </p:nvPr>
        </p:nvGraphicFramePr>
        <p:xfrm>
          <a:off x="1592072" y="804934"/>
          <a:ext cx="9014582" cy="3712179"/>
        </p:xfrm>
        <a:graphic>
          <a:graphicData uri="http://schemas.openxmlformats.org/drawingml/2006/table">
            <a:tbl>
              <a:tblPr firstRow="1" bandRow="1">
                <a:solidFill>
                  <a:srgbClr val="F7F7F7"/>
                </a:solidFill>
                <a:tableStyleId>{5C22544A-7EE6-4342-B048-85BDC9FD1C3A}</a:tableStyleId>
              </a:tblPr>
              <a:tblGrid>
                <a:gridCol w="3330536">
                  <a:extLst>
                    <a:ext uri="{9D8B030D-6E8A-4147-A177-3AD203B41FA5}">
                      <a16:colId xmlns:a16="http://schemas.microsoft.com/office/drawing/2014/main" val="2298042419"/>
                    </a:ext>
                  </a:extLst>
                </a:gridCol>
                <a:gridCol w="3435966">
                  <a:extLst>
                    <a:ext uri="{9D8B030D-6E8A-4147-A177-3AD203B41FA5}">
                      <a16:colId xmlns:a16="http://schemas.microsoft.com/office/drawing/2014/main" val="985022393"/>
                    </a:ext>
                  </a:extLst>
                </a:gridCol>
                <a:gridCol w="2248080">
                  <a:extLst>
                    <a:ext uri="{9D8B030D-6E8A-4147-A177-3AD203B41FA5}">
                      <a16:colId xmlns:a16="http://schemas.microsoft.com/office/drawing/2014/main" val="3469981351"/>
                    </a:ext>
                  </a:extLst>
                </a:gridCol>
              </a:tblGrid>
              <a:tr h="101841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2500" b="1" cap="all" spc="60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LAYER (TYPE)</a:t>
                      </a:r>
                      <a:endParaRPr lang="tr-TR" sz="2500" b="1" cap="all" spc="6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282893" marR="282893" marT="282893" marB="282893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2500" b="1" cap="all" spc="60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OUTPUT SHAPE</a:t>
                      </a:r>
                      <a:endParaRPr lang="tr-TR" sz="2500" b="1" cap="all" spc="6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282893" marR="282893" marT="282893" marB="282893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2500" b="1" cap="all" spc="60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PARAMS</a:t>
                      </a:r>
                      <a:endParaRPr lang="tr-TR" sz="2500" b="1" cap="all" spc="6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282893" marR="282893" marT="282893" marB="282893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8394112"/>
                  </a:ext>
                </a:extLst>
              </a:tr>
              <a:tr h="89792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3300" cap="none" spc="0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lstm_1 (LSTM)</a:t>
                      </a:r>
                    </a:p>
                  </a:txBody>
                  <a:tcPr marL="130969" marR="130969" marT="130969" marB="18859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3300" cap="none" spc="0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(</a:t>
                      </a:r>
                      <a:r>
                        <a:rPr lang="tr-TR" sz="3300" cap="none" spc="0" dirty="0" err="1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None</a:t>
                      </a:r>
                      <a:r>
                        <a:rPr lang="tr-TR" sz="3300" cap="none" spc="0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, 1 , 128)</a:t>
                      </a:r>
                      <a:endParaRPr lang="tr-TR" sz="3300" cap="none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30969" marR="130969" marT="130969" marB="18859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3300" cap="none" spc="0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117248</a:t>
                      </a:r>
                    </a:p>
                  </a:txBody>
                  <a:tcPr marL="130969" marR="130969" marT="130969" marB="18859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7476792"/>
                  </a:ext>
                </a:extLst>
              </a:tr>
              <a:tr h="89792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3300" cap="none" spc="0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dense (Dense)</a:t>
                      </a:r>
                    </a:p>
                  </a:txBody>
                  <a:tcPr marL="130969" marR="130969" marT="130969" marB="18859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3300" cap="none" spc="0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(</a:t>
                      </a:r>
                      <a:r>
                        <a:rPr lang="tr-TR" sz="3300" cap="none" spc="0" err="1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None</a:t>
                      </a:r>
                      <a:r>
                        <a:rPr lang="tr-TR" sz="3300" cap="none" spc="0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, 1 , 64)</a:t>
                      </a:r>
                    </a:p>
                  </a:txBody>
                  <a:tcPr marL="130969" marR="130969" marT="130969" marB="18859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3300" cap="none" spc="0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8256</a:t>
                      </a:r>
                    </a:p>
                  </a:txBody>
                  <a:tcPr marL="130969" marR="130969" marT="130969" marB="18859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4925207"/>
                  </a:ext>
                </a:extLst>
              </a:tr>
              <a:tr h="89792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3300" cap="none" spc="0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dense_1 (Dense)</a:t>
                      </a:r>
                    </a:p>
                  </a:txBody>
                  <a:tcPr marL="130969" marR="130969" marT="130969" marB="18859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3300" cap="none" spc="0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(</a:t>
                      </a:r>
                      <a:r>
                        <a:rPr lang="tr-TR" sz="3300" cap="none" spc="0" err="1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None</a:t>
                      </a:r>
                      <a:r>
                        <a:rPr lang="tr-TR" sz="3300" cap="none" spc="0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, 1 , 1)</a:t>
                      </a:r>
                    </a:p>
                  </a:txBody>
                  <a:tcPr marL="130969" marR="130969" marT="130969" marB="18859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3300" cap="none" spc="0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56</a:t>
                      </a:r>
                    </a:p>
                  </a:txBody>
                  <a:tcPr marL="130969" marR="130969" marT="130969" marB="18859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6129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4376303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AnalogousFromDarkSeedLeftStep">
      <a:dk1>
        <a:srgbClr val="000000"/>
      </a:dk1>
      <a:lt1>
        <a:srgbClr val="FFFFFF"/>
      </a:lt1>
      <a:dk2>
        <a:srgbClr val="1B2C2F"/>
      </a:dk2>
      <a:lt2>
        <a:srgbClr val="F1F3F0"/>
      </a:lt2>
      <a:accent1>
        <a:srgbClr val="C629E7"/>
      </a:accent1>
      <a:accent2>
        <a:srgbClr val="6F25D7"/>
      </a:accent2>
      <a:accent3>
        <a:srgbClr val="2C2DE7"/>
      </a:accent3>
      <a:accent4>
        <a:srgbClr val="1767D5"/>
      </a:accent4>
      <a:accent5>
        <a:srgbClr val="26BBD8"/>
      </a:accent5>
      <a:accent6>
        <a:srgbClr val="15C397"/>
      </a:accent6>
      <a:hlink>
        <a:srgbClr val="3F95BF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Geniş ekran</PresentationFormat>
  <Slides>18</Slides>
  <Notes>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18</vt:i4>
      </vt:variant>
    </vt:vector>
  </HeadingPairs>
  <TitlesOfParts>
    <vt:vector size="19" baseType="lpstr">
      <vt:lpstr>GradientRiseVTI</vt:lpstr>
      <vt:lpstr>ClassificatIon of LLM Generated Text and Human Generated Text</vt:lpstr>
      <vt:lpstr>CONTENT</vt:lpstr>
      <vt:lpstr>Introductıon</vt:lpstr>
      <vt:lpstr>PROBLEM</vt:lpstr>
      <vt:lpstr>PROPOSED METHOD</vt:lpstr>
      <vt:lpstr>Methodology</vt:lpstr>
      <vt:lpstr>METHODOLOGY</vt:lpstr>
      <vt:lpstr>METHODOLOGY</vt:lpstr>
      <vt:lpstr>LSTM Model archıtecture</vt:lpstr>
      <vt:lpstr>Experiments wıth TF/IDF Approach</vt:lpstr>
      <vt:lpstr>EXPERIMENTS WITH TF/IDF APPROACH</vt:lpstr>
      <vt:lpstr>EXPERIMENTS WITH TF/IDF APPROACH</vt:lpstr>
      <vt:lpstr>Model RESULTSWITH TF/IDF Approach</vt:lpstr>
      <vt:lpstr>EXPERIMENTS WITh Word2vec APPROACH</vt:lpstr>
      <vt:lpstr>EXPERIMENTS WITh Word2vec APPROACH</vt:lpstr>
      <vt:lpstr>Model RESULTSWITH Word2vec Approach</vt:lpstr>
      <vt:lpstr>Conclusıon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/>
  <cp:revision>313</cp:revision>
  <dcterms:created xsi:type="dcterms:W3CDTF">2024-05-09T19:52:38Z</dcterms:created>
  <dcterms:modified xsi:type="dcterms:W3CDTF">2024-05-23T13:45:59Z</dcterms:modified>
</cp:coreProperties>
</file>