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Aileron" charset="1" panose="00000500000000000000"/>
      <p:regular r:id="rId14"/>
    </p:embeddedFont>
    <p:embeddedFont>
      <p:font typeface="Aileron Bold" charset="1" panose="00000800000000000000"/>
      <p:regular r:id="rId15"/>
    </p:embeddedFont>
    <p:embeddedFont>
      <p:font typeface="Aileron Italics" charset="1" panose="00000500000000000000"/>
      <p:regular r:id="rId16"/>
    </p:embeddedFont>
    <p:embeddedFont>
      <p:font typeface="Aileron Bold Italics" charset="1" panose="00000800000000000000"/>
      <p:regular r:id="rId17"/>
    </p:embeddedFont>
    <p:embeddedFont>
      <p:font typeface="Aileron Thin" charset="1" panose="00000300000000000000"/>
      <p:regular r:id="rId18"/>
    </p:embeddedFont>
    <p:embeddedFont>
      <p:font typeface="Aileron Thin Italics" charset="1" panose="00000300000000000000"/>
      <p:regular r:id="rId19"/>
    </p:embeddedFont>
    <p:embeddedFont>
      <p:font typeface="Aileron Light" charset="1" panose="00000400000000000000"/>
      <p:regular r:id="rId20"/>
    </p:embeddedFont>
    <p:embeddedFont>
      <p:font typeface="Aileron Light Italics" charset="1" panose="00000400000000000000"/>
      <p:regular r:id="rId21"/>
    </p:embeddedFont>
    <p:embeddedFont>
      <p:font typeface="Aileron Ultra-Bold" charset="1" panose="00000A00000000000000"/>
      <p:regular r:id="rId22"/>
    </p:embeddedFont>
    <p:embeddedFont>
      <p:font typeface="Aileron Ultra-Bold Italics" charset="1" panose="00000A00000000000000"/>
      <p:regular r:id="rId23"/>
    </p:embeddedFont>
    <p:embeddedFont>
      <p:font typeface="Aileron Heavy" charset="1" panose="00000A00000000000000"/>
      <p:regular r:id="rId24"/>
    </p:embeddedFont>
    <p:embeddedFont>
      <p:font typeface="Aileron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1884" y="5143500"/>
            <a:ext cx="5292769" cy="2838849"/>
          </a:xfrm>
          <a:custGeom>
            <a:avLst/>
            <a:gdLst/>
            <a:ahLst/>
            <a:cxnLst/>
            <a:rect r="r" b="b" t="t" l="l"/>
            <a:pathLst>
              <a:path h="2838849" w="5292769">
                <a:moveTo>
                  <a:pt x="0" y="0"/>
                </a:moveTo>
                <a:lnTo>
                  <a:pt x="5292769" y="0"/>
                </a:lnTo>
                <a:lnTo>
                  <a:pt x="5292769" y="2838849"/>
                </a:lnTo>
                <a:lnTo>
                  <a:pt x="0" y="2838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63531" y="2643994"/>
            <a:ext cx="6139097" cy="2857471"/>
          </a:xfrm>
          <a:custGeom>
            <a:avLst/>
            <a:gdLst/>
            <a:ahLst/>
            <a:cxnLst/>
            <a:rect r="r" b="b" t="t" l="l"/>
            <a:pathLst>
              <a:path h="2857471" w="6139097">
                <a:moveTo>
                  <a:pt x="0" y="0"/>
                </a:moveTo>
                <a:lnTo>
                  <a:pt x="6139097" y="0"/>
                </a:lnTo>
                <a:lnTo>
                  <a:pt x="6139097" y="2857471"/>
                </a:lnTo>
                <a:lnTo>
                  <a:pt x="0" y="2857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2415" y="2311837"/>
            <a:ext cx="11478939" cy="733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4000" spc="-140">
                <a:solidFill>
                  <a:srgbClr val="000000"/>
                </a:solidFill>
                <a:latin typeface="DM Sans Bold"/>
              </a:rPr>
              <a:t>Predicting Groundwater Levels</a:t>
            </a:r>
          </a:p>
          <a:p>
            <a:pPr marL="0" indent="0" lvl="0">
              <a:lnSpc>
                <a:spcPts val="15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867530" y="9069705"/>
            <a:ext cx="1342870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120">
                <a:solidFill>
                  <a:srgbClr val="373737"/>
                </a:solidFill>
                <a:latin typeface="DM Sans"/>
              </a:rPr>
              <a:t>Marcos Ortiz, Meredith Sargent, Riti Bahl, Chelsea Gary, and Anireju Emmanuel Dudun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54832" y="647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December 1, 2023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2865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Erdös Institute Fall 2023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388516" y="2643994"/>
            <a:ext cx="5047297" cy="599122"/>
            <a:chOff x="0" y="0"/>
            <a:chExt cx="6729730" cy="7988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8260" y="46990"/>
              <a:ext cx="6633210" cy="709930"/>
            </a:xfrm>
            <a:custGeom>
              <a:avLst/>
              <a:gdLst/>
              <a:ahLst/>
              <a:cxnLst/>
              <a:rect r="r" b="b" t="t" l="l"/>
              <a:pathLst>
                <a:path h="709930" w="6633210">
                  <a:moveTo>
                    <a:pt x="6527800" y="261620"/>
                  </a:moveTo>
                  <a:cubicBezTo>
                    <a:pt x="6297930" y="283210"/>
                    <a:pt x="6240780" y="292100"/>
                    <a:pt x="6156960" y="314960"/>
                  </a:cubicBezTo>
                  <a:cubicBezTo>
                    <a:pt x="6019800" y="351790"/>
                    <a:pt x="5796280" y="448310"/>
                    <a:pt x="5622290" y="499110"/>
                  </a:cubicBezTo>
                  <a:cubicBezTo>
                    <a:pt x="5461000" y="546100"/>
                    <a:pt x="5307330" y="581660"/>
                    <a:pt x="5149850" y="610870"/>
                  </a:cubicBezTo>
                  <a:cubicBezTo>
                    <a:pt x="4993640" y="640080"/>
                    <a:pt x="4842510" y="657860"/>
                    <a:pt x="4678680" y="673100"/>
                  </a:cubicBezTo>
                  <a:cubicBezTo>
                    <a:pt x="4502150" y="689610"/>
                    <a:pt x="4329430" y="695960"/>
                    <a:pt x="4128770" y="701040"/>
                  </a:cubicBezTo>
                  <a:cubicBezTo>
                    <a:pt x="3884930" y="707390"/>
                    <a:pt x="3543300" y="709930"/>
                    <a:pt x="3318510" y="701040"/>
                  </a:cubicBezTo>
                  <a:cubicBezTo>
                    <a:pt x="3158490" y="694690"/>
                    <a:pt x="3068320" y="687070"/>
                    <a:pt x="2908300" y="666750"/>
                  </a:cubicBezTo>
                  <a:cubicBezTo>
                    <a:pt x="2682240" y="638810"/>
                    <a:pt x="2359660" y="591820"/>
                    <a:pt x="2090420" y="530860"/>
                  </a:cubicBezTo>
                  <a:cubicBezTo>
                    <a:pt x="1818640" y="468630"/>
                    <a:pt x="1497330" y="342900"/>
                    <a:pt x="1285240" y="295910"/>
                  </a:cubicBezTo>
                  <a:cubicBezTo>
                    <a:pt x="1150620" y="265430"/>
                    <a:pt x="1049020" y="250190"/>
                    <a:pt x="949960" y="242570"/>
                  </a:cubicBezTo>
                  <a:cubicBezTo>
                    <a:pt x="871220" y="236220"/>
                    <a:pt x="797560" y="240030"/>
                    <a:pt x="735330" y="245110"/>
                  </a:cubicBezTo>
                  <a:cubicBezTo>
                    <a:pt x="685800" y="248920"/>
                    <a:pt x="643890" y="256540"/>
                    <a:pt x="603250" y="266700"/>
                  </a:cubicBezTo>
                  <a:cubicBezTo>
                    <a:pt x="567690" y="275590"/>
                    <a:pt x="543560" y="283210"/>
                    <a:pt x="506730" y="299720"/>
                  </a:cubicBezTo>
                  <a:cubicBezTo>
                    <a:pt x="454660" y="322580"/>
                    <a:pt x="370840" y="369570"/>
                    <a:pt x="321310" y="402590"/>
                  </a:cubicBezTo>
                  <a:cubicBezTo>
                    <a:pt x="285750" y="425450"/>
                    <a:pt x="241300" y="473710"/>
                    <a:pt x="234950" y="469900"/>
                  </a:cubicBezTo>
                  <a:cubicBezTo>
                    <a:pt x="232410" y="467360"/>
                    <a:pt x="245110" y="440690"/>
                    <a:pt x="245110" y="440690"/>
                  </a:cubicBezTo>
                  <a:cubicBezTo>
                    <a:pt x="245110" y="440690"/>
                    <a:pt x="232410" y="494030"/>
                    <a:pt x="217170" y="513080"/>
                  </a:cubicBezTo>
                  <a:cubicBezTo>
                    <a:pt x="201930" y="532130"/>
                    <a:pt x="175260" y="548640"/>
                    <a:pt x="151130" y="553720"/>
                  </a:cubicBezTo>
                  <a:cubicBezTo>
                    <a:pt x="127000" y="558800"/>
                    <a:pt x="93980" y="553720"/>
                    <a:pt x="73660" y="546100"/>
                  </a:cubicBezTo>
                  <a:cubicBezTo>
                    <a:pt x="59690" y="541020"/>
                    <a:pt x="50800" y="532130"/>
                    <a:pt x="40640" y="523240"/>
                  </a:cubicBezTo>
                  <a:cubicBezTo>
                    <a:pt x="31750" y="514350"/>
                    <a:pt x="22860" y="506730"/>
                    <a:pt x="16510" y="492760"/>
                  </a:cubicBezTo>
                  <a:cubicBezTo>
                    <a:pt x="7620" y="473710"/>
                    <a:pt x="0" y="439420"/>
                    <a:pt x="3810" y="415290"/>
                  </a:cubicBezTo>
                  <a:cubicBezTo>
                    <a:pt x="7620" y="391160"/>
                    <a:pt x="25400" y="361950"/>
                    <a:pt x="39370" y="346710"/>
                  </a:cubicBezTo>
                  <a:cubicBezTo>
                    <a:pt x="49530" y="335280"/>
                    <a:pt x="60960" y="330200"/>
                    <a:pt x="72390" y="325120"/>
                  </a:cubicBezTo>
                  <a:cubicBezTo>
                    <a:pt x="83820" y="320040"/>
                    <a:pt x="95250" y="313690"/>
                    <a:pt x="110490" y="313690"/>
                  </a:cubicBezTo>
                  <a:cubicBezTo>
                    <a:pt x="132080" y="312420"/>
                    <a:pt x="167640" y="321310"/>
                    <a:pt x="186690" y="330200"/>
                  </a:cubicBezTo>
                  <a:cubicBezTo>
                    <a:pt x="199390" y="336550"/>
                    <a:pt x="207010" y="344170"/>
                    <a:pt x="215900" y="355600"/>
                  </a:cubicBezTo>
                  <a:cubicBezTo>
                    <a:pt x="228600" y="372110"/>
                    <a:pt x="242570" y="407670"/>
                    <a:pt x="245110" y="427990"/>
                  </a:cubicBezTo>
                  <a:cubicBezTo>
                    <a:pt x="247650" y="443230"/>
                    <a:pt x="246380" y="453390"/>
                    <a:pt x="241300" y="467360"/>
                  </a:cubicBezTo>
                  <a:cubicBezTo>
                    <a:pt x="233680" y="487680"/>
                    <a:pt x="213360" y="518160"/>
                    <a:pt x="198120" y="532130"/>
                  </a:cubicBezTo>
                  <a:cubicBezTo>
                    <a:pt x="186690" y="542290"/>
                    <a:pt x="177800" y="546100"/>
                    <a:pt x="162560" y="549910"/>
                  </a:cubicBezTo>
                  <a:cubicBezTo>
                    <a:pt x="142240" y="554990"/>
                    <a:pt x="107950" y="558800"/>
                    <a:pt x="85090" y="551180"/>
                  </a:cubicBezTo>
                  <a:cubicBezTo>
                    <a:pt x="62230" y="543560"/>
                    <a:pt x="36830" y="524510"/>
                    <a:pt x="22860" y="504190"/>
                  </a:cubicBezTo>
                  <a:cubicBezTo>
                    <a:pt x="8890" y="483870"/>
                    <a:pt x="1270" y="457200"/>
                    <a:pt x="2540" y="429260"/>
                  </a:cubicBezTo>
                  <a:cubicBezTo>
                    <a:pt x="5080" y="392430"/>
                    <a:pt x="20320" y="346710"/>
                    <a:pt x="53340" y="306070"/>
                  </a:cubicBezTo>
                  <a:cubicBezTo>
                    <a:pt x="102870" y="243840"/>
                    <a:pt x="247650" y="163830"/>
                    <a:pt x="314960" y="124460"/>
                  </a:cubicBezTo>
                  <a:cubicBezTo>
                    <a:pt x="353060" y="101600"/>
                    <a:pt x="370840" y="92710"/>
                    <a:pt x="410210" y="77470"/>
                  </a:cubicBezTo>
                  <a:cubicBezTo>
                    <a:pt x="466090" y="54610"/>
                    <a:pt x="563880" y="21590"/>
                    <a:pt x="623570" y="10160"/>
                  </a:cubicBezTo>
                  <a:cubicBezTo>
                    <a:pt x="666750" y="2540"/>
                    <a:pt x="688340" y="5080"/>
                    <a:pt x="735330" y="3810"/>
                  </a:cubicBezTo>
                  <a:cubicBezTo>
                    <a:pt x="816610" y="2540"/>
                    <a:pt x="952500" y="0"/>
                    <a:pt x="1064260" y="12700"/>
                  </a:cubicBezTo>
                  <a:cubicBezTo>
                    <a:pt x="1183640" y="26670"/>
                    <a:pt x="1291590" y="54610"/>
                    <a:pt x="1428750" y="90170"/>
                  </a:cubicBezTo>
                  <a:cubicBezTo>
                    <a:pt x="1611630" y="137160"/>
                    <a:pt x="1832610" y="231140"/>
                    <a:pt x="2062480" y="285750"/>
                  </a:cubicBezTo>
                  <a:cubicBezTo>
                    <a:pt x="2327910" y="349250"/>
                    <a:pt x="2698750" y="405130"/>
                    <a:pt x="2931160" y="435610"/>
                  </a:cubicBezTo>
                  <a:cubicBezTo>
                    <a:pt x="3086100" y="455930"/>
                    <a:pt x="3166110" y="462280"/>
                    <a:pt x="3318510" y="468630"/>
                  </a:cubicBezTo>
                  <a:cubicBezTo>
                    <a:pt x="3538220" y="477520"/>
                    <a:pt x="3906520" y="471170"/>
                    <a:pt x="4121150" y="466090"/>
                  </a:cubicBezTo>
                  <a:cubicBezTo>
                    <a:pt x="4264660" y="462280"/>
                    <a:pt x="4353560" y="461010"/>
                    <a:pt x="4480560" y="450850"/>
                  </a:cubicBezTo>
                  <a:cubicBezTo>
                    <a:pt x="4626610" y="439420"/>
                    <a:pt x="4818380" y="416560"/>
                    <a:pt x="4946650" y="400050"/>
                  </a:cubicBezTo>
                  <a:cubicBezTo>
                    <a:pt x="5036820" y="388620"/>
                    <a:pt x="5093970" y="381000"/>
                    <a:pt x="5177790" y="364490"/>
                  </a:cubicBezTo>
                  <a:cubicBezTo>
                    <a:pt x="5280660" y="345440"/>
                    <a:pt x="5398770" y="320040"/>
                    <a:pt x="5515610" y="287020"/>
                  </a:cubicBezTo>
                  <a:cubicBezTo>
                    <a:pt x="5646420" y="250190"/>
                    <a:pt x="5807710" y="182880"/>
                    <a:pt x="5923280" y="148590"/>
                  </a:cubicBezTo>
                  <a:cubicBezTo>
                    <a:pt x="6005830" y="123190"/>
                    <a:pt x="6060440" y="107950"/>
                    <a:pt x="6140450" y="92710"/>
                  </a:cubicBezTo>
                  <a:cubicBezTo>
                    <a:pt x="6238240" y="74930"/>
                    <a:pt x="6393180" y="53340"/>
                    <a:pt x="6471920" y="53340"/>
                  </a:cubicBezTo>
                  <a:cubicBezTo>
                    <a:pt x="6516370" y="53340"/>
                    <a:pt x="6549390" y="52070"/>
                    <a:pt x="6576060" y="66040"/>
                  </a:cubicBezTo>
                  <a:cubicBezTo>
                    <a:pt x="6597650" y="77470"/>
                    <a:pt x="6615430" y="102870"/>
                    <a:pt x="6624320" y="121920"/>
                  </a:cubicBezTo>
                  <a:cubicBezTo>
                    <a:pt x="6631940" y="138430"/>
                    <a:pt x="6633210" y="154940"/>
                    <a:pt x="6630670" y="171450"/>
                  </a:cubicBezTo>
                  <a:cubicBezTo>
                    <a:pt x="6628130" y="186690"/>
                    <a:pt x="6621780" y="204470"/>
                    <a:pt x="6612890" y="217170"/>
                  </a:cubicBezTo>
                  <a:cubicBezTo>
                    <a:pt x="6604000" y="229870"/>
                    <a:pt x="6590030" y="242570"/>
                    <a:pt x="6576060" y="250190"/>
                  </a:cubicBezTo>
                  <a:cubicBezTo>
                    <a:pt x="6562090" y="257810"/>
                    <a:pt x="6527800" y="261620"/>
                    <a:pt x="6527800" y="261620"/>
                  </a:cubicBezTo>
                </a:path>
              </a:pathLst>
            </a:custGeom>
            <a:solidFill>
              <a:srgbClr val="5DCAE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0723" y="7785735"/>
            <a:ext cx="3347085" cy="836295"/>
            <a:chOff x="0" y="0"/>
            <a:chExt cx="4462780" cy="11150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8100" y="48260"/>
              <a:ext cx="4376420" cy="1022350"/>
            </a:xfrm>
            <a:custGeom>
              <a:avLst/>
              <a:gdLst/>
              <a:ahLst/>
              <a:cxnLst/>
              <a:rect r="r" b="b" t="t" l="l"/>
              <a:pathLst>
                <a:path h="1022350" w="4376420">
                  <a:moveTo>
                    <a:pt x="217170" y="105410"/>
                  </a:moveTo>
                  <a:cubicBezTo>
                    <a:pt x="223520" y="184150"/>
                    <a:pt x="223520" y="227330"/>
                    <a:pt x="255270" y="262890"/>
                  </a:cubicBezTo>
                  <a:cubicBezTo>
                    <a:pt x="318770" y="334010"/>
                    <a:pt x="558800" y="412750"/>
                    <a:pt x="679450" y="466090"/>
                  </a:cubicBezTo>
                  <a:cubicBezTo>
                    <a:pt x="767080" y="504190"/>
                    <a:pt x="833120" y="532130"/>
                    <a:pt x="908050" y="557530"/>
                  </a:cubicBezTo>
                  <a:cubicBezTo>
                    <a:pt x="976630" y="580390"/>
                    <a:pt x="1051560" y="600710"/>
                    <a:pt x="1109980" y="613410"/>
                  </a:cubicBezTo>
                  <a:cubicBezTo>
                    <a:pt x="1154430" y="622300"/>
                    <a:pt x="1174750" y="626110"/>
                    <a:pt x="1226820" y="629920"/>
                  </a:cubicBezTo>
                  <a:cubicBezTo>
                    <a:pt x="1334770" y="637540"/>
                    <a:pt x="1615440" y="650240"/>
                    <a:pt x="1725930" y="629920"/>
                  </a:cubicBezTo>
                  <a:cubicBezTo>
                    <a:pt x="1784350" y="618490"/>
                    <a:pt x="1802130" y="590550"/>
                    <a:pt x="1854200" y="580390"/>
                  </a:cubicBezTo>
                  <a:cubicBezTo>
                    <a:pt x="1929130" y="566420"/>
                    <a:pt x="2033270" y="585470"/>
                    <a:pt x="2139950" y="580390"/>
                  </a:cubicBezTo>
                  <a:cubicBezTo>
                    <a:pt x="2275840" y="574040"/>
                    <a:pt x="2425700" y="551180"/>
                    <a:pt x="2603500" y="539750"/>
                  </a:cubicBezTo>
                  <a:cubicBezTo>
                    <a:pt x="2846070" y="524510"/>
                    <a:pt x="3313430" y="501650"/>
                    <a:pt x="3464560" y="510540"/>
                  </a:cubicBezTo>
                  <a:cubicBezTo>
                    <a:pt x="3517900" y="513080"/>
                    <a:pt x="3525520" y="515620"/>
                    <a:pt x="3573780" y="527050"/>
                  </a:cubicBezTo>
                  <a:cubicBezTo>
                    <a:pt x="3672840" y="549910"/>
                    <a:pt x="3925570" y="631190"/>
                    <a:pt x="4024630" y="664210"/>
                  </a:cubicBezTo>
                  <a:cubicBezTo>
                    <a:pt x="4074160" y="680720"/>
                    <a:pt x="4093210" y="685800"/>
                    <a:pt x="4133850" y="704850"/>
                  </a:cubicBezTo>
                  <a:cubicBezTo>
                    <a:pt x="4188460" y="730250"/>
                    <a:pt x="4282440" y="773430"/>
                    <a:pt x="4321810" y="806450"/>
                  </a:cubicBezTo>
                  <a:cubicBezTo>
                    <a:pt x="4344670" y="825500"/>
                    <a:pt x="4359910" y="847090"/>
                    <a:pt x="4367530" y="864870"/>
                  </a:cubicBezTo>
                  <a:cubicBezTo>
                    <a:pt x="4373880" y="877570"/>
                    <a:pt x="4375150" y="889000"/>
                    <a:pt x="4373880" y="902970"/>
                  </a:cubicBezTo>
                  <a:cubicBezTo>
                    <a:pt x="4372610" y="923290"/>
                    <a:pt x="4363720" y="955040"/>
                    <a:pt x="4349750" y="974090"/>
                  </a:cubicBezTo>
                  <a:cubicBezTo>
                    <a:pt x="4335780" y="993140"/>
                    <a:pt x="4311650" y="1009650"/>
                    <a:pt x="4288790" y="1016000"/>
                  </a:cubicBezTo>
                  <a:cubicBezTo>
                    <a:pt x="4265930" y="1022350"/>
                    <a:pt x="4235450" y="1021080"/>
                    <a:pt x="4213860" y="1012190"/>
                  </a:cubicBezTo>
                  <a:cubicBezTo>
                    <a:pt x="4192270" y="1003300"/>
                    <a:pt x="4169410" y="984250"/>
                    <a:pt x="4156710" y="963930"/>
                  </a:cubicBezTo>
                  <a:cubicBezTo>
                    <a:pt x="4144010" y="943610"/>
                    <a:pt x="4140200" y="911860"/>
                    <a:pt x="4140200" y="891540"/>
                  </a:cubicBezTo>
                  <a:cubicBezTo>
                    <a:pt x="4140200" y="877570"/>
                    <a:pt x="4142740" y="867410"/>
                    <a:pt x="4150360" y="854710"/>
                  </a:cubicBezTo>
                  <a:cubicBezTo>
                    <a:pt x="4160520" y="836930"/>
                    <a:pt x="4184650" y="810260"/>
                    <a:pt x="4201160" y="800100"/>
                  </a:cubicBezTo>
                  <a:cubicBezTo>
                    <a:pt x="4213860" y="792480"/>
                    <a:pt x="4224020" y="789940"/>
                    <a:pt x="4237990" y="788670"/>
                  </a:cubicBezTo>
                  <a:cubicBezTo>
                    <a:pt x="4258310" y="787400"/>
                    <a:pt x="4291330" y="788670"/>
                    <a:pt x="4311650" y="800100"/>
                  </a:cubicBezTo>
                  <a:cubicBezTo>
                    <a:pt x="4331970" y="811530"/>
                    <a:pt x="4352290" y="831850"/>
                    <a:pt x="4362450" y="853440"/>
                  </a:cubicBezTo>
                  <a:cubicBezTo>
                    <a:pt x="4372610" y="875030"/>
                    <a:pt x="4376420" y="905510"/>
                    <a:pt x="4371340" y="928370"/>
                  </a:cubicBezTo>
                  <a:cubicBezTo>
                    <a:pt x="4366260" y="951230"/>
                    <a:pt x="4347210" y="977900"/>
                    <a:pt x="4333240" y="991870"/>
                  </a:cubicBezTo>
                  <a:cubicBezTo>
                    <a:pt x="4323080" y="1002030"/>
                    <a:pt x="4314190" y="1008380"/>
                    <a:pt x="4300220" y="1012190"/>
                  </a:cubicBezTo>
                  <a:cubicBezTo>
                    <a:pt x="4281170" y="1018540"/>
                    <a:pt x="4257040" y="1022350"/>
                    <a:pt x="4226560" y="1016000"/>
                  </a:cubicBezTo>
                  <a:cubicBezTo>
                    <a:pt x="4168140" y="1003300"/>
                    <a:pt x="4077970" y="929640"/>
                    <a:pt x="3982720" y="891540"/>
                  </a:cubicBezTo>
                  <a:cubicBezTo>
                    <a:pt x="3860800" y="842010"/>
                    <a:pt x="3649980" y="784860"/>
                    <a:pt x="3548380" y="760730"/>
                  </a:cubicBezTo>
                  <a:cubicBezTo>
                    <a:pt x="3495040" y="748030"/>
                    <a:pt x="3489960" y="742950"/>
                    <a:pt x="3425190" y="739140"/>
                  </a:cubicBezTo>
                  <a:cubicBezTo>
                    <a:pt x="3197860" y="725170"/>
                    <a:pt x="2090420" y="775970"/>
                    <a:pt x="1864360" y="819150"/>
                  </a:cubicBezTo>
                  <a:cubicBezTo>
                    <a:pt x="1799590" y="831850"/>
                    <a:pt x="1797050" y="850900"/>
                    <a:pt x="1742440" y="859790"/>
                  </a:cubicBezTo>
                  <a:cubicBezTo>
                    <a:pt x="1635760" y="877570"/>
                    <a:pt x="1393190" y="871220"/>
                    <a:pt x="1262380" y="863600"/>
                  </a:cubicBezTo>
                  <a:cubicBezTo>
                    <a:pt x="1172210" y="858520"/>
                    <a:pt x="1112520" y="850900"/>
                    <a:pt x="1035050" y="833120"/>
                  </a:cubicBezTo>
                  <a:cubicBezTo>
                    <a:pt x="951230" y="814070"/>
                    <a:pt x="871220" y="784860"/>
                    <a:pt x="779780" y="751840"/>
                  </a:cubicBezTo>
                  <a:cubicBezTo>
                    <a:pt x="671830" y="712470"/>
                    <a:pt x="529590" y="651510"/>
                    <a:pt x="429260" y="604520"/>
                  </a:cubicBezTo>
                  <a:cubicBezTo>
                    <a:pt x="351790" y="568960"/>
                    <a:pt x="281940" y="534670"/>
                    <a:pt x="228600" y="501650"/>
                  </a:cubicBezTo>
                  <a:cubicBezTo>
                    <a:pt x="190500" y="478790"/>
                    <a:pt x="162560" y="459740"/>
                    <a:pt x="134620" y="434340"/>
                  </a:cubicBezTo>
                  <a:cubicBezTo>
                    <a:pt x="106680" y="410210"/>
                    <a:pt x="80010" y="384810"/>
                    <a:pt x="59690" y="355600"/>
                  </a:cubicBezTo>
                  <a:cubicBezTo>
                    <a:pt x="40640" y="327660"/>
                    <a:pt x="25400" y="299720"/>
                    <a:pt x="16510" y="262890"/>
                  </a:cubicBezTo>
                  <a:cubicBezTo>
                    <a:pt x="5080" y="213360"/>
                    <a:pt x="0" y="124460"/>
                    <a:pt x="12700" y="81280"/>
                  </a:cubicBezTo>
                  <a:cubicBezTo>
                    <a:pt x="20320" y="53340"/>
                    <a:pt x="35560" y="33020"/>
                    <a:pt x="54610" y="20320"/>
                  </a:cubicBezTo>
                  <a:cubicBezTo>
                    <a:pt x="73660" y="7620"/>
                    <a:pt x="102870" y="0"/>
                    <a:pt x="125730" y="2540"/>
                  </a:cubicBezTo>
                  <a:cubicBezTo>
                    <a:pt x="148590" y="5080"/>
                    <a:pt x="176530" y="19050"/>
                    <a:pt x="191770" y="36830"/>
                  </a:cubicBezTo>
                  <a:cubicBezTo>
                    <a:pt x="207010" y="53340"/>
                    <a:pt x="217170" y="105410"/>
                    <a:pt x="217170" y="105410"/>
                  </a:cubicBezTo>
                </a:path>
              </a:pathLst>
            </a:custGeom>
            <a:solidFill>
              <a:srgbClr val="5DCAE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6473488" y="8384857"/>
            <a:ext cx="2654617" cy="676275"/>
            <a:chOff x="0" y="0"/>
            <a:chExt cx="3539490" cy="9017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6990" y="48260"/>
              <a:ext cx="3444240" cy="811530"/>
            </a:xfrm>
            <a:custGeom>
              <a:avLst/>
              <a:gdLst/>
              <a:ahLst/>
              <a:cxnLst/>
              <a:rect r="r" b="b" t="t" l="l"/>
              <a:pathLst>
                <a:path h="811530" w="3444240">
                  <a:moveTo>
                    <a:pt x="161290" y="16510"/>
                  </a:moveTo>
                  <a:cubicBezTo>
                    <a:pt x="520700" y="233680"/>
                    <a:pt x="670560" y="284480"/>
                    <a:pt x="788670" y="323850"/>
                  </a:cubicBezTo>
                  <a:cubicBezTo>
                    <a:pt x="890270" y="356870"/>
                    <a:pt x="960120" y="375920"/>
                    <a:pt x="1074420" y="403860"/>
                  </a:cubicBezTo>
                  <a:cubicBezTo>
                    <a:pt x="1244600" y="445770"/>
                    <a:pt x="1545590" y="509270"/>
                    <a:pt x="1713230" y="539750"/>
                  </a:cubicBezTo>
                  <a:cubicBezTo>
                    <a:pt x="1822450" y="558800"/>
                    <a:pt x="1880870" y="571500"/>
                    <a:pt x="1983740" y="579120"/>
                  </a:cubicBezTo>
                  <a:cubicBezTo>
                    <a:pt x="2117090" y="589280"/>
                    <a:pt x="2268220" y="594360"/>
                    <a:pt x="2447290" y="582930"/>
                  </a:cubicBezTo>
                  <a:cubicBezTo>
                    <a:pt x="2700020" y="566420"/>
                    <a:pt x="3230880" y="435610"/>
                    <a:pt x="3352800" y="454660"/>
                  </a:cubicBezTo>
                  <a:cubicBezTo>
                    <a:pt x="3385820" y="459740"/>
                    <a:pt x="3397250" y="468630"/>
                    <a:pt x="3412490" y="483870"/>
                  </a:cubicBezTo>
                  <a:cubicBezTo>
                    <a:pt x="3427730" y="499110"/>
                    <a:pt x="3437890" y="525780"/>
                    <a:pt x="3441700" y="543560"/>
                  </a:cubicBezTo>
                  <a:cubicBezTo>
                    <a:pt x="3444240" y="556260"/>
                    <a:pt x="3442970" y="566420"/>
                    <a:pt x="3440430" y="576580"/>
                  </a:cubicBezTo>
                  <a:cubicBezTo>
                    <a:pt x="3437890" y="588010"/>
                    <a:pt x="3436620" y="598170"/>
                    <a:pt x="3429000" y="608330"/>
                  </a:cubicBezTo>
                  <a:cubicBezTo>
                    <a:pt x="3418840" y="623570"/>
                    <a:pt x="3398520" y="645160"/>
                    <a:pt x="3379470" y="652780"/>
                  </a:cubicBezTo>
                  <a:cubicBezTo>
                    <a:pt x="3360420" y="660400"/>
                    <a:pt x="3333750" y="662940"/>
                    <a:pt x="3313430" y="657860"/>
                  </a:cubicBezTo>
                  <a:cubicBezTo>
                    <a:pt x="3293110" y="652780"/>
                    <a:pt x="3270250" y="638810"/>
                    <a:pt x="3257550" y="622300"/>
                  </a:cubicBezTo>
                  <a:cubicBezTo>
                    <a:pt x="3244850" y="605790"/>
                    <a:pt x="3235960" y="577850"/>
                    <a:pt x="3234690" y="560070"/>
                  </a:cubicBezTo>
                  <a:cubicBezTo>
                    <a:pt x="3233420" y="547370"/>
                    <a:pt x="3234690" y="537210"/>
                    <a:pt x="3239770" y="525780"/>
                  </a:cubicBezTo>
                  <a:cubicBezTo>
                    <a:pt x="3246120" y="509270"/>
                    <a:pt x="3261360" y="483870"/>
                    <a:pt x="3277870" y="472440"/>
                  </a:cubicBezTo>
                  <a:cubicBezTo>
                    <a:pt x="3294380" y="459740"/>
                    <a:pt x="3321050" y="453390"/>
                    <a:pt x="3341370" y="453390"/>
                  </a:cubicBezTo>
                  <a:cubicBezTo>
                    <a:pt x="3361690" y="453390"/>
                    <a:pt x="3388360" y="466090"/>
                    <a:pt x="3403600" y="476250"/>
                  </a:cubicBezTo>
                  <a:cubicBezTo>
                    <a:pt x="3413760" y="483870"/>
                    <a:pt x="3420110" y="492760"/>
                    <a:pt x="3426460" y="501650"/>
                  </a:cubicBezTo>
                  <a:cubicBezTo>
                    <a:pt x="3432810" y="510540"/>
                    <a:pt x="3436620" y="519430"/>
                    <a:pt x="3439160" y="532130"/>
                  </a:cubicBezTo>
                  <a:cubicBezTo>
                    <a:pt x="3441700" y="549910"/>
                    <a:pt x="3441700" y="579120"/>
                    <a:pt x="3434080" y="598170"/>
                  </a:cubicBezTo>
                  <a:cubicBezTo>
                    <a:pt x="3426460" y="617220"/>
                    <a:pt x="3409950" y="635000"/>
                    <a:pt x="3389630" y="647700"/>
                  </a:cubicBezTo>
                  <a:cubicBezTo>
                    <a:pt x="3362960" y="662940"/>
                    <a:pt x="3336290" y="662940"/>
                    <a:pt x="3281680" y="673100"/>
                  </a:cubicBezTo>
                  <a:cubicBezTo>
                    <a:pt x="3122930" y="702310"/>
                    <a:pt x="2566670" y="787400"/>
                    <a:pt x="2339340" y="802640"/>
                  </a:cubicBezTo>
                  <a:cubicBezTo>
                    <a:pt x="2211070" y="811530"/>
                    <a:pt x="2145030" y="810260"/>
                    <a:pt x="2035810" y="802640"/>
                  </a:cubicBezTo>
                  <a:cubicBezTo>
                    <a:pt x="1906270" y="793750"/>
                    <a:pt x="1776730" y="774700"/>
                    <a:pt x="1612900" y="745490"/>
                  </a:cubicBezTo>
                  <a:cubicBezTo>
                    <a:pt x="1380490" y="703580"/>
                    <a:pt x="1017270" y="628650"/>
                    <a:pt x="779780" y="556260"/>
                  </a:cubicBezTo>
                  <a:cubicBezTo>
                    <a:pt x="595630" y="499110"/>
                    <a:pt x="429260" y="438150"/>
                    <a:pt x="298450" y="368300"/>
                  </a:cubicBezTo>
                  <a:cubicBezTo>
                    <a:pt x="199390" y="314960"/>
                    <a:pt x="100330" y="241300"/>
                    <a:pt x="52070" y="195580"/>
                  </a:cubicBezTo>
                  <a:cubicBezTo>
                    <a:pt x="27940" y="172720"/>
                    <a:pt x="13970" y="156210"/>
                    <a:pt x="6350" y="135890"/>
                  </a:cubicBezTo>
                  <a:cubicBezTo>
                    <a:pt x="0" y="119380"/>
                    <a:pt x="0" y="102870"/>
                    <a:pt x="3810" y="86360"/>
                  </a:cubicBezTo>
                  <a:cubicBezTo>
                    <a:pt x="8890" y="66040"/>
                    <a:pt x="25400" y="36830"/>
                    <a:pt x="41910" y="22860"/>
                  </a:cubicBezTo>
                  <a:cubicBezTo>
                    <a:pt x="54610" y="11430"/>
                    <a:pt x="69850" y="5080"/>
                    <a:pt x="87630" y="2540"/>
                  </a:cubicBezTo>
                  <a:cubicBezTo>
                    <a:pt x="109220" y="0"/>
                    <a:pt x="161290" y="16510"/>
                    <a:pt x="161290" y="16510"/>
                  </a:cubicBezTo>
                </a:path>
              </a:pathLst>
            </a:custGeom>
            <a:solidFill>
              <a:srgbClr val="5DCAE9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278361" y="-1107587"/>
            <a:ext cx="5244785" cy="10287176"/>
            <a:chOff x="0" y="0"/>
            <a:chExt cx="5335048" cy="10464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5048" cy="10464219"/>
            </a:xfrm>
            <a:custGeom>
              <a:avLst/>
              <a:gdLst/>
              <a:ahLst/>
              <a:cxnLst/>
              <a:rect r="r" b="b" t="t" l="l"/>
              <a:pathLst>
                <a:path h="10464219" w="5335048">
                  <a:moveTo>
                    <a:pt x="503024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0159419"/>
                  </a:lnTo>
                  <a:cubicBezTo>
                    <a:pt x="0" y="10328328"/>
                    <a:pt x="135890" y="10464219"/>
                    <a:pt x="304800" y="10464219"/>
                  </a:cubicBezTo>
                  <a:lnTo>
                    <a:pt x="5030248" y="10464219"/>
                  </a:lnTo>
                  <a:cubicBezTo>
                    <a:pt x="5199158" y="10464219"/>
                    <a:pt x="5335048" y="10328328"/>
                    <a:pt x="5335048" y="10159419"/>
                  </a:cubicBezTo>
                  <a:lnTo>
                    <a:pt x="5335048" y="304800"/>
                  </a:lnTo>
                  <a:cubicBezTo>
                    <a:pt x="5335048" y="135890"/>
                    <a:pt x="5199158" y="0"/>
                    <a:pt x="5030248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02589" y="228017"/>
            <a:ext cx="5381476" cy="1512678"/>
            <a:chOff x="0" y="0"/>
            <a:chExt cx="7620000" cy="30430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00" cy="3040472"/>
            </a:xfrm>
            <a:custGeom>
              <a:avLst/>
              <a:gdLst/>
              <a:ahLst/>
              <a:cxnLst/>
              <a:rect r="r" b="b" t="t" l="l"/>
              <a:pathLst>
                <a:path h="3040472" w="7620000">
                  <a:moveTo>
                    <a:pt x="7620000" y="2181952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80682"/>
                  </a:lnTo>
                  <a:cubicBezTo>
                    <a:pt x="0" y="2303872"/>
                    <a:pt x="100330" y="2402932"/>
                    <a:pt x="222250" y="2402932"/>
                  </a:cubicBezTo>
                  <a:lnTo>
                    <a:pt x="3547110" y="2402932"/>
                  </a:lnTo>
                  <a:lnTo>
                    <a:pt x="3808730" y="3040472"/>
                  </a:lnTo>
                  <a:lnTo>
                    <a:pt x="4070350" y="2402932"/>
                  </a:lnTo>
                  <a:lnTo>
                    <a:pt x="7395210" y="2402932"/>
                  </a:lnTo>
                  <a:cubicBezTo>
                    <a:pt x="7519670" y="2404202"/>
                    <a:pt x="7620000" y="2305142"/>
                    <a:pt x="7620000" y="2181952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5109" y="7999917"/>
            <a:ext cx="2440965" cy="899893"/>
            <a:chOff x="0" y="0"/>
            <a:chExt cx="572956" cy="211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2956" cy="211228"/>
            </a:xfrm>
            <a:custGeom>
              <a:avLst/>
              <a:gdLst/>
              <a:ahLst/>
              <a:cxnLst/>
              <a:rect r="r" b="b" t="t" l="l"/>
              <a:pathLst>
                <a:path h="211228" w="572956">
                  <a:moveTo>
                    <a:pt x="47575" y="0"/>
                  </a:moveTo>
                  <a:lnTo>
                    <a:pt x="525381" y="0"/>
                  </a:lnTo>
                  <a:cubicBezTo>
                    <a:pt x="537999" y="0"/>
                    <a:pt x="550100" y="5012"/>
                    <a:pt x="559022" y="13934"/>
                  </a:cubicBezTo>
                  <a:cubicBezTo>
                    <a:pt x="567944" y="22856"/>
                    <a:pt x="572956" y="34957"/>
                    <a:pt x="572956" y="47575"/>
                  </a:cubicBezTo>
                  <a:lnTo>
                    <a:pt x="572956" y="163653"/>
                  </a:lnTo>
                  <a:cubicBezTo>
                    <a:pt x="572956" y="189928"/>
                    <a:pt x="551656" y="211228"/>
                    <a:pt x="525381" y="211228"/>
                  </a:cubicBezTo>
                  <a:lnTo>
                    <a:pt x="47575" y="211228"/>
                  </a:lnTo>
                  <a:cubicBezTo>
                    <a:pt x="34957" y="211228"/>
                    <a:pt x="22856" y="206215"/>
                    <a:pt x="13934" y="197293"/>
                  </a:cubicBezTo>
                  <a:cubicBezTo>
                    <a:pt x="5012" y="188371"/>
                    <a:pt x="0" y="176270"/>
                    <a:pt x="0" y="163653"/>
                  </a:cubicBezTo>
                  <a:lnTo>
                    <a:pt x="0" y="47575"/>
                  </a:lnTo>
                  <a:cubicBezTo>
                    <a:pt x="0" y="21300"/>
                    <a:pt x="21300" y="0"/>
                    <a:pt x="47575" y="0"/>
                  </a:cubicBezTo>
                  <a:close/>
                </a:path>
              </a:pathLst>
            </a:custGeom>
            <a:solidFill>
              <a:srgbClr val="001C84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572956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49804"/>
                    </a:srgbClr>
                  </a:solidFill>
                  <a:latin typeface="Aileron Bold"/>
                </a:rPr>
                <a:t>Input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178482" y="7999917"/>
            <a:ext cx="3907265" cy="899893"/>
            <a:chOff x="0" y="0"/>
            <a:chExt cx="917134" cy="211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7134" cy="211228"/>
            </a:xfrm>
            <a:custGeom>
              <a:avLst/>
              <a:gdLst/>
              <a:ahLst/>
              <a:cxnLst/>
              <a:rect r="r" b="b" t="t" l="l"/>
              <a:pathLst>
                <a:path h="211228" w="917134">
                  <a:moveTo>
                    <a:pt x="29721" y="0"/>
                  </a:moveTo>
                  <a:lnTo>
                    <a:pt x="887413" y="0"/>
                  </a:lnTo>
                  <a:cubicBezTo>
                    <a:pt x="903828" y="0"/>
                    <a:pt x="917134" y="13307"/>
                    <a:pt x="917134" y="29721"/>
                  </a:cubicBezTo>
                  <a:lnTo>
                    <a:pt x="917134" y="181506"/>
                  </a:lnTo>
                  <a:cubicBezTo>
                    <a:pt x="917134" y="189389"/>
                    <a:pt x="914003" y="196949"/>
                    <a:pt x="908429" y="202523"/>
                  </a:cubicBezTo>
                  <a:cubicBezTo>
                    <a:pt x="902855" y="208096"/>
                    <a:pt x="895296" y="211228"/>
                    <a:pt x="887413" y="211228"/>
                  </a:cubicBezTo>
                  <a:lnTo>
                    <a:pt x="29721" y="211228"/>
                  </a:lnTo>
                  <a:cubicBezTo>
                    <a:pt x="21839" y="211228"/>
                    <a:pt x="14279" y="208096"/>
                    <a:pt x="8705" y="202523"/>
                  </a:cubicBezTo>
                  <a:cubicBezTo>
                    <a:pt x="3131" y="196949"/>
                    <a:pt x="0" y="189389"/>
                    <a:pt x="0" y="181506"/>
                  </a:cubicBezTo>
                  <a:lnTo>
                    <a:pt x="0" y="29721"/>
                  </a:lnTo>
                  <a:cubicBezTo>
                    <a:pt x="0" y="21839"/>
                    <a:pt x="3131" y="14279"/>
                    <a:pt x="8705" y="8705"/>
                  </a:cubicBezTo>
                  <a:cubicBezTo>
                    <a:pt x="14279" y="3131"/>
                    <a:pt x="21839" y="0"/>
                    <a:pt x="29721" y="0"/>
                  </a:cubicBezTo>
                  <a:close/>
                </a:path>
              </a:pathLst>
            </a:custGeom>
            <a:solidFill>
              <a:srgbClr val="001C84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917134" cy="23027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FFFFFF">
                      <a:alpha val="60000"/>
                    </a:srgbClr>
                  </a:solidFill>
                  <a:latin typeface="Aileron Bold"/>
                </a:rPr>
                <a:t>Long Short Term Memory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18155" y="7999917"/>
            <a:ext cx="2421358" cy="899893"/>
            <a:chOff x="0" y="0"/>
            <a:chExt cx="568354" cy="2112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68354" cy="211228"/>
            </a:xfrm>
            <a:custGeom>
              <a:avLst/>
              <a:gdLst/>
              <a:ahLst/>
              <a:cxnLst/>
              <a:rect r="r" b="b" t="t" l="l"/>
              <a:pathLst>
                <a:path h="211228" w="568354">
                  <a:moveTo>
                    <a:pt x="47960" y="0"/>
                  </a:moveTo>
                  <a:lnTo>
                    <a:pt x="520394" y="0"/>
                  </a:lnTo>
                  <a:cubicBezTo>
                    <a:pt x="533114" y="0"/>
                    <a:pt x="545313" y="5053"/>
                    <a:pt x="554307" y="14047"/>
                  </a:cubicBezTo>
                  <a:cubicBezTo>
                    <a:pt x="563301" y="23041"/>
                    <a:pt x="568354" y="35240"/>
                    <a:pt x="568354" y="47960"/>
                  </a:cubicBezTo>
                  <a:lnTo>
                    <a:pt x="568354" y="163267"/>
                  </a:lnTo>
                  <a:cubicBezTo>
                    <a:pt x="568354" y="189755"/>
                    <a:pt x="546882" y="211228"/>
                    <a:pt x="520394" y="211228"/>
                  </a:cubicBezTo>
                  <a:lnTo>
                    <a:pt x="47960" y="211228"/>
                  </a:lnTo>
                  <a:cubicBezTo>
                    <a:pt x="35240" y="211228"/>
                    <a:pt x="23041" y="206175"/>
                    <a:pt x="14047" y="197180"/>
                  </a:cubicBezTo>
                  <a:cubicBezTo>
                    <a:pt x="5053" y="188186"/>
                    <a:pt x="0" y="175987"/>
                    <a:pt x="0" y="163267"/>
                  </a:cubicBezTo>
                  <a:lnTo>
                    <a:pt x="0" y="47960"/>
                  </a:lnTo>
                  <a:cubicBezTo>
                    <a:pt x="0" y="35240"/>
                    <a:pt x="5053" y="23041"/>
                    <a:pt x="14047" y="14047"/>
                  </a:cubicBezTo>
                  <a:cubicBezTo>
                    <a:pt x="23041" y="5053"/>
                    <a:pt x="35240" y="0"/>
                    <a:pt x="47960" y="0"/>
                  </a:cubicBezTo>
                  <a:close/>
                </a:path>
              </a:pathLst>
            </a:custGeom>
            <a:solidFill>
              <a:srgbClr val="001C84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568354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74902"/>
                    </a:srgbClr>
                  </a:solidFill>
                  <a:latin typeface="Aileron Bold"/>
                </a:rPr>
                <a:t>Flattening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171921" y="7999917"/>
            <a:ext cx="2459829" cy="899893"/>
            <a:chOff x="0" y="0"/>
            <a:chExt cx="577384" cy="2112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77384" cy="211228"/>
            </a:xfrm>
            <a:custGeom>
              <a:avLst/>
              <a:gdLst/>
              <a:ahLst/>
              <a:cxnLst/>
              <a:rect r="r" b="b" t="t" l="l"/>
              <a:pathLst>
                <a:path h="211228" w="577384">
                  <a:moveTo>
                    <a:pt x="47210" y="0"/>
                  </a:moveTo>
                  <a:lnTo>
                    <a:pt x="530174" y="0"/>
                  </a:lnTo>
                  <a:cubicBezTo>
                    <a:pt x="542695" y="0"/>
                    <a:pt x="554703" y="4974"/>
                    <a:pt x="563557" y="13828"/>
                  </a:cubicBezTo>
                  <a:cubicBezTo>
                    <a:pt x="572410" y="22681"/>
                    <a:pt x="577384" y="34689"/>
                    <a:pt x="577384" y="47210"/>
                  </a:cubicBezTo>
                  <a:lnTo>
                    <a:pt x="577384" y="164018"/>
                  </a:lnTo>
                  <a:cubicBezTo>
                    <a:pt x="577384" y="176538"/>
                    <a:pt x="572410" y="188547"/>
                    <a:pt x="563557" y="197400"/>
                  </a:cubicBezTo>
                  <a:cubicBezTo>
                    <a:pt x="554703" y="206254"/>
                    <a:pt x="542695" y="211228"/>
                    <a:pt x="530174" y="211228"/>
                  </a:cubicBezTo>
                  <a:lnTo>
                    <a:pt x="47210" y="211228"/>
                  </a:lnTo>
                  <a:cubicBezTo>
                    <a:pt x="34689" y="211228"/>
                    <a:pt x="22681" y="206254"/>
                    <a:pt x="13828" y="197400"/>
                  </a:cubicBezTo>
                  <a:cubicBezTo>
                    <a:pt x="4974" y="188547"/>
                    <a:pt x="0" y="176538"/>
                    <a:pt x="0" y="164018"/>
                  </a:cubicBezTo>
                  <a:lnTo>
                    <a:pt x="0" y="47210"/>
                  </a:lnTo>
                  <a:cubicBezTo>
                    <a:pt x="0" y="34689"/>
                    <a:pt x="4974" y="22681"/>
                    <a:pt x="13828" y="13828"/>
                  </a:cubicBezTo>
                  <a:cubicBezTo>
                    <a:pt x="22681" y="4974"/>
                    <a:pt x="34689" y="0"/>
                    <a:pt x="47210" y="0"/>
                  </a:cubicBezTo>
                  <a:close/>
                </a:path>
              </a:pathLst>
            </a:custGeom>
            <a:solidFill>
              <a:srgbClr val="001C84">
                <a:alpha val="8470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577384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84706"/>
                    </a:srgbClr>
                  </a:solidFill>
                  <a:latin typeface="Aileron Bold"/>
                </a:rPr>
                <a:t>Dense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964158" y="7999917"/>
            <a:ext cx="2447255" cy="899893"/>
            <a:chOff x="0" y="0"/>
            <a:chExt cx="574433" cy="2112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4433" cy="211228"/>
            </a:xfrm>
            <a:custGeom>
              <a:avLst/>
              <a:gdLst/>
              <a:ahLst/>
              <a:cxnLst/>
              <a:rect r="r" b="b" t="t" l="l"/>
              <a:pathLst>
                <a:path h="211228" w="574433">
                  <a:moveTo>
                    <a:pt x="47453" y="0"/>
                  </a:moveTo>
                  <a:lnTo>
                    <a:pt x="526980" y="0"/>
                  </a:lnTo>
                  <a:cubicBezTo>
                    <a:pt x="553188" y="0"/>
                    <a:pt x="574433" y="21245"/>
                    <a:pt x="574433" y="47453"/>
                  </a:cubicBezTo>
                  <a:lnTo>
                    <a:pt x="574433" y="163775"/>
                  </a:lnTo>
                  <a:cubicBezTo>
                    <a:pt x="574433" y="189982"/>
                    <a:pt x="553188" y="211228"/>
                    <a:pt x="526980" y="211228"/>
                  </a:cubicBezTo>
                  <a:lnTo>
                    <a:pt x="47453" y="211228"/>
                  </a:lnTo>
                  <a:cubicBezTo>
                    <a:pt x="21245" y="211228"/>
                    <a:pt x="0" y="189982"/>
                    <a:pt x="0" y="163775"/>
                  </a:cubicBezTo>
                  <a:lnTo>
                    <a:pt x="0" y="47453"/>
                  </a:lnTo>
                  <a:cubicBezTo>
                    <a:pt x="0" y="21245"/>
                    <a:pt x="21245" y="0"/>
                    <a:pt x="47453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574433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Output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3846074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8085747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0839513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631750" y="8449864"/>
            <a:ext cx="332408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142402" y="1740695"/>
            <a:ext cx="9516704" cy="4590613"/>
          </a:xfrm>
          <a:custGeom>
            <a:avLst/>
            <a:gdLst/>
            <a:ahLst/>
            <a:cxnLst/>
            <a:rect r="r" b="b" t="t" l="l"/>
            <a:pathLst>
              <a:path h="4590613" w="9516704">
                <a:moveTo>
                  <a:pt x="0" y="0"/>
                </a:moveTo>
                <a:lnTo>
                  <a:pt x="9516704" y="0"/>
                </a:lnTo>
                <a:lnTo>
                  <a:pt x="9516704" y="4590613"/>
                </a:lnTo>
                <a:lnTo>
                  <a:pt x="0" y="4590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13" t="0" r="0" b="-8021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05109" y="539799"/>
            <a:ext cx="337643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4999">
                <a:solidFill>
                  <a:srgbClr val="FFFFFF"/>
                </a:solidFill>
                <a:latin typeface="DM Sans Bold"/>
              </a:rPr>
              <a:t>LSTM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89553" y="1738421"/>
            <a:ext cx="5950763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DM Sans Bold"/>
              </a:rPr>
              <a:t>Hyperparameters were tuned using grid search to enhance performance.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89553" y="3139169"/>
            <a:ext cx="5625007" cy="212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Window size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Units in the LSTM layer and each dense layer 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N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umber of dense layers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Learning rate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91573" y="6854492"/>
            <a:ext cx="5497979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DM Sans Bold"/>
              </a:rPr>
              <a:t>Model Structure</a:t>
            </a:r>
          </a:p>
        </p:txBody>
      </p:sp>
      <p:graphicFrame>
        <p:nvGraphicFramePr>
          <p:cNvPr name="Table 30" id="30"/>
          <p:cNvGraphicFramePr>
            <a:graphicFrameLocks noGrp="true"/>
          </p:cNvGraphicFramePr>
          <p:nvPr/>
        </p:nvGraphicFramePr>
        <p:xfrm>
          <a:off x="1146896" y="5681545"/>
          <a:ext cx="1335138" cy="685800"/>
        </p:xfrm>
        <a:graphic>
          <a:graphicData uri="http://schemas.openxmlformats.org/drawingml/2006/table">
            <a:tbl>
              <a:tblPr/>
              <a:tblGrid>
                <a:gridCol w="757407"/>
                <a:gridCol w="577732"/>
              </a:tblGrid>
              <a:tr h="51538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61413" y="2530634"/>
          <a:ext cx="5948737" cy="6733533"/>
        </p:xfrm>
        <a:graphic>
          <a:graphicData uri="http://schemas.openxmlformats.org/drawingml/2006/table">
            <a:tbl>
              <a:tblPr/>
              <a:tblGrid>
                <a:gridCol w="2172062"/>
                <a:gridCol w="2172062"/>
                <a:gridCol w="1604614"/>
              </a:tblGrid>
              <a:tr h="1065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  <a:tr h="9097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</a:tr>
              <a:tr h="11535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Baseline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3.206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F0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2.372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F0FF"/>
                    </a:solidFill>
                  </a:tcPr>
                </a:tc>
              </a:tr>
              <a:tr h="12980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1.732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7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1.587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7EF"/>
                    </a:solidFill>
                  </a:tcPr>
                </a:tc>
              </a:tr>
              <a:tr h="11535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F7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1.981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1.756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C"/>
                    </a:solidFill>
                  </a:tcPr>
                </a:tc>
              </a:tr>
              <a:tr h="11535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42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1.118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B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0.914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B1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6206252" y="743555"/>
            <a:ext cx="11053048" cy="1183849"/>
            <a:chOff x="0" y="0"/>
            <a:chExt cx="14737397" cy="157846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737397" cy="1578466"/>
              <a:chOff x="0" y="0"/>
              <a:chExt cx="913606" cy="9785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13606" cy="97853"/>
              </a:xfrm>
              <a:custGeom>
                <a:avLst/>
                <a:gdLst/>
                <a:ahLst/>
                <a:cxnLst/>
                <a:rect r="r" b="b" t="t" l="l"/>
                <a:pathLst>
                  <a:path h="97853" w="913606">
                    <a:moveTo>
                      <a:pt x="48926" y="0"/>
                    </a:moveTo>
                    <a:lnTo>
                      <a:pt x="864679" y="0"/>
                    </a:lnTo>
                    <a:cubicBezTo>
                      <a:pt x="891701" y="0"/>
                      <a:pt x="913606" y="21905"/>
                      <a:pt x="913606" y="48926"/>
                    </a:cubicBezTo>
                    <a:lnTo>
                      <a:pt x="913606" y="48926"/>
                    </a:lnTo>
                    <a:cubicBezTo>
                      <a:pt x="913606" y="61902"/>
                      <a:pt x="908451" y="74347"/>
                      <a:pt x="899275" y="83523"/>
                    </a:cubicBezTo>
                    <a:cubicBezTo>
                      <a:pt x="890100" y="92698"/>
                      <a:pt x="877655" y="97853"/>
                      <a:pt x="864679" y="97853"/>
                    </a:cubicBezTo>
                    <a:lnTo>
                      <a:pt x="48926" y="97853"/>
                    </a:lnTo>
                    <a:cubicBezTo>
                      <a:pt x="35950" y="97853"/>
                      <a:pt x="23506" y="92698"/>
                      <a:pt x="14330" y="83523"/>
                    </a:cubicBezTo>
                    <a:cubicBezTo>
                      <a:pt x="5155" y="74347"/>
                      <a:pt x="0" y="61902"/>
                      <a:pt x="0" y="48926"/>
                    </a:cubicBezTo>
                    <a:lnTo>
                      <a:pt x="0" y="48926"/>
                    </a:lnTo>
                    <a:cubicBezTo>
                      <a:pt x="0" y="35950"/>
                      <a:pt x="5155" y="23506"/>
                      <a:pt x="14330" y="14330"/>
                    </a:cubicBezTo>
                    <a:cubicBezTo>
                      <a:pt x="23506" y="5155"/>
                      <a:pt x="35950" y="0"/>
                      <a:pt x="48926" y="0"/>
                    </a:cubicBezTo>
                    <a:close/>
                  </a:path>
                </a:pathLst>
              </a:custGeom>
              <a:solidFill>
                <a:srgbClr val="D2F0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28575"/>
                <a:ext cx="913606" cy="1264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563459" y="260278"/>
              <a:ext cx="13610480" cy="1029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10101"/>
                  </a:solidFill>
                  <a:latin typeface="DM Sans"/>
                </a:rPr>
                <a:t>We held out the last year of groundwater level data for each of our wells. This is how our models performed on that holdout set. (Lower is better.)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66850" y="2690296"/>
            <a:ext cx="11773582" cy="767296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334057" y="541949"/>
            <a:ext cx="5254440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99"/>
              </a:lnSpc>
            </a:pPr>
            <a:r>
              <a:rPr lang="en-US" sz="9999">
                <a:solidFill>
                  <a:srgbClr val="010101"/>
                </a:solidFill>
                <a:latin typeface="DM Sans Bold"/>
              </a:rPr>
              <a:t>Results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784860" y="2530634"/>
          <a:ext cx="3725290" cy="914400"/>
        </p:xfrm>
        <a:graphic>
          <a:graphicData uri="http://schemas.openxmlformats.org/drawingml/2006/table">
            <a:tbl>
              <a:tblPr/>
              <a:tblGrid>
                <a:gridCol w="2142508"/>
                <a:gridCol w="1582781"/>
              </a:tblGrid>
              <a:tr h="9144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7447982" y="2530634"/>
          <a:ext cx="3725290" cy="914400"/>
        </p:xfrm>
        <a:graphic>
          <a:graphicData uri="http://schemas.openxmlformats.org/drawingml/2006/table">
            <a:tbl>
              <a:tblPr/>
              <a:tblGrid>
                <a:gridCol w="2142508"/>
                <a:gridCol w="1582781"/>
              </a:tblGrid>
              <a:tr h="9144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RMSE for Each Well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DM Sans Bold"/>
                        </a:rPr>
                        <a:t>RMSE for Each Well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784301" y="-1649263"/>
            <a:ext cx="4284087" cy="8665910"/>
            <a:chOff x="0" y="0"/>
            <a:chExt cx="5768921" cy="116694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68921" cy="11669451"/>
            </a:xfrm>
            <a:custGeom>
              <a:avLst/>
              <a:gdLst/>
              <a:ahLst/>
              <a:cxnLst/>
              <a:rect r="r" b="b" t="t" l="l"/>
              <a:pathLst>
                <a:path h="11669451" w="5768921">
                  <a:moveTo>
                    <a:pt x="546412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364651"/>
                  </a:lnTo>
                  <a:cubicBezTo>
                    <a:pt x="0" y="11533561"/>
                    <a:pt x="135890" y="11669451"/>
                    <a:pt x="304800" y="11669451"/>
                  </a:cubicBezTo>
                  <a:lnTo>
                    <a:pt x="5464121" y="11669451"/>
                  </a:lnTo>
                  <a:cubicBezTo>
                    <a:pt x="5633031" y="11669451"/>
                    <a:pt x="5768921" y="11533561"/>
                    <a:pt x="5768921" y="11364651"/>
                  </a:cubicBezTo>
                  <a:lnTo>
                    <a:pt x="5768921" y="304800"/>
                  </a:lnTo>
                  <a:cubicBezTo>
                    <a:pt x="5768921" y="135890"/>
                    <a:pt x="5633031" y="0"/>
                    <a:pt x="546412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0784301" y="2952589"/>
            <a:ext cx="4284087" cy="8665910"/>
            <a:chOff x="0" y="0"/>
            <a:chExt cx="5768921" cy="116694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68921" cy="11669451"/>
            </a:xfrm>
            <a:custGeom>
              <a:avLst/>
              <a:gdLst/>
              <a:ahLst/>
              <a:cxnLst/>
              <a:rect r="r" b="b" t="t" l="l"/>
              <a:pathLst>
                <a:path h="11669451" w="5768921">
                  <a:moveTo>
                    <a:pt x="546412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364651"/>
                  </a:lnTo>
                  <a:cubicBezTo>
                    <a:pt x="0" y="11533561"/>
                    <a:pt x="135890" y="11669451"/>
                    <a:pt x="304800" y="11669451"/>
                  </a:cubicBezTo>
                  <a:lnTo>
                    <a:pt x="5464121" y="11669451"/>
                  </a:lnTo>
                  <a:cubicBezTo>
                    <a:pt x="5633031" y="11669451"/>
                    <a:pt x="5768921" y="11533561"/>
                    <a:pt x="5768921" y="11364651"/>
                  </a:cubicBezTo>
                  <a:lnTo>
                    <a:pt x="5768921" y="304800"/>
                  </a:lnTo>
                  <a:cubicBezTo>
                    <a:pt x="5768921" y="135890"/>
                    <a:pt x="5633031" y="0"/>
                    <a:pt x="546412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7341612"/>
          <a:ext cx="6660583" cy="2083308"/>
        </p:xfrm>
        <a:graphic>
          <a:graphicData uri="http://schemas.openxmlformats.org/drawingml/2006/table">
            <a:tbl>
              <a:tblPr/>
              <a:tblGrid>
                <a:gridCol w="1665146"/>
                <a:gridCol w="1665146"/>
                <a:gridCol w="1665146"/>
                <a:gridCol w="1665146"/>
              </a:tblGrid>
              <a:tr h="859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Actual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84"/>
                    </a:solidFill>
                  </a:tcPr>
                </a:tc>
              </a:tr>
              <a:tr h="1223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DM Sans Bold"/>
                        </a:rPr>
                        <a:t>7-20-23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48.53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49.47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</a:rPr>
                        <a:t>49.13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1FD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8955252" y="5299997"/>
            <a:ext cx="7942186" cy="3971093"/>
          </a:xfrm>
          <a:custGeom>
            <a:avLst/>
            <a:gdLst/>
            <a:ahLst/>
            <a:cxnLst/>
            <a:rect r="r" b="b" t="t" l="l"/>
            <a:pathLst>
              <a:path h="3971093" w="7942186">
                <a:moveTo>
                  <a:pt x="0" y="0"/>
                </a:moveTo>
                <a:lnTo>
                  <a:pt x="7942186" y="0"/>
                </a:lnTo>
                <a:lnTo>
                  <a:pt x="7942186" y="3971093"/>
                </a:lnTo>
                <a:lnTo>
                  <a:pt x="0" y="3971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 flipV="true">
            <a:off x="16168492" y="6465165"/>
            <a:ext cx="546440" cy="895546"/>
          </a:xfrm>
          <a:prstGeom prst="line">
            <a:avLst/>
          </a:prstGeom>
          <a:ln cap="flat" w="38100">
            <a:solidFill>
              <a:srgbClr val="376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>
            <a:off x="10163503" y="5317349"/>
            <a:ext cx="559846" cy="323228"/>
          </a:xfrm>
          <a:prstGeom prst="line">
            <a:avLst/>
          </a:prstGeom>
          <a:ln cap="flat" w="38100">
            <a:solidFill>
              <a:srgbClr val="376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955252" y="718491"/>
            <a:ext cx="7942186" cy="3930402"/>
          </a:xfrm>
          <a:custGeom>
            <a:avLst/>
            <a:gdLst/>
            <a:ahLst/>
            <a:cxnLst/>
            <a:rect r="r" b="b" t="t" l="l"/>
            <a:pathLst>
              <a:path h="3930402" w="7942186">
                <a:moveTo>
                  <a:pt x="0" y="0"/>
                </a:moveTo>
                <a:lnTo>
                  <a:pt x="7942186" y="0"/>
                </a:lnTo>
                <a:lnTo>
                  <a:pt x="7942186" y="3930402"/>
                </a:lnTo>
                <a:lnTo>
                  <a:pt x="0" y="3930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6" t="0" r="0" b="-359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045574"/>
            <a:ext cx="6179320" cy="2409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1"/>
              </a:lnSpc>
              <a:spcBef>
                <a:spcPct val="0"/>
              </a:spcBef>
            </a:pPr>
            <a:r>
              <a:rPr lang="en-US" sz="2962">
                <a:solidFill>
                  <a:srgbClr val="000000"/>
                </a:solidFill>
                <a:latin typeface="DM Sans"/>
              </a:rPr>
              <a:t>The availability of weather and river data allows us to make predictions beyond the continuous well data, and we can evaluate them on a limited number of data points.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110176"/>
            <a:ext cx="4777827" cy="157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57"/>
              </a:lnSpc>
              <a:spcBef>
                <a:spcPct val="0"/>
              </a:spcBef>
            </a:pPr>
            <a:r>
              <a:rPr lang="en-US" sz="9813">
                <a:solidFill>
                  <a:srgbClr val="000000"/>
                </a:solidFill>
                <a:latin typeface="DM Sans Bold"/>
              </a:rPr>
              <a:t>Models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636067"/>
            <a:ext cx="7392329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90"/>
              </a:lnSpc>
              <a:spcBef>
                <a:spcPct val="0"/>
              </a:spcBef>
            </a:pPr>
            <a:r>
              <a:rPr lang="en-US" sz="5300">
                <a:solidFill>
                  <a:srgbClr val="000000"/>
                </a:solidFill>
                <a:latin typeface="DM Sans"/>
              </a:rPr>
              <a:t>Sparse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05189" y="7332136"/>
            <a:ext cx="1561782" cy="3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  <a:spcBef>
                <a:spcPct val="0"/>
              </a:spcBef>
            </a:pPr>
            <a:r>
              <a:rPr lang="en-US" sz="1967">
                <a:solidFill>
                  <a:srgbClr val="004AAD"/>
                </a:solidFill>
                <a:latin typeface="DM Sans Bold"/>
              </a:rPr>
              <a:t>7 years later!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69385" y="4915539"/>
            <a:ext cx="2853964" cy="34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4AAD"/>
                </a:solidFill>
                <a:latin typeface="DM Sans Bold"/>
              </a:rPr>
              <a:t>End of training data</a:t>
            </a:r>
          </a:p>
        </p:txBody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8955252" y="8623390"/>
          <a:ext cx="1181100" cy="64770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</a:tblGrid>
              <a:tr h="6477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8955252" y="704850"/>
          <a:ext cx="1181100" cy="64770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</a:tblGrid>
              <a:tr h="64770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DM Sans Bold"/>
                        </a:rPr>
                        <a:t>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C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5904" y="6449118"/>
            <a:ext cx="2903396" cy="2903396"/>
          </a:xfrm>
          <a:custGeom>
            <a:avLst/>
            <a:gdLst/>
            <a:ahLst/>
            <a:cxnLst/>
            <a:rect r="r" b="b" t="t" l="l"/>
            <a:pathLst>
              <a:path h="2903396" w="2903396">
                <a:moveTo>
                  <a:pt x="0" y="0"/>
                </a:moveTo>
                <a:lnTo>
                  <a:pt x="2903396" y="0"/>
                </a:lnTo>
                <a:lnTo>
                  <a:pt x="2903396" y="2903396"/>
                </a:lnTo>
                <a:lnTo>
                  <a:pt x="0" y="290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8188" y="3162696"/>
            <a:ext cx="8891624" cy="131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09"/>
              </a:lnSpc>
            </a:pPr>
            <a:r>
              <a:rPr lang="en-US" sz="9813">
                <a:solidFill>
                  <a:srgbClr val="FFFFFF"/>
                </a:solidFill>
                <a:latin typeface="DM Sans Bold"/>
              </a:rPr>
              <a:t>Streamlit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62205" y="4694612"/>
            <a:ext cx="9563590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DM Sans"/>
              </a:rPr>
              <a:t>We integrated our models into Streamlit to allow users interactive insights across four selected wells.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1573" y="3204001"/>
            <a:ext cx="5134737" cy="339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>
                <a:solidFill>
                  <a:srgbClr val="000000"/>
                </a:solidFill>
                <a:latin typeface="DM Sans Bold"/>
              </a:rPr>
              <a:t>Future Work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009017" y="2917369"/>
            <a:ext cx="726781" cy="726781"/>
            <a:chOff x="0" y="0"/>
            <a:chExt cx="969042" cy="96904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09017" y="3987372"/>
            <a:ext cx="726781" cy="726781"/>
            <a:chOff x="0" y="0"/>
            <a:chExt cx="969042" cy="96904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09017" y="5057054"/>
            <a:ext cx="726781" cy="726781"/>
            <a:chOff x="0" y="0"/>
            <a:chExt cx="969042" cy="96904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009017" y="6126735"/>
            <a:ext cx="726781" cy="726781"/>
            <a:chOff x="0" y="0"/>
            <a:chExt cx="969042" cy="96904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058487" y="5023022"/>
            <a:ext cx="6299448" cy="6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  <a:spcBef>
                <a:spcPct val="0"/>
              </a:spcBef>
            </a:pPr>
            <a:r>
              <a:rPr lang="en-US" sz="3818">
                <a:solidFill>
                  <a:srgbClr val="000000"/>
                </a:solidFill>
                <a:latin typeface="DM Sans"/>
              </a:rPr>
              <a:t>Additional parameter tuning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87062" y="6107685"/>
            <a:ext cx="356153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DM Sans"/>
              </a:rPr>
              <a:t>Seasonal ARIMA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87062" y="3938359"/>
            <a:ext cx="5285631" cy="6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5"/>
              </a:lnSpc>
              <a:spcBef>
                <a:spcPct val="0"/>
              </a:spcBef>
            </a:pPr>
            <a:r>
              <a:rPr lang="en-US" sz="3818">
                <a:solidFill>
                  <a:srgbClr val="000000"/>
                </a:solidFill>
                <a:latin typeface="DM Sans"/>
              </a:rPr>
              <a:t>W</a:t>
            </a:r>
            <a:r>
              <a:rPr lang="en-US" sz="3818">
                <a:solidFill>
                  <a:srgbClr val="000000"/>
                </a:solidFill>
                <a:latin typeface="DM Sans"/>
              </a:rPr>
              <a:t>ells at other locations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058487" y="2841169"/>
            <a:ext cx="8453565" cy="65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  <a:spcBef>
                <a:spcPct val="0"/>
              </a:spcBef>
            </a:pPr>
            <a:r>
              <a:rPr lang="en-US" sz="3818">
                <a:solidFill>
                  <a:srgbClr val="000000"/>
                </a:solidFill>
                <a:latin typeface="DM Sans"/>
              </a:rPr>
              <a:t>Improve the web app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0965"/>
            <a:ext cx="18288000" cy="10548721"/>
            <a:chOff x="0" y="0"/>
            <a:chExt cx="24012404" cy="13850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9335" y="49529"/>
              <a:ext cx="23916201" cy="13754099"/>
            </a:xfrm>
            <a:custGeom>
              <a:avLst/>
              <a:gdLst/>
              <a:ahLst/>
              <a:cxnLst/>
              <a:rect r="r" b="b" t="t" l="l"/>
              <a:pathLst>
                <a:path h="13754099" w="23916201">
                  <a:moveTo>
                    <a:pt x="0" y="13516610"/>
                  </a:moveTo>
                  <a:cubicBezTo>
                    <a:pt x="6166" y="13286741"/>
                    <a:pt x="18500" y="13177521"/>
                    <a:pt x="46868" y="13092430"/>
                  </a:cubicBezTo>
                  <a:cubicBezTo>
                    <a:pt x="75235" y="13007341"/>
                    <a:pt x="118403" y="12941301"/>
                    <a:pt x="171438" y="12852401"/>
                  </a:cubicBezTo>
                  <a:cubicBezTo>
                    <a:pt x="244206" y="12731751"/>
                    <a:pt x="365076" y="12559030"/>
                    <a:pt x="457578" y="12442191"/>
                  </a:cubicBezTo>
                  <a:cubicBezTo>
                    <a:pt x="531580" y="12348210"/>
                    <a:pt x="583382" y="12288520"/>
                    <a:pt x="673418" y="12200891"/>
                  </a:cubicBezTo>
                  <a:cubicBezTo>
                    <a:pt x="799221" y="12077701"/>
                    <a:pt x="1011360" y="11860530"/>
                    <a:pt x="1156897" y="11788141"/>
                  </a:cubicBezTo>
                  <a:cubicBezTo>
                    <a:pt x="1253100" y="11739880"/>
                    <a:pt x="1335735" y="11741151"/>
                    <a:pt x="1423304" y="11728451"/>
                  </a:cubicBezTo>
                  <a:cubicBezTo>
                    <a:pt x="1505940" y="11715751"/>
                    <a:pt x="1579942" y="11719560"/>
                    <a:pt x="1666277" y="11710670"/>
                  </a:cubicBezTo>
                  <a:cubicBezTo>
                    <a:pt x="1766180" y="11700510"/>
                    <a:pt x="1863616" y="11685270"/>
                    <a:pt x="1986953" y="11664951"/>
                  </a:cubicBezTo>
                  <a:cubicBezTo>
                    <a:pt x="2155924" y="11635741"/>
                    <a:pt x="2412464" y="11576051"/>
                    <a:pt x="2585135" y="11546841"/>
                  </a:cubicBezTo>
                  <a:cubicBezTo>
                    <a:pt x="2717105" y="11525251"/>
                    <a:pt x="2829341" y="11510010"/>
                    <a:pt x="2935411" y="11498580"/>
                  </a:cubicBezTo>
                  <a:cubicBezTo>
                    <a:pt x="3024213" y="11489691"/>
                    <a:pt x="3069848" y="11485880"/>
                    <a:pt x="3180851" y="11480801"/>
                  </a:cubicBezTo>
                  <a:cubicBezTo>
                    <a:pt x="3418891" y="11469370"/>
                    <a:pt x="4065174" y="11465560"/>
                    <a:pt x="4297047" y="11454130"/>
                  </a:cubicBezTo>
                  <a:cubicBezTo>
                    <a:pt x="4401883" y="11449051"/>
                    <a:pt x="4451218" y="11447780"/>
                    <a:pt x="4526453" y="11436351"/>
                  </a:cubicBezTo>
                  <a:cubicBezTo>
                    <a:pt x="4601688" y="11424920"/>
                    <a:pt x="4679390" y="11416030"/>
                    <a:pt x="4750926" y="11388091"/>
                  </a:cubicBezTo>
                  <a:cubicBezTo>
                    <a:pt x="4824928" y="11358880"/>
                    <a:pt x="4895229" y="11310620"/>
                    <a:pt x="4963064" y="11262360"/>
                  </a:cubicBezTo>
                  <a:cubicBezTo>
                    <a:pt x="5034600" y="11211560"/>
                    <a:pt x="5116002" y="11154410"/>
                    <a:pt x="5170270" y="11087101"/>
                  </a:cubicBezTo>
                  <a:cubicBezTo>
                    <a:pt x="5219605" y="11024870"/>
                    <a:pt x="5251672" y="10965180"/>
                    <a:pt x="5280040" y="10877551"/>
                  </a:cubicBezTo>
                  <a:cubicBezTo>
                    <a:pt x="5320741" y="10748010"/>
                    <a:pt x="5336775" y="10515601"/>
                    <a:pt x="5350342" y="10373360"/>
                  </a:cubicBezTo>
                  <a:cubicBezTo>
                    <a:pt x="5360208" y="10270491"/>
                    <a:pt x="5360208" y="10193020"/>
                    <a:pt x="5362675" y="10106660"/>
                  </a:cubicBezTo>
                  <a:cubicBezTo>
                    <a:pt x="5365142" y="10025380"/>
                    <a:pt x="5371309" y="9952991"/>
                    <a:pt x="5362675" y="9870441"/>
                  </a:cubicBezTo>
                  <a:cubicBezTo>
                    <a:pt x="5352809" y="9779001"/>
                    <a:pt x="5352809" y="9682480"/>
                    <a:pt x="5303474" y="9585960"/>
                  </a:cubicBezTo>
                  <a:cubicBezTo>
                    <a:pt x="5233172" y="9448801"/>
                    <a:pt x="5027200" y="9265920"/>
                    <a:pt x="4913730" y="9165591"/>
                  </a:cubicBezTo>
                  <a:cubicBezTo>
                    <a:pt x="4838495" y="9099551"/>
                    <a:pt x="4797794" y="9089391"/>
                    <a:pt x="4710224" y="9019541"/>
                  </a:cubicBezTo>
                  <a:cubicBezTo>
                    <a:pt x="4533853" y="8878570"/>
                    <a:pt x="4129310" y="8487410"/>
                    <a:pt x="3944305" y="8336280"/>
                  </a:cubicBezTo>
                  <a:cubicBezTo>
                    <a:pt x="3844402" y="8255001"/>
                    <a:pt x="3782733" y="8208010"/>
                    <a:pt x="3705031" y="8157210"/>
                  </a:cubicBezTo>
                  <a:cubicBezTo>
                    <a:pt x="3634730" y="8111491"/>
                    <a:pt x="3575528" y="8093710"/>
                    <a:pt x="3499059" y="8040370"/>
                  </a:cubicBezTo>
                  <a:cubicBezTo>
                    <a:pt x="3388056" y="7964170"/>
                    <a:pt x="3253620" y="7823201"/>
                    <a:pt x="3117949" y="7725410"/>
                  </a:cubicBezTo>
                  <a:cubicBezTo>
                    <a:pt x="2977345" y="7623810"/>
                    <a:pt x="2792341" y="7529830"/>
                    <a:pt x="2671471" y="7443470"/>
                  </a:cubicBezTo>
                  <a:cubicBezTo>
                    <a:pt x="2583902" y="7381241"/>
                    <a:pt x="2535800" y="7348220"/>
                    <a:pt x="2451931" y="7269480"/>
                  </a:cubicBezTo>
                  <a:cubicBezTo>
                    <a:pt x="2316261" y="7141210"/>
                    <a:pt x="2069588" y="6874510"/>
                    <a:pt x="1958585" y="6715760"/>
                  </a:cubicBezTo>
                  <a:cubicBezTo>
                    <a:pt x="1885816" y="6611620"/>
                    <a:pt x="1829082" y="6530341"/>
                    <a:pt x="1808114" y="6437630"/>
                  </a:cubicBezTo>
                  <a:cubicBezTo>
                    <a:pt x="1789614" y="6355080"/>
                    <a:pt x="1805648" y="6269990"/>
                    <a:pt x="1821681" y="6188710"/>
                  </a:cubicBezTo>
                  <a:cubicBezTo>
                    <a:pt x="1837715" y="6107430"/>
                    <a:pt x="1852515" y="6029960"/>
                    <a:pt x="1903083" y="5948680"/>
                  </a:cubicBezTo>
                  <a:cubicBezTo>
                    <a:pt x="1974619" y="5833110"/>
                    <a:pt x="2144823" y="5671821"/>
                    <a:pt x="2254593" y="5590540"/>
                  </a:cubicBezTo>
                  <a:cubicBezTo>
                    <a:pt x="2333528" y="5532121"/>
                    <a:pt x="2397663" y="5499101"/>
                    <a:pt x="2481532" y="5472430"/>
                  </a:cubicBezTo>
                  <a:cubicBezTo>
                    <a:pt x="2572801" y="5443220"/>
                    <a:pt x="2683804" y="5439410"/>
                    <a:pt x="2783707" y="5427980"/>
                  </a:cubicBezTo>
                  <a:cubicBezTo>
                    <a:pt x="2883610" y="5416551"/>
                    <a:pt x="2950211" y="5410201"/>
                    <a:pt x="3080948" y="5406390"/>
                  </a:cubicBezTo>
                  <a:cubicBezTo>
                    <a:pt x="3332555" y="5398770"/>
                    <a:pt x="3919637" y="5424170"/>
                    <a:pt x="4183578" y="5414010"/>
                  </a:cubicBezTo>
                  <a:cubicBezTo>
                    <a:pt x="4332815" y="5408930"/>
                    <a:pt x="4393250" y="5401310"/>
                    <a:pt x="4532620" y="5386070"/>
                  </a:cubicBezTo>
                  <a:cubicBezTo>
                    <a:pt x="4743526" y="5364480"/>
                    <a:pt x="5113536" y="5303520"/>
                    <a:pt x="5324441" y="5283201"/>
                  </a:cubicBezTo>
                  <a:cubicBezTo>
                    <a:pt x="5463811" y="5269230"/>
                    <a:pt x="5531646" y="5266690"/>
                    <a:pt x="5674717" y="5261610"/>
                  </a:cubicBezTo>
                  <a:cubicBezTo>
                    <a:pt x="5901656" y="5253990"/>
                    <a:pt x="6295100" y="5251451"/>
                    <a:pt x="6552874" y="5256530"/>
                  </a:cubicBezTo>
                  <a:cubicBezTo>
                    <a:pt x="6755146" y="5260340"/>
                    <a:pt x="6948784" y="5283201"/>
                    <a:pt x="7095554" y="5280660"/>
                  </a:cubicBezTo>
                  <a:cubicBezTo>
                    <a:pt x="7195458" y="5279390"/>
                    <a:pt x="7237392" y="5278120"/>
                    <a:pt x="7345928" y="5260340"/>
                  </a:cubicBezTo>
                  <a:cubicBezTo>
                    <a:pt x="7553134" y="5224780"/>
                    <a:pt x="7994679" y="5082540"/>
                    <a:pt x="8236418" y="5027930"/>
                  </a:cubicBezTo>
                  <a:cubicBezTo>
                    <a:pt x="8400455" y="4991101"/>
                    <a:pt x="8517625" y="4965701"/>
                    <a:pt x="8653296" y="4946651"/>
                  </a:cubicBezTo>
                  <a:cubicBezTo>
                    <a:pt x="8781566" y="4927601"/>
                    <a:pt x="8875302" y="4919980"/>
                    <a:pt x="9031939" y="4911090"/>
                  </a:cubicBezTo>
                  <a:cubicBezTo>
                    <a:pt x="9286013" y="4895851"/>
                    <a:pt x="9722624" y="4918710"/>
                    <a:pt x="10033433" y="4889501"/>
                  </a:cubicBezTo>
                  <a:cubicBezTo>
                    <a:pt x="10306006" y="4862830"/>
                    <a:pt x="10595847" y="4780280"/>
                    <a:pt x="10796886" y="4758690"/>
                  </a:cubicBezTo>
                  <a:cubicBezTo>
                    <a:pt x="10926389" y="4744720"/>
                    <a:pt x="10962157" y="4747260"/>
                    <a:pt x="11118795" y="4743451"/>
                  </a:cubicBezTo>
                  <a:cubicBezTo>
                    <a:pt x="11541839" y="4733290"/>
                    <a:pt x="13082313" y="4733290"/>
                    <a:pt x="13465891" y="4747260"/>
                  </a:cubicBezTo>
                  <a:cubicBezTo>
                    <a:pt x="13590460" y="4752340"/>
                    <a:pt x="13601562" y="4753610"/>
                    <a:pt x="13713797" y="4765040"/>
                  </a:cubicBezTo>
                  <a:cubicBezTo>
                    <a:pt x="13958002" y="4790440"/>
                    <a:pt x="14612922" y="4897120"/>
                    <a:pt x="14870694" y="4917440"/>
                  </a:cubicBezTo>
                  <a:cubicBezTo>
                    <a:pt x="14998964" y="4927601"/>
                    <a:pt x="15050767" y="4935220"/>
                    <a:pt x="15159301" y="4926330"/>
                  </a:cubicBezTo>
                  <a:cubicBezTo>
                    <a:pt x="15304839" y="4914901"/>
                    <a:pt x="15526846" y="4870451"/>
                    <a:pt x="15664982" y="4832351"/>
                  </a:cubicBezTo>
                  <a:cubicBezTo>
                    <a:pt x="15763652" y="4805680"/>
                    <a:pt x="15853687" y="4798060"/>
                    <a:pt x="15915356" y="4740910"/>
                  </a:cubicBezTo>
                  <a:cubicBezTo>
                    <a:pt x="15979490" y="4682490"/>
                    <a:pt x="16011558" y="4572001"/>
                    <a:pt x="16039925" y="4483101"/>
                  </a:cubicBezTo>
                  <a:cubicBezTo>
                    <a:pt x="16067058" y="4398010"/>
                    <a:pt x="16078160" y="4309110"/>
                    <a:pt x="16086793" y="4221480"/>
                  </a:cubicBezTo>
                  <a:cubicBezTo>
                    <a:pt x="16095427" y="4135120"/>
                    <a:pt x="16110226" y="4042410"/>
                    <a:pt x="16090492" y="3959860"/>
                  </a:cubicBezTo>
                  <a:cubicBezTo>
                    <a:pt x="16070760" y="3877310"/>
                    <a:pt x="16014026" y="3801110"/>
                    <a:pt x="15970858" y="3726180"/>
                  </a:cubicBezTo>
                  <a:cubicBezTo>
                    <a:pt x="15927690" y="3652520"/>
                    <a:pt x="15880821" y="3581401"/>
                    <a:pt x="15831486" y="3515360"/>
                  </a:cubicBezTo>
                  <a:cubicBezTo>
                    <a:pt x="15783384" y="3451860"/>
                    <a:pt x="15732816" y="3397251"/>
                    <a:pt x="15678548" y="3338830"/>
                  </a:cubicBezTo>
                  <a:cubicBezTo>
                    <a:pt x="15620581" y="3277870"/>
                    <a:pt x="15545346" y="3229610"/>
                    <a:pt x="15492310" y="3158490"/>
                  </a:cubicBezTo>
                  <a:cubicBezTo>
                    <a:pt x="15435576" y="3082290"/>
                    <a:pt x="15356641" y="2980690"/>
                    <a:pt x="15352940" y="2894330"/>
                  </a:cubicBezTo>
                  <a:cubicBezTo>
                    <a:pt x="15349240" y="2815590"/>
                    <a:pt x="15393642" y="2726690"/>
                    <a:pt x="15446677" y="2663190"/>
                  </a:cubicBezTo>
                  <a:cubicBezTo>
                    <a:pt x="15507112" y="2592070"/>
                    <a:pt x="15620581" y="2546350"/>
                    <a:pt x="15713083" y="2501900"/>
                  </a:cubicBezTo>
                  <a:cubicBezTo>
                    <a:pt x="15804353" y="2457450"/>
                    <a:pt x="15867255" y="2435860"/>
                    <a:pt x="15997991" y="2393950"/>
                  </a:cubicBezTo>
                  <a:cubicBezTo>
                    <a:pt x="16269331" y="2306320"/>
                    <a:pt x="16979750" y="2120900"/>
                    <a:pt x="17275758" y="2049780"/>
                  </a:cubicBezTo>
                  <a:cubicBezTo>
                    <a:pt x="17432396" y="2011680"/>
                    <a:pt x="17490363" y="1991360"/>
                    <a:pt x="17635902" y="1972310"/>
                  </a:cubicBezTo>
                  <a:cubicBezTo>
                    <a:pt x="17852974" y="1943100"/>
                    <a:pt x="18187215" y="1963420"/>
                    <a:pt x="18456090" y="1926590"/>
                  </a:cubicBezTo>
                  <a:cubicBezTo>
                    <a:pt x="18720031" y="1889760"/>
                    <a:pt x="18966704" y="1802130"/>
                    <a:pt x="19233110" y="1752600"/>
                  </a:cubicBezTo>
                  <a:cubicBezTo>
                    <a:pt x="19509384" y="1701800"/>
                    <a:pt x="19891728" y="1668780"/>
                    <a:pt x="20085366" y="1628140"/>
                  </a:cubicBezTo>
                  <a:cubicBezTo>
                    <a:pt x="20186501" y="1606550"/>
                    <a:pt x="20265437" y="1615440"/>
                    <a:pt x="20314772" y="1563370"/>
                  </a:cubicBezTo>
                  <a:cubicBezTo>
                    <a:pt x="20367806" y="1507490"/>
                    <a:pt x="20333272" y="1360170"/>
                    <a:pt x="20380140" y="1290320"/>
                  </a:cubicBezTo>
                  <a:cubicBezTo>
                    <a:pt x="20423308" y="1225550"/>
                    <a:pt x="20486210" y="1206500"/>
                    <a:pt x="20572546" y="1150620"/>
                  </a:cubicBezTo>
                  <a:cubicBezTo>
                    <a:pt x="20732883" y="1045210"/>
                    <a:pt x="21067125" y="842010"/>
                    <a:pt x="21285431" y="730250"/>
                  </a:cubicBezTo>
                  <a:cubicBezTo>
                    <a:pt x="21461802" y="640080"/>
                    <a:pt x="21638174" y="552450"/>
                    <a:pt x="21778778" y="514350"/>
                  </a:cubicBezTo>
                  <a:cubicBezTo>
                    <a:pt x="21877448" y="487680"/>
                    <a:pt x="21952682" y="490220"/>
                    <a:pt x="22039018" y="485140"/>
                  </a:cubicBezTo>
                  <a:cubicBezTo>
                    <a:pt x="22122887" y="480060"/>
                    <a:pt x="22190721" y="480060"/>
                    <a:pt x="22286925" y="485140"/>
                  </a:cubicBezTo>
                  <a:cubicBezTo>
                    <a:pt x="22423828" y="491490"/>
                    <a:pt x="22647067" y="527050"/>
                    <a:pt x="22782736" y="534670"/>
                  </a:cubicBezTo>
                  <a:cubicBezTo>
                    <a:pt x="22876473" y="539750"/>
                    <a:pt x="22943074" y="556260"/>
                    <a:pt x="23020778" y="537210"/>
                  </a:cubicBezTo>
                  <a:cubicBezTo>
                    <a:pt x="23103411" y="518160"/>
                    <a:pt x="23179881" y="474980"/>
                    <a:pt x="23260050" y="412750"/>
                  </a:cubicBezTo>
                  <a:cubicBezTo>
                    <a:pt x="23366119" y="328930"/>
                    <a:pt x="23583191" y="53340"/>
                    <a:pt x="23579492" y="49530"/>
                  </a:cubicBezTo>
                  <a:cubicBezTo>
                    <a:pt x="23577024" y="46990"/>
                    <a:pt x="23479589" y="148590"/>
                    <a:pt x="23475890" y="144780"/>
                  </a:cubicBezTo>
                  <a:cubicBezTo>
                    <a:pt x="23473421" y="142240"/>
                    <a:pt x="23499324" y="99060"/>
                    <a:pt x="23515357" y="80010"/>
                  </a:cubicBezTo>
                  <a:cubicBezTo>
                    <a:pt x="23531392" y="60960"/>
                    <a:pt x="23552358" y="45720"/>
                    <a:pt x="23573325" y="33020"/>
                  </a:cubicBezTo>
                  <a:cubicBezTo>
                    <a:pt x="23594293" y="20320"/>
                    <a:pt x="23618960" y="11430"/>
                    <a:pt x="23642394" y="6350"/>
                  </a:cubicBezTo>
                  <a:cubicBezTo>
                    <a:pt x="23665828" y="1270"/>
                    <a:pt x="23691729" y="0"/>
                    <a:pt x="23716396" y="3810"/>
                  </a:cubicBezTo>
                  <a:cubicBezTo>
                    <a:pt x="23739830" y="7620"/>
                    <a:pt x="23764498" y="13970"/>
                    <a:pt x="23786697" y="25400"/>
                  </a:cubicBezTo>
                  <a:cubicBezTo>
                    <a:pt x="23808899" y="36830"/>
                    <a:pt x="23829865" y="52070"/>
                    <a:pt x="23847132" y="69850"/>
                  </a:cubicBezTo>
                  <a:cubicBezTo>
                    <a:pt x="23864399" y="87630"/>
                    <a:pt x="23879200" y="109220"/>
                    <a:pt x="23890300" y="132080"/>
                  </a:cubicBezTo>
                  <a:cubicBezTo>
                    <a:pt x="23901402" y="154940"/>
                    <a:pt x="23908801" y="180340"/>
                    <a:pt x="23912502" y="204470"/>
                  </a:cubicBezTo>
                  <a:cubicBezTo>
                    <a:pt x="23916201" y="229870"/>
                    <a:pt x="23914968" y="256540"/>
                    <a:pt x="23910034" y="280670"/>
                  </a:cubicBezTo>
                  <a:cubicBezTo>
                    <a:pt x="23905101" y="304800"/>
                    <a:pt x="23897699" y="330200"/>
                    <a:pt x="23885367" y="351790"/>
                  </a:cubicBezTo>
                  <a:cubicBezTo>
                    <a:pt x="23873033" y="373380"/>
                    <a:pt x="23857000" y="394970"/>
                    <a:pt x="23838500" y="411480"/>
                  </a:cubicBezTo>
                  <a:cubicBezTo>
                    <a:pt x="23819999" y="427990"/>
                    <a:pt x="23799031" y="441960"/>
                    <a:pt x="23776831" y="452120"/>
                  </a:cubicBezTo>
                  <a:cubicBezTo>
                    <a:pt x="23754631" y="462280"/>
                    <a:pt x="23729962" y="468630"/>
                    <a:pt x="23705296" y="471170"/>
                  </a:cubicBezTo>
                  <a:cubicBezTo>
                    <a:pt x="23680627" y="473710"/>
                    <a:pt x="23654728" y="471170"/>
                    <a:pt x="23631294" y="464820"/>
                  </a:cubicBezTo>
                  <a:cubicBezTo>
                    <a:pt x="23607860" y="458470"/>
                    <a:pt x="23584426" y="448310"/>
                    <a:pt x="23563458" y="434340"/>
                  </a:cubicBezTo>
                  <a:cubicBezTo>
                    <a:pt x="23542492" y="421640"/>
                    <a:pt x="23522756" y="403860"/>
                    <a:pt x="23507957" y="384810"/>
                  </a:cubicBezTo>
                  <a:cubicBezTo>
                    <a:pt x="23493157" y="365760"/>
                    <a:pt x="23480823" y="341630"/>
                    <a:pt x="23472189" y="318770"/>
                  </a:cubicBezTo>
                  <a:cubicBezTo>
                    <a:pt x="23463555" y="294640"/>
                    <a:pt x="23458622" y="269240"/>
                    <a:pt x="23457390" y="243840"/>
                  </a:cubicBezTo>
                  <a:cubicBezTo>
                    <a:pt x="23456156" y="218440"/>
                    <a:pt x="23459855" y="191770"/>
                    <a:pt x="23467254" y="167640"/>
                  </a:cubicBezTo>
                  <a:cubicBezTo>
                    <a:pt x="23474657" y="143510"/>
                    <a:pt x="23486990" y="120650"/>
                    <a:pt x="23500556" y="100330"/>
                  </a:cubicBezTo>
                  <a:cubicBezTo>
                    <a:pt x="23515357" y="80010"/>
                    <a:pt x="23532624" y="60960"/>
                    <a:pt x="23552358" y="45720"/>
                  </a:cubicBezTo>
                  <a:cubicBezTo>
                    <a:pt x="23572091" y="31750"/>
                    <a:pt x="23595526" y="20320"/>
                    <a:pt x="23618960" y="12700"/>
                  </a:cubicBezTo>
                  <a:cubicBezTo>
                    <a:pt x="23642394" y="5080"/>
                    <a:pt x="23667061" y="1270"/>
                    <a:pt x="23691729" y="1270"/>
                  </a:cubicBezTo>
                  <a:cubicBezTo>
                    <a:pt x="23716396" y="1270"/>
                    <a:pt x="23741064" y="7620"/>
                    <a:pt x="23764498" y="16510"/>
                  </a:cubicBezTo>
                  <a:cubicBezTo>
                    <a:pt x="23786697" y="25400"/>
                    <a:pt x="23810131" y="38100"/>
                    <a:pt x="23828632" y="53340"/>
                  </a:cubicBezTo>
                  <a:cubicBezTo>
                    <a:pt x="23847132" y="68580"/>
                    <a:pt x="23864399" y="88900"/>
                    <a:pt x="23877967" y="109220"/>
                  </a:cubicBezTo>
                  <a:cubicBezTo>
                    <a:pt x="23891534" y="130810"/>
                    <a:pt x="23901402" y="154940"/>
                    <a:pt x="23907567" y="179070"/>
                  </a:cubicBezTo>
                  <a:cubicBezTo>
                    <a:pt x="23913734" y="203200"/>
                    <a:pt x="23916201" y="229870"/>
                    <a:pt x="23913734" y="255270"/>
                  </a:cubicBezTo>
                  <a:cubicBezTo>
                    <a:pt x="23911268" y="280670"/>
                    <a:pt x="23906335" y="306070"/>
                    <a:pt x="23895234" y="328930"/>
                  </a:cubicBezTo>
                  <a:cubicBezTo>
                    <a:pt x="23882900" y="351790"/>
                    <a:pt x="23860699" y="363220"/>
                    <a:pt x="23843431" y="392430"/>
                  </a:cubicBezTo>
                  <a:cubicBezTo>
                    <a:pt x="23813832" y="443230"/>
                    <a:pt x="23805198" y="553720"/>
                    <a:pt x="23758331" y="617220"/>
                  </a:cubicBezTo>
                  <a:cubicBezTo>
                    <a:pt x="23708996" y="684530"/>
                    <a:pt x="23621426" y="731520"/>
                    <a:pt x="23548659" y="781050"/>
                  </a:cubicBezTo>
                  <a:cubicBezTo>
                    <a:pt x="23475890" y="830580"/>
                    <a:pt x="23398187" y="873760"/>
                    <a:pt x="23320485" y="911860"/>
                  </a:cubicBezTo>
                  <a:cubicBezTo>
                    <a:pt x="23245249" y="948690"/>
                    <a:pt x="23171248" y="989330"/>
                    <a:pt x="23092313" y="1005840"/>
                  </a:cubicBezTo>
                  <a:cubicBezTo>
                    <a:pt x="23012144" y="1022350"/>
                    <a:pt x="22939375" y="1012190"/>
                    <a:pt x="22843172" y="1007110"/>
                  </a:cubicBezTo>
                  <a:cubicBezTo>
                    <a:pt x="22707502" y="1000760"/>
                    <a:pt x="22491663" y="962660"/>
                    <a:pt x="22355992" y="955040"/>
                  </a:cubicBezTo>
                  <a:cubicBezTo>
                    <a:pt x="22258556" y="949960"/>
                    <a:pt x="22189489" y="948690"/>
                    <a:pt x="22104386" y="955040"/>
                  </a:cubicBezTo>
                  <a:cubicBezTo>
                    <a:pt x="22014351" y="961390"/>
                    <a:pt x="21915681" y="969010"/>
                    <a:pt x="21828113" y="994410"/>
                  </a:cubicBezTo>
                  <a:cubicBezTo>
                    <a:pt x="21741777" y="1019810"/>
                    <a:pt x="21662842" y="1064260"/>
                    <a:pt x="21578973" y="1106170"/>
                  </a:cubicBezTo>
                  <a:cubicBezTo>
                    <a:pt x="21491403" y="1149350"/>
                    <a:pt x="21418634" y="1191260"/>
                    <a:pt x="21316266" y="1250950"/>
                  </a:cubicBezTo>
                  <a:cubicBezTo>
                    <a:pt x="21167027" y="1337310"/>
                    <a:pt x="20871019" y="1454150"/>
                    <a:pt x="20769884" y="1579880"/>
                  </a:cubicBezTo>
                  <a:cubicBezTo>
                    <a:pt x="20702050" y="1663701"/>
                    <a:pt x="20731651" y="1783080"/>
                    <a:pt x="20677381" y="1855470"/>
                  </a:cubicBezTo>
                  <a:cubicBezTo>
                    <a:pt x="20624346" y="1926590"/>
                    <a:pt x="20530610" y="1974851"/>
                    <a:pt x="20447977" y="2012951"/>
                  </a:cubicBezTo>
                  <a:cubicBezTo>
                    <a:pt x="20365340" y="2051051"/>
                    <a:pt x="20297504" y="2062480"/>
                    <a:pt x="20182802" y="2086610"/>
                  </a:cubicBezTo>
                  <a:cubicBezTo>
                    <a:pt x="19979297" y="2129790"/>
                    <a:pt x="19600653" y="2161540"/>
                    <a:pt x="19321912" y="2213610"/>
                  </a:cubicBezTo>
                  <a:cubicBezTo>
                    <a:pt x="19054273" y="2263140"/>
                    <a:pt x="18806365" y="2350770"/>
                    <a:pt x="18541192" y="2387601"/>
                  </a:cubicBezTo>
                  <a:cubicBezTo>
                    <a:pt x="18272317" y="2424430"/>
                    <a:pt x="17931909" y="2406651"/>
                    <a:pt x="17722238" y="2434590"/>
                  </a:cubicBezTo>
                  <a:cubicBezTo>
                    <a:pt x="17589033" y="2452370"/>
                    <a:pt x="17527364" y="2471420"/>
                    <a:pt x="17399095" y="2503170"/>
                  </a:cubicBezTo>
                  <a:cubicBezTo>
                    <a:pt x="17206689" y="2551430"/>
                    <a:pt x="16886014" y="2653030"/>
                    <a:pt x="16681276" y="2706370"/>
                  </a:cubicBezTo>
                  <a:cubicBezTo>
                    <a:pt x="16530805" y="2745740"/>
                    <a:pt x="16425969" y="2762251"/>
                    <a:pt x="16285366" y="2801620"/>
                  </a:cubicBezTo>
                  <a:cubicBezTo>
                    <a:pt x="16121328" y="2847340"/>
                    <a:pt x="15842586" y="3020060"/>
                    <a:pt x="15758717" y="2969260"/>
                  </a:cubicBezTo>
                  <a:cubicBezTo>
                    <a:pt x="15704451" y="2936240"/>
                    <a:pt x="15687184" y="2748280"/>
                    <a:pt x="15711850" y="2734310"/>
                  </a:cubicBezTo>
                  <a:cubicBezTo>
                    <a:pt x="15746383" y="2713990"/>
                    <a:pt x="15964691" y="2960370"/>
                    <a:pt x="16058426" y="3063240"/>
                  </a:cubicBezTo>
                  <a:cubicBezTo>
                    <a:pt x="16131195" y="3141980"/>
                    <a:pt x="16180529" y="3209290"/>
                    <a:pt x="16237263" y="3288030"/>
                  </a:cubicBezTo>
                  <a:cubicBezTo>
                    <a:pt x="16295232" y="3369310"/>
                    <a:pt x="16354434" y="3460751"/>
                    <a:pt x="16401303" y="3545840"/>
                  </a:cubicBezTo>
                  <a:cubicBezTo>
                    <a:pt x="16443235" y="3622040"/>
                    <a:pt x="16485170" y="3685540"/>
                    <a:pt x="16509837" y="3773171"/>
                  </a:cubicBezTo>
                  <a:cubicBezTo>
                    <a:pt x="16539438" y="3879851"/>
                    <a:pt x="16545606" y="4033521"/>
                    <a:pt x="16545606" y="4145280"/>
                  </a:cubicBezTo>
                  <a:cubicBezTo>
                    <a:pt x="16545606" y="4236721"/>
                    <a:pt x="16535738" y="4307840"/>
                    <a:pt x="16523404" y="4396740"/>
                  </a:cubicBezTo>
                  <a:cubicBezTo>
                    <a:pt x="16508605" y="4497070"/>
                    <a:pt x="16488871" y="4613910"/>
                    <a:pt x="16458037" y="4714240"/>
                  </a:cubicBezTo>
                  <a:cubicBezTo>
                    <a:pt x="16427202" y="4812030"/>
                    <a:pt x="16398835" y="4918710"/>
                    <a:pt x="16339634" y="4993640"/>
                  </a:cubicBezTo>
                  <a:cubicBezTo>
                    <a:pt x="16282898" y="5066030"/>
                    <a:pt x="16191630" y="5118101"/>
                    <a:pt x="16115161" y="5162551"/>
                  </a:cubicBezTo>
                  <a:cubicBezTo>
                    <a:pt x="16044859" y="5201920"/>
                    <a:pt x="15977025" y="5224780"/>
                    <a:pt x="15900555" y="5251451"/>
                  </a:cubicBezTo>
                  <a:cubicBezTo>
                    <a:pt x="15815453" y="5280660"/>
                    <a:pt x="15734050" y="5303520"/>
                    <a:pt x="15625514" y="5325110"/>
                  </a:cubicBezTo>
                  <a:cubicBezTo>
                    <a:pt x="15472576" y="5355590"/>
                    <a:pt x="15244404" y="5391151"/>
                    <a:pt x="15063101" y="5394960"/>
                  </a:cubicBezTo>
                  <a:cubicBezTo>
                    <a:pt x="14894128" y="5398770"/>
                    <a:pt x="14760925" y="5378451"/>
                    <a:pt x="14573453" y="5358130"/>
                  </a:cubicBezTo>
                  <a:cubicBezTo>
                    <a:pt x="14318146" y="5331460"/>
                    <a:pt x="13897569" y="5255260"/>
                    <a:pt x="13673096" y="5233670"/>
                  </a:cubicBezTo>
                  <a:cubicBezTo>
                    <a:pt x="13539893" y="5220970"/>
                    <a:pt x="13509059" y="5220970"/>
                    <a:pt x="13352421" y="5217160"/>
                  </a:cubicBezTo>
                  <a:cubicBezTo>
                    <a:pt x="12918276" y="5205730"/>
                    <a:pt x="11515939" y="5168901"/>
                    <a:pt x="10895556" y="5218430"/>
                  </a:cubicBezTo>
                  <a:cubicBezTo>
                    <a:pt x="10513213" y="5248910"/>
                    <a:pt x="10282572" y="5340351"/>
                    <a:pt x="9974231" y="5367020"/>
                  </a:cubicBezTo>
                  <a:cubicBezTo>
                    <a:pt x="9668356" y="5393690"/>
                    <a:pt x="9284779" y="5369560"/>
                    <a:pt x="9056606" y="5380990"/>
                  </a:cubicBezTo>
                  <a:cubicBezTo>
                    <a:pt x="8919703" y="5388610"/>
                    <a:pt x="8842001" y="5394960"/>
                    <a:pt x="8729765" y="5410201"/>
                  </a:cubicBezTo>
                  <a:cubicBezTo>
                    <a:pt x="8607661" y="5426710"/>
                    <a:pt x="8505292" y="5448301"/>
                    <a:pt x="8352354" y="5482590"/>
                  </a:cubicBezTo>
                  <a:cubicBezTo>
                    <a:pt x="8109382" y="5537201"/>
                    <a:pt x="7653036" y="5684520"/>
                    <a:pt x="7418697" y="5723890"/>
                  </a:cubicBezTo>
                  <a:cubicBezTo>
                    <a:pt x="7280559" y="5746751"/>
                    <a:pt x="7209024" y="5748020"/>
                    <a:pt x="7084454" y="5750560"/>
                  </a:cubicBezTo>
                  <a:cubicBezTo>
                    <a:pt x="6927817" y="5753101"/>
                    <a:pt x="6751446" y="5730240"/>
                    <a:pt x="6552874" y="5726430"/>
                  </a:cubicBezTo>
                  <a:cubicBezTo>
                    <a:pt x="6300033" y="5721351"/>
                    <a:pt x="5910290" y="5723890"/>
                    <a:pt x="5691984" y="5731510"/>
                  </a:cubicBezTo>
                  <a:cubicBezTo>
                    <a:pt x="5557547" y="5736590"/>
                    <a:pt x="5498345" y="5739130"/>
                    <a:pt x="5366376" y="5751830"/>
                  </a:cubicBezTo>
                  <a:cubicBezTo>
                    <a:pt x="5160403" y="5770880"/>
                    <a:pt x="4796560" y="5830570"/>
                    <a:pt x="4578255" y="5853430"/>
                  </a:cubicBezTo>
                  <a:cubicBezTo>
                    <a:pt x="4424084" y="5868670"/>
                    <a:pt x="4347615" y="5877560"/>
                    <a:pt x="4183578" y="5883910"/>
                  </a:cubicBezTo>
                  <a:cubicBezTo>
                    <a:pt x="3909770" y="5894070"/>
                    <a:pt x="3327621" y="5868670"/>
                    <a:pt x="3090815" y="5876290"/>
                  </a:cubicBezTo>
                  <a:cubicBezTo>
                    <a:pt x="2976112" y="5880101"/>
                    <a:pt x="2923077" y="5883910"/>
                    <a:pt x="2836742" y="5894070"/>
                  </a:cubicBezTo>
                  <a:cubicBezTo>
                    <a:pt x="2746706" y="5904230"/>
                    <a:pt x="2639403" y="5899151"/>
                    <a:pt x="2560468" y="5938520"/>
                  </a:cubicBezTo>
                  <a:cubicBezTo>
                    <a:pt x="2483999" y="5976620"/>
                    <a:pt x="2423564" y="6057901"/>
                    <a:pt x="2366829" y="6123940"/>
                  </a:cubicBezTo>
                  <a:cubicBezTo>
                    <a:pt x="2312561" y="6186170"/>
                    <a:pt x="2221292" y="6239510"/>
                    <a:pt x="2224992" y="6319520"/>
                  </a:cubicBezTo>
                  <a:cubicBezTo>
                    <a:pt x="2231159" y="6463030"/>
                    <a:pt x="2599935" y="6767830"/>
                    <a:pt x="2733139" y="6896101"/>
                  </a:cubicBezTo>
                  <a:cubicBezTo>
                    <a:pt x="2809608" y="6969760"/>
                    <a:pt x="2847842" y="6998970"/>
                    <a:pt x="2926777" y="7054851"/>
                  </a:cubicBezTo>
                  <a:cubicBezTo>
                    <a:pt x="3036547" y="7133591"/>
                    <a:pt x="3205518" y="7216141"/>
                    <a:pt x="3336255" y="7310120"/>
                  </a:cubicBezTo>
                  <a:cubicBezTo>
                    <a:pt x="3466992" y="7402830"/>
                    <a:pt x="3574294" y="7517130"/>
                    <a:pt x="3709965" y="7614920"/>
                  </a:cubicBezTo>
                  <a:cubicBezTo>
                    <a:pt x="3857968" y="7721601"/>
                    <a:pt x="4068874" y="7824470"/>
                    <a:pt x="4192211" y="7923530"/>
                  </a:cubicBezTo>
                  <a:cubicBezTo>
                    <a:pt x="4279780" y="7994651"/>
                    <a:pt x="4309381" y="8047991"/>
                    <a:pt x="4398183" y="8131810"/>
                  </a:cubicBezTo>
                  <a:cubicBezTo>
                    <a:pt x="4547420" y="8271510"/>
                    <a:pt x="4864395" y="8545830"/>
                    <a:pt x="5014866" y="8666480"/>
                  </a:cubicBezTo>
                  <a:cubicBezTo>
                    <a:pt x="5097501" y="8733791"/>
                    <a:pt x="5139436" y="8749030"/>
                    <a:pt x="5213438" y="8815070"/>
                  </a:cubicBezTo>
                  <a:cubicBezTo>
                    <a:pt x="5323208" y="8912860"/>
                    <a:pt x="5502046" y="9095741"/>
                    <a:pt x="5595782" y="9212580"/>
                  </a:cubicBezTo>
                  <a:cubicBezTo>
                    <a:pt x="5661150" y="9293860"/>
                    <a:pt x="5706785" y="9354820"/>
                    <a:pt x="5743785" y="9433560"/>
                  </a:cubicBezTo>
                  <a:cubicBezTo>
                    <a:pt x="5780787" y="9512301"/>
                    <a:pt x="5804220" y="9583420"/>
                    <a:pt x="5819020" y="9683751"/>
                  </a:cubicBezTo>
                  <a:cubicBezTo>
                    <a:pt x="5839988" y="9824720"/>
                    <a:pt x="5822721" y="10058401"/>
                    <a:pt x="5817787" y="10205720"/>
                  </a:cubicBezTo>
                  <a:cubicBezTo>
                    <a:pt x="5814087" y="10314941"/>
                    <a:pt x="5810387" y="10382251"/>
                    <a:pt x="5799287" y="10491470"/>
                  </a:cubicBezTo>
                  <a:cubicBezTo>
                    <a:pt x="5783253" y="10638791"/>
                    <a:pt x="5759819" y="10869930"/>
                    <a:pt x="5721585" y="11010901"/>
                  </a:cubicBezTo>
                  <a:cubicBezTo>
                    <a:pt x="5693218" y="11113770"/>
                    <a:pt x="5663617" y="11193780"/>
                    <a:pt x="5617982" y="11268710"/>
                  </a:cubicBezTo>
                  <a:cubicBezTo>
                    <a:pt x="5576048" y="11337291"/>
                    <a:pt x="5525480" y="11386820"/>
                    <a:pt x="5465045" y="11446510"/>
                  </a:cubicBezTo>
                  <a:cubicBezTo>
                    <a:pt x="5392276" y="11517630"/>
                    <a:pt x="5294840" y="11597641"/>
                    <a:pt x="5206038" y="11659870"/>
                  </a:cubicBezTo>
                  <a:cubicBezTo>
                    <a:pt x="5120936" y="11719560"/>
                    <a:pt x="5034600" y="11776710"/>
                    <a:pt x="4942098" y="11814810"/>
                  </a:cubicBezTo>
                  <a:cubicBezTo>
                    <a:pt x="4849595" y="11852910"/>
                    <a:pt x="4743526" y="11874501"/>
                    <a:pt x="4652257" y="11891010"/>
                  </a:cubicBezTo>
                  <a:cubicBezTo>
                    <a:pt x="4570854" y="11906251"/>
                    <a:pt x="4531387" y="11907520"/>
                    <a:pt x="4420384" y="11915141"/>
                  </a:cubicBezTo>
                  <a:cubicBezTo>
                    <a:pt x="4145343" y="11934191"/>
                    <a:pt x="3442324" y="11918951"/>
                    <a:pt x="2978579" y="11965941"/>
                  </a:cubicBezTo>
                  <a:cubicBezTo>
                    <a:pt x="2540734" y="12010391"/>
                    <a:pt x="2015320" y="12122151"/>
                    <a:pt x="1709445" y="12179301"/>
                  </a:cubicBezTo>
                  <a:cubicBezTo>
                    <a:pt x="1535540" y="12212320"/>
                    <a:pt x="1413437" y="12208510"/>
                    <a:pt x="1301201" y="12264391"/>
                  </a:cubicBezTo>
                  <a:cubicBezTo>
                    <a:pt x="1204998" y="12312651"/>
                    <a:pt x="1139630" y="12399010"/>
                    <a:pt x="1064395" y="12470130"/>
                  </a:cubicBezTo>
                  <a:cubicBezTo>
                    <a:pt x="990393" y="12539980"/>
                    <a:pt x="925024" y="12598401"/>
                    <a:pt x="851022" y="12688570"/>
                  </a:cubicBezTo>
                  <a:cubicBezTo>
                    <a:pt x="751120" y="12809220"/>
                    <a:pt x="600649" y="13012421"/>
                    <a:pt x="535281" y="13140691"/>
                  </a:cubicBezTo>
                  <a:cubicBezTo>
                    <a:pt x="492113" y="13224510"/>
                    <a:pt x="469912" y="13289280"/>
                    <a:pt x="456345" y="13364210"/>
                  </a:cubicBezTo>
                  <a:cubicBezTo>
                    <a:pt x="442778" y="13434060"/>
                    <a:pt x="463745" y="13517880"/>
                    <a:pt x="448945" y="13573760"/>
                  </a:cubicBezTo>
                  <a:cubicBezTo>
                    <a:pt x="437845" y="13614400"/>
                    <a:pt x="416877" y="13648691"/>
                    <a:pt x="398377" y="13672821"/>
                  </a:cubicBezTo>
                  <a:cubicBezTo>
                    <a:pt x="386043" y="13690600"/>
                    <a:pt x="376176" y="13699491"/>
                    <a:pt x="357676" y="13710921"/>
                  </a:cubicBezTo>
                  <a:cubicBezTo>
                    <a:pt x="331775" y="13727430"/>
                    <a:pt x="289841" y="13746480"/>
                    <a:pt x="255306" y="13750291"/>
                  </a:cubicBezTo>
                  <a:cubicBezTo>
                    <a:pt x="219539" y="13754100"/>
                    <a:pt x="180071" y="13749021"/>
                    <a:pt x="146770" y="13736321"/>
                  </a:cubicBezTo>
                  <a:cubicBezTo>
                    <a:pt x="113469" y="13723621"/>
                    <a:pt x="80168" y="13699491"/>
                    <a:pt x="56734" y="13672821"/>
                  </a:cubicBezTo>
                  <a:cubicBezTo>
                    <a:pt x="33301" y="13646150"/>
                    <a:pt x="14800" y="13602971"/>
                    <a:pt x="6166" y="13573760"/>
                  </a:cubicBezTo>
                  <a:cubicBezTo>
                    <a:pt x="0" y="13552171"/>
                    <a:pt x="0" y="13516610"/>
                    <a:pt x="0" y="13516610"/>
                  </a:cubicBezTo>
                </a:path>
              </a:pathLst>
            </a:custGeom>
            <a:solidFill>
              <a:srgbClr val="5DCAE9">
                <a:alpha val="81961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401954" y="7400954"/>
            <a:ext cx="1857346" cy="1857346"/>
          </a:xfrm>
          <a:custGeom>
            <a:avLst/>
            <a:gdLst/>
            <a:ahLst/>
            <a:cxnLst/>
            <a:rect r="r" b="b" t="t" l="l"/>
            <a:pathLst>
              <a:path h="1857346" w="1857346">
                <a:moveTo>
                  <a:pt x="0" y="0"/>
                </a:moveTo>
                <a:lnTo>
                  <a:pt x="1857346" y="0"/>
                </a:lnTo>
                <a:lnTo>
                  <a:pt x="1857346" y="1857346"/>
                </a:lnTo>
                <a:lnTo>
                  <a:pt x="0" y="1857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86046" y="2505915"/>
            <a:ext cx="1260919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99"/>
              </a:lnSpc>
            </a:pPr>
            <a:r>
              <a:rPr lang="en-US" sz="9999" spc="-99">
                <a:solidFill>
                  <a:srgbClr val="000000"/>
                </a:solidFill>
                <a:latin typeface="DM Sans Bold"/>
              </a:rPr>
              <a:t>Acknowledgements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8289" y="4209464"/>
            <a:ext cx="13396948" cy="364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  <a:spcBef>
                <a:spcPct val="0"/>
              </a:spcBef>
            </a:pPr>
            <a:r>
              <a:rPr lang="en-US" sz="4166">
                <a:solidFill>
                  <a:srgbClr val="000000"/>
                </a:solidFill>
                <a:latin typeface="DM Sans"/>
              </a:rPr>
              <a:t>Thank you to Roman Holowinsky, Matt Osborne, Alec Clott and the Erdös Institute for their support throughout the Fall 2023 boot camp. </a:t>
            </a:r>
          </a:p>
          <a:p>
            <a:pPr algn="ctr">
              <a:lnSpc>
                <a:spcPts val="5833"/>
              </a:lnSpc>
              <a:spcBef>
                <a:spcPct val="0"/>
              </a:spcBef>
            </a:pPr>
            <a:r>
              <a:rPr lang="en-US" sz="4166">
                <a:solidFill>
                  <a:srgbClr val="000000"/>
                </a:solidFill>
                <a:latin typeface="DM Sans"/>
              </a:rPr>
              <a:t>Thank you Gleb Zhelezov for his mentorship throughout the project.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526" y="3586244"/>
            <a:ext cx="726781" cy="726781"/>
            <a:chOff x="0" y="0"/>
            <a:chExt cx="969042" cy="9690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4526" y="6437755"/>
            <a:ext cx="726781" cy="726781"/>
            <a:chOff x="0" y="0"/>
            <a:chExt cx="969042" cy="96904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728612" y="1659949"/>
            <a:ext cx="8706161" cy="6967103"/>
          </a:xfrm>
          <a:custGeom>
            <a:avLst/>
            <a:gdLst/>
            <a:ahLst/>
            <a:cxnLst/>
            <a:rect r="r" b="b" t="t" l="l"/>
            <a:pathLst>
              <a:path h="6967103" w="8706161">
                <a:moveTo>
                  <a:pt x="0" y="0"/>
                </a:moveTo>
                <a:lnTo>
                  <a:pt x="8706161" y="0"/>
                </a:lnTo>
                <a:lnTo>
                  <a:pt x="8706161" y="6967102"/>
                </a:lnTo>
                <a:lnTo>
                  <a:pt x="0" y="6967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14526" y="1960643"/>
            <a:ext cx="5078627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5209" y="3538619"/>
            <a:ext cx="5497979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Over the last 100 yea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rs, water abstraction volume has increased from 500 to ~4000 km /yr due to population growth, economic development, and rapid urbanization around the world.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56159" y="6420884"/>
            <a:ext cx="5497979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More specifically, the Columbia Basin lies in an arid lowland area, making groundwater level prediction crucial to assist with water supply monitoring.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74574" y="4375408"/>
            <a:ext cx="97110" cy="19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DM Sans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604644" y="3491"/>
            <a:ext cx="4045482" cy="9197371"/>
            <a:chOff x="0" y="0"/>
            <a:chExt cx="10957717" cy="249122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57716" cy="24912282"/>
            </a:xfrm>
            <a:custGeom>
              <a:avLst/>
              <a:gdLst/>
              <a:ahLst/>
              <a:cxnLst/>
              <a:rect r="r" b="b" t="t" l="l"/>
              <a:pathLst>
                <a:path h="24912282" w="10957716">
                  <a:moveTo>
                    <a:pt x="1065291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4607482"/>
                  </a:lnTo>
                  <a:cubicBezTo>
                    <a:pt x="0" y="24776393"/>
                    <a:pt x="135890" y="24912282"/>
                    <a:pt x="304800" y="24912282"/>
                  </a:cubicBezTo>
                  <a:lnTo>
                    <a:pt x="10652916" y="24912282"/>
                  </a:lnTo>
                  <a:cubicBezTo>
                    <a:pt x="10821826" y="24912282"/>
                    <a:pt x="10957716" y="24776393"/>
                    <a:pt x="10957716" y="24607482"/>
                  </a:cubicBezTo>
                  <a:lnTo>
                    <a:pt x="10957716" y="304800"/>
                  </a:lnTo>
                  <a:cubicBezTo>
                    <a:pt x="10957716" y="135890"/>
                    <a:pt x="10821826" y="0"/>
                    <a:pt x="10652916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643054" y="8083439"/>
            <a:ext cx="3059124" cy="200234"/>
          </a:xfrm>
          <a:custGeom>
            <a:avLst/>
            <a:gdLst/>
            <a:ahLst/>
            <a:cxnLst/>
            <a:rect r="r" b="b" t="t" l="l"/>
            <a:pathLst>
              <a:path h="200234" w="3059124">
                <a:moveTo>
                  <a:pt x="0" y="0"/>
                </a:moveTo>
                <a:lnTo>
                  <a:pt x="3059124" y="0"/>
                </a:lnTo>
                <a:lnTo>
                  <a:pt x="3059124" y="200233"/>
                </a:lnTo>
                <a:lnTo>
                  <a:pt x="0" y="200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84876" y="8097065"/>
            <a:ext cx="3059124" cy="200234"/>
          </a:xfrm>
          <a:custGeom>
            <a:avLst/>
            <a:gdLst/>
            <a:ahLst/>
            <a:cxnLst/>
            <a:rect r="r" b="b" t="t" l="l"/>
            <a:pathLst>
              <a:path h="200234" w="3059124">
                <a:moveTo>
                  <a:pt x="0" y="0"/>
                </a:moveTo>
                <a:lnTo>
                  <a:pt x="3059124" y="0"/>
                </a:lnTo>
                <a:lnTo>
                  <a:pt x="3059124" y="200234"/>
                </a:lnTo>
                <a:lnTo>
                  <a:pt x="0" y="20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667495" y="7223665"/>
            <a:ext cx="1919781" cy="1919781"/>
            <a:chOff x="0" y="0"/>
            <a:chExt cx="2559708" cy="2559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59708" cy="2559708"/>
            </a:xfrm>
            <a:custGeom>
              <a:avLst/>
              <a:gdLst/>
              <a:ahLst/>
              <a:cxnLst/>
              <a:rect r="r" b="b" t="t" l="l"/>
              <a:pathLst>
                <a:path h="2559708" w="2559708">
                  <a:moveTo>
                    <a:pt x="0" y="0"/>
                  </a:moveTo>
                  <a:lnTo>
                    <a:pt x="2559708" y="0"/>
                  </a:lnTo>
                  <a:lnTo>
                    <a:pt x="2559708" y="2559708"/>
                  </a:lnTo>
                  <a:lnTo>
                    <a:pt x="0" y="2559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38572" y="504780"/>
              <a:ext cx="1798398" cy="1798398"/>
            </a:xfrm>
            <a:custGeom>
              <a:avLst/>
              <a:gdLst/>
              <a:ahLst/>
              <a:cxnLst/>
              <a:rect r="r" b="b" t="t" l="l"/>
              <a:pathLst>
                <a:path h="1798398" w="1798398">
                  <a:moveTo>
                    <a:pt x="0" y="0"/>
                  </a:moveTo>
                  <a:lnTo>
                    <a:pt x="1798398" y="0"/>
                  </a:lnTo>
                  <a:lnTo>
                    <a:pt x="1798398" y="1798397"/>
                  </a:lnTo>
                  <a:lnTo>
                    <a:pt x="0" y="1798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952786" y="7214176"/>
            <a:ext cx="1919781" cy="1919781"/>
            <a:chOff x="0" y="0"/>
            <a:chExt cx="2559708" cy="25597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59708" cy="2559708"/>
            </a:xfrm>
            <a:custGeom>
              <a:avLst/>
              <a:gdLst/>
              <a:ahLst/>
              <a:cxnLst/>
              <a:rect r="r" b="b" t="t" l="l"/>
              <a:pathLst>
                <a:path h="2559708" w="2559708">
                  <a:moveTo>
                    <a:pt x="0" y="0"/>
                  </a:moveTo>
                  <a:lnTo>
                    <a:pt x="2559708" y="0"/>
                  </a:lnTo>
                  <a:lnTo>
                    <a:pt x="2559708" y="2559708"/>
                  </a:lnTo>
                  <a:lnTo>
                    <a:pt x="0" y="2559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0694" y="182993"/>
              <a:ext cx="2318598" cy="2255363"/>
            </a:xfrm>
            <a:custGeom>
              <a:avLst/>
              <a:gdLst/>
              <a:ahLst/>
              <a:cxnLst/>
              <a:rect r="r" b="b" t="t" l="l"/>
              <a:pathLst>
                <a:path h="2255363" w="2318598">
                  <a:moveTo>
                    <a:pt x="0" y="0"/>
                  </a:moveTo>
                  <a:lnTo>
                    <a:pt x="2318598" y="0"/>
                  </a:lnTo>
                  <a:lnTo>
                    <a:pt x="2318598" y="2255364"/>
                  </a:lnTo>
                  <a:lnTo>
                    <a:pt x="0" y="2255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2203" y="7272381"/>
            <a:ext cx="1919781" cy="1919781"/>
            <a:chOff x="0" y="0"/>
            <a:chExt cx="2559708" cy="25597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59708" cy="2559708"/>
            </a:xfrm>
            <a:custGeom>
              <a:avLst/>
              <a:gdLst/>
              <a:ahLst/>
              <a:cxnLst/>
              <a:rect r="r" b="b" t="t" l="l"/>
              <a:pathLst>
                <a:path h="2559708" w="2559708">
                  <a:moveTo>
                    <a:pt x="0" y="0"/>
                  </a:moveTo>
                  <a:lnTo>
                    <a:pt x="2559708" y="0"/>
                  </a:lnTo>
                  <a:lnTo>
                    <a:pt x="2559708" y="2559708"/>
                  </a:lnTo>
                  <a:lnTo>
                    <a:pt x="0" y="2559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27441" y="380655"/>
              <a:ext cx="1704826" cy="1704826"/>
            </a:xfrm>
            <a:custGeom>
              <a:avLst/>
              <a:gdLst/>
              <a:ahLst/>
              <a:cxnLst/>
              <a:rect r="r" b="b" t="t" l="l"/>
              <a:pathLst>
                <a:path h="1704826" w="1704826">
                  <a:moveTo>
                    <a:pt x="0" y="0"/>
                  </a:moveTo>
                  <a:lnTo>
                    <a:pt x="1704826" y="0"/>
                  </a:lnTo>
                  <a:lnTo>
                    <a:pt x="1704826" y="1704826"/>
                  </a:lnTo>
                  <a:lnTo>
                    <a:pt x="0" y="17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1906066" y="2684431"/>
            <a:ext cx="4464963" cy="6719471"/>
            <a:chOff x="0" y="0"/>
            <a:chExt cx="12093938" cy="182005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93939" cy="18200568"/>
            </a:xfrm>
            <a:custGeom>
              <a:avLst/>
              <a:gdLst/>
              <a:ahLst/>
              <a:cxnLst/>
              <a:rect r="r" b="b" t="t" l="l"/>
              <a:pathLst>
                <a:path h="18200568" w="12093939">
                  <a:moveTo>
                    <a:pt x="117891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7895768"/>
                  </a:lnTo>
                  <a:cubicBezTo>
                    <a:pt x="0" y="18064677"/>
                    <a:pt x="135890" y="18200568"/>
                    <a:pt x="304800" y="18200568"/>
                  </a:cubicBezTo>
                  <a:lnTo>
                    <a:pt x="11789139" y="18200568"/>
                  </a:lnTo>
                  <a:cubicBezTo>
                    <a:pt x="11958048" y="18200568"/>
                    <a:pt x="12093939" y="18064677"/>
                    <a:pt x="12093939" y="17895768"/>
                  </a:cubicBezTo>
                  <a:lnTo>
                    <a:pt x="12093939" y="304800"/>
                  </a:lnTo>
                  <a:cubicBezTo>
                    <a:pt x="12093939" y="135890"/>
                    <a:pt x="11958048" y="0"/>
                    <a:pt x="11789139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962236" y="2886151"/>
            <a:ext cx="4352624" cy="2003909"/>
            <a:chOff x="0" y="0"/>
            <a:chExt cx="5803499" cy="2671879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803499" cy="2671879"/>
              <a:chOff x="0" y="0"/>
              <a:chExt cx="7620000" cy="350818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620000" cy="3505640"/>
              </a:xfrm>
              <a:custGeom>
                <a:avLst/>
                <a:gdLst/>
                <a:ahLst/>
                <a:cxnLst/>
                <a:rect r="r" b="b" t="t" l="l"/>
                <a:pathLst>
                  <a:path h="3505640" w="7620000">
                    <a:moveTo>
                      <a:pt x="7620000" y="2647119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2645850"/>
                    </a:lnTo>
                    <a:cubicBezTo>
                      <a:pt x="0" y="2769040"/>
                      <a:pt x="100330" y="2868100"/>
                      <a:pt x="222250" y="2868100"/>
                    </a:cubicBezTo>
                    <a:lnTo>
                      <a:pt x="3547110" y="2868100"/>
                    </a:lnTo>
                    <a:lnTo>
                      <a:pt x="3808730" y="3505640"/>
                    </a:lnTo>
                    <a:lnTo>
                      <a:pt x="4070350" y="2868100"/>
                    </a:lnTo>
                    <a:lnTo>
                      <a:pt x="7395210" y="2868100"/>
                    </a:lnTo>
                    <a:cubicBezTo>
                      <a:pt x="7519670" y="2869369"/>
                      <a:pt x="7620000" y="2770310"/>
                      <a:pt x="7620000" y="2647119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422329" y="599974"/>
              <a:ext cx="4958841" cy="79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DM Sans Bold"/>
                </a:rPr>
                <a:t>Stakeholders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136867" y="5143500"/>
            <a:ext cx="728292" cy="728292"/>
            <a:chOff x="0" y="0"/>
            <a:chExt cx="971056" cy="97105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71056" cy="971056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161402" y="22706"/>
              <a:ext cx="613342" cy="84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56"/>
                </a:lnSpc>
                <a:spcBef>
                  <a:spcPct val="0"/>
                </a:spcBef>
              </a:pPr>
              <a:r>
                <a:rPr lang="en-US" sz="3826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136867" y="6109971"/>
            <a:ext cx="728292" cy="728292"/>
            <a:chOff x="0" y="0"/>
            <a:chExt cx="971056" cy="97105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971056" cy="971056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61402" y="22706"/>
              <a:ext cx="613342" cy="84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56"/>
                </a:lnSpc>
                <a:spcBef>
                  <a:spcPct val="0"/>
                </a:spcBef>
              </a:pPr>
              <a:r>
                <a:rPr lang="en-US" sz="3826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144891" y="7076387"/>
            <a:ext cx="728292" cy="728292"/>
            <a:chOff x="0" y="0"/>
            <a:chExt cx="971056" cy="971056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971056" cy="971056"/>
              <a:chOff x="0" y="0"/>
              <a:chExt cx="6350000" cy="63500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61402" y="22706"/>
              <a:ext cx="613342" cy="84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56"/>
                </a:lnSpc>
                <a:spcBef>
                  <a:spcPct val="0"/>
                </a:spcBef>
              </a:pPr>
              <a:r>
                <a:rPr lang="en-US" sz="3826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357776" y="2771431"/>
            <a:ext cx="8464603" cy="351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2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Spokane county boasts the second-largest number of </a:t>
            </a:r>
            <a:r>
              <a:rPr lang="en-US" sz="2866">
                <a:solidFill>
                  <a:srgbClr val="000000"/>
                </a:solidFill>
                <a:latin typeface="DM Sans Bold"/>
              </a:rPr>
              <a:t>farms</a:t>
            </a:r>
            <a:r>
              <a:rPr lang="en-US" sz="2866">
                <a:solidFill>
                  <a:srgbClr val="000000"/>
                </a:solidFill>
                <a:latin typeface="DM Sans"/>
              </a:rPr>
              <a:t> in Washington state, with a total of 2,425 in 2017. Additionally, the availability of </a:t>
            </a:r>
            <a:r>
              <a:rPr lang="en-US" sz="2866">
                <a:solidFill>
                  <a:srgbClr val="000000"/>
                </a:solidFill>
                <a:latin typeface="DM Sans Bold"/>
              </a:rPr>
              <a:t>consistent data</a:t>
            </a:r>
            <a:r>
              <a:rPr lang="en-US" sz="2866">
                <a:solidFill>
                  <a:srgbClr val="000000"/>
                </a:solidFill>
                <a:latin typeface="DM Sans"/>
              </a:rPr>
              <a:t> over several years from a cluster of wells makes Spokane an ideal location for modeling purposes. The area's </a:t>
            </a:r>
            <a:r>
              <a:rPr lang="en-US" sz="2866">
                <a:solidFill>
                  <a:srgbClr val="000000"/>
                </a:solidFill>
                <a:latin typeface="DM Sans Bold"/>
              </a:rPr>
              <a:t>excellent weather and river data</a:t>
            </a:r>
            <a:r>
              <a:rPr lang="en-US" sz="2866">
                <a:solidFill>
                  <a:srgbClr val="000000"/>
                </a:solidFill>
                <a:latin typeface="DM Sans"/>
              </a:rPr>
              <a:t> further contribute to its appeal.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6825" y="1057275"/>
            <a:ext cx="7478247" cy="113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7999">
                <a:solidFill>
                  <a:srgbClr val="000000"/>
                </a:solidFill>
                <a:latin typeface="DM Sans Bold"/>
              </a:rPr>
              <a:t>Why Spokane?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147174" y="5204174"/>
            <a:ext cx="3554644" cy="51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DM Sans"/>
              </a:rPr>
              <a:t>Spokane residents.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147174" y="6182329"/>
            <a:ext cx="5351109" cy="51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DM Sans"/>
              </a:rPr>
              <a:t>Spokane businesses.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47174" y="7148746"/>
            <a:ext cx="5351109" cy="51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DM Sans"/>
              </a:rPr>
              <a:t>Local government agencies.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757829" y="-414590"/>
            <a:ext cx="1156422" cy="4420978"/>
            <a:chOff x="0" y="0"/>
            <a:chExt cx="3132320" cy="11974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2319" cy="11974799"/>
            </a:xfrm>
            <a:custGeom>
              <a:avLst/>
              <a:gdLst/>
              <a:ahLst/>
              <a:cxnLst/>
              <a:rect r="r" b="b" t="t" l="l"/>
              <a:pathLst>
                <a:path h="11974799" w="3132319">
                  <a:moveTo>
                    <a:pt x="28275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669999"/>
                  </a:lnTo>
                  <a:cubicBezTo>
                    <a:pt x="0" y="11838909"/>
                    <a:pt x="135890" y="11974799"/>
                    <a:pt x="304800" y="11974799"/>
                  </a:cubicBezTo>
                  <a:lnTo>
                    <a:pt x="2827519" y="11974799"/>
                  </a:lnTo>
                  <a:cubicBezTo>
                    <a:pt x="2996429" y="11974799"/>
                    <a:pt x="3132319" y="11838909"/>
                    <a:pt x="3132319" y="11669999"/>
                  </a:cubicBezTo>
                  <a:lnTo>
                    <a:pt x="3132319" y="304800"/>
                  </a:lnTo>
                  <a:cubicBezTo>
                    <a:pt x="3132319" y="135890"/>
                    <a:pt x="2996429" y="0"/>
                    <a:pt x="2827519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986775" y="516353"/>
            <a:ext cx="2955278" cy="1027268"/>
            <a:chOff x="0" y="0"/>
            <a:chExt cx="3940371" cy="136969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940371" cy="1369691"/>
              <a:chOff x="0" y="0"/>
              <a:chExt cx="7620000" cy="264874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620000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620000">
                    <a:moveTo>
                      <a:pt x="7620000" y="178768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100330" y="2008666"/>
                      <a:pt x="222250" y="2008666"/>
                    </a:cubicBezTo>
                    <a:lnTo>
                      <a:pt x="3547110" y="2008666"/>
                    </a:lnTo>
                    <a:lnTo>
                      <a:pt x="3808730" y="2646207"/>
                    </a:lnTo>
                    <a:lnTo>
                      <a:pt x="4070350" y="2008666"/>
                    </a:lnTo>
                    <a:lnTo>
                      <a:pt x="7395210" y="2008666"/>
                    </a:lnTo>
                    <a:cubicBezTo>
                      <a:pt x="7519670" y="2009936"/>
                      <a:pt x="7620000" y="1910876"/>
                      <a:pt x="7620000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564307" y="232054"/>
              <a:ext cx="2811758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Well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1122571" y="2465987"/>
            <a:ext cx="2591019" cy="4256896"/>
            <a:chOff x="0" y="0"/>
            <a:chExt cx="7018115" cy="115303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18115" cy="11530361"/>
            </a:xfrm>
            <a:custGeom>
              <a:avLst/>
              <a:gdLst/>
              <a:ahLst/>
              <a:cxnLst/>
              <a:rect r="r" b="b" t="t" l="l"/>
              <a:pathLst>
                <a:path h="11530361" w="7018115">
                  <a:moveTo>
                    <a:pt x="671331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225561"/>
                  </a:lnTo>
                  <a:cubicBezTo>
                    <a:pt x="0" y="11394471"/>
                    <a:pt x="135890" y="11530361"/>
                    <a:pt x="304800" y="11530361"/>
                  </a:cubicBezTo>
                  <a:lnTo>
                    <a:pt x="6713315" y="11530361"/>
                  </a:lnTo>
                  <a:cubicBezTo>
                    <a:pt x="6882225" y="11530361"/>
                    <a:pt x="7018115" y="11394471"/>
                    <a:pt x="7018115" y="11225561"/>
                  </a:cubicBezTo>
                  <a:lnTo>
                    <a:pt x="7018115" y="304800"/>
                  </a:lnTo>
                  <a:cubicBezTo>
                    <a:pt x="7018115" y="135890"/>
                    <a:pt x="6882225" y="0"/>
                    <a:pt x="6713315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986775" y="2593185"/>
            <a:ext cx="2955278" cy="1027268"/>
            <a:chOff x="0" y="0"/>
            <a:chExt cx="3940371" cy="136969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940371" cy="1369691"/>
              <a:chOff x="0" y="0"/>
              <a:chExt cx="7620000" cy="264874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620000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620000">
                    <a:moveTo>
                      <a:pt x="7620000" y="178768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100330" y="2008666"/>
                      <a:pt x="222250" y="2008666"/>
                    </a:cubicBezTo>
                    <a:lnTo>
                      <a:pt x="3547110" y="2008666"/>
                    </a:lnTo>
                    <a:lnTo>
                      <a:pt x="3808730" y="2646207"/>
                    </a:lnTo>
                    <a:lnTo>
                      <a:pt x="4070350" y="2008666"/>
                    </a:lnTo>
                    <a:lnTo>
                      <a:pt x="7395210" y="2008666"/>
                    </a:lnTo>
                    <a:cubicBezTo>
                      <a:pt x="7519670" y="2009936"/>
                      <a:pt x="7620000" y="1910876"/>
                      <a:pt x="7620000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564307" y="232054"/>
              <a:ext cx="2811758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Weather Data 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1982607" y="5044250"/>
            <a:ext cx="870948" cy="4256896"/>
            <a:chOff x="0" y="0"/>
            <a:chExt cx="2359077" cy="115303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9077" cy="11530361"/>
            </a:xfrm>
            <a:custGeom>
              <a:avLst/>
              <a:gdLst/>
              <a:ahLst/>
              <a:cxnLst/>
              <a:rect r="r" b="b" t="t" l="l"/>
              <a:pathLst>
                <a:path h="11530361" w="2359077">
                  <a:moveTo>
                    <a:pt x="205427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225561"/>
                  </a:lnTo>
                  <a:cubicBezTo>
                    <a:pt x="0" y="11394471"/>
                    <a:pt x="135890" y="11530361"/>
                    <a:pt x="304800" y="11530361"/>
                  </a:cubicBezTo>
                  <a:lnTo>
                    <a:pt x="2054277" y="11530361"/>
                  </a:lnTo>
                  <a:cubicBezTo>
                    <a:pt x="2223187" y="11530361"/>
                    <a:pt x="2359077" y="11394471"/>
                    <a:pt x="2359077" y="11225561"/>
                  </a:cubicBezTo>
                  <a:lnTo>
                    <a:pt x="2359077" y="304800"/>
                  </a:lnTo>
                  <a:cubicBezTo>
                    <a:pt x="2359077" y="135890"/>
                    <a:pt x="2223187" y="0"/>
                    <a:pt x="2054277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986775" y="6051424"/>
            <a:ext cx="2955278" cy="1027268"/>
            <a:chOff x="0" y="0"/>
            <a:chExt cx="3940371" cy="136969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3940371" cy="1369691"/>
              <a:chOff x="0" y="0"/>
              <a:chExt cx="7620000" cy="264874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620000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620000">
                    <a:moveTo>
                      <a:pt x="7620000" y="178768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100330" y="2008666"/>
                      <a:pt x="222250" y="2008666"/>
                    </a:cubicBezTo>
                    <a:lnTo>
                      <a:pt x="3547110" y="2008666"/>
                    </a:lnTo>
                    <a:lnTo>
                      <a:pt x="3808730" y="2646207"/>
                    </a:lnTo>
                    <a:lnTo>
                      <a:pt x="4070350" y="2008666"/>
                    </a:lnTo>
                    <a:lnTo>
                      <a:pt x="7395210" y="2008666"/>
                    </a:lnTo>
                    <a:cubicBezTo>
                      <a:pt x="7519670" y="2009936"/>
                      <a:pt x="7620000" y="1910876"/>
                      <a:pt x="7620000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564307" y="232054"/>
              <a:ext cx="2811758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Weather Data ||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1832475" y="7056593"/>
            <a:ext cx="1153269" cy="4274839"/>
            <a:chOff x="0" y="0"/>
            <a:chExt cx="3123781" cy="1157896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23781" cy="11578961"/>
            </a:xfrm>
            <a:custGeom>
              <a:avLst/>
              <a:gdLst/>
              <a:ahLst/>
              <a:cxnLst/>
              <a:rect r="r" b="b" t="t" l="l"/>
              <a:pathLst>
                <a:path h="11578961" w="3123781">
                  <a:moveTo>
                    <a:pt x="281898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274161"/>
                  </a:lnTo>
                  <a:cubicBezTo>
                    <a:pt x="0" y="11443071"/>
                    <a:pt x="135890" y="11578961"/>
                    <a:pt x="304800" y="11578961"/>
                  </a:cubicBezTo>
                  <a:lnTo>
                    <a:pt x="2818981" y="11578961"/>
                  </a:lnTo>
                  <a:cubicBezTo>
                    <a:pt x="2987891" y="11578961"/>
                    <a:pt x="3123781" y="11443071"/>
                    <a:pt x="3123781" y="11274161"/>
                  </a:cubicBezTo>
                  <a:lnTo>
                    <a:pt x="3123781" y="304800"/>
                  </a:lnTo>
                  <a:cubicBezTo>
                    <a:pt x="3123781" y="135890"/>
                    <a:pt x="2987891" y="0"/>
                    <a:pt x="281898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986775" y="7846298"/>
            <a:ext cx="2955278" cy="1034253"/>
            <a:chOff x="0" y="0"/>
            <a:chExt cx="3940371" cy="137900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3940371" cy="1379004"/>
              <a:chOff x="0" y="0"/>
              <a:chExt cx="7620000" cy="266675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620000" cy="2664217"/>
              </a:xfrm>
              <a:custGeom>
                <a:avLst/>
                <a:gdLst/>
                <a:ahLst/>
                <a:cxnLst/>
                <a:rect r="r" b="b" t="t" l="l"/>
                <a:pathLst>
                  <a:path h="2664217" w="7620000">
                    <a:moveTo>
                      <a:pt x="7620000" y="180569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804426"/>
                    </a:lnTo>
                    <a:cubicBezTo>
                      <a:pt x="0" y="1927617"/>
                      <a:pt x="100330" y="2026676"/>
                      <a:pt x="222250" y="2026676"/>
                    </a:cubicBezTo>
                    <a:lnTo>
                      <a:pt x="3547110" y="2026676"/>
                    </a:lnTo>
                    <a:lnTo>
                      <a:pt x="3808730" y="2664217"/>
                    </a:lnTo>
                    <a:lnTo>
                      <a:pt x="4070350" y="2026676"/>
                    </a:lnTo>
                    <a:lnTo>
                      <a:pt x="7395210" y="2026676"/>
                    </a:lnTo>
                    <a:cubicBezTo>
                      <a:pt x="7519670" y="2027946"/>
                      <a:pt x="7620000" y="1928886"/>
                      <a:pt x="7620000" y="180569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564307" y="232054"/>
              <a:ext cx="2811758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19"/>
                </a:lnSpc>
              </a:pPr>
              <a:r>
                <a:rPr lang="en-US" sz="2300">
                  <a:solidFill>
                    <a:srgbClr val="FFFFFF"/>
                  </a:solidFill>
                  <a:latin typeface="DM Sans Bold"/>
                </a:rPr>
                <a:t>Surface Data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238858" y="1247061"/>
            <a:ext cx="3144384" cy="1097676"/>
          </a:xfrm>
          <a:custGeom>
            <a:avLst/>
            <a:gdLst/>
            <a:ahLst/>
            <a:cxnLst/>
            <a:rect r="r" b="b" t="t" l="l"/>
            <a:pathLst>
              <a:path h="1097676" w="3144384">
                <a:moveTo>
                  <a:pt x="0" y="0"/>
                </a:moveTo>
                <a:lnTo>
                  <a:pt x="3144385" y="0"/>
                </a:lnTo>
                <a:lnTo>
                  <a:pt x="3144385" y="1097676"/>
                </a:lnTo>
                <a:lnTo>
                  <a:pt x="0" y="1097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655962" y="1356415"/>
            <a:ext cx="374412" cy="374412"/>
            <a:chOff x="0" y="0"/>
            <a:chExt cx="499216" cy="499216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655962" y="1923498"/>
            <a:ext cx="374412" cy="374412"/>
            <a:chOff x="0" y="0"/>
            <a:chExt cx="499216" cy="49921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661701" y="3413225"/>
            <a:ext cx="374412" cy="374412"/>
            <a:chOff x="0" y="0"/>
            <a:chExt cx="499216" cy="499216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661701" y="3910084"/>
            <a:ext cx="374412" cy="374412"/>
            <a:chOff x="0" y="0"/>
            <a:chExt cx="499216" cy="499216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665826" y="4406915"/>
            <a:ext cx="374412" cy="374412"/>
            <a:chOff x="0" y="0"/>
            <a:chExt cx="499216" cy="499216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5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661701" y="7078692"/>
            <a:ext cx="374412" cy="374412"/>
            <a:chOff x="0" y="0"/>
            <a:chExt cx="499216" cy="499216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0" id="50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8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682112" y="8788827"/>
            <a:ext cx="374412" cy="374412"/>
            <a:chOff x="0" y="0"/>
            <a:chExt cx="499216" cy="499216"/>
          </a:xfrm>
        </p:grpSpPr>
        <p:grpSp>
          <p:nvGrpSpPr>
            <p:cNvPr name="Group 52" id="52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4" id="54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9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661701" y="9285686"/>
            <a:ext cx="394822" cy="336189"/>
            <a:chOff x="0" y="0"/>
            <a:chExt cx="526429" cy="448252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526429" cy="448252"/>
              <a:chOff x="0" y="0"/>
              <a:chExt cx="6350000" cy="63500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8" id="58"/>
            <p:cNvSpPr txBox="true"/>
            <p:nvPr/>
          </p:nvSpPr>
          <p:spPr>
            <a:xfrm rot="0">
              <a:off x="87499" y="22272"/>
              <a:ext cx="332505" cy="375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73"/>
                </a:lnSpc>
                <a:spcBef>
                  <a:spcPct val="0"/>
                </a:spcBef>
              </a:pPr>
              <a:r>
                <a:rPr lang="en-US" sz="1767">
                  <a:solidFill>
                    <a:srgbClr val="FFFFFF"/>
                  </a:solidFill>
                  <a:latin typeface="DM Sans Bold"/>
                </a:rPr>
                <a:t>10</a:t>
              </a: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14285238" y="4048942"/>
            <a:ext cx="3098005" cy="1321816"/>
          </a:xfrm>
          <a:custGeom>
            <a:avLst/>
            <a:gdLst/>
            <a:ahLst/>
            <a:cxnLst/>
            <a:rect r="r" b="b" t="t" l="l"/>
            <a:pathLst>
              <a:path h="1321816" w="3098005">
                <a:moveTo>
                  <a:pt x="0" y="0"/>
                </a:moveTo>
                <a:lnTo>
                  <a:pt x="3098005" y="0"/>
                </a:lnTo>
                <a:lnTo>
                  <a:pt x="3098005" y="1321816"/>
                </a:lnTo>
                <a:lnTo>
                  <a:pt x="0" y="132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4308427" y="8753867"/>
            <a:ext cx="2275469" cy="880291"/>
          </a:xfrm>
          <a:custGeom>
            <a:avLst/>
            <a:gdLst/>
            <a:ahLst/>
            <a:cxnLst/>
            <a:rect r="r" b="b" t="t" l="l"/>
            <a:pathLst>
              <a:path h="880291" w="2275469">
                <a:moveTo>
                  <a:pt x="0" y="0"/>
                </a:moveTo>
                <a:lnTo>
                  <a:pt x="2275469" y="0"/>
                </a:lnTo>
                <a:lnTo>
                  <a:pt x="2275469" y="880291"/>
                </a:lnTo>
                <a:lnTo>
                  <a:pt x="0" y="880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1" id="61"/>
          <p:cNvGrpSpPr/>
          <p:nvPr/>
        </p:nvGrpSpPr>
        <p:grpSpPr>
          <a:xfrm rot="0">
            <a:off x="10661701" y="4928964"/>
            <a:ext cx="374412" cy="374412"/>
            <a:chOff x="0" y="0"/>
            <a:chExt cx="499216" cy="499216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64" id="64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6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0661701" y="5451013"/>
            <a:ext cx="374412" cy="374412"/>
            <a:chOff x="0" y="0"/>
            <a:chExt cx="499216" cy="499216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0" y="0"/>
              <a:ext cx="499216" cy="499216"/>
              <a:chOff x="0" y="0"/>
              <a:chExt cx="6350000" cy="635000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68" id="68"/>
            <p:cNvSpPr txBox="true"/>
            <p:nvPr/>
          </p:nvSpPr>
          <p:spPr>
            <a:xfrm rot="0">
              <a:off x="82976" y="22272"/>
              <a:ext cx="315316" cy="4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53"/>
                </a:lnSpc>
                <a:spcBef>
                  <a:spcPct val="0"/>
                </a:spcBef>
              </a:pPr>
              <a:r>
                <a:rPr lang="en-US" sz="1967">
                  <a:solidFill>
                    <a:srgbClr val="FFFFFF"/>
                  </a:solidFill>
                  <a:latin typeface="DM Sans Bold"/>
                </a:rPr>
                <a:t>7</a:t>
              </a:r>
            </a:p>
          </p:txBody>
        </p:sp>
      </p:grpSp>
      <p:sp>
        <p:nvSpPr>
          <p:cNvPr name="Freeform 69" id="69"/>
          <p:cNvSpPr/>
          <p:nvPr/>
        </p:nvSpPr>
        <p:spPr>
          <a:xfrm flipH="false" flipV="false" rot="0">
            <a:off x="14238858" y="6403669"/>
            <a:ext cx="1974648" cy="1480986"/>
          </a:xfrm>
          <a:custGeom>
            <a:avLst/>
            <a:gdLst/>
            <a:ahLst/>
            <a:cxnLst/>
            <a:rect r="r" b="b" t="t" l="l"/>
            <a:pathLst>
              <a:path h="1480986" w="1974648">
                <a:moveTo>
                  <a:pt x="0" y="0"/>
                </a:moveTo>
                <a:lnTo>
                  <a:pt x="1974648" y="0"/>
                </a:lnTo>
                <a:lnTo>
                  <a:pt x="1974648" y="1480986"/>
                </a:lnTo>
                <a:lnTo>
                  <a:pt x="0" y="14809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12581349" y="2569460"/>
            <a:ext cx="534115" cy="5341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1246829" y="874464"/>
            <a:ext cx="5835949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010101"/>
                </a:solidFill>
                <a:latin typeface="DM Sans Bold"/>
              </a:rPr>
              <a:t>Datasets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257035" y="1957022"/>
            <a:ext cx="5631708" cy="351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DM Sans"/>
              </a:rPr>
              <a:t>We selected </a:t>
            </a:r>
            <a:r>
              <a:rPr lang="en-US" sz="2874">
                <a:solidFill>
                  <a:srgbClr val="000000"/>
                </a:solidFill>
                <a:latin typeface="DM Sans Bold"/>
              </a:rPr>
              <a:t>four</a:t>
            </a:r>
            <a:r>
              <a:rPr lang="en-US" sz="2874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874">
                <a:solidFill>
                  <a:srgbClr val="000000"/>
                </a:solidFill>
                <a:latin typeface="DM Sans"/>
              </a:rPr>
              <a:t>groundwater monitoring wells in the Spokane area with differing lithographies.</a:t>
            </a:r>
          </a:p>
          <a:p>
            <a:pPr>
              <a:lnSpc>
                <a:spcPts val="4024"/>
              </a:lnSpc>
              <a:spcBef>
                <a:spcPct val="0"/>
              </a:spcBef>
            </a:pPr>
          </a:p>
          <a:p>
            <a:pPr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DM Sans"/>
              </a:rPr>
              <a:t>Data was gathered from various government and commercial sources.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1175357" y="1393310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Date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1176971" y="1864177"/>
            <a:ext cx="3131456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Water Level  (feet below surface) 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1181096" y="3450120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Temperature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1181096" y="3952985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Pressure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1181096" y="4449816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Humidity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181096" y="7115587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Precipitation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1201506" y="8825722"/>
            <a:ext cx="1827428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Gage Height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1201506" y="9328587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Discharge Rate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1176971" y="4971865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Wind Speed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1176971" y="5493915"/>
            <a:ext cx="2750982" cy="26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4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DM Sans"/>
              </a:rPr>
              <a:t>Wind Gust</a:t>
            </a:r>
          </a:p>
        </p:txBody>
      </p:sp>
      <p:grpSp>
        <p:nvGrpSpPr>
          <p:cNvPr name="Group 85" id="85"/>
          <p:cNvGrpSpPr/>
          <p:nvPr/>
        </p:nvGrpSpPr>
        <p:grpSpPr>
          <a:xfrm rot="0">
            <a:off x="1178396" y="5693257"/>
            <a:ext cx="6284379" cy="3356881"/>
            <a:chOff x="0" y="0"/>
            <a:chExt cx="8379172" cy="4475842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379172" cy="4475842"/>
            </a:xfrm>
            <a:custGeom>
              <a:avLst/>
              <a:gdLst/>
              <a:ahLst/>
              <a:cxnLst/>
              <a:rect r="r" b="b" t="t" l="l"/>
              <a:pathLst>
                <a:path h="4475842" w="8379172">
                  <a:moveTo>
                    <a:pt x="0" y="0"/>
                  </a:moveTo>
                  <a:lnTo>
                    <a:pt x="8379172" y="0"/>
                  </a:lnTo>
                  <a:lnTo>
                    <a:pt x="8379172" y="4475842"/>
                  </a:lnTo>
                  <a:lnTo>
                    <a:pt x="0" y="4475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7405" t="-538" r="0" b="-538"/>
              </a:stretch>
            </a:blipFill>
          </p:spPr>
        </p:sp>
        <p:sp>
          <p:nvSpPr>
            <p:cNvPr name="TextBox 87" id="87"/>
            <p:cNvSpPr txBox="true"/>
            <p:nvPr/>
          </p:nvSpPr>
          <p:spPr>
            <a:xfrm rot="0">
              <a:off x="2250294" y="2551495"/>
              <a:ext cx="1117600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AEK201</a:t>
              </a:r>
            </a:p>
          </p:txBody>
        </p:sp>
        <p:sp>
          <p:nvSpPr>
            <p:cNvPr name="TextBox 88" id="88"/>
            <p:cNvSpPr txBox="true"/>
            <p:nvPr/>
          </p:nvSpPr>
          <p:spPr>
            <a:xfrm rot="0">
              <a:off x="3148749" y="1849085"/>
              <a:ext cx="1040837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APK309</a:t>
              </a:r>
            </a:p>
          </p:txBody>
        </p:sp>
        <p:sp>
          <p:nvSpPr>
            <p:cNvPr name="TextBox 89" id="89"/>
            <p:cNvSpPr txBox="true"/>
            <p:nvPr/>
          </p:nvSpPr>
          <p:spPr>
            <a:xfrm rot="0">
              <a:off x="5190415" y="1985047"/>
              <a:ext cx="1111473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AFL259</a:t>
              </a:r>
            </a:p>
          </p:txBody>
        </p:sp>
        <p:sp>
          <p:nvSpPr>
            <p:cNvPr name="TextBox 90" id="90"/>
            <p:cNvSpPr txBox="true"/>
            <p:nvPr/>
          </p:nvSpPr>
          <p:spPr>
            <a:xfrm rot="0">
              <a:off x="4189586" y="1810985"/>
              <a:ext cx="1163389" cy="290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84"/>
                </a:lnSpc>
                <a:spcBef>
                  <a:spcPct val="0"/>
                </a:spcBef>
              </a:pPr>
              <a:r>
                <a:rPr lang="en-US" sz="1345">
                  <a:solidFill>
                    <a:srgbClr val="000000"/>
                  </a:solidFill>
                  <a:latin typeface="DM Sans Bold"/>
                </a:rPr>
                <a:t>APK310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2581349" y="6013770"/>
            <a:ext cx="534115" cy="534115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2581349" y="7907896"/>
            <a:ext cx="534115" cy="534115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164736" y="-1102557"/>
            <a:ext cx="4111855" cy="8963319"/>
            <a:chOff x="0" y="0"/>
            <a:chExt cx="11137498" cy="242783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37498" cy="24278324"/>
            </a:xfrm>
            <a:custGeom>
              <a:avLst/>
              <a:gdLst/>
              <a:ahLst/>
              <a:cxnLst/>
              <a:rect r="r" b="b" t="t" l="l"/>
              <a:pathLst>
                <a:path h="24278324" w="11137498">
                  <a:moveTo>
                    <a:pt x="1083269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3973524"/>
                  </a:lnTo>
                  <a:cubicBezTo>
                    <a:pt x="0" y="24142433"/>
                    <a:pt x="135890" y="24278324"/>
                    <a:pt x="304800" y="24278324"/>
                  </a:cubicBezTo>
                  <a:lnTo>
                    <a:pt x="10832698" y="24278324"/>
                  </a:lnTo>
                  <a:cubicBezTo>
                    <a:pt x="11001608" y="24278324"/>
                    <a:pt x="11137498" y="24142433"/>
                    <a:pt x="11137498" y="23973524"/>
                  </a:cubicBezTo>
                  <a:lnTo>
                    <a:pt x="11137498" y="304800"/>
                  </a:lnTo>
                  <a:cubicBezTo>
                    <a:pt x="11137498" y="135890"/>
                    <a:pt x="11001608" y="0"/>
                    <a:pt x="10832698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2307200"/>
            <a:ext cx="1780941" cy="1297389"/>
          </a:xfrm>
          <a:custGeom>
            <a:avLst/>
            <a:gdLst/>
            <a:ahLst/>
            <a:cxnLst/>
            <a:rect r="r" b="b" t="t" l="l"/>
            <a:pathLst>
              <a:path h="1297389" w="1780941">
                <a:moveTo>
                  <a:pt x="0" y="0"/>
                </a:moveTo>
                <a:lnTo>
                  <a:pt x="1780941" y="0"/>
                </a:lnTo>
                <a:lnTo>
                  <a:pt x="1780941" y="1297389"/>
                </a:lnTo>
                <a:lnTo>
                  <a:pt x="0" y="12973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822" t="0" r="-100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2324" y="2664193"/>
            <a:ext cx="635261" cy="63526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2748" y="3905260"/>
            <a:ext cx="635261" cy="63526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1263573" y="3529383"/>
            <a:ext cx="3914181" cy="8963319"/>
            <a:chOff x="0" y="0"/>
            <a:chExt cx="10602071" cy="242783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02071" cy="24278324"/>
            </a:xfrm>
            <a:custGeom>
              <a:avLst/>
              <a:gdLst/>
              <a:ahLst/>
              <a:cxnLst/>
              <a:rect r="r" b="b" t="t" l="l"/>
              <a:pathLst>
                <a:path h="24278324" w="10602071">
                  <a:moveTo>
                    <a:pt x="102972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3973524"/>
                  </a:lnTo>
                  <a:cubicBezTo>
                    <a:pt x="0" y="24142433"/>
                    <a:pt x="135890" y="24278324"/>
                    <a:pt x="304800" y="24278324"/>
                  </a:cubicBezTo>
                  <a:lnTo>
                    <a:pt x="10297271" y="24278324"/>
                  </a:lnTo>
                  <a:cubicBezTo>
                    <a:pt x="10466181" y="24278324"/>
                    <a:pt x="10602071" y="24142433"/>
                    <a:pt x="10602071" y="23973524"/>
                  </a:cubicBezTo>
                  <a:lnTo>
                    <a:pt x="10602071" y="304800"/>
                  </a:lnTo>
                  <a:cubicBezTo>
                    <a:pt x="10602071" y="135890"/>
                    <a:pt x="10466181" y="0"/>
                    <a:pt x="10297271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739004" y="1661411"/>
            <a:ext cx="8963319" cy="3713885"/>
          </a:xfrm>
          <a:custGeom>
            <a:avLst/>
            <a:gdLst/>
            <a:ahLst/>
            <a:cxnLst/>
            <a:rect r="r" b="b" t="t" l="l"/>
            <a:pathLst>
              <a:path h="3713885" w="8963319">
                <a:moveTo>
                  <a:pt x="0" y="0"/>
                </a:moveTo>
                <a:lnTo>
                  <a:pt x="8963319" y="0"/>
                </a:lnTo>
                <a:lnTo>
                  <a:pt x="8963319" y="3713885"/>
                </a:lnTo>
                <a:lnTo>
                  <a:pt x="0" y="3713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80009" y="6374868"/>
            <a:ext cx="8611709" cy="3555164"/>
          </a:xfrm>
          <a:custGeom>
            <a:avLst/>
            <a:gdLst/>
            <a:ahLst/>
            <a:cxnLst/>
            <a:rect r="r" b="b" t="t" l="l"/>
            <a:pathLst>
              <a:path h="3555164" w="8611709">
                <a:moveTo>
                  <a:pt x="0" y="0"/>
                </a:moveTo>
                <a:lnTo>
                  <a:pt x="8611708" y="0"/>
                </a:lnTo>
                <a:lnTo>
                  <a:pt x="8611708" y="3555165"/>
                </a:lnTo>
                <a:lnTo>
                  <a:pt x="0" y="3555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73" t="0" r="-573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9144000" y="634143"/>
            <a:ext cx="2614078" cy="1027268"/>
            <a:chOff x="0" y="0"/>
            <a:chExt cx="3485437" cy="136969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485437" cy="1369691"/>
              <a:chOff x="0" y="0"/>
              <a:chExt cx="7620000" cy="264874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136232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136232">
                    <a:moveTo>
                      <a:pt x="7136232" y="1787686"/>
                    </a:moveTo>
                    <a:lnTo>
                      <a:pt x="7136232" y="222250"/>
                    </a:lnTo>
                    <a:cubicBezTo>
                      <a:pt x="7136232" y="100330"/>
                      <a:pt x="7042272" y="0"/>
                      <a:pt x="6928092" y="0"/>
                    </a:cubicBezTo>
                    <a:lnTo>
                      <a:pt x="208140" y="0"/>
                    </a:lnTo>
                    <a:cubicBezTo>
                      <a:pt x="9396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93960" y="2008666"/>
                      <a:pt x="208140" y="2008666"/>
                    </a:cubicBezTo>
                    <a:lnTo>
                      <a:pt x="3321916" y="2008666"/>
                    </a:lnTo>
                    <a:lnTo>
                      <a:pt x="3566926" y="2646207"/>
                    </a:lnTo>
                    <a:lnTo>
                      <a:pt x="3811937" y="2008666"/>
                    </a:lnTo>
                    <a:lnTo>
                      <a:pt x="6925713" y="2008666"/>
                    </a:lnTo>
                    <a:cubicBezTo>
                      <a:pt x="7042272" y="2009936"/>
                      <a:pt x="7136232" y="1910876"/>
                      <a:pt x="7136232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499155" y="232054"/>
              <a:ext cx="248712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1900-2022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5540318"/>
            <a:ext cx="2614078" cy="1027268"/>
            <a:chOff x="0" y="0"/>
            <a:chExt cx="3485437" cy="136969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485437" cy="1369691"/>
              <a:chOff x="0" y="0"/>
              <a:chExt cx="7620000" cy="264874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136232" cy="2646207"/>
              </a:xfrm>
              <a:custGeom>
                <a:avLst/>
                <a:gdLst/>
                <a:ahLst/>
                <a:cxnLst/>
                <a:rect r="r" b="b" t="t" l="l"/>
                <a:pathLst>
                  <a:path h="2646207" w="7136232">
                    <a:moveTo>
                      <a:pt x="7136232" y="1787686"/>
                    </a:moveTo>
                    <a:lnTo>
                      <a:pt x="7136232" y="222250"/>
                    </a:lnTo>
                    <a:cubicBezTo>
                      <a:pt x="7136232" y="100330"/>
                      <a:pt x="7042272" y="0"/>
                      <a:pt x="6928092" y="0"/>
                    </a:cubicBezTo>
                    <a:lnTo>
                      <a:pt x="208140" y="0"/>
                    </a:lnTo>
                    <a:cubicBezTo>
                      <a:pt x="93960" y="0"/>
                      <a:pt x="0" y="100330"/>
                      <a:pt x="0" y="222250"/>
                    </a:cubicBezTo>
                    <a:lnTo>
                      <a:pt x="0" y="1786416"/>
                    </a:lnTo>
                    <a:cubicBezTo>
                      <a:pt x="0" y="1909607"/>
                      <a:pt x="93960" y="2008666"/>
                      <a:pt x="208140" y="2008666"/>
                    </a:cubicBezTo>
                    <a:lnTo>
                      <a:pt x="3321916" y="2008666"/>
                    </a:lnTo>
                    <a:lnTo>
                      <a:pt x="3566926" y="2646207"/>
                    </a:lnTo>
                    <a:lnTo>
                      <a:pt x="3811937" y="2008666"/>
                    </a:lnTo>
                    <a:lnTo>
                      <a:pt x="6925713" y="2008666"/>
                    </a:lnTo>
                    <a:cubicBezTo>
                      <a:pt x="7042272" y="2009936"/>
                      <a:pt x="7136232" y="1910876"/>
                      <a:pt x="7136232" y="178768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499155" y="232054"/>
              <a:ext cx="248712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DM Sans Bold"/>
                </a:rPr>
                <a:t>2006-2017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83111" y="1661411"/>
            <a:ext cx="627321" cy="3713885"/>
            <a:chOff x="0" y="0"/>
            <a:chExt cx="165220" cy="97814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5220" cy="978143"/>
            </a:xfrm>
            <a:custGeom>
              <a:avLst/>
              <a:gdLst/>
              <a:ahLst/>
              <a:cxnLst/>
              <a:rect r="r" b="b" t="t" l="l"/>
              <a:pathLst>
                <a:path h="978143" w="165220">
                  <a:moveTo>
                    <a:pt x="0" y="0"/>
                  </a:moveTo>
                  <a:lnTo>
                    <a:pt x="165220" y="0"/>
                  </a:lnTo>
                  <a:lnTo>
                    <a:pt x="165220" y="978143"/>
                  </a:lnTo>
                  <a:lnTo>
                    <a:pt x="0" y="978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9425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65220" cy="1006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80897" y="613727"/>
            <a:ext cx="7710304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>
                <a:solidFill>
                  <a:srgbClr val="010101"/>
                </a:solidFill>
                <a:latin typeface="DM Sans Bold"/>
              </a:rPr>
              <a:t>Dataset Processing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7913" y="2671747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2789" y="2639916"/>
            <a:ext cx="6163157" cy="81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Data prior to 2006 was dropped due to missing values.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8337" y="3912814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93213" y="3922339"/>
            <a:ext cx="6163157" cy="164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Wind Gust &amp; Gage Height missing data between 2006 - 2017 were replaced with zero and last non-missing values respectively.</a:t>
            </a:r>
          </a:p>
        </p:txBody>
      </p:sp>
      <p:sp>
        <p:nvSpPr>
          <p:cNvPr name="AutoShape 29" id="29"/>
          <p:cNvSpPr/>
          <p:nvPr/>
        </p:nvSpPr>
        <p:spPr>
          <a:xfrm flipH="true">
            <a:off x="13285863" y="5389565"/>
            <a:ext cx="2863510" cy="985303"/>
          </a:xfrm>
          <a:prstGeom prst="line">
            <a:avLst/>
          </a:prstGeom>
          <a:ln cap="flat" w="38100">
            <a:solidFill>
              <a:srgbClr val="FF942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3788476" y="5912402"/>
            <a:ext cx="2142198" cy="1220878"/>
          </a:xfrm>
          <a:custGeom>
            <a:avLst/>
            <a:gdLst/>
            <a:ahLst/>
            <a:cxnLst/>
            <a:rect r="r" b="b" t="t" l="l"/>
            <a:pathLst>
              <a:path h="1220878" w="2142198">
                <a:moveTo>
                  <a:pt x="0" y="0"/>
                </a:moveTo>
                <a:lnTo>
                  <a:pt x="2142197" y="0"/>
                </a:lnTo>
                <a:lnTo>
                  <a:pt x="2142197" y="1220878"/>
                </a:lnTo>
                <a:lnTo>
                  <a:pt x="0" y="1220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10" t="0" r="-789" b="-606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212" y="5649970"/>
            <a:ext cx="1780941" cy="1297389"/>
          </a:xfrm>
          <a:custGeom>
            <a:avLst/>
            <a:gdLst/>
            <a:ahLst/>
            <a:cxnLst/>
            <a:rect r="r" b="b" t="t" l="l"/>
            <a:pathLst>
              <a:path h="1297389" w="1780941">
                <a:moveTo>
                  <a:pt x="0" y="0"/>
                </a:moveTo>
                <a:lnTo>
                  <a:pt x="1780941" y="0"/>
                </a:lnTo>
                <a:lnTo>
                  <a:pt x="1780941" y="1297388"/>
                </a:lnTo>
                <a:lnTo>
                  <a:pt x="0" y="1297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822" t="0" r="-1009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434536" y="6006962"/>
            <a:ext cx="635261" cy="635261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423117" y="7587834"/>
            <a:ext cx="635261" cy="635261"/>
            <a:chOff x="0" y="0"/>
            <a:chExt cx="6350000" cy="6350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540125" y="6014516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2789" y="5903301"/>
            <a:ext cx="6367581" cy="124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Key Features  includes: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date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gage_ht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discharge_cfs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prcp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temp_avg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hum_avg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wind_avg</a:t>
            </a:r>
            <a:r>
              <a:rPr lang="en-US" sz="2385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2385">
                <a:solidFill>
                  <a:srgbClr val="000000"/>
                </a:solidFill>
                <a:latin typeface="DM Sans Bold"/>
              </a:rPr>
              <a:t>gust_avg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28706" y="7595388"/>
            <a:ext cx="401246" cy="56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93213" y="7540209"/>
            <a:ext cx="6163157" cy="123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0"/>
              </a:lnSpc>
              <a:spcBef>
                <a:spcPct val="0"/>
              </a:spcBef>
            </a:pPr>
            <a:r>
              <a:rPr lang="en-US" sz="2385">
                <a:solidFill>
                  <a:srgbClr val="000000"/>
                </a:solidFill>
                <a:latin typeface="DM Sans"/>
              </a:rPr>
              <a:t>Engineered Precipitation data with 45 days lag for better correlation with target feature: Water level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811090" y="1370276"/>
            <a:ext cx="780628" cy="22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84"/>
              </a:lnSpc>
              <a:spcBef>
                <a:spcPct val="0"/>
              </a:spcBef>
            </a:pPr>
            <a:r>
              <a:rPr lang="en-US" sz="1345">
                <a:solidFill>
                  <a:srgbClr val="000000"/>
                </a:solidFill>
                <a:latin typeface="DM Sans Bold"/>
              </a:rPr>
              <a:t>APK309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811090" y="6112618"/>
            <a:ext cx="780628" cy="22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84"/>
              </a:lnSpc>
              <a:spcBef>
                <a:spcPct val="0"/>
              </a:spcBef>
            </a:pPr>
            <a:r>
              <a:rPr lang="en-US" sz="1345">
                <a:solidFill>
                  <a:srgbClr val="000000"/>
                </a:solidFill>
                <a:latin typeface="DM Sans Bold"/>
              </a:rPr>
              <a:t>APK309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1C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09593" y="2810090"/>
            <a:ext cx="874840" cy="874840"/>
            <a:chOff x="0" y="0"/>
            <a:chExt cx="1166453" cy="11664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66453" cy="116645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93880" y="33084"/>
              <a:ext cx="736759" cy="1014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001C84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09593" y="3996027"/>
            <a:ext cx="874840" cy="874840"/>
            <a:chOff x="0" y="0"/>
            <a:chExt cx="1166453" cy="116645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166453" cy="116645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93880" y="33084"/>
              <a:ext cx="736759" cy="1014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001C84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405726" y="5143500"/>
            <a:ext cx="8669613" cy="3522155"/>
            <a:chOff x="0" y="0"/>
            <a:chExt cx="2283355" cy="9276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83355" cy="927646"/>
            </a:xfrm>
            <a:custGeom>
              <a:avLst/>
              <a:gdLst/>
              <a:ahLst/>
              <a:cxnLst/>
              <a:rect r="r" b="b" t="t" l="l"/>
              <a:pathLst>
                <a:path h="927646" w="2283355">
                  <a:moveTo>
                    <a:pt x="45543" y="0"/>
                  </a:moveTo>
                  <a:lnTo>
                    <a:pt x="2237812" y="0"/>
                  </a:lnTo>
                  <a:cubicBezTo>
                    <a:pt x="2262965" y="0"/>
                    <a:pt x="2283355" y="20390"/>
                    <a:pt x="2283355" y="45543"/>
                  </a:cubicBezTo>
                  <a:lnTo>
                    <a:pt x="2283355" y="882103"/>
                  </a:lnTo>
                  <a:cubicBezTo>
                    <a:pt x="2283355" y="907256"/>
                    <a:pt x="2262965" y="927646"/>
                    <a:pt x="2237812" y="927646"/>
                  </a:cubicBezTo>
                  <a:lnTo>
                    <a:pt x="45543" y="927646"/>
                  </a:lnTo>
                  <a:cubicBezTo>
                    <a:pt x="20390" y="927646"/>
                    <a:pt x="0" y="907256"/>
                    <a:pt x="0" y="882103"/>
                  </a:cubicBezTo>
                  <a:lnTo>
                    <a:pt x="0" y="45543"/>
                  </a:lnTo>
                  <a:cubicBezTo>
                    <a:pt x="0" y="20390"/>
                    <a:pt x="20390" y="0"/>
                    <a:pt x="455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283355" cy="956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09593" y="5547142"/>
            <a:ext cx="874840" cy="871098"/>
            <a:chOff x="0" y="0"/>
            <a:chExt cx="1166453" cy="116146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166453" cy="1161464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93880" y="33084"/>
              <a:ext cx="736759" cy="1009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18875" y="6736307"/>
            <a:ext cx="874840" cy="874840"/>
            <a:chOff x="0" y="0"/>
            <a:chExt cx="1166453" cy="116645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166453" cy="116645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93880" y="33084"/>
              <a:ext cx="736759" cy="1014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  <a:spcBef>
                  <a:spcPct val="0"/>
                </a:spcBef>
              </a:pPr>
              <a:r>
                <a:rPr lang="en-US" sz="4596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336887" y="4180627"/>
            <a:ext cx="5254440" cy="159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319"/>
              </a:lnSpc>
            </a:pPr>
            <a:r>
              <a:rPr lang="en-US" sz="11199">
                <a:solidFill>
                  <a:srgbClr val="FFFFFF"/>
                </a:solidFill>
                <a:latin typeface="DM Sans Bold"/>
              </a:rPr>
              <a:t>Models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18552" y="2891474"/>
            <a:ext cx="2521980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DM Sans"/>
              </a:rPr>
              <a:t>Baseline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18552" y="4101659"/>
            <a:ext cx="5497979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DM Sans"/>
              </a:rPr>
              <a:t>Linear Regression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18552" y="5652774"/>
            <a:ext cx="6455023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10101"/>
                </a:solidFill>
                <a:latin typeface="DM Sans"/>
              </a:rPr>
              <a:t>Convolutional Neural Network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27835" y="6841939"/>
            <a:ext cx="6455023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10101"/>
                </a:solidFill>
                <a:latin typeface="DM Sans"/>
              </a:rPr>
              <a:t>Recurrent Neural Network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18552" y="7400740"/>
            <a:ext cx="4162648" cy="43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6">
                <a:solidFill>
                  <a:srgbClr val="010101"/>
                </a:solidFill>
                <a:latin typeface="DM Sans"/>
              </a:rPr>
              <a:t>(</a:t>
            </a:r>
            <a:r>
              <a:rPr lang="en-US" sz="2626">
                <a:solidFill>
                  <a:srgbClr val="010101"/>
                </a:solidFill>
                <a:latin typeface="DM Sans"/>
              </a:rPr>
              <a:t>Long Short Term Memory)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94437" y="8010310"/>
            <a:ext cx="8669613" cy="37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3"/>
              </a:lnSpc>
              <a:spcBef>
                <a:spcPct val="0"/>
              </a:spcBef>
            </a:pPr>
            <a:r>
              <a:rPr lang="en-US" sz="2167">
                <a:solidFill>
                  <a:srgbClr val="010101"/>
                </a:solidFill>
                <a:latin typeface="DM Sans Bold"/>
              </a:rPr>
              <a:t>Wrapped in custom Scikit-Learn estimators/transformers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272374" y="-2728626"/>
            <a:ext cx="7495396" cy="16478455"/>
            <a:chOff x="0" y="0"/>
            <a:chExt cx="9271697" cy="2038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1697" cy="20383612"/>
            </a:xfrm>
            <a:custGeom>
              <a:avLst/>
              <a:gdLst/>
              <a:ahLst/>
              <a:cxnLst/>
              <a:rect r="r" b="b" t="t" l="l"/>
              <a:pathLst>
                <a:path h="20383612" w="9271697">
                  <a:moveTo>
                    <a:pt x="89668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78812"/>
                  </a:lnTo>
                  <a:cubicBezTo>
                    <a:pt x="0" y="20247721"/>
                    <a:pt x="135890" y="20383612"/>
                    <a:pt x="304800" y="20383612"/>
                  </a:cubicBezTo>
                  <a:lnTo>
                    <a:pt x="8966897" y="20383612"/>
                  </a:lnTo>
                  <a:cubicBezTo>
                    <a:pt x="9135807" y="20383612"/>
                    <a:pt x="9271697" y="20247721"/>
                    <a:pt x="9271697" y="20078812"/>
                  </a:cubicBezTo>
                  <a:lnTo>
                    <a:pt x="9271697" y="304800"/>
                  </a:lnTo>
                  <a:cubicBezTo>
                    <a:pt x="9271697" y="135890"/>
                    <a:pt x="9135807" y="0"/>
                    <a:pt x="8966897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3088" y="678991"/>
            <a:ext cx="4423868" cy="1658907"/>
            <a:chOff x="0" y="0"/>
            <a:chExt cx="5898490" cy="221187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898490" cy="2211877"/>
              <a:chOff x="0" y="0"/>
              <a:chExt cx="7620000" cy="285742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620000" cy="2854886"/>
              </a:xfrm>
              <a:custGeom>
                <a:avLst/>
                <a:gdLst/>
                <a:ahLst/>
                <a:cxnLst/>
                <a:rect r="r" b="b" t="t" l="l"/>
                <a:pathLst>
                  <a:path h="2854886" w="7620000">
                    <a:moveTo>
                      <a:pt x="7620000" y="1996366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995096"/>
                    </a:lnTo>
                    <a:cubicBezTo>
                      <a:pt x="0" y="2118286"/>
                      <a:pt x="100330" y="2217346"/>
                      <a:pt x="222250" y="2217346"/>
                    </a:cubicBezTo>
                    <a:lnTo>
                      <a:pt x="3547110" y="2217346"/>
                    </a:lnTo>
                    <a:lnTo>
                      <a:pt x="3808730" y="2854886"/>
                    </a:lnTo>
                    <a:lnTo>
                      <a:pt x="4070350" y="2217346"/>
                    </a:lnTo>
                    <a:lnTo>
                      <a:pt x="7395210" y="2217346"/>
                    </a:lnTo>
                    <a:cubicBezTo>
                      <a:pt x="7519670" y="2218616"/>
                      <a:pt x="7620000" y="2119556"/>
                      <a:pt x="7620000" y="1996366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492805" y="357978"/>
              <a:ext cx="4912881" cy="973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00"/>
                </a:lnSpc>
              </a:pPr>
              <a:r>
                <a:rPr lang="en-US" sz="5000">
                  <a:solidFill>
                    <a:srgbClr val="FFFFFF"/>
                  </a:solidFill>
                  <a:latin typeface="DM Sans Bold"/>
                </a:rPr>
                <a:t>Baseline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94229" y="2337899"/>
            <a:ext cx="13051687" cy="6345407"/>
          </a:xfrm>
          <a:custGeom>
            <a:avLst/>
            <a:gdLst/>
            <a:ahLst/>
            <a:cxnLst/>
            <a:rect r="r" b="b" t="t" l="l"/>
            <a:pathLst>
              <a:path h="6345407" w="13051687">
                <a:moveTo>
                  <a:pt x="0" y="0"/>
                </a:moveTo>
                <a:lnTo>
                  <a:pt x="13051687" y="0"/>
                </a:lnTo>
                <a:lnTo>
                  <a:pt x="13051687" y="6345406"/>
                </a:lnTo>
                <a:lnTo>
                  <a:pt x="0" y="634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08" t="0" r="0" b="-7582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494229" y="7940355"/>
          <a:ext cx="1759345" cy="742950"/>
        </p:xfrm>
        <a:graphic>
          <a:graphicData uri="http://schemas.openxmlformats.org/drawingml/2006/table">
            <a:tbl>
              <a:tblPr/>
              <a:tblGrid>
                <a:gridCol w="1011844"/>
                <a:gridCol w="747501"/>
              </a:tblGrid>
              <a:tr h="604857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272374" y="-2728626"/>
            <a:ext cx="7495396" cy="16478455"/>
            <a:chOff x="0" y="0"/>
            <a:chExt cx="9271697" cy="20383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71697" cy="20383612"/>
            </a:xfrm>
            <a:custGeom>
              <a:avLst/>
              <a:gdLst/>
              <a:ahLst/>
              <a:cxnLst/>
              <a:rect r="r" b="b" t="t" l="l"/>
              <a:pathLst>
                <a:path h="20383612" w="9271697">
                  <a:moveTo>
                    <a:pt x="89668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78812"/>
                  </a:lnTo>
                  <a:cubicBezTo>
                    <a:pt x="0" y="20247721"/>
                    <a:pt x="135890" y="20383612"/>
                    <a:pt x="304800" y="20383612"/>
                  </a:cubicBezTo>
                  <a:lnTo>
                    <a:pt x="8966897" y="20383612"/>
                  </a:lnTo>
                  <a:cubicBezTo>
                    <a:pt x="9135807" y="20383612"/>
                    <a:pt x="9271697" y="20247721"/>
                    <a:pt x="9271697" y="20078812"/>
                  </a:cubicBezTo>
                  <a:lnTo>
                    <a:pt x="9271697" y="304800"/>
                  </a:lnTo>
                  <a:cubicBezTo>
                    <a:pt x="9271697" y="135890"/>
                    <a:pt x="9135807" y="0"/>
                    <a:pt x="8966897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56709" y="369315"/>
            <a:ext cx="9601827" cy="1891062"/>
            <a:chOff x="0" y="0"/>
            <a:chExt cx="7620000" cy="21321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00" cy="2129575"/>
            </a:xfrm>
            <a:custGeom>
              <a:avLst/>
              <a:gdLst/>
              <a:ahLst/>
              <a:cxnLst/>
              <a:rect r="r" b="b" t="t" l="l"/>
              <a:pathLst>
                <a:path h="2129575" w="7620000">
                  <a:moveTo>
                    <a:pt x="7620000" y="1271055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1269785"/>
                  </a:lnTo>
                  <a:cubicBezTo>
                    <a:pt x="0" y="1392975"/>
                    <a:pt x="100330" y="1492035"/>
                    <a:pt x="222250" y="1492035"/>
                  </a:cubicBezTo>
                  <a:lnTo>
                    <a:pt x="3547110" y="1492035"/>
                  </a:lnTo>
                  <a:lnTo>
                    <a:pt x="3808730" y="2129575"/>
                  </a:lnTo>
                  <a:lnTo>
                    <a:pt x="4070350" y="1492035"/>
                  </a:lnTo>
                  <a:lnTo>
                    <a:pt x="7395210" y="1492035"/>
                  </a:lnTo>
                  <a:cubicBezTo>
                    <a:pt x="7519670" y="1493305"/>
                    <a:pt x="7620000" y="1394245"/>
                    <a:pt x="7620000" y="1271055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338085" y="2260377"/>
            <a:ext cx="13611830" cy="6696928"/>
          </a:xfrm>
          <a:custGeom>
            <a:avLst/>
            <a:gdLst/>
            <a:ahLst/>
            <a:cxnLst/>
            <a:rect r="r" b="b" t="t" l="l"/>
            <a:pathLst>
              <a:path h="6696928" w="13611830">
                <a:moveTo>
                  <a:pt x="0" y="0"/>
                </a:moveTo>
                <a:lnTo>
                  <a:pt x="13611830" y="0"/>
                </a:lnTo>
                <a:lnTo>
                  <a:pt x="13611830" y="6696928"/>
                </a:lnTo>
                <a:lnTo>
                  <a:pt x="0" y="6696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57" t="0" r="0" b="-62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2589" y="724106"/>
            <a:ext cx="8283230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4999">
                <a:solidFill>
                  <a:srgbClr val="FFFFFF"/>
                </a:solidFill>
                <a:latin typeface="DM Sans Bold"/>
              </a:rPr>
              <a:t>Linear Regression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338085" y="8214355"/>
          <a:ext cx="1759345" cy="742950"/>
        </p:xfrm>
        <a:graphic>
          <a:graphicData uri="http://schemas.openxmlformats.org/drawingml/2006/table">
            <a:tbl>
              <a:tblPr/>
              <a:tblGrid>
                <a:gridCol w="1011844"/>
                <a:gridCol w="747501"/>
              </a:tblGrid>
              <a:tr h="604857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304222" y="-1119893"/>
            <a:ext cx="5238392" cy="10294404"/>
            <a:chOff x="0" y="0"/>
            <a:chExt cx="6047270" cy="11883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47270" cy="11883996"/>
            </a:xfrm>
            <a:custGeom>
              <a:avLst/>
              <a:gdLst/>
              <a:ahLst/>
              <a:cxnLst/>
              <a:rect r="r" b="b" t="t" l="l"/>
              <a:pathLst>
                <a:path h="11883996" w="6047270">
                  <a:moveTo>
                    <a:pt x="574247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579196"/>
                  </a:lnTo>
                  <a:cubicBezTo>
                    <a:pt x="0" y="11748106"/>
                    <a:pt x="135890" y="11883996"/>
                    <a:pt x="304800" y="11883996"/>
                  </a:cubicBezTo>
                  <a:lnTo>
                    <a:pt x="5742470" y="11883996"/>
                  </a:lnTo>
                  <a:cubicBezTo>
                    <a:pt x="5911379" y="11883996"/>
                    <a:pt x="6047270" y="11748106"/>
                    <a:pt x="6047270" y="11579196"/>
                  </a:cubicBezTo>
                  <a:lnTo>
                    <a:pt x="6047270" y="304800"/>
                  </a:lnTo>
                  <a:cubicBezTo>
                    <a:pt x="6047270" y="135890"/>
                    <a:pt x="5911379" y="0"/>
                    <a:pt x="5742470" y="0"/>
                  </a:cubicBezTo>
                  <a:close/>
                </a:path>
              </a:pathLst>
            </a:custGeom>
            <a:solidFill>
              <a:srgbClr val="D2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02589" y="185033"/>
            <a:ext cx="5381476" cy="1512678"/>
            <a:chOff x="0" y="0"/>
            <a:chExt cx="7620000" cy="30430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00" cy="3040472"/>
            </a:xfrm>
            <a:custGeom>
              <a:avLst/>
              <a:gdLst/>
              <a:ahLst/>
              <a:cxnLst/>
              <a:rect r="r" b="b" t="t" l="l"/>
              <a:pathLst>
                <a:path h="3040472" w="7620000">
                  <a:moveTo>
                    <a:pt x="7620000" y="2181952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80682"/>
                  </a:lnTo>
                  <a:cubicBezTo>
                    <a:pt x="0" y="2303872"/>
                    <a:pt x="100330" y="2402932"/>
                    <a:pt x="222250" y="2402932"/>
                  </a:cubicBezTo>
                  <a:lnTo>
                    <a:pt x="3547110" y="2402932"/>
                  </a:lnTo>
                  <a:lnTo>
                    <a:pt x="3808730" y="3040472"/>
                  </a:lnTo>
                  <a:lnTo>
                    <a:pt x="4070350" y="2402932"/>
                  </a:lnTo>
                  <a:lnTo>
                    <a:pt x="7395210" y="2402932"/>
                  </a:lnTo>
                  <a:cubicBezTo>
                    <a:pt x="7519670" y="2404202"/>
                    <a:pt x="7620000" y="2305142"/>
                    <a:pt x="7620000" y="2181952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5109" y="7999917"/>
            <a:ext cx="2863989" cy="899893"/>
            <a:chOff x="0" y="0"/>
            <a:chExt cx="672251" cy="211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49804"/>
                    </a:srgbClr>
                  </a:solidFill>
                  <a:latin typeface="Aileron Bold"/>
                </a:rPr>
                <a:t>Input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63987" y="7999917"/>
            <a:ext cx="2863989" cy="899893"/>
            <a:chOff x="0" y="0"/>
            <a:chExt cx="672251" cy="211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60000"/>
                    </a:srgbClr>
                  </a:solidFill>
                  <a:latin typeface="Aileron Bold"/>
                </a:rPr>
                <a:t>Convolutional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522866" y="7999917"/>
            <a:ext cx="2863989" cy="899893"/>
            <a:chOff x="0" y="0"/>
            <a:chExt cx="672251" cy="2112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74902"/>
                    </a:srgbClr>
                  </a:solidFill>
                  <a:latin typeface="Aileron Bold"/>
                </a:rPr>
                <a:t>Flattening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81744" y="7999917"/>
            <a:ext cx="2863989" cy="899893"/>
            <a:chOff x="0" y="0"/>
            <a:chExt cx="672251" cy="2112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>
                <a:alpha val="8470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>
                      <a:alpha val="84706"/>
                    </a:srgbClr>
                  </a:solidFill>
                  <a:latin typeface="Aileron Bold"/>
                </a:rPr>
                <a:t>Dense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640623" y="7999917"/>
            <a:ext cx="2863989" cy="899893"/>
            <a:chOff x="0" y="0"/>
            <a:chExt cx="672251" cy="2112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0548" y="0"/>
                  </a:moveTo>
                  <a:lnTo>
                    <a:pt x="631703" y="0"/>
                  </a:lnTo>
                  <a:cubicBezTo>
                    <a:pt x="654097" y="0"/>
                    <a:pt x="672251" y="18154"/>
                    <a:pt x="672251" y="40548"/>
                  </a:cubicBezTo>
                  <a:lnTo>
                    <a:pt x="672251" y="170680"/>
                  </a:lnTo>
                  <a:cubicBezTo>
                    <a:pt x="672251" y="193074"/>
                    <a:pt x="654097" y="211228"/>
                    <a:pt x="631703" y="211228"/>
                  </a:cubicBezTo>
                  <a:lnTo>
                    <a:pt x="40548" y="211228"/>
                  </a:lnTo>
                  <a:cubicBezTo>
                    <a:pt x="18154" y="211228"/>
                    <a:pt x="0" y="193074"/>
                    <a:pt x="0" y="170680"/>
                  </a:cubicBezTo>
                  <a:lnTo>
                    <a:pt x="0" y="40548"/>
                  </a:lnTo>
                  <a:cubicBezTo>
                    <a:pt x="0" y="18154"/>
                    <a:pt x="18154" y="0"/>
                    <a:pt x="40548" y="0"/>
                  </a:cubicBez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Output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269098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7327976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0386855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445733" y="8449864"/>
            <a:ext cx="194890" cy="0"/>
          </a:xfrm>
          <a:prstGeom prst="line">
            <a:avLst/>
          </a:prstGeom>
          <a:ln cap="flat" w="66675">
            <a:solidFill>
              <a:srgbClr val="ABB0B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146896" y="1697711"/>
            <a:ext cx="9553044" cy="4659195"/>
          </a:xfrm>
          <a:custGeom>
            <a:avLst/>
            <a:gdLst/>
            <a:ahLst/>
            <a:cxnLst/>
            <a:rect r="r" b="b" t="t" l="l"/>
            <a:pathLst>
              <a:path h="4659195" w="9553044">
                <a:moveTo>
                  <a:pt x="0" y="0"/>
                </a:moveTo>
                <a:lnTo>
                  <a:pt x="9553044" y="0"/>
                </a:lnTo>
                <a:lnTo>
                  <a:pt x="9553044" y="4659195"/>
                </a:lnTo>
                <a:lnTo>
                  <a:pt x="0" y="465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90" t="0" r="0" b="-6814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05109" y="483894"/>
            <a:ext cx="337643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4999">
                <a:solidFill>
                  <a:srgbClr val="FFFFFF"/>
                </a:solidFill>
                <a:latin typeface="DM Sans Bold"/>
              </a:rPr>
              <a:t>CNN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13739" y="1360487"/>
            <a:ext cx="5497979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DM Sans Bold"/>
              </a:rPr>
              <a:t>Hyperparameters were tuned using grid search to enhance performance.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13739" y="3074048"/>
            <a:ext cx="5497979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Number of convolutional layers.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Kernel and filter sizes.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Number of dense layers.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Units in each dense layer.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Batch size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Learning rate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Early stopping threshold.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05871" y="6848548"/>
            <a:ext cx="5497979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DM Sans Bold"/>
              </a:rPr>
              <a:t>Model Structure</a:t>
            </a:r>
          </a:p>
        </p:txBody>
      </p:sp>
      <p:graphicFrame>
        <p:nvGraphicFramePr>
          <p:cNvPr name="Table 30" id="30"/>
          <p:cNvGraphicFramePr>
            <a:graphicFrameLocks noGrp="true"/>
          </p:cNvGraphicFramePr>
          <p:nvPr/>
        </p:nvGraphicFramePr>
        <p:xfrm>
          <a:off x="1146896" y="5681545"/>
          <a:ext cx="1335138" cy="685800"/>
        </p:xfrm>
        <a:graphic>
          <a:graphicData uri="http://schemas.openxmlformats.org/drawingml/2006/table">
            <a:tbl>
              <a:tblPr/>
              <a:tblGrid>
                <a:gridCol w="757407"/>
                <a:gridCol w="577732"/>
              </a:tblGrid>
              <a:tr h="51538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DM Sans Bold"/>
                        </a:rPr>
                        <a:t>APK309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DAF0vierVi0</dc:identifier>
  <dcterms:modified xsi:type="dcterms:W3CDTF">2011-08-01T06:04:30Z</dcterms:modified>
  <cp:revision>1</cp:revision>
  <dc:title>Predicting Groundwater Levels</dc:title>
</cp:coreProperties>
</file>