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0.xml" ContentType="application/vnd.openxmlformats-officedocument.presentationml.slideLayout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Default Extension="emf" ContentType="image/x-emf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Default Extension="jpeg" ContentType="image/jpeg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  <p:sldMasterId id="2147483648" r:id="rId5"/>
    <p:sldMasterId id="2147483715" r:id="rId6"/>
    <p:sldMasterId id="2147483721" r:id="rId7"/>
    <p:sldMasterId id="2147483777" r:id="rId8"/>
    <p:sldMasterId id="2147483789" r:id="rId9"/>
    <p:sldMasterId id="2147483817" r:id="rId10"/>
    <p:sldMasterId id="2147483847" r:id="rId11"/>
  </p:sldMasterIdLst>
  <p:notesMasterIdLst>
    <p:notesMasterId r:id="rId18"/>
  </p:notesMasterIdLst>
  <p:handoutMasterIdLst>
    <p:handoutMasterId r:id="rId19"/>
  </p:handoutMasterIdLst>
  <p:sldIdLst>
    <p:sldId id="362" r:id="rId12"/>
    <p:sldId id="343" r:id="rId13"/>
    <p:sldId id="366" r:id="rId14"/>
    <p:sldId id="363" r:id="rId15"/>
    <p:sldId id="364" r:id="rId16"/>
    <p:sldId id="365" r:id="rId17"/>
  </p:sldIdLst>
  <p:sldSz cx="9144000" cy="6858000" type="screen4x3"/>
  <p:notesSz cx="6797675" cy="9928225"/>
  <p:defaultTextStyle>
    <a:defPPr>
      <a:defRPr lang="fr-FR"/>
    </a:defPPr>
    <a:lvl1pPr algn="ctr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00"/>
    <a:srgbClr val="E60028"/>
    <a:srgbClr val="666666"/>
    <a:srgbClr val="6E6E87"/>
    <a:srgbClr val="69AACD"/>
    <a:srgbClr val="7DBE7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7706" autoAdjust="0"/>
    <p:restoredTop sz="94607" autoAdjust="0"/>
  </p:normalViewPr>
  <p:slideViewPr>
    <p:cSldViewPr>
      <p:cViewPr>
        <p:scale>
          <a:sx n="96" d="100"/>
          <a:sy n="96" d="100"/>
        </p:scale>
        <p:origin x="-390" y="8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l" defTabSz="955830">
              <a:defRPr sz="13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94" y="1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defTabSz="955830">
              <a:defRPr sz="13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924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81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l" defTabSz="955830">
              <a:defRPr sz="13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924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94" y="943081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defTabSz="955830">
              <a:defRPr sz="1300">
                <a:solidFill>
                  <a:schemeClr val="tx1"/>
                </a:solidFill>
              </a:defRPr>
            </a:lvl1pPr>
          </a:lstStyle>
          <a:p>
            <a:fld id="{79088E61-2FE3-4D48-B077-42882A10FB82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l" defTabSz="955830">
              <a:defRPr sz="13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4" y="1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defTabSz="955830">
              <a:defRPr sz="13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4" y="4715406"/>
            <a:ext cx="5438748" cy="446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81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l" defTabSz="955830">
              <a:defRPr sz="13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4" y="943081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defTabSz="955830">
              <a:defRPr sz="1300">
                <a:solidFill>
                  <a:schemeClr val="tx1"/>
                </a:solidFill>
              </a:defRPr>
            </a:lvl1pPr>
          </a:lstStyle>
          <a:p>
            <a:fld id="{F3B56782-C985-4277-AD15-25D195A4F551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Nommer les 7  = 1m</a:t>
            </a:r>
          </a:p>
          <a:p>
            <a:pPr marL="0" marR="0" indent="0" algn="l" defTabSz="12777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kern="0" dirty="0">
                <a:solidFill>
                  <a:srgbClr val="91929C">
                    <a:lumMod val="50000"/>
                  </a:srgbClr>
                </a:solidFill>
              </a:rPr>
              <a:t>We are focused on Value creation and Agility</a:t>
            </a:r>
          </a:p>
          <a:p>
            <a:r>
              <a:rPr lang="fr-FR" dirty="0"/>
              <a:t>n 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8D7E6-C0D6-4E92-BEA3-F9E5C4D242DE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648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3C1231-9CCF-4B80-A2DC-1C7806C44517}" type="slidenum">
              <a:rPr lang="fr-FR"/>
              <a:pPr/>
              <a:t>2</a:t>
            </a:fld>
            <a:endParaRPr lang="fr-FR"/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18C9C-1C02-435B-A2BC-548AEF462B18}" type="slidenum">
              <a:rPr lang="fr-FR" smtClean="0">
                <a:solidFill>
                  <a:prstClr val="black"/>
                </a:solidFill>
              </a:rPr>
              <a:pPr/>
              <a:t>3</a:t>
            </a:fld>
            <a:endParaRPr lang="fr-F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5.emf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5.emf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5.emf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57213" y="2085975"/>
            <a:ext cx="8029575" cy="2681288"/>
          </a:xfrm>
        </p:spPr>
        <p:txBody>
          <a:bodyPr/>
          <a:lstStyle>
            <a:lvl1pPr algn="ctr">
              <a:defRPr sz="3400" b="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9543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57213" y="1295400"/>
            <a:ext cx="8029575" cy="719138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sz="12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954373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557213" y="4849813"/>
            <a:ext cx="8029575" cy="479425"/>
          </a:xfrm>
        </p:spPr>
        <p:txBody>
          <a:bodyPr rIns="0" anchor="b"/>
          <a:lstStyle>
            <a:lvl1pPr algn="ctr">
              <a:defRPr sz="1100"/>
            </a:lvl1pPr>
          </a:lstStyle>
          <a:p>
            <a:fld id="{F5505000-AB79-4629-BB6F-E980F73FD15B}" type="datetime1">
              <a:rPr lang="fr-FR" smtClean="0"/>
              <a:pPr/>
              <a:t>21/11/2016</a:t>
            </a:fld>
            <a:endParaRPr lang="fr-FR"/>
          </a:p>
        </p:txBody>
      </p:sp>
      <p:pic>
        <p:nvPicPr>
          <p:cNvPr id="954379" name="Picture 11" descr="SOCEE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359150" y="6116638"/>
            <a:ext cx="2425700" cy="647700"/>
          </a:xfrm>
          <a:prstGeom prst="rect">
            <a:avLst/>
          </a:prstGeom>
          <a:noFill/>
        </p:spPr>
      </p:pic>
      <p:sp>
        <p:nvSpPr>
          <p:cNvPr id="954380" name="Line 12"/>
          <p:cNvSpPr>
            <a:spLocks noChangeShapeType="1"/>
          </p:cNvSpPr>
          <p:nvPr/>
        </p:nvSpPr>
        <p:spPr bwMode="gray">
          <a:xfrm flipV="1">
            <a:off x="4572000" y="209550"/>
            <a:ext cx="0" cy="266700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A97485-D645-4105-87DA-C0A74A6FB7BF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9FA99E32-0773-4E2C-B2A8-8416524A3B3F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4 Quarters + Sidebar &amp; Heading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13" y="1341439"/>
            <a:ext cx="3445200" cy="208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149725" y="1341439"/>
            <a:ext cx="3445200" cy="208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557213" y="3861439"/>
            <a:ext cx="3445200" cy="208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4149725" y="3861439"/>
            <a:ext cx="3445200" cy="208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13" y="1050924"/>
            <a:ext cx="8028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557213" y="3570924"/>
            <a:ext cx="8028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Rows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13" y="1050924"/>
            <a:ext cx="7038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557213" y="3570924"/>
            <a:ext cx="7038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1 Column + 2 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13" y="1050924"/>
            <a:ext cx="3941762" cy="489902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643438" y="1053000"/>
            <a:ext cx="3942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4643213" y="3570924"/>
            <a:ext cx="3942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Quarters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13" y="1050924"/>
            <a:ext cx="3941762" cy="237807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643438" y="1053000"/>
            <a:ext cx="3942000" cy="489695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556975" y="3570924"/>
            <a:ext cx="3942000" cy="237902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1 Row + 2 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13" y="1050924"/>
            <a:ext cx="8028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557213" y="3570924"/>
            <a:ext cx="3942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4643213" y="3570924"/>
            <a:ext cx="3942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Quarters +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13" y="1050924"/>
            <a:ext cx="3942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643213" y="1050924"/>
            <a:ext cx="3942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557213" y="3570924"/>
            <a:ext cx="8028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1 Row + 2 Quarters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13" y="1050924"/>
            <a:ext cx="7038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557213" y="3570924"/>
            <a:ext cx="34452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4149725" y="3570924"/>
            <a:ext cx="34452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Quarters + 1 Row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13" y="1050924"/>
            <a:ext cx="3445200" cy="2376000"/>
          </a:xfrm>
        </p:spPr>
        <p:txBody>
          <a:bodyPr/>
          <a:lstStyle>
            <a:lvl1pPr>
              <a:defRPr sz="1100" b="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149725" y="1050924"/>
            <a:ext cx="34452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557213" y="3570924"/>
            <a:ext cx="7038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68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68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3A014-B745-4ABD-8725-BD4A68AE5333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B8BBBB55-8E30-47D2-BC77-C2378705B9A4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573375" y="6417098"/>
            <a:ext cx="1814959" cy="440903"/>
          </a:xfrm>
          <a:prstGeom prst="rect">
            <a:avLst/>
          </a:prstGeom>
          <a:ln/>
        </p:spPr>
        <p:txBody>
          <a:bodyPr lIns="64291" tIns="32146" rIns="64291" bIns="32146"/>
          <a:lstStyle>
            <a:lvl1pPr>
              <a:defRPr/>
            </a:lvl1pPr>
          </a:lstStyle>
          <a:p>
            <a:pPr algn="l" defTabSz="410583">
              <a:defRPr/>
            </a:pPr>
            <a:r>
              <a:rPr lang="fr-FR" sz="1400">
                <a:solidFill>
                  <a:srgbClr val="838787"/>
                </a:solidFill>
                <a:latin typeface="Avenir Next Medium"/>
                <a:sym typeface="Avenir Next Medium"/>
              </a:rPr>
              <a:t>DATE 00/00/2011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59763" y="6417098"/>
            <a:ext cx="360536" cy="440903"/>
          </a:xfrm>
          <a:prstGeom prst="rect">
            <a:avLst/>
          </a:prstGeom>
          <a:ln/>
        </p:spPr>
        <p:txBody>
          <a:bodyPr lIns="64291" tIns="32146" rIns="64291" bIns="32146"/>
          <a:lstStyle>
            <a:lvl1pPr>
              <a:defRPr/>
            </a:lvl1pPr>
          </a:lstStyle>
          <a:p>
            <a:pPr algn="l" defTabSz="410583">
              <a:defRPr/>
            </a:pPr>
            <a:fld id="{7C8EDCD0-7C3F-4586-857A-3F49AFC39D96}" type="slidenum">
              <a:rPr lang="en-US" sz="1400">
                <a:solidFill>
                  <a:srgbClr val="838787"/>
                </a:solidFill>
                <a:latin typeface="Avenir Next Medium"/>
                <a:sym typeface="Avenir Next Medium"/>
              </a:rPr>
              <a:pPr algn="l" defTabSz="410583">
                <a:defRPr/>
              </a:pPr>
              <a:t>‹#›</a:t>
            </a:fld>
            <a:endParaRPr lang="en-US" sz="1400">
              <a:solidFill>
                <a:srgbClr val="838787"/>
              </a:solidFill>
              <a:latin typeface="Avenir Next Medium"/>
              <a:sym typeface="Avenir Next Medium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771553" y="6417098"/>
            <a:ext cx="3597548" cy="440903"/>
          </a:xfrm>
          <a:prstGeom prst="rect">
            <a:avLst/>
          </a:prstGeom>
          <a:ln/>
        </p:spPr>
        <p:txBody>
          <a:bodyPr lIns="64291" tIns="32146" rIns="64291" bIns="32146"/>
          <a:lstStyle>
            <a:lvl1pPr>
              <a:defRPr/>
            </a:lvl1pPr>
          </a:lstStyle>
          <a:p>
            <a:pPr algn="l" defTabSz="410583">
              <a:defRPr/>
            </a:pPr>
            <a:r>
              <a:rPr lang="fr-FR" sz="1400">
                <a:solidFill>
                  <a:srgbClr val="838787"/>
                </a:solidFill>
                <a:latin typeface="Avenir Next Medium"/>
                <a:sym typeface="Avenir Next Medium"/>
              </a:rPr>
              <a:t>C1  | DIRECTION DES RESSOURCES HUMAINES </a:t>
            </a:r>
          </a:p>
        </p:txBody>
      </p:sp>
    </p:spTree>
    <p:extLst>
      <p:ext uri="{BB962C8B-B14F-4D97-AF65-F5344CB8AC3E}">
        <p14:creationId xmlns:p14="http://schemas.microsoft.com/office/powerpoint/2010/main" xmlns="" val="89409492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57213" y="2085975"/>
            <a:ext cx="8029575" cy="2681288"/>
          </a:xfrm>
        </p:spPr>
        <p:txBody>
          <a:bodyPr/>
          <a:lstStyle>
            <a:lvl1pPr algn="ctr">
              <a:defRPr sz="3400" b="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9543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57213" y="1295400"/>
            <a:ext cx="8029575" cy="719138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sz="12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954373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557213" y="4849813"/>
            <a:ext cx="8029575" cy="479425"/>
          </a:xfrm>
        </p:spPr>
        <p:txBody>
          <a:bodyPr rIns="0" anchor="b"/>
          <a:lstStyle>
            <a:lvl1pPr algn="ctr">
              <a:defRPr sz="1100"/>
            </a:lvl1pPr>
          </a:lstStyle>
          <a:p>
            <a:fld id="{F5505000-AB79-4629-BB6F-E980F73FD15B}" type="datetime1">
              <a:rPr lang="fr-FR" smtClean="0"/>
              <a:pPr/>
              <a:t>16/11/2016</a:t>
            </a:fld>
            <a:endParaRPr lang="fr-FR"/>
          </a:p>
        </p:txBody>
      </p:sp>
      <p:pic>
        <p:nvPicPr>
          <p:cNvPr id="954379" name="Picture 11" descr="SOCEE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359150" y="6116638"/>
            <a:ext cx="2425700" cy="647700"/>
          </a:xfrm>
          <a:prstGeom prst="rect">
            <a:avLst/>
          </a:prstGeom>
          <a:noFill/>
        </p:spPr>
      </p:pic>
      <p:sp>
        <p:nvSpPr>
          <p:cNvPr id="954380" name="Line 12"/>
          <p:cNvSpPr>
            <a:spLocks noChangeShapeType="1"/>
          </p:cNvSpPr>
          <p:nvPr/>
        </p:nvSpPr>
        <p:spPr bwMode="gray">
          <a:xfrm flipV="1">
            <a:off x="4572000" y="209550"/>
            <a:ext cx="0" cy="266700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C17A42-665E-4C08-BE98-06133D66C550}" type="datetime1">
              <a:rPr lang="fr-FR" smtClean="0"/>
              <a:pPr/>
              <a:t>16/11/2016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0AF8926C-B10F-477F-916E-C6C405FB4E9F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7D9223-3F13-43D0-B479-B94B0E07C30A}" type="datetime1">
              <a:rPr lang="fr-FR" smtClean="0"/>
              <a:pPr/>
              <a:t>16/11/2016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F690EBA7-937B-4A3F-B027-736FE684B4E3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052513"/>
            <a:ext cx="3938587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3938588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9AF3E8-A546-484F-A1AF-E71161AA0BFB}" type="datetime1">
              <a:rPr lang="fr-FR" smtClean="0"/>
              <a:pPr/>
              <a:t>16/11/2016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C69135F4-56CD-45C9-B2B7-7F484BF160FD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B516-CE26-494A-9C4F-753AB41D16E8}" type="datetime1">
              <a:rPr lang="fr-FR" smtClean="0"/>
              <a:pPr/>
              <a:t>16/11/2016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023C9A92-574E-444B-917F-C5D3BB7B0EFE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E458F7-8DA2-4BBF-815F-A53B3DDAA3E9}" type="datetime1">
              <a:rPr lang="fr-FR" smtClean="0"/>
              <a:pPr/>
              <a:t>16/11/2016</a:t>
            </a:fld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C57B39E1-B972-4129-A955-7F6E34C09E87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3BDA59-8CAA-4E51-9615-4C77A18D9728}" type="datetime1">
              <a:rPr lang="fr-FR" smtClean="0"/>
              <a:pPr/>
              <a:t>16/11/2016</a:t>
            </a:fld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37254984-0843-4046-A295-ECC00D89CD4F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4F7D00-7FE1-4F47-BCC0-1FFFFAC140F5}" type="datetime1">
              <a:rPr lang="fr-FR" smtClean="0"/>
              <a:pPr/>
              <a:t>16/11/2016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53D8ACDD-849A-4575-951B-8802B19232CC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7A3346-39AF-42FC-9C63-0C9A1BFD5404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A670946A-DE99-4685-B876-564473B39A94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B3012F-39F7-4C91-8068-DF882919C583}" type="datetime1">
              <a:rPr lang="fr-FR" smtClean="0"/>
              <a:pPr/>
              <a:t>16/11/2016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7A35F243-D8CE-47E2-937E-E5FA1BC264F8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A97485-D645-4105-87DA-C0A74A6FB7BF}" type="datetime1">
              <a:rPr lang="fr-FR" smtClean="0"/>
              <a:pPr/>
              <a:t>16/11/2016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9FA99E32-0773-4E2C-B2A8-8416524A3B3F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68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68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3A014-B745-4ABD-8725-BD4A68AE5333}" type="datetime1">
              <a:rPr lang="fr-FR" smtClean="0"/>
              <a:pPr/>
              <a:t>16/11/2016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B8BBBB55-8E30-47D2-BC77-C2378705B9A4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5A86F0-A1AD-4AD5-BE0F-4A3F01493774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2553CEF3-78AE-4010-9B62-1B379AA9697C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A75968-53C8-440E-B90F-BB01782CBAC9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FB4F7883-F27F-46D3-9A43-27DADE99D48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916113"/>
            <a:ext cx="3938587" cy="4033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3938588" cy="4033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D23C61-BA89-40DD-A05C-4C3C3D0CC3B7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16DC05B3-5EBF-4482-96D8-D89B09118285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1D92BF-F617-41BA-8F32-6072FD171C15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824E5DCA-4F03-461F-84D5-732507D3FFD9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DD2776-1F23-4450-AF0D-90ED23BB1138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E46E1261-8221-40B0-901F-EA4738526DDE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002046-9D63-4FB3-B32A-79FD9AA6600C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E99F2A4E-32BF-4DCF-AB91-3B102145BDA3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3C212E-D566-4582-9E64-A13D95258B38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063F4824-7A7B-47A7-B9F5-8A9727E9E23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C17A42-665E-4C08-BE98-06133D66C550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0AF8926C-B10F-477F-916E-C6C405FB4E9F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3CB62-FF3F-4DE7-A08D-6351943553E1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0FF8A8ED-F461-470F-B024-F2FB4059A0A1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B7C6B0-4274-4FA8-8603-2972968E5311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5F5E57D3-D9C9-4EB5-A7F9-1933C8C52C14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0188" y="1125538"/>
            <a:ext cx="2006600" cy="48244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1125538"/>
            <a:ext cx="5870575" cy="48244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986890-D893-47B0-9DBE-88032D6337F7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B3D03A93-7AB7-4960-9578-8002495AD767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524265-ECC6-4BB9-988D-524F1CCCC8BB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C6554EC9-223A-4CB7-A17B-610A620327C2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D53EFB-59FB-4C66-8FA5-29B98D3464E8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399F4CFD-63B7-4ADB-9580-3836A1DF0E17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BEF00F-437C-43A8-8969-D2EB44C374D0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EFF20FBC-ADB6-435C-88CA-FEA1267BA8B5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2544763"/>
            <a:ext cx="3938587" cy="3405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44763"/>
            <a:ext cx="3938588" cy="3405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70FA9-AD96-45E6-ADE8-4BB33BD5BC1F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17B02675-C1D4-4883-9442-F73C87F0E6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4C846B-F9C0-49B0-B25F-AFCF942482D5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96C4B3E7-620A-42B3-B2DA-6F9C9C3E6939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872E42-16D1-46ED-8AE3-255D03BE31E9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13EC7E9F-51F9-4F82-BFDD-F852D7C932A9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8C6E08-80BB-4FDA-895D-C4823F963A9D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AFC7C0F5-F592-47A9-B323-A411DAE23943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7D9223-3F13-43D0-B479-B94B0E07C30A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F690EBA7-937B-4A3F-B027-736FE684B4E3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570A29-4932-4CD6-9F39-2CD5483FEFE5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31ACE822-6C3D-462E-8E02-DD332F698E79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41BA63-5087-494C-9469-007A248D772D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25EECCDF-57EE-4C98-B694-5908D0B4A95E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FF8241-EDFD-4744-A7E4-A420374944B9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FFF5BE30-1A4F-4A9A-96BE-9401D0DBF12F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0188" y="1125538"/>
            <a:ext cx="2006600" cy="48244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1125538"/>
            <a:ext cx="5870575" cy="48244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D6FD65-ACB1-4DE0-BE2C-D46674C8F4DE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34ABC9FD-34F0-478B-95B8-63E66567687D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785E6C-2D20-4CD7-A88C-4673771D0EE8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C2C58DA6-6ADD-427C-B75B-9BCA91970071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6FFCEC-2965-4E57-9010-2F730BB823DB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112A2CE1-387E-49FF-9308-94A2488180D1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0BA921-7981-4B53-88FC-7562DFB82A57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8AE9375D-543D-4669-A79B-97B18414AA47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2293938"/>
            <a:ext cx="39385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93938"/>
            <a:ext cx="39385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316BFB-2571-4519-A4A8-F510EF777863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627ADB1F-3FB5-494D-B80A-7FD32B19697E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E237FA-115D-470F-881A-AAA5BEF7482B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35CFFA48-90D0-424E-B052-620D76E05DBF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895C12-78E5-41EB-AD05-D8F6BB84F425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A25523A7-0CAA-4FFE-A86A-2BFE1BFFA330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052513"/>
            <a:ext cx="3938587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3938588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9AF3E8-A546-484F-A1AF-E71161AA0BFB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C69135F4-56CD-45C9-B2B7-7F484BF160FD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F99B8F-5D7D-41C3-A714-9ADF8E62A209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9E3EC5C2-F11D-4B55-AA43-ADAD0FC4CDBE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40EF80-092B-40C8-900B-05BE95D326A2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C9A11CC0-062C-4713-8A60-E2F3242C9E57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51747E-6771-4855-B764-C54F08CF5D5F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1D609A40-C895-4576-8ABD-E89DFD97BA41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70EE50-CE40-4839-B37D-7E76FBCF1C56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92DCE202-71D6-474D-B89B-E788F0826998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0188" y="1301750"/>
            <a:ext cx="2006600" cy="3262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1301750"/>
            <a:ext cx="5870575" cy="3262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E1B378-5710-4E34-B99D-E8CF44F3DD2F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326C4AED-0A31-46B9-B77F-593F547BC37F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524265-ECC6-4BB9-988D-524F1CCCC8BB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C6554EC9-223A-4CB7-A17B-610A620327C2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D53EFB-59FB-4C66-8FA5-29B98D3464E8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399F4CFD-63B7-4ADB-9580-3836A1DF0E17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BEF00F-437C-43A8-8969-D2EB44C374D0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EFF20FBC-ADB6-435C-88CA-FEA1267BA8B5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2544763"/>
            <a:ext cx="3938587" cy="3405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44763"/>
            <a:ext cx="3938588" cy="3405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70FA9-AD96-45E6-ADE8-4BB33BD5BC1F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17B02675-C1D4-4883-9442-F73C87F0E6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4C846B-F9C0-49B0-B25F-AFCF942482D5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96C4B3E7-620A-42B3-B2DA-6F9C9C3E6939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B516-CE26-494A-9C4F-753AB41D16E8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023C9A92-574E-444B-917F-C5D3BB7B0EFE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872E42-16D1-46ED-8AE3-255D03BE31E9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13EC7E9F-51F9-4F82-BFDD-F852D7C932A9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8C6E08-80BB-4FDA-895D-C4823F963A9D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AFC7C0F5-F592-47A9-B323-A411DAE23943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570A29-4932-4CD6-9F39-2CD5483FEFE5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31ACE822-6C3D-462E-8E02-DD332F698E79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41BA63-5087-494C-9469-007A248D772D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25EECCDF-57EE-4C98-B694-5908D0B4A95E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FF8241-EDFD-4744-A7E4-A420374944B9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FFF5BE30-1A4F-4A9A-96BE-9401D0DBF12F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0188" y="1125538"/>
            <a:ext cx="2006600" cy="48244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1125538"/>
            <a:ext cx="5870575" cy="48244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D6FD65-ACB1-4DE0-BE2C-D46674C8F4DE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34ABC9FD-34F0-478B-95B8-63E66567687D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214" y="2179800"/>
            <a:ext cx="8029574" cy="1249200"/>
          </a:xfrm>
        </p:spPr>
        <p:txBody>
          <a:bodyPr>
            <a:noAutofit/>
          </a:bodyPr>
          <a:lstStyle>
            <a:lvl1pPr algn="ctr" defTabSz="91442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GB" sz="3200" b="0" kern="1200" cap="all" baseline="0" noProof="0" dirty="0" smtClean="0">
                <a:solidFill>
                  <a:srgbClr val="E6002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214" y="3573463"/>
            <a:ext cx="8029574" cy="324000"/>
          </a:xfrm>
        </p:spPr>
        <p:txBody>
          <a:bodyPr>
            <a:noAutofit/>
          </a:bodyPr>
          <a:lstStyle>
            <a:lvl1pPr marL="0" indent="0" algn="ctr" defTabSz="914423" rtl="0" eaLnBrk="1" latinLnBrk="0" hangingPunct="1">
              <a:spcBef>
                <a:spcPts val="9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18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5025" y="258432"/>
            <a:ext cx="2951164" cy="144000"/>
          </a:xfrm>
          <a:prstGeom prst="rect">
            <a:avLst/>
          </a:prstGeom>
        </p:spPr>
        <p:txBody>
          <a:bodyPr anchor="ctr"/>
          <a:lstStyle>
            <a:lvl1pPr algn="l">
              <a:defRPr sz="11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A7D07B9-9BF6-4590-8068-E934DFF88FCF}" type="datetime1">
              <a:rPr lang="en-GB" smtClean="0">
                <a:latin typeface="Arial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21/11/2016</a:t>
            </a:fld>
            <a:endParaRPr lang="en-GB" dirty="0">
              <a:latin typeface="Arial"/>
              <a:cs typeface="+mn-cs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gray">
          <a:xfrm flipV="1">
            <a:off x="4572000" y="209550"/>
            <a:ext cx="0" cy="266700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/>
              <a:cs typeface="+mn-cs"/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561978" y="476672"/>
            <a:ext cx="3938017" cy="432048"/>
          </a:xfrm>
          <a:ln>
            <a:noFill/>
            <a:prstDash val="dash"/>
          </a:ln>
        </p:spPr>
        <p:txBody>
          <a:bodyPr anchor="ctr">
            <a:noAutofit/>
          </a:bodyPr>
          <a:lstStyle>
            <a:lvl1pPr marL="0" indent="0" algn="r">
              <a:buNone/>
              <a:defRPr sz="900" b="0" i="0" baseline="0">
                <a:latin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OPTIONAL: USE C1-C2-C3 for internal use and Confidential otherwise – Please delete box once decided</a:t>
            </a:r>
            <a:endParaRPr lang="en-GB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527886" y="4408320"/>
            <a:ext cx="2088232" cy="1252928"/>
          </a:xfrm>
          <a:prstGeom prst="rect">
            <a:avLst/>
          </a:prstGeom>
          <a:ln>
            <a:noFill/>
            <a:prstDash val="dash"/>
          </a:ln>
        </p:spPr>
        <p:txBody>
          <a:bodyPr anchor="ctr">
            <a:noAutofit/>
          </a:bodyPr>
          <a:lstStyle>
            <a:lvl1pPr marL="0" indent="0" algn="ctr">
              <a:buNone/>
              <a:defRPr sz="900" b="0" i="0" baseline="0">
                <a:latin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ctr" defTabSz="91442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rPr>
              <a:t>OPTIONAL : Client Logo Area 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rPr>
              <a:t>Please resize the logo to fit this area. 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rPr>
              <a:t>This box must be deleted once the presentation is complete.</a:t>
            </a: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57784" y="1341438"/>
            <a:ext cx="8028432" cy="190800"/>
          </a:xfrm>
          <a:prstGeom prst="rect">
            <a:avLst/>
          </a:prstGeom>
          <a:ln>
            <a:noFill/>
            <a:prstDash val="dash"/>
          </a:ln>
        </p:spPr>
        <p:txBody>
          <a:bodyPr anchor="t">
            <a:noAutofit/>
          </a:bodyPr>
          <a:lstStyle>
            <a:lvl1pPr marL="0" marR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cap="all" baseline="0">
                <a:latin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THIS IS AN A4 PRINT TEMPLATE – This Placeholder does not print</a:t>
            </a:r>
          </a:p>
        </p:txBody>
      </p:sp>
      <p:pic>
        <p:nvPicPr>
          <p:cNvPr id="11" name="Picture 3" descr="G:\_DTP Bureau\LIVE JOBS\DTP56000 - 56999\DTP56185 - SG CIB PPT Template 2011\graphics\SG CIB Building Logo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88" y="6021345"/>
            <a:ext cx="2891077" cy="62322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DISCLAIMER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2" y="1050924"/>
            <a:ext cx="8028000" cy="4896000"/>
          </a:xfrm>
        </p:spPr>
        <p:txBody>
          <a:bodyPr>
            <a:noAutofit/>
          </a:bodyPr>
          <a:lstStyle>
            <a:lvl1pPr marL="0" indent="0">
              <a:buNone/>
              <a:defRPr sz="1000" b="0" baseline="0"/>
            </a:lvl1pPr>
            <a:lvl2pPr>
              <a:buNone/>
              <a:defRPr sz="1100"/>
            </a:lvl2pPr>
            <a:lvl3pPr>
              <a:buNone/>
              <a:defRPr sz="11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. 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212" y="1054100"/>
            <a:ext cx="8028000" cy="576000"/>
          </a:xfrm>
        </p:spPr>
        <p:txBody>
          <a:bodyPr anchor="ctr">
            <a:noAutofit/>
          </a:bodyPr>
          <a:lstStyle>
            <a:lvl1pPr algn="ctr">
              <a:defRPr sz="21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2" y="1911096"/>
            <a:ext cx="8028000" cy="4035600"/>
          </a:xfrm>
        </p:spPr>
        <p:txBody>
          <a:bodyPr rIns="0"/>
          <a:lstStyle>
            <a:lvl1pPr marL="0" indent="0">
              <a:buNone/>
              <a:tabLst>
                <a:tab pos="8696543" algn="r"/>
              </a:tabLst>
              <a:defRPr b="1" cap="all" baseline="0">
                <a:solidFill>
                  <a:srgbClr val="E60028"/>
                </a:solidFill>
              </a:defRPr>
            </a:lvl1pPr>
            <a:lvl2pPr marL="0" indent="0">
              <a:buNone/>
              <a:tabLst>
                <a:tab pos="8696543" algn="r"/>
              </a:tabLst>
              <a:defRPr cap="all" baseline="0"/>
            </a:lvl2pPr>
            <a:lvl3pPr marL="0" indent="0">
              <a:buNone/>
              <a:tabLst>
                <a:tab pos="8696543" algn="r"/>
              </a:tabLst>
              <a:defRPr sz="1000" cap="all" baseline="0"/>
            </a:lvl3pPr>
            <a:lvl4pPr marL="0" indent="0">
              <a:buNone/>
              <a:tabLst>
                <a:tab pos="8696543" algn="r"/>
              </a:tabLst>
              <a:defRPr sz="900" cap="all" baseline="0"/>
            </a:lvl4pPr>
            <a:lvl5pPr marL="0" indent="0">
              <a:buNone/>
              <a:tabLst>
                <a:tab pos="8696543" algn="r"/>
              </a:tabLst>
              <a:defRPr sz="800" cap="all" baseline="0"/>
            </a:lvl5pPr>
          </a:lstStyle>
          <a:p>
            <a:pPr lvl="0"/>
            <a:r>
              <a:rPr lang="en-US" dirty="0"/>
              <a:t>CLICK TO EDIT MASTER TEXT STYLES	x</a:t>
            </a:r>
          </a:p>
          <a:p>
            <a:pPr lvl="1"/>
            <a:r>
              <a:rPr lang="en-US" dirty="0"/>
              <a:t>SECOND LEVEL	x</a:t>
            </a:r>
          </a:p>
          <a:p>
            <a:pPr lvl="2"/>
            <a:r>
              <a:rPr lang="en-US" dirty="0"/>
              <a:t>THIRD LEVEL	x</a:t>
            </a:r>
          </a:p>
          <a:p>
            <a:pPr lvl="3"/>
            <a:r>
              <a:rPr lang="en-US" dirty="0"/>
              <a:t>FOURTH LEVEL	x</a:t>
            </a:r>
          </a:p>
          <a:p>
            <a:pPr lvl="4"/>
            <a:r>
              <a:rPr lang="en-US" dirty="0"/>
              <a:t>FIFTH LEVEL	x</a:t>
            </a:r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gray">
          <a:xfrm flipV="1">
            <a:off x="4572000" y="260353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/>
              <a:cs typeface="+mn-cs"/>
            </a:endParaRP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8688388" y="6524654"/>
            <a:ext cx="0" cy="8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3"/>
          <p:cNvSpPr txBox="1">
            <a:spLocks/>
          </p:cNvSpPr>
          <p:nvPr userDrawn="1"/>
        </p:nvSpPr>
        <p:spPr>
          <a:xfrm>
            <a:off x="6772388" y="6507984"/>
            <a:ext cx="1814400" cy="21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23" fontAlgn="auto">
              <a:spcBef>
                <a:spcPts val="0"/>
              </a:spcBef>
              <a:spcAft>
                <a:spcPts val="0"/>
              </a:spcAft>
              <a:defRPr/>
            </a:pPr>
            <a:fld id="{3B1D5226-9C5E-427F-A2CE-DC76F1572E78}" type="datetime1">
              <a:rPr lang="en-GB" smtClean="0">
                <a:solidFill>
                  <a:srgbClr val="000000"/>
                </a:solidFill>
              </a:rPr>
              <a:pPr defTabSz="914423" fontAlgn="auto">
                <a:spcBef>
                  <a:spcPts val="0"/>
                </a:spcBef>
                <a:spcAft>
                  <a:spcPts val="0"/>
                </a:spcAft>
                <a:defRPr/>
              </a:pPr>
              <a:t>21/11/2016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39588" y="6507984"/>
            <a:ext cx="252000" cy="21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0" dirty="0">
                <a:solidFill>
                  <a:srgbClr val="000000"/>
                </a:solidFill>
              </a:rPr>
              <a:t> </a:t>
            </a:r>
            <a:fld id="{C6CC3D56-96BB-45E4-94D9-DF781FE65A81}" type="slidenum">
              <a:rPr lang="en-GB" b="0" smtClean="0">
                <a:solidFill>
                  <a:srgbClr val="000000"/>
                </a:solidFill>
              </a:rPr>
              <a:pPr defTabSz="914423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b="0" dirty="0">
              <a:solidFill>
                <a:srgbClr val="000000"/>
              </a:solidFill>
            </a:endParaRPr>
          </a:p>
        </p:txBody>
      </p:sp>
      <p:sp>
        <p:nvSpPr>
          <p:cNvPr id="13" name="Line 10"/>
          <p:cNvSpPr>
            <a:spLocks noChangeShapeType="1"/>
          </p:cNvSpPr>
          <p:nvPr userDrawn="1"/>
        </p:nvSpPr>
        <p:spPr bwMode="gray">
          <a:xfrm flipH="1">
            <a:off x="250825" y="6230149"/>
            <a:ext cx="8640763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pic>
        <p:nvPicPr>
          <p:cNvPr id="14" name="Picture 4" descr="G:\_DTP Bureau\LIVE JOBS\DTP56000 - 56999\DTP56185 - SG CIB PPT Template 2011\graphics\SOCCIB104_CMYK Black Text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4" y="6353179"/>
            <a:ext cx="1957281" cy="2786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. Table of Conten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212" y="1054100"/>
            <a:ext cx="8028000" cy="576000"/>
          </a:xfrm>
        </p:spPr>
        <p:txBody>
          <a:bodyPr anchor="ctr">
            <a:noAutofit/>
          </a:bodyPr>
          <a:lstStyle>
            <a:lvl1pPr algn="ctr">
              <a:defRPr sz="21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gray">
          <a:xfrm flipV="1">
            <a:off x="4572000" y="260353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/>
              <a:cs typeface="+mn-cs"/>
            </a:endParaRPr>
          </a:p>
        </p:txBody>
      </p:sp>
      <p:sp>
        <p:nvSpPr>
          <p:cNvPr id="3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2" y="1911096"/>
            <a:ext cx="8028000" cy="4035600"/>
          </a:xfrm>
        </p:spPr>
        <p:txBody>
          <a:bodyPr rIns="0" numCol="2" spcCol="216000"/>
          <a:lstStyle>
            <a:lvl1pPr marL="0" indent="0">
              <a:buNone/>
              <a:tabLst>
                <a:tab pos="4219681" algn="r"/>
                <a:tab pos="7918648" algn="r"/>
              </a:tabLst>
              <a:defRPr b="1" cap="all" baseline="0">
                <a:solidFill>
                  <a:srgbClr val="E60028"/>
                </a:solidFill>
              </a:defRPr>
            </a:lvl1pPr>
            <a:lvl2pPr marL="0" indent="0">
              <a:buNone/>
              <a:tabLst>
                <a:tab pos="4219681" algn="r"/>
                <a:tab pos="7918648" algn="r"/>
              </a:tabLst>
              <a:defRPr cap="all" baseline="0"/>
            </a:lvl2pPr>
            <a:lvl3pPr marL="0" indent="0">
              <a:buNone/>
              <a:tabLst>
                <a:tab pos="4219681" algn="r"/>
                <a:tab pos="7918648" algn="r"/>
              </a:tabLst>
              <a:defRPr sz="1000" cap="all" baseline="0"/>
            </a:lvl3pPr>
            <a:lvl4pPr marL="0" indent="0">
              <a:buNone/>
              <a:tabLst>
                <a:tab pos="4219681" algn="r"/>
                <a:tab pos="7918648" algn="r"/>
              </a:tabLst>
              <a:defRPr sz="900" cap="all" baseline="0"/>
            </a:lvl4pPr>
            <a:lvl5pPr marL="0" indent="0">
              <a:buNone/>
              <a:tabLst>
                <a:tab pos="4219681" algn="r"/>
                <a:tab pos="7918648" algn="r"/>
              </a:tabLst>
              <a:defRPr sz="800" cap="all" baseline="0"/>
            </a:lvl5pPr>
          </a:lstStyle>
          <a:p>
            <a:pPr lvl="0"/>
            <a:r>
              <a:rPr lang="en-US" dirty="0"/>
              <a:t>CLICK TO EDIT MASTER TEXT STYLES	x</a:t>
            </a:r>
          </a:p>
          <a:p>
            <a:pPr lvl="1"/>
            <a:r>
              <a:rPr lang="en-US" dirty="0"/>
              <a:t>SECOND LEVEL	x</a:t>
            </a:r>
          </a:p>
          <a:p>
            <a:pPr lvl="2"/>
            <a:r>
              <a:rPr lang="en-US" dirty="0"/>
              <a:t>THIRD LEVEL	x</a:t>
            </a:r>
          </a:p>
          <a:p>
            <a:pPr lvl="3"/>
            <a:r>
              <a:rPr lang="en-US" dirty="0"/>
              <a:t>FOURTH LEVEL	x</a:t>
            </a:r>
          </a:p>
          <a:p>
            <a:pPr lvl="4"/>
            <a:r>
              <a:rPr lang="en-US" dirty="0"/>
              <a:t>FIFTH LEVEL	x</a:t>
            </a:r>
            <a:endParaRPr lang="en-GB" dirty="0"/>
          </a:p>
          <a:p>
            <a:pPr lvl="0"/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8688388" y="6524654"/>
            <a:ext cx="0" cy="8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5"/>
          <p:cNvSpPr txBox="1">
            <a:spLocks/>
          </p:cNvSpPr>
          <p:nvPr userDrawn="1"/>
        </p:nvSpPr>
        <p:spPr>
          <a:xfrm>
            <a:off x="8658638" y="6507984"/>
            <a:ext cx="252000" cy="21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0" dirty="0">
                <a:solidFill>
                  <a:srgbClr val="000000"/>
                </a:solidFill>
              </a:rPr>
              <a:t> </a:t>
            </a:r>
            <a:fld id="{C6CC3D56-96BB-45E4-94D9-DF781FE65A81}" type="slidenum">
              <a:rPr lang="en-GB" b="0" smtClean="0">
                <a:solidFill>
                  <a:srgbClr val="000000"/>
                </a:solidFill>
              </a:rPr>
              <a:pPr defTabSz="914423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b="0" dirty="0">
              <a:solidFill>
                <a:srgbClr val="000000"/>
              </a:solidFill>
            </a:endParaRPr>
          </a:p>
        </p:txBody>
      </p:sp>
      <p:sp>
        <p:nvSpPr>
          <p:cNvPr id="34" name="Date Placeholder 3"/>
          <p:cNvSpPr txBox="1">
            <a:spLocks/>
          </p:cNvSpPr>
          <p:nvPr userDrawn="1"/>
        </p:nvSpPr>
        <p:spPr>
          <a:xfrm>
            <a:off x="6772388" y="6507984"/>
            <a:ext cx="1814400" cy="21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23" fontAlgn="auto">
              <a:spcBef>
                <a:spcPts val="0"/>
              </a:spcBef>
              <a:spcAft>
                <a:spcPts val="0"/>
              </a:spcAft>
              <a:defRPr/>
            </a:pPr>
            <a:fld id="{3B1D5226-9C5E-427F-A2CE-DC76F1572E78}" type="datetime1">
              <a:rPr lang="en-GB" smtClean="0">
                <a:solidFill>
                  <a:srgbClr val="000000"/>
                </a:solidFill>
              </a:rPr>
              <a:pPr defTabSz="914423" fontAlgn="auto">
                <a:spcBef>
                  <a:spcPts val="0"/>
                </a:spcBef>
                <a:spcAft>
                  <a:spcPts val="0"/>
                </a:spcAft>
                <a:defRPr/>
              </a:pPr>
              <a:t>21/11/2016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Line 10"/>
          <p:cNvSpPr>
            <a:spLocks noChangeShapeType="1"/>
          </p:cNvSpPr>
          <p:nvPr userDrawn="1"/>
        </p:nvSpPr>
        <p:spPr bwMode="gray">
          <a:xfrm flipH="1">
            <a:off x="250825" y="6230149"/>
            <a:ext cx="8640763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pic>
        <p:nvPicPr>
          <p:cNvPr id="13" name="Picture 4" descr="G:\_DTP Bureau\LIVE JOBS\DTP56000 - 56999\DTP56185 - SG CIB PPT Template 2011\graphics\SOCCIB104_CMYK Black Text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4" y="6353179"/>
            <a:ext cx="1957281" cy="2786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E458F7-8DA2-4BBF-815F-A53B3DDAA3E9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C57B39E1-B972-4129-A955-7F6E34C09E87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.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213" y="2179800"/>
            <a:ext cx="8029575" cy="1249200"/>
          </a:xfrm>
        </p:spPr>
        <p:txBody>
          <a:bodyPr>
            <a:noAutofit/>
          </a:bodyPr>
          <a:lstStyle>
            <a:lvl1pPr algn="ctr" defTabSz="91442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GB" sz="3000" b="0" kern="1200" cap="all" baseline="0" noProof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divider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214" y="3573463"/>
            <a:ext cx="8029574" cy="324000"/>
          </a:xfrm>
        </p:spPr>
        <p:txBody>
          <a:bodyPr>
            <a:noAutofit/>
          </a:bodyPr>
          <a:lstStyle>
            <a:lvl1pPr marL="0" indent="0" algn="ctr" defTabSz="914423" rtl="0" eaLnBrk="1" latinLnBrk="0" hangingPunct="1">
              <a:spcBef>
                <a:spcPts val="9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1800" b="0" kern="1200" cap="none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gray">
          <a:xfrm flipV="1">
            <a:off x="4572000" y="260353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/>
              <a:cs typeface="+mn-cs"/>
            </a:endParaRPr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gray">
          <a:xfrm flipH="1">
            <a:off x="250825" y="6230149"/>
            <a:ext cx="8640763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pic>
        <p:nvPicPr>
          <p:cNvPr id="11" name="Picture 4" descr="G:\_DTP Bureau\LIVE JOBS\DTP56000 - 56999\DTP56185 - SG CIB PPT Template 2011\graphics\SOCCIB104_CMYK Black Text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4" y="6353179"/>
            <a:ext cx="1957281" cy="2786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A4 Print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Basic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A4 Print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7038000" cy="489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A4 Print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2" y="1050924"/>
            <a:ext cx="3942000" cy="489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3213" y="1050924"/>
            <a:ext cx="3942000" cy="489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Columns &amp; Heading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A4 Print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2" y="1341438"/>
            <a:ext cx="3942000" cy="460548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3213" y="1341438"/>
            <a:ext cx="3942000" cy="460548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Columns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A4 Print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2" y="1050924"/>
            <a:ext cx="3445200" cy="48960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149725" y="1050924"/>
            <a:ext cx="3445200" cy="48960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Columns + Sidebar &amp; Heading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A4 Print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2" y="1341438"/>
            <a:ext cx="3445200" cy="460548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149725" y="1341438"/>
            <a:ext cx="3445200" cy="460548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4 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A4 Print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2" y="1050924"/>
            <a:ext cx="3942000" cy="23760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3213" y="1050924"/>
            <a:ext cx="3942000" cy="23760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212" y="3570924"/>
            <a:ext cx="3942000" cy="23760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43213" y="3570924"/>
            <a:ext cx="3942000" cy="23760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4 Quarters &amp; Heading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A4 Print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2" y="1341438"/>
            <a:ext cx="3942000" cy="208548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3213" y="1341438"/>
            <a:ext cx="3942000" cy="208548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212" y="3861438"/>
            <a:ext cx="3942000" cy="208548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43213" y="3861438"/>
            <a:ext cx="3942000" cy="208548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4 Quarters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A4 Print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2" y="1050924"/>
            <a:ext cx="3445200" cy="23760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149725" y="1050924"/>
            <a:ext cx="3445200" cy="23760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57212" y="3570924"/>
            <a:ext cx="3445200" cy="23760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149725" y="3570924"/>
            <a:ext cx="3445200" cy="23760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3BDA59-8CAA-4E51-9615-4C77A18D9728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37254984-0843-4046-A295-ECC00D89CD4F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4 Quarters + Sidebar &amp; Heading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A4 Print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2" y="1341438"/>
            <a:ext cx="3445200" cy="208548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149725" y="1341438"/>
            <a:ext cx="3445200" cy="208548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57212" y="3861438"/>
            <a:ext cx="3445200" cy="208548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149725" y="3861438"/>
            <a:ext cx="3445200" cy="208548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A4 Print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2" y="1050924"/>
            <a:ext cx="8028000" cy="23760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57212" y="3570924"/>
            <a:ext cx="8028000" cy="23760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Rows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A4 Print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7038000" cy="23760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213" y="3570924"/>
            <a:ext cx="7038000" cy="23760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1 Column + 2 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A4 Print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4" y="1050924"/>
            <a:ext cx="3941762" cy="489902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43438" y="1053000"/>
            <a:ext cx="3942000" cy="23760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43213" y="3570924"/>
            <a:ext cx="3942000" cy="23760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Quarters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A4 Print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4" y="1050924"/>
            <a:ext cx="3941762" cy="237807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43438" y="1053000"/>
            <a:ext cx="3942000" cy="48969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56975" y="3570924"/>
            <a:ext cx="3942000" cy="237902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1 Row + 2 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A4 Print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2" y="1050924"/>
            <a:ext cx="8028000" cy="23760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212" y="3570924"/>
            <a:ext cx="3942000" cy="23760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43213" y="3570924"/>
            <a:ext cx="3942000" cy="23760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Quarters +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A4 Print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2" y="1050924"/>
            <a:ext cx="3942000" cy="23760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3213" y="1050924"/>
            <a:ext cx="3942000" cy="23760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212" y="3570924"/>
            <a:ext cx="8028000" cy="23760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1 Row + 2 Quarters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A4 Print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7038000" cy="23760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57212" y="3570924"/>
            <a:ext cx="3445200" cy="23760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149725" y="3570924"/>
            <a:ext cx="3445200" cy="23760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Quarters + 1 Row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A4 Print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2" y="1050924"/>
            <a:ext cx="3445200" cy="23760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149725" y="1050924"/>
            <a:ext cx="3445200" cy="23760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57213" y="3570924"/>
            <a:ext cx="7038000" cy="23760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A4 Print Template - CLICK TO ADD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4F7D00-7FE1-4F47-BCC0-1FFFFAC140F5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53D8ACDD-849A-4575-951B-8802B19232CC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4822623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Placeholder 17"/>
          <p:cNvSpPr>
            <a:spLocks noGrp="1"/>
          </p:cNvSpPr>
          <p:nvPr>
            <p:ph type="title"/>
          </p:nvPr>
        </p:nvSpPr>
        <p:spPr>
          <a:xfrm>
            <a:off x="250826" y="188918"/>
            <a:ext cx="8642350" cy="360362"/>
          </a:xfrm>
          <a:prstGeom prst="rect">
            <a:avLst/>
          </a:prstGeom>
        </p:spPr>
        <p:txBody>
          <a:bodyPr vert="horz" lIns="0" tIns="63885" rIns="0" bIns="63885" rtlCol="0" anchor="ctr">
            <a:normAutofit/>
          </a:bodyPr>
          <a:lstStyle/>
          <a:p>
            <a:pPr marL="0" marR="0" lvl="0" indent="0" algn="l" defTabSz="127745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99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Click to edit Master title style</a:t>
            </a:r>
            <a:endParaRPr lang="en-GB" dirty="0"/>
          </a:p>
        </p:txBody>
      </p:sp>
      <p:sp>
        <p:nvSpPr>
          <p:cNvPr id="31" name="Slide Number Placeholder 5"/>
          <p:cNvSpPr txBox="1">
            <a:spLocks/>
          </p:cNvSpPr>
          <p:nvPr/>
        </p:nvSpPr>
        <p:spPr>
          <a:xfrm>
            <a:off x="8388425" y="188917"/>
            <a:ext cx="504752" cy="36036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2774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b="0" dirty="0">
                <a:solidFill>
                  <a:srgbClr val="000000"/>
                </a:solidFill>
              </a:rPr>
              <a:t> </a:t>
            </a:r>
            <a:fld id="{C6CC3D56-96BB-45E4-94D9-DF781FE65A81}" type="slidenum">
              <a:rPr lang="en-GB" sz="2400" b="0" smtClean="0">
                <a:solidFill>
                  <a:srgbClr val="000000"/>
                </a:solidFill>
              </a:rPr>
              <a:pPr defTabSz="127745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2400" b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8388425" y="188917"/>
            <a:ext cx="504752" cy="36036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2774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b="0" dirty="0">
                <a:solidFill>
                  <a:srgbClr val="000000"/>
                </a:solidFill>
              </a:rPr>
              <a:t> </a:t>
            </a:r>
            <a:fld id="{C6CC3D56-96BB-45E4-94D9-DF781FE65A81}" type="slidenum">
              <a:rPr lang="en-GB" sz="2400" b="0" smtClean="0">
                <a:solidFill>
                  <a:srgbClr val="000000"/>
                </a:solidFill>
              </a:rPr>
              <a:pPr defTabSz="127745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2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90863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 Cover-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Z:\CAOE-LOC-DTP-UKD\_DTP Bureau\Main Administration\Logos\SG logos\zzz NEW SG LOGOS 2015\PPTX\Group\Group_PPTX A4 Onscreen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149" y="6290965"/>
            <a:ext cx="8640589" cy="31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1" descr="COMMINTGBIS.t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6480" y="203150"/>
            <a:ext cx="1704454" cy="4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3837534" y="1053704"/>
            <a:ext cx="1468934" cy="108273"/>
          </a:xfrm>
          <a:prstGeom prst="rect">
            <a:avLst/>
          </a:prstGeom>
          <a:noFill/>
        </p:spPr>
        <p:txBody>
          <a:bodyPr lIns="35981" tIns="35981" rIns="35981" bIns="35981" anchor="ctr"/>
          <a:lstStyle/>
          <a:p>
            <a:pPr defTabSz="410583" hangingPunct="0">
              <a:spcBef>
                <a:spcPts val="1687"/>
              </a:spcBef>
              <a:defRPr/>
            </a:pPr>
            <a:r>
              <a:rPr lang="fr-FR" sz="700" b="1" dirty="0">
                <a:solidFill>
                  <a:srgbClr val="838787"/>
                </a:solidFill>
                <a:latin typeface="Arial" pitchFamily="34" charset="0"/>
                <a:ea typeface="Avenir Next Medium" charset="0"/>
                <a:cs typeface="Arial" pitchFamily="34" charset="0"/>
                <a:sym typeface="Avenir Next Medium" charset="0"/>
              </a:rPr>
              <a:t>C1 | </a:t>
            </a:r>
            <a:r>
              <a:rPr lang="fr-FR" sz="700" b="1" dirty="0">
                <a:solidFill>
                  <a:srgbClr val="E60028"/>
                </a:solidFill>
                <a:latin typeface="Arial" pitchFamily="34" charset="0"/>
                <a:ea typeface="Avenir Next Medium" charset="0"/>
                <a:cs typeface="Arial" pitchFamily="34" charset="0"/>
                <a:sym typeface="Avenir Next Medium" charset="0"/>
              </a:rPr>
              <a:t>INTERNAL</a:t>
            </a:r>
            <a:r>
              <a:rPr lang="fr-FR" sz="700" b="1" dirty="0">
                <a:solidFill>
                  <a:srgbClr val="838787"/>
                </a:solidFill>
                <a:latin typeface="Arial" pitchFamily="34" charset="0"/>
                <a:ea typeface="Avenir Next Medium" charset="0"/>
                <a:cs typeface="Arial" pitchFamily="34" charset="0"/>
                <a:sym typeface="Avenir Next Medium" charset="0"/>
              </a:rPr>
              <a:t> PUBLICATION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214" y="2081350"/>
            <a:ext cx="8029574" cy="1249200"/>
          </a:xfrm>
        </p:spPr>
        <p:txBody>
          <a:bodyPr/>
          <a:lstStyle>
            <a:lvl1pPr algn="ctr" defTabSz="91393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GB" sz="3500" b="0" kern="1200" cap="all" baseline="0" noProof="0" dirty="0" smtClean="0">
                <a:solidFill>
                  <a:srgbClr val="E6002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214" y="3494703"/>
            <a:ext cx="8029574" cy="324000"/>
          </a:xfrm>
        </p:spPr>
        <p:txBody>
          <a:bodyPr>
            <a:noAutofit/>
          </a:bodyPr>
          <a:lstStyle>
            <a:lvl1pPr marL="0" indent="0" algn="ctr" defTabSz="913930" rtl="0" eaLnBrk="1" latinLnBrk="0" hangingPunct="1">
              <a:spcBef>
                <a:spcPts val="9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2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6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44766" y="806692"/>
            <a:ext cx="3403334" cy="360558"/>
          </a:xfrm>
          <a:ln>
            <a:noFill/>
            <a:prstDash val="dash"/>
          </a:ln>
        </p:spPr>
        <p:txBody>
          <a:bodyPr anchor="ctr">
            <a:noAutofit/>
          </a:bodyPr>
          <a:lstStyle>
            <a:lvl1pPr marL="0" indent="0" algn="r">
              <a:buNone/>
              <a:defRPr sz="700" b="0" i="1" baseline="0">
                <a:latin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3527884" y="4472537"/>
            <a:ext cx="2088232" cy="1252928"/>
          </a:xfrm>
          <a:prstGeom prst="rect">
            <a:avLst/>
          </a:prstGeom>
          <a:ln>
            <a:noFill/>
            <a:prstDash val="dash"/>
          </a:ln>
        </p:spPr>
        <p:txBody>
          <a:bodyPr anchor="ctr">
            <a:noAutofit/>
          </a:bodyPr>
          <a:lstStyle>
            <a:lvl1pPr marL="0" indent="0" algn="ctr">
              <a:buNone/>
              <a:defRPr sz="900" b="0" i="0" baseline="0">
                <a:latin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1. Cover Internal_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:\SGIB-COM-PAO\_Design\PhotoBanks\Getty - SGIB\FEMME-AFFAIR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043" y="2289349"/>
            <a:ext cx="8013279" cy="2446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1" descr="COMMINTGBIS.t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6480" y="203150"/>
            <a:ext cx="1704454" cy="4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3821907" y="2283768"/>
            <a:ext cx="1500188" cy="18864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2" tIns="45697" rIns="91392" bIns="45697" anchor="ctr"/>
          <a:lstStyle/>
          <a:p>
            <a:pPr defTabSz="410583" hangingPunct="0">
              <a:spcBef>
                <a:spcPts val="1687"/>
              </a:spcBef>
              <a:defRPr/>
            </a:pPr>
            <a:endParaRPr lang="fr-FR" sz="1200" dirty="0">
              <a:solidFill>
                <a:srgbClr val="FFFFFF"/>
              </a:solidFill>
              <a:sym typeface="Avenir Next Medium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4123284" y="2032622"/>
            <a:ext cx="897434" cy="145107"/>
          </a:xfrm>
          <a:prstGeom prst="rect">
            <a:avLst/>
          </a:prstGeom>
        </p:spPr>
        <p:txBody>
          <a:bodyPr lIns="91392" tIns="45697" rIns="91392" bIns="45697" anchor="ctr"/>
          <a:lstStyle>
            <a:lvl1pPr algn="l">
              <a:defRPr sz="900"/>
            </a:lvl1pPr>
          </a:lstStyle>
          <a:p>
            <a:pPr algn="ctr" defTabSz="913930" fontAlgn="auto">
              <a:spcBef>
                <a:spcPts val="0"/>
              </a:spcBef>
              <a:spcAft>
                <a:spcPts val="0"/>
              </a:spcAft>
              <a:defRPr/>
            </a:pPr>
            <a:fld id="{3A7D07B9-9BF6-4590-8068-E934DFF88FCF}" type="datetime1">
              <a:rPr lang="en-GB" smtClean="0">
                <a:latin typeface="Arial"/>
                <a:cs typeface="+mn-cs"/>
                <a:sym typeface="Avenir Next Medium" charset="0"/>
              </a:rPr>
              <a:pPr algn="ctr" defTabSz="913930" fontAlgn="auto">
                <a:spcBef>
                  <a:spcPts val="0"/>
                </a:spcBef>
                <a:spcAft>
                  <a:spcPts val="0"/>
                </a:spcAft>
                <a:defRPr/>
              </a:pPr>
              <a:t>21/11/2016</a:t>
            </a:fld>
            <a:endParaRPr lang="en-GB" dirty="0">
              <a:latin typeface="Arial"/>
              <a:cs typeface="+mn-cs"/>
              <a:sym typeface="Avenir Next Medium" charset="0"/>
            </a:endParaRPr>
          </a:p>
        </p:txBody>
      </p:sp>
      <p:pic>
        <p:nvPicPr>
          <p:cNvPr id="9" name="Picture 2" descr="Z:\CAOE-LOC-DTP-UKD\_DTP Bureau\Main Administration\Logos\SG logos\zzz NEW SG LOGOS 2015\PPTX\Group\Group_PPTX A4 Onscreen.em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149" y="6290965"/>
            <a:ext cx="8640589" cy="31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152" y="4770330"/>
            <a:ext cx="8029574" cy="324000"/>
          </a:xfrm>
        </p:spPr>
        <p:txBody>
          <a:bodyPr>
            <a:noAutofit/>
          </a:bodyPr>
          <a:lstStyle>
            <a:lvl1pPr marL="0" indent="0" algn="ctr" defTabSz="913930" rtl="0" eaLnBrk="1" latinLnBrk="0" hangingPunct="1">
              <a:spcBef>
                <a:spcPts val="9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2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6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3527884" y="5190429"/>
            <a:ext cx="2088232" cy="777835"/>
          </a:xfrm>
          <a:prstGeom prst="rect">
            <a:avLst/>
          </a:prstGeom>
          <a:ln>
            <a:noFill/>
            <a:prstDash val="dash"/>
          </a:ln>
        </p:spPr>
        <p:txBody>
          <a:bodyPr anchor="ctr">
            <a:noAutofit/>
          </a:bodyPr>
          <a:lstStyle>
            <a:lvl1pPr marL="0" indent="0" algn="ctr">
              <a:buNone/>
              <a:defRPr sz="900" b="0" i="0" baseline="0">
                <a:latin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545337" y="905698"/>
            <a:ext cx="8040523" cy="1053380"/>
          </a:xfrm>
        </p:spPr>
        <p:txBody>
          <a:bodyPr anchor="ctr"/>
          <a:lstStyle>
            <a:lvl1pPr algn="ctr" defTabSz="91393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kumimoji="0" lang="en-GB" sz="3200" b="0" i="0" u="none" strike="noStrike" kern="1200" cap="all" spc="0" normalizeH="0" baseline="0" noProof="0" dirty="0">
                <a:ln>
                  <a:noFill/>
                </a:ln>
                <a:solidFill>
                  <a:srgbClr val="E60028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1. Cover Internal_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:\SGIB-COM-PAO\_Design\PhotoBanks\Getty - SGIB\FEMME-AFFAIR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043" y="2289349"/>
            <a:ext cx="8013279" cy="2446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1" descr="COMMINTGBIS.t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6480" y="203150"/>
            <a:ext cx="1704454" cy="4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3821907" y="2283768"/>
            <a:ext cx="1500188" cy="18864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2" tIns="45697" rIns="91392" bIns="45697" anchor="ctr"/>
          <a:lstStyle/>
          <a:p>
            <a:pPr defTabSz="410583" hangingPunct="0">
              <a:spcBef>
                <a:spcPts val="1687"/>
              </a:spcBef>
              <a:defRPr/>
            </a:pPr>
            <a:endParaRPr lang="fr-FR" sz="1200" dirty="0">
              <a:solidFill>
                <a:srgbClr val="FFFFFF"/>
              </a:solidFill>
              <a:sym typeface="Avenir Next Medium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837534" y="2312790"/>
            <a:ext cx="1468934" cy="108273"/>
          </a:xfrm>
          <a:prstGeom prst="rect">
            <a:avLst/>
          </a:prstGeom>
          <a:noFill/>
        </p:spPr>
        <p:txBody>
          <a:bodyPr lIns="35981" tIns="35981" rIns="35981" bIns="35981" anchor="ctr"/>
          <a:lstStyle/>
          <a:p>
            <a:pPr defTabSz="410583" hangingPunct="0">
              <a:spcBef>
                <a:spcPts val="1687"/>
              </a:spcBef>
              <a:defRPr/>
            </a:pPr>
            <a:r>
              <a:rPr lang="fr-FR" sz="700" b="1" dirty="0">
                <a:solidFill>
                  <a:srgbClr val="838787"/>
                </a:solidFill>
                <a:latin typeface="Arial" pitchFamily="34" charset="0"/>
                <a:ea typeface="Avenir Next Medium" charset="0"/>
                <a:cs typeface="Arial" pitchFamily="34" charset="0"/>
                <a:sym typeface="Avenir Next Medium" charset="0"/>
              </a:rPr>
              <a:t>C2 | </a:t>
            </a:r>
            <a:r>
              <a:rPr lang="fr-FR" sz="700" b="1" dirty="0">
                <a:solidFill>
                  <a:srgbClr val="E60028"/>
                </a:solidFill>
                <a:latin typeface="Arial" pitchFamily="34" charset="0"/>
                <a:ea typeface="Avenir Next Medium" charset="0"/>
                <a:cs typeface="Arial" pitchFamily="34" charset="0"/>
                <a:sym typeface="Avenir Next Medium" charset="0"/>
              </a:rPr>
              <a:t>INTERNAL</a:t>
            </a:r>
            <a:r>
              <a:rPr lang="fr-FR" sz="700" b="1" dirty="0">
                <a:solidFill>
                  <a:srgbClr val="838787"/>
                </a:solidFill>
                <a:latin typeface="Arial" pitchFamily="34" charset="0"/>
                <a:ea typeface="Avenir Next Medium" charset="0"/>
                <a:cs typeface="Arial" pitchFamily="34" charset="0"/>
                <a:sym typeface="Avenir Next Medium" charset="0"/>
              </a:rPr>
              <a:t> PUBLICATION</a:t>
            </a: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4123284" y="2032622"/>
            <a:ext cx="897434" cy="145107"/>
          </a:xfrm>
          <a:prstGeom prst="rect">
            <a:avLst/>
          </a:prstGeom>
        </p:spPr>
        <p:txBody>
          <a:bodyPr lIns="91392" tIns="45697" rIns="91392" bIns="45697" anchor="ctr"/>
          <a:lstStyle>
            <a:lvl1pPr algn="l">
              <a:defRPr sz="900"/>
            </a:lvl1pPr>
          </a:lstStyle>
          <a:p>
            <a:pPr algn="ctr" defTabSz="913930" fontAlgn="auto">
              <a:spcBef>
                <a:spcPts val="0"/>
              </a:spcBef>
              <a:spcAft>
                <a:spcPts val="0"/>
              </a:spcAft>
              <a:defRPr/>
            </a:pPr>
            <a:fld id="{3A7D07B9-9BF6-4590-8068-E934DFF88FCF}" type="datetime1">
              <a:rPr lang="en-GB" smtClean="0">
                <a:latin typeface="Arial"/>
                <a:cs typeface="+mn-cs"/>
                <a:sym typeface="Avenir Next Medium" charset="0"/>
              </a:rPr>
              <a:pPr algn="ctr" defTabSz="913930" fontAlgn="auto">
                <a:spcBef>
                  <a:spcPts val="0"/>
                </a:spcBef>
                <a:spcAft>
                  <a:spcPts val="0"/>
                </a:spcAft>
                <a:defRPr/>
              </a:pPr>
              <a:t>21/11/2016</a:t>
            </a:fld>
            <a:endParaRPr lang="en-GB" dirty="0">
              <a:latin typeface="Arial"/>
              <a:cs typeface="+mn-cs"/>
              <a:sym typeface="Avenir Next Medium" charset="0"/>
            </a:endParaRPr>
          </a:p>
        </p:txBody>
      </p:sp>
      <p:pic>
        <p:nvPicPr>
          <p:cNvPr id="10" name="Picture 2" descr="Z:\CAOE-LOC-DTP-UKD\_DTP Bureau\Main Administration\Logos\SG logos\zzz NEW SG LOGOS 2015\PPTX\Group\Group_PPTX A4 Onscreen.em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149" y="6290965"/>
            <a:ext cx="8640589" cy="31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152" y="4770330"/>
            <a:ext cx="8029574" cy="324000"/>
          </a:xfrm>
        </p:spPr>
        <p:txBody>
          <a:bodyPr>
            <a:noAutofit/>
          </a:bodyPr>
          <a:lstStyle>
            <a:lvl1pPr marL="0" indent="0" algn="ctr" defTabSz="913930" rtl="0" eaLnBrk="1" latinLnBrk="0" hangingPunct="1">
              <a:spcBef>
                <a:spcPts val="9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2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6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3527884" y="5190429"/>
            <a:ext cx="2088232" cy="777835"/>
          </a:xfrm>
          <a:prstGeom prst="rect">
            <a:avLst/>
          </a:prstGeom>
          <a:ln>
            <a:noFill/>
            <a:prstDash val="dash"/>
          </a:ln>
        </p:spPr>
        <p:txBody>
          <a:bodyPr anchor="ctr">
            <a:noAutofit/>
          </a:bodyPr>
          <a:lstStyle>
            <a:lvl1pPr marL="0" indent="0" algn="ctr">
              <a:buNone/>
              <a:defRPr sz="900" b="0" i="0" baseline="0">
                <a:latin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545337" y="905698"/>
            <a:ext cx="8040523" cy="1053380"/>
          </a:xfrm>
        </p:spPr>
        <p:txBody>
          <a:bodyPr anchor="ctr"/>
          <a:lstStyle>
            <a:lvl1pPr algn="ctr" defTabSz="91393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kumimoji="0" lang="en-GB" sz="3200" b="0" i="0" u="none" strike="noStrike" kern="1200" cap="all" spc="0" normalizeH="0" baseline="0" noProof="0" dirty="0">
                <a:ln>
                  <a:noFill/>
                </a:ln>
                <a:solidFill>
                  <a:srgbClr val="E60028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1. Cover Internal_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:\SGIB-COM-PAO\_Design\PhotoBanks\Getty - SGIB\FEMME-AFFAIR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043" y="2289349"/>
            <a:ext cx="8013279" cy="2446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1" descr="COMMINTGBIS.t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6480" y="203150"/>
            <a:ext cx="1704454" cy="4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3821907" y="2283768"/>
            <a:ext cx="1500188" cy="18864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2" tIns="45697" rIns="91392" bIns="45697" anchor="ctr"/>
          <a:lstStyle/>
          <a:p>
            <a:pPr defTabSz="410583" hangingPunct="0">
              <a:spcBef>
                <a:spcPts val="1687"/>
              </a:spcBef>
              <a:defRPr/>
            </a:pPr>
            <a:endParaRPr lang="fr-FR" sz="1200" dirty="0">
              <a:solidFill>
                <a:srgbClr val="FFFFFF"/>
              </a:solidFill>
              <a:sym typeface="Avenir Next Medium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837534" y="2312790"/>
            <a:ext cx="1468934" cy="108273"/>
          </a:xfrm>
          <a:prstGeom prst="rect">
            <a:avLst/>
          </a:prstGeom>
          <a:noFill/>
        </p:spPr>
        <p:txBody>
          <a:bodyPr lIns="35981" tIns="35981" rIns="35981" bIns="35981" anchor="ctr"/>
          <a:lstStyle/>
          <a:p>
            <a:pPr defTabSz="410583" hangingPunct="0">
              <a:spcBef>
                <a:spcPts val="1687"/>
              </a:spcBef>
              <a:defRPr/>
            </a:pPr>
            <a:r>
              <a:rPr lang="fr-FR" sz="700" b="1" dirty="0">
                <a:solidFill>
                  <a:srgbClr val="838787"/>
                </a:solidFill>
                <a:latin typeface="Arial" pitchFamily="34" charset="0"/>
                <a:ea typeface="Avenir Next Medium" charset="0"/>
                <a:cs typeface="Arial" pitchFamily="34" charset="0"/>
                <a:sym typeface="Avenir Next Medium" charset="0"/>
              </a:rPr>
              <a:t>C3 | </a:t>
            </a:r>
            <a:r>
              <a:rPr lang="fr-FR" sz="700" b="1" dirty="0">
                <a:solidFill>
                  <a:srgbClr val="E60028"/>
                </a:solidFill>
                <a:latin typeface="Arial" pitchFamily="34" charset="0"/>
                <a:ea typeface="Avenir Next Medium" charset="0"/>
                <a:cs typeface="Arial" pitchFamily="34" charset="0"/>
                <a:sym typeface="Avenir Next Medium" charset="0"/>
              </a:rPr>
              <a:t>INTERNAL</a:t>
            </a:r>
            <a:r>
              <a:rPr lang="fr-FR" sz="700" b="1" dirty="0">
                <a:solidFill>
                  <a:srgbClr val="838787"/>
                </a:solidFill>
                <a:latin typeface="Arial" pitchFamily="34" charset="0"/>
                <a:ea typeface="Avenir Next Medium" charset="0"/>
                <a:cs typeface="Arial" pitchFamily="34" charset="0"/>
                <a:sym typeface="Avenir Next Medium" charset="0"/>
              </a:rPr>
              <a:t> PUBLICATION</a:t>
            </a: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4123284" y="2032622"/>
            <a:ext cx="897434" cy="145107"/>
          </a:xfrm>
          <a:prstGeom prst="rect">
            <a:avLst/>
          </a:prstGeom>
        </p:spPr>
        <p:txBody>
          <a:bodyPr lIns="91392" tIns="45697" rIns="91392" bIns="45697" anchor="ctr"/>
          <a:lstStyle>
            <a:lvl1pPr algn="l">
              <a:defRPr sz="900"/>
            </a:lvl1pPr>
          </a:lstStyle>
          <a:p>
            <a:pPr algn="ctr" defTabSz="913930" fontAlgn="auto">
              <a:spcBef>
                <a:spcPts val="0"/>
              </a:spcBef>
              <a:spcAft>
                <a:spcPts val="0"/>
              </a:spcAft>
              <a:defRPr/>
            </a:pPr>
            <a:fld id="{3A7D07B9-9BF6-4590-8068-E934DFF88FCF}" type="datetime1">
              <a:rPr lang="en-GB" smtClean="0">
                <a:latin typeface="Arial"/>
                <a:cs typeface="+mn-cs"/>
                <a:sym typeface="Avenir Next Medium" charset="0"/>
              </a:rPr>
              <a:pPr algn="ctr" defTabSz="913930" fontAlgn="auto">
                <a:spcBef>
                  <a:spcPts val="0"/>
                </a:spcBef>
                <a:spcAft>
                  <a:spcPts val="0"/>
                </a:spcAft>
                <a:defRPr/>
              </a:pPr>
              <a:t>21/11/2016</a:t>
            </a:fld>
            <a:endParaRPr lang="en-GB" dirty="0">
              <a:latin typeface="Arial"/>
              <a:cs typeface="+mn-cs"/>
              <a:sym typeface="Avenir Next Medium" charset="0"/>
            </a:endParaRPr>
          </a:p>
        </p:txBody>
      </p:sp>
      <p:pic>
        <p:nvPicPr>
          <p:cNvPr id="10" name="Picture 2" descr="Z:\CAOE-LOC-DTP-UKD\_DTP Bureau\Main Administration\Logos\SG logos\zzz NEW SG LOGOS 2015\PPTX\Group\Group_PPTX A4 Onscreen.em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149" y="6290965"/>
            <a:ext cx="8640589" cy="31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152" y="4770330"/>
            <a:ext cx="8029574" cy="324000"/>
          </a:xfrm>
        </p:spPr>
        <p:txBody>
          <a:bodyPr>
            <a:noAutofit/>
          </a:bodyPr>
          <a:lstStyle>
            <a:lvl1pPr marL="0" indent="0" algn="ctr" defTabSz="913930" rtl="0" eaLnBrk="1" latinLnBrk="0" hangingPunct="1">
              <a:spcBef>
                <a:spcPts val="9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2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6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3527884" y="5190429"/>
            <a:ext cx="2088232" cy="777835"/>
          </a:xfrm>
          <a:prstGeom prst="rect">
            <a:avLst/>
          </a:prstGeom>
          <a:ln>
            <a:noFill/>
            <a:prstDash val="dash"/>
          </a:ln>
        </p:spPr>
        <p:txBody>
          <a:bodyPr anchor="ctr">
            <a:noAutofit/>
          </a:bodyPr>
          <a:lstStyle>
            <a:lvl1pPr marL="0" indent="0" algn="ctr">
              <a:buNone/>
              <a:defRPr sz="900" b="0" i="0" baseline="0">
                <a:latin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545337" y="905698"/>
            <a:ext cx="8040523" cy="1053380"/>
          </a:xfrm>
        </p:spPr>
        <p:txBody>
          <a:bodyPr anchor="ctr"/>
          <a:lstStyle>
            <a:lvl1pPr algn="ctr" defTabSz="91393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kumimoji="0" lang="en-GB" sz="3200" b="0" i="0" u="none" strike="noStrike" kern="1200" cap="all" spc="0" normalizeH="0" baseline="0" noProof="0" dirty="0">
                <a:ln>
                  <a:noFill/>
                </a:ln>
                <a:solidFill>
                  <a:srgbClr val="E60028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57213" y="1050924"/>
            <a:ext cx="8028000" cy="4896000"/>
          </a:xfrm>
        </p:spPr>
        <p:txBody>
          <a:bodyPr>
            <a:noAutofit/>
          </a:bodyPr>
          <a:lstStyle>
            <a:lvl1pPr marL="0" indent="0">
              <a:buNone/>
              <a:defRPr sz="1200" b="0" baseline="0"/>
            </a:lvl1pPr>
            <a:lvl2pPr>
              <a:buNone/>
              <a:defRPr sz="1100"/>
            </a:lvl2pPr>
            <a:lvl3pPr>
              <a:buNone/>
              <a:defRPr sz="11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. Table of Contents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rou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286867" y="6091171"/>
            <a:ext cx="3066231" cy="7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8688586" y="6524262"/>
            <a:ext cx="0" cy="83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6772060" y="6507518"/>
            <a:ext cx="1814959" cy="21654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3930" fontAlgn="auto">
              <a:spcBef>
                <a:spcPts val="0"/>
              </a:spcBef>
              <a:spcAft>
                <a:spcPts val="0"/>
              </a:spcAft>
              <a:defRPr/>
            </a:pPr>
            <a:fld id="{3B1D5226-9C5E-427F-A2CE-DC76F1572E78}" type="datetime1">
              <a:rPr lang="en-GB" smtClean="0">
                <a:solidFill>
                  <a:srgbClr val="000000"/>
                </a:solidFill>
                <a:sym typeface="Avenir Next Medium" charset="0"/>
              </a:rPr>
              <a:pPr defTabSz="913930" fontAlgn="auto">
                <a:spcBef>
                  <a:spcPts val="0"/>
                </a:spcBef>
                <a:spcAft>
                  <a:spcPts val="0"/>
                </a:spcAft>
                <a:defRPr/>
              </a:pPr>
              <a:t>21/11/2016</a:t>
            </a:fld>
            <a:endParaRPr lang="en-GB" dirty="0">
              <a:solidFill>
                <a:srgbClr val="000000"/>
              </a:solidFill>
              <a:sym typeface="Avenir Next Medium" charset="0"/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gray">
          <a:xfrm flipH="1">
            <a:off x="244452" y="6256363"/>
            <a:ext cx="8658448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 lIns="91392" tIns="45697" rIns="91392" bIns="45697"/>
          <a:lstStyle/>
          <a:p>
            <a:pPr algn="l" defTabSz="410583" hangingPunct="0">
              <a:spcBef>
                <a:spcPts val="1687"/>
              </a:spcBef>
              <a:defRPr/>
            </a:pPr>
            <a:endParaRPr lang="fr-FR" sz="1400" dirty="0">
              <a:solidFill>
                <a:srgbClr val="838787"/>
              </a:solidFill>
              <a:ea typeface="Avenir Next Medium" charset="0"/>
              <a:sym typeface="Avenir Next Medium" charset="0"/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639474" y="6507518"/>
            <a:ext cx="252264" cy="21654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39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0" dirty="0" smtClean="0">
                <a:solidFill>
                  <a:srgbClr val="000000"/>
                </a:solidFill>
                <a:sym typeface="Avenir Next Medium" charset="0"/>
              </a:rPr>
              <a:t> </a:t>
            </a:r>
            <a:fld id="{9A658BBA-58CF-437F-BC3A-126C79816B81}" type="slidenum">
              <a:rPr lang="en-GB" b="0" smtClean="0">
                <a:solidFill>
                  <a:srgbClr val="000000"/>
                </a:solidFill>
                <a:sym typeface="Avenir Next Medium" charset="0"/>
              </a:rPr>
              <a:pPr defTabSz="91393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b="0" dirty="0">
              <a:solidFill>
                <a:srgbClr val="000000"/>
              </a:solidFill>
              <a:sym typeface="Avenir Next Medium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3" y="1054100"/>
            <a:ext cx="8028000" cy="576000"/>
          </a:xfrm>
        </p:spPr>
        <p:txBody>
          <a:bodyPr anchor="ctr"/>
          <a:lstStyle>
            <a:lvl1pPr algn="ctr">
              <a:defRPr sz="21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556022" y="1911096"/>
            <a:ext cx="8030766" cy="4035600"/>
          </a:xfrm>
        </p:spPr>
        <p:txBody>
          <a:bodyPr/>
          <a:lstStyle>
            <a:lvl1pPr marL="0" indent="0">
              <a:buNone/>
              <a:tabLst>
                <a:tab pos="8691875" algn="r"/>
              </a:tabLst>
              <a:defRPr sz="1100" b="1" cap="all" baseline="0">
                <a:solidFill>
                  <a:srgbClr val="E60028"/>
                </a:solidFill>
              </a:defRPr>
            </a:lvl1pPr>
            <a:lvl2pPr marL="0" indent="0">
              <a:buNone/>
              <a:tabLst>
                <a:tab pos="8691875" algn="r"/>
              </a:tabLst>
              <a:defRPr sz="900" cap="all" baseline="0"/>
            </a:lvl2pPr>
            <a:lvl3pPr marL="0" indent="0">
              <a:buNone/>
              <a:tabLst>
                <a:tab pos="8691875" algn="r"/>
              </a:tabLst>
              <a:defRPr sz="900" cap="all" baseline="0"/>
            </a:lvl3pPr>
            <a:lvl4pPr marL="0" indent="0">
              <a:buNone/>
              <a:tabLst>
                <a:tab pos="8691875" algn="r"/>
              </a:tabLst>
              <a:defRPr sz="900" cap="all" baseline="0"/>
            </a:lvl4pPr>
            <a:lvl5pPr marL="0" indent="0">
              <a:buNone/>
              <a:tabLst>
                <a:tab pos="8691875" algn="r"/>
              </a:tabLst>
              <a:defRPr sz="900" cap="all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. Table of Conten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rou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286867" y="6091171"/>
            <a:ext cx="3066231" cy="7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1"/>
          <p:cNvSpPr>
            <a:spLocks noChangeShapeType="1"/>
          </p:cNvSpPr>
          <p:nvPr/>
        </p:nvSpPr>
        <p:spPr bwMode="gray">
          <a:xfrm flipV="1">
            <a:off x="4572000" y="260086"/>
            <a:ext cx="0" cy="505643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 lIns="91392" tIns="45697" rIns="91392" bIns="45697"/>
          <a:lstStyle/>
          <a:p>
            <a:pPr algn="l" defTabSz="410583" hangingPunct="0">
              <a:spcBef>
                <a:spcPts val="1687"/>
              </a:spcBef>
              <a:defRPr/>
            </a:pPr>
            <a:endParaRPr lang="en-US" sz="1400" dirty="0">
              <a:solidFill>
                <a:srgbClr val="838787"/>
              </a:solidFill>
              <a:latin typeface="Avenir Next Medium" charset="0"/>
              <a:ea typeface="Avenir Next Medium" charset="0"/>
              <a:cs typeface="Avenir Next Medium" charset="0"/>
              <a:sym typeface="Avenir Next Medium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688586" y="6524262"/>
            <a:ext cx="0" cy="83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658449" y="6507518"/>
            <a:ext cx="252264" cy="21654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39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0" dirty="0" smtClean="0">
                <a:solidFill>
                  <a:srgbClr val="000000"/>
                </a:solidFill>
                <a:sym typeface="Avenir Next Medium" charset="0"/>
              </a:rPr>
              <a:t> </a:t>
            </a:r>
            <a:fld id="{48E95876-0085-4A02-B23F-CDB8AC9BFDCA}" type="slidenum">
              <a:rPr lang="en-GB" b="0" smtClean="0">
                <a:solidFill>
                  <a:srgbClr val="000000"/>
                </a:solidFill>
                <a:sym typeface="Avenir Next Medium" charset="0"/>
              </a:rPr>
              <a:pPr defTabSz="91393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b="0" dirty="0">
              <a:solidFill>
                <a:srgbClr val="000000"/>
              </a:solidFill>
              <a:sym typeface="Avenir Next Medium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6772060" y="6507518"/>
            <a:ext cx="1814959" cy="21654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3930" fontAlgn="auto">
              <a:spcBef>
                <a:spcPts val="0"/>
              </a:spcBef>
              <a:spcAft>
                <a:spcPts val="0"/>
              </a:spcAft>
              <a:defRPr/>
            </a:pPr>
            <a:fld id="{3B1D5226-9C5E-427F-A2CE-DC76F1572E78}" type="datetime1">
              <a:rPr lang="en-GB" smtClean="0">
                <a:solidFill>
                  <a:srgbClr val="000000"/>
                </a:solidFill>
                <a:sym typeface="Avenir Next Medium" charset="0"/>
              </a:rPr>
              <a:pPr defTabSz="913930" fontAlgn="auto">
                <a:spcBef>
                  <a:spcPts val="0"/>
                </a:spcBef>
                <a:spcAft>
                  <a:spcPts val="0"/>
                </a:spcAft>
                <a:defRPr/>
              </a:pPr>
              <a:t>21/11/2016</a:t>
            </a:fld>
            <a:endParaRPr lang="en-GB" dirty="0">
              <a:solidFill>
                <a:srgbClr val="000000"/>
              </a:solidFill>
              <a:sym typeface="Avenir Next Medium" charset="0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244452" y="6256363"/>
            <a:ext cx="8658448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 lIns="91392" tIns="45697" rIns="91392" bIns="45697"/>
          <a:lstStyle/>
          <a:p>
            <a:pPr algn="l" defTabSz="410583" hangingPunct="0">
              <a:spcBef>
                <a:spcPts val="1687"/>
              </a:spcBef>
              <a:defRPr/>
            </a:pPr>
            <a:endParaRPr lang="fr-FR" sz="1400" dirty="0">
              <a:solidFill>
                <a:srgbClr val="838787"/>
              </a:solidFill>
              <a:ea typeface="Avenir Next Medium" charset="0"/>
              <a:sym typeface="Avenir Next Medium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3" y="1054100"/>
            <a:ext cx="8028000" cy="576000"/>
          </a:xfrm>
        </p:spPr>
        <p:txBody>
          <a:bodyPr anchor="ctr"/>
          <a:lstStyle>
            <a:lvl1pPr algn="ctr">
              <a:defRPr sz="21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557213" y="1911096"/>
            <a:ext cx="8028000" cy="4035600"/>
          </a:xfrm>
        </p:spPr>
        <p:txBody>
          <a:bodyPr numCol="2" spcCol="215890"/>
          <a:lstStyle>
            <a:lvl1pPr marL="0" indent="0">
              <a:buNone/>
              <a:tabLst>
                <a:tab pos="3921990" algn="r"/>
                <a:tab pos="7915950" algn="r"/>
              </a:tabLst>
              <a:defRPr sz="1100" b="1" cap="all" baseline="0">
                <a:solidFill>
                  <a:srgbClr val="E60028"/>
                </a:solidFill>
              </a:defRPr>
            </a:lvl1pPr>
            <a:lvl2pPr marL="0" indent="0">
              <a:buNone/>
              <a:tabLst>
                <a:tab pos="3921990" algn="r"/>
                <a:tab pos="7915950" algn="r"/>
              </a:tabLst>
              <a:defRPr sz="900" cap="all" baseline="0"/>
            </a:lvl2pPr>
            <a:lvl3pPr marL="0" indent="0">
              <a:buNone/>
              <a:tabLst>
                <a:tab pos="3921990" algn="r"/>
                <a:tab pos="7915950" algn="r"/>
              </a:tabLst>
              <a:defRPr sz="900" cap="all" baseline="0"/>
            </a:lvl3pPr>
            <a:lvl4pPr marL="0" indent="0">
              <a:buNone/>
              <a:tabLst>
                <a:tab pos="3921990" algn="r"/>
                <a:tab pos="7915950" algn="r"/>
              </a:tabLst>
              <a:defRPr sz="900" cap="all" baseline="0"/>
            </a:lvl4pPr>
            <a:lvl5pPr marL="0" indent="0">
              <a:buNone/>
              <a:tabLst>
                <a:tab pos="3921990" algn="r"/>
                <a:tab pos="7915950" algn="r"/>
              </a:tabLst>
              <a:defRPr sz="900" cap="all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B3012F-39F7-4C91-8068-DF882919C583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7A35F243-D8CE-47E2-937E-E5FA1BC264F8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.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rou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286867" y="6091171"/>
            <a:ext cx="3066231" cy="7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1"/>
          <p:cNvSpPr>
            <a:spLocks noChangeShapeType="1"/>
          </p:cNvSpPr>
          <p:nvPr/>
        </p:nvSpPr>
        <p:spPr bwMode="gray">
          <a:xfrm flipV="1">
            <a:off x="4572000" y="260086"/>
            <a:ext cx="0" cy="505643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 lIns="91392" tIns="45697" rIns="91392" bIns="45697"/>
          <a:lstStyle/>
          <a:p>
            <a:pPr algn="l" defTabSz="410583" hangingPunct="0">
              <a:spcBef>
                <a:spcPts val="1687"/>
              </a:spcBef>
              <a:defRPr/>
            </a:pPr>
            <a:endParaRPr lang="en-US" sz="1400" dirty="0">
              <a:solidFill>
                <a:srgbClr val="838787"/>
              </a:solidFill>
              <a:latin typeface="Avenir Next Medium" charset="0"/>
              <a:ea typeface="Avenir Next Medium" charset="0"/>
              <a:cs typeface="Avenir Next Medium" charset="0"/>
              <a:sym typeface="Avenir Next Medium" charset="0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gray">
          <a:xfrm flipH="1">
            <a:off x="244452" y="6256363"/>
            <a:ext cx="8658448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 lIns="91392" tIns="45697" rIns="91392" bIns="45697"/>
          <a:lstStyle/>
          <a:p>
            <a:pPr algn="l" defTabSz="410583" hangingPunct="0">
              <a:spcBef>
                <a:spcPts val="1687"/>
              </a:spcBef>
              <a:defRPr/>
            </a:pPr>
            <a:endParaRPr lang="fr-FR" sz="1400" dirty="0">
              <a:solidFill>
                <a:srgbClr val="838787"/>
              </a:solidFill>
              <a:ea typeface="Avenir Next Medium" charset="0"/>
              <a:sym typeface="Avenir Next Medium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213" y="2179800"/>
            <a:ext cx="8029575" cy="1249200"/>
          </a:xfrm>
        </p:spPr>
        <p:txBody>
          <a:bodyPr/>
          <a:lstStyle>
            <a:lvl1pPr algn="ctr" defTabSz="91393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GB" sz="3000" b="0" kern="1200" cap="all" baseline="0" noProof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214" y="3573463"/>
            <a:ext cx="8029574" cy="324000"/>
          </a:xfrm>
        </p:spPr>
        <p:txBody>
          <a:bodyPr>
            <a:noAutofit/>
          </a:bodyPr>
          <a:lstStyle>
            <a:lvl1pPr marL="0" indent="0" algn="ctr" defTabSz="913930" rtl="0" eaLnBrk="1" latinLnBrk="0" hangingPunct="1">
              <a:spcBef>
                <a:spcPts val="9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1800" b="0" kern="1200" cap="none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6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393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GB" sz="1600" b="0" kern="1200" cap="all" baseline="0" noProof="0" dirty="0">
                <a:solidFill>
                  <a:srgbClr val="E6002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>
            <a:lvl1pPr algn="l" defTabSz="913930" rtl="0" eaLnBrk="1" latinLnBrk="0" hangingPunct="1">
              <a:spcBef>
                <a:spcPts val="600"/>
              </a:spcBef>
              <a:buClr>
                <a:schemeClr val="tx2"/>
              </a:buClr>
              <a:defRPr lang="en-US" sz="11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3930" rtl="0" eaLnBrk="1" latinLnBrk="0" hangingPunct="1">
              <a:spcBef>
                <a:spcPts val="600"/>
              </a:spcBef>
              <a:buClr>
                <a:schemeClr val="tx2"/>
              </a:buClr>
              <a:defRPr lang="en-US" sz="11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3930" rtl="0" eaLnBrk="1" latinLnBrk="0" hangingPunct="1">
              <a:spcBef>
                <a:spcPts val="600"/>
              </a:spcBef>
              <a:buClr>
                <a:schemeClr val="tx2"/>
              </a:buClr>
              <a:defRPr lang="en-US" sz="11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3930" rtl="0" eaLnBrk="1" latinLnBrk="0" hangingPunct="1">
              <a:spcBef>
                <a:spcPts val="600"/>
              </a:spcBef>
              <a:buClr>
                <a:schemeClr val="tx2"/>
              </a:buClr>
              <a:defRPr lang="en-US" sz="11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3930" rtl="0" eaLnBrk="1" latinLnBrk="0" hangingPunct="1">
              <a:spcBef>
                <a:spcPts val="600"/>
              </a:spcBef>
              <a:buClr>
                <a:schemeClr val="tx2"/>
              </a:buClr>
              <a:defRPr lang="en-GB" sz="11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Basic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13" y="1050924"/>
            <a:ext cx="7038000" cy="489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13" y="1050924"/>
            <a:ext cx="3942000" cy="489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643213" y="1050924"/>
            <a:ext cx="3942000" cy="489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Columns &amp; Heading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13" y="1341439"/>
            <a:ext cx="3942000" cy="460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643213" y="1341439"/>
            <a:ext cx="3942000" cy="460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Columns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13" y="1050924"/>
            <a:ext cx="3445200" cy="489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149725" y="1050924"/>
            <a:ext cx="3445200" cy="489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Columns + Sidebar &amp; Heading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13" y="1341439"/>
            <a:ext cx="3445200" cy="460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149725" y="1341439"/>
            <a:ext cx="3445200" cy="460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4 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13" y="1050924"/>
            <a:ext cx="3942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643213" y="1050924"/>
            <a:ext cx="3942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557213" y="3570924"/>
            <a:ext cx="3942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4643213" y="3570924"/>
            <a:ext cx="3942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4 Quarters &amp; Heading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13" y="1341439"/>
            <a:ext cx="3942000" cy="208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643213" y="1341439"/>
            <a:ext cx="3942000" cy="208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557213" y="3861439"/>
            <a:ext cx="3942000" cy="208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4643213" y="3861439"/>
            <a:ext cx="3942000" cy="208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4 Quarters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13" y="1050924"/>
            <a:ext cx="34452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149725" y="1050924"/>
            <a:ext cx="34452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557213" y="3570924"/>
            <a:ext cx="34452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4149725" y="3570924"/>
            <a:ext cx="34452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81.xml"/><Relationship Id="rId3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76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80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0" Type="http://schemas.openxmlformats.org/officeDocument/2006/relationships/slideLayout" Target="../slideLayouts/slideLayout75.xml"/><Relationship Id="rId29" Type="http://schemas.openxmlformats.org/officeDocument/2006/relationships/image" Target="../media/image3.emf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79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78.xml"/><Relationship Id="rId28" Type="http://schemas.openxmlformats.org/officeDocument/2006/relationships/theme" Target="../theme/theme6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8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18" Type="http://schemas.openxmlformats.org/officeDocument/2006/relationships/slideLayout" Target="../slideLayouts/slideLayout100.xml"/><Relationship Id="rId26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85.xml"/><Relationship Id="rId21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17" Type="http://schemas.openxmlformats.org/officeDocument/2006/relationships/slideLayout" Target="../slideLayouts/slideLayout99.xml"/><Relationship Id="rId25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98.xml"/><Relationship Id="rId20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24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97.xml"/><Relationship Id="rId23" Type="http://schemas.openxmlformats.org/officeDocument/2006/relationships/slideLayout" Target="../slideLayouts/slideLayout105.xml"/><Relationship Id="rId28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92.xml"/><Relationship Id="rId19" Type="http://schemas.openxmlformats.org/officeDocument/2006/relationships/slideLayout" Target="../slideLayouts/slideLayout101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6.xml"/><Relationship Id="rId22" Type="http://schemas.openxmlformats.org/officeDocument/2006/relationships/slideLayout" Target="../slideLayouts/slideLayout104.xml"/><Relationship Id="rId27" Type="http://schemas.openxmlformats.org/officeDocument/2006/relationships/slideLayout" Target="../slideLayouts/slideLayout109.xml"/><Relationship Id="rId30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066" name="Picture 2" descr="grou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</p:spPr>
      </p:pic>
      <p:sp>
        <p:nvSpPr>
          <p:cNvPr id="72806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72806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052513"/>
            <a:ext cx="80295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728070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6B44227F-BA9F-452C-A141-FE8A36FFC194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72807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/>
            </a:lvl1pPr>
          </a:lstStyle>
          <a:p>
            <a:r>
              <a:rPr lang="fr-FR"/>
              <a:t>P.</a:t>
            </a:r>
            <a:fld id="{C526F2E0-1705-4075-8547-93BB8491865E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28072" name="Rectangle 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  <p:sp>
        <p:nvSpPr>
          <p:cNvPr id="728074" name="Line 10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28076" name="Line 12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28077" name="Rectangle 13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r>
              <a:rPr lang="fr-FR" sz="800" b="1"/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9pPr>
    </p:titleStyle>
    <p:bodyStyle>
      <a:lvl1pPr marL="180975" indent="-180975" algn="l" rtl="0" fontAlgn="base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360363" indent="-177800" algn="l" rtl="0" fontAlgn="base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cs typeface="+mn-cs"/>
        </a:defRPr>
      </a:lvl2pPr>
      <a:lvl3pPr marL="542925" indent="-180975" algn="l" rtl="0" fontAlgn="base">
        <a:spcBef>
          <a:spcPct val="50000"/>
        </a:spcBef>
        <a:spcAft>
          <a:spcPct val="0"/>
        </a:spcAft>
        <a:buFont typeface="Arial" charset="0"/>
        <a:buChar char="▫"/>
        <a:defRPr sz="1100">
          <a:solidFill>
            <a:srgbClr val="000000"/>
          </a:solidFill>
          <a:latin typeface="+mn-lt"/>
          <a:cs typeface="+mn-cs"/>
        </a:defRPr>
      </a:lvl3pPr>
      <a:lvl4pPr marL="723900" indent="-179388" algn="l" rtl="0" fontAlgn="base">
        <a:spcBef>
          <a:spcPct val="50000"/>
        </a:spcBef>
        <a:spcAft>
          <a:spcPct val="0"/>
        </a:spcAft>
        <a:buFont typeface="Arial" charset="0"/>
        <a:buChar char="-"/>
        <a:defRPr sz="900">
          <a:solidFill>
            <a:srgbClr val="000000"/>
          </a:solidFill>
          <a:latin typeface="+mn-lt"/>
          <a:cs typeface="+mn-cs"/>
        </a:defRPr>
      </a:lvl4pPr>
      <a:lvl5pPr marL="8858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grou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1125538"/>
            <a:ext cx="80295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916113"/>
            <a:ext cx="8029575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7E4B764D-00AD-4F5A-B143-926B6E27A4E3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1046" name="Rectangle 2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/>
            </a:lvl1pPr>
          </a:lstStyle>
          <a:p>
            <a:r>
              <a:rPr lang="fr-FR"/>
              <a:t>P.</a:t>
            </a:r>
            <a:fld id="{83B49C13-18B2-4452-9C7B-1572FDDD51EE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r>
              <a:rPr lang="fr-FR" sz="800" b="1"/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4763" indent="-4763" algn="l" rtl="0" fontAlgn="base">
        <a:spcBef>
          <a:spcPct val="50000"/>
        </a:spcBef>
        <a:spcAft>
          <a:spcPct val="20000"/>
        </a:spcAft>
        <a:buFont typeface="Arial" charset="0"/>
        <a:defRPr b="1">
          <a:solidFill>
            <a:srgbClr val="E60028"/>
          </a:solidFill>
          <a:latin typeface="+mn-lt"/>
          <a:ea typeface="+mn-ea"/>
          <a:cs typeface="+mn-cs"/>
        </a:defRPr>
      </a:lvl1pPr>
      <a:lvl2pPr marL="12700" indent="-6350" algn="l" rtl="0" fontAlgn="base">
        <a:spcBef>
          <a:spcPct val="0"/>
        </a:spcBef>
        <a:spcAft>
          <a:spcPct val="20000"/>
        </a:spcAft>
        <a:defRPr sz="1200" b="1">
          <a:solidFill>
            <a:srgbClr val="000000"/>
          </a:solidFill>
          <a:latin typeface="+mn-lt"/>
          <a:cs typeface="+mn-cs"/>
        </a:defRPr>
      </a:lvl2pPr>
      <a:lvl3pPr marL="15875" indent="-1588" algn="l" rtl="0" fontAlgn="base">
        <a:spcBef>
          <a:spcPct val="0"/>
        </a:spcBef>
        <a:spcAft>
          <a:spcPct val="20000"/>
        </a:spcAft>
        <a:buSzPct val="80000"/>
        <a:buFont typeface="Wingdings" pitchFamily="2" charset="2"/>
        <a:defRPr sz="1000" b="1">
          <a:solidFill>
            <a:srgbClr val="000000"/>
          </a:solidFill>
          <a:latin typeface="+mn-lt"/>
          <a:cs typeface="+mn-cs"/>
        </a:defRPr>
      </a:lvl3pPr>
      <a:lvl4pPr marL="20638" indent="-3175" algn="l" rtl="0" fontAlgn="base">
        <a:spcBef>
          <a:spcPct val="0"/>
        </a:spcBef>
        <a:spcAft>
          <a:spcPct val="40000"/>
        </a:spcAft>
        <a:defRPr sz="900">
          <a:solidFill>
            <a:srgbClr val="000000"/>
          </a:solidFill>
          <a:latin typeface="+mn-lt"/>
          <a:cs typeface="+mn-cs"/>
        </a:defRPr>
      </a:lvl4pPr>
      <a:lvl5pPr marL="254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5pPr>
      <a:lvl6pPr marL="4826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6pPr>
      <a:lvl7pPr marL="9398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7pPr>
      <a:lvl8pPr marL="13970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8pPr>
      <a:lvl9pPr marL="18542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514" name="Picture 18" descr="grou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</p:spPr>
      </p:pic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1125538"/>
            <a:ext cx="80295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2544763"/>
            <a:ext cx="8029575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362501" name="Line 5"/>
          <p:cNvSpPr>
            <a:spLocks noChangeShapeType="1"/>
          </p:cNvSpPr>
          <p:nvPr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62502" name="Line 6"/>
          <p:cNvSpPr>
            <a:spLocks noChangeShapeType="1"/>
          </p:cNvSpPr>
          <p:nvPr/>
        </p:nvSpPr>
        <p:spPr bwMode="gray">
          <a:xfrm flipV="1">
            <a:off x="4572000" y="1700213"/>
            <a:ext cx="0" cy="687387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62515" name="Rectangle 19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D2E55BA4-FD68-4878-A595-AC7E80E5456F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362516" name="Rectangle 2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/>
            </a:lvl1pPr>
          </a:lstStyle>
          <a:p>
            <a:r>
              <a:rPr lang="fr-FR"/>
              <a:t>P.</a:t>
            </a:r>
            <a:fld id="{3B97205A-88B2-469D-BB24-073B9D511A85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362517" name="Rectangle 21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  <p:sp>
        <p:nvSpPr>
          <p:cNvPr id="362518" name="Rectangle 22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r>
              <a:rPr lang="fr-FR" sz="800" b="1"/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4763" indent="-4763" algn="ctr" rtl="0" fontAlgn="base">
        <a:spcBef>
          <a:spcPct val="80000"/>
        </a:spcBef>
        <a:spcAft>
          <a:spcPct val="20000"/>
        </a:spcAft>
        <a:buFont typeface="Arial" charset="0"/>
        <a:defRPr sz="1300" b="1">
          <a:solidFill>
            <a:srgbClr val="E60028"/>
          </a:solidFill>
          <a:latin typeface="+mn-lt"/>
          <a:ea typeface="+mn-ea"/>
          <a:cs typeface="+mn-cs"/>
        </a:defRPr>
      </a:lvl1pPr>
      <a:lvl2pPr marL="12700" indent="-6350" algn="ctr" rtl="0" fontAlgn="base">
        <a:lnSpc>
          <a:spcPct val="140000"/>
        </a:lnSpc>
        <a:spcBef>
          <a:spcPct val="0"/>
        </a:spcBef>
        <a:spcAft>
          <a:spcPct val="20000"/>
        </a:spcAft>
        <a:defRPr sz="900" b="1">
          <a:solidFill>
            <a:srgbClr val="000000"/>
          </a:solidFill>
          <a:latin typeface="+mn-lt"/>
          <a:cs typeface="+mn-cs"/>
        </a:defRPr>
      </a:lvl2pPr>
      <a:lvl3pPr marL="15875" indent="-1588" algn="ctr" rtl="0" fontAlgn="base">
        <a:spcBef>
          <a:spcPct val="0"/>
        </a:spcBef>
        <a:spcAft>
          <a:spcPct val="20000"/>
        </a:spcAft>
        <a:buSzPct val="80000"/>
        <a:buFont typeface="Wingdings" pitchFamily="2" charset="2"/>
        <a:defRPr sz="800" b="1">
          <a:solidFill>
            <a:srgbClr val="000000"/>
          </a:solidFill>
          <a:latin typeface="+mn-lt"/>
          <a:cs typeface="+mn-cs"/>
        </a:defRPr>
      </a:lvl3pPr>
      <a:lvl4pPr marL="20638" indent="-3175" algn="ctr" rtl="0" fontAlgn="base">
        <a:spcBef>
          <a:spcPct val="0"/>
        </a:spcBef>
        <a:spcAft>
          <a:spcPct val="40000"/>
        </a:spcAft>
        <a:defRPr sz="700">
          <a:solidFill>
            <a:srgbClr val="000000"/>
          </a:solidFill>
          <a:latin typeface="+mn-lt"/>
          <a:cs typeface="+mn-cs"/>
        </a:defRPr>
      </a:lvl4pPr>
      <a:lvl5pPr marL="254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5pPr>
      <a:lvl6pPr marL="4826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6pPr>
      <a:lvl7pPr marL="9398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7pPr>
      <a:lvl8pPr marL="13970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8pPr>
      <a:lvl9pPr marL="18542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7" name="Picture 27" descr="grou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</p:spPr>
      </p:pic>
      <p:sp>
        <p:nvSpPr>
          <p:cNvPr id="368647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1301750"/>
            <a:ext cx="802957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368648" name="Rectangle 8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2293938"/>
            <a:ext cx="8029575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368655" name="Line 15"/>
          <p:cNvSpPr>
            <a:spLocks noChangeShapeType="1"/>
          </p:cNvSpPr>
          <p:nvPr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68668" name="Rectangle 2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7933E593-D886-4B39-90CA-579D9A75EFB5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368669" name="Rectangle 29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/>
            </a:lvl1pPr>
          </a:lstStyle>
          <a:p>
            <a:r>
              <a:rPr lang="fr-FR"/>
              <a:t>P.</a:t>
            </a:r>
            <a:fld id="{B08C1089-799E-48EC-ADDC-71B8E6215F43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368670" name="Rectangle 3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  <p:sp>
        <p:nvSpPr>
          <p:cNvPr id="368671" name="Rectangle 31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r>
              <a:rPr lang="fr-FR" sz="800" b="1"/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hdr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9pPr>
    </p:titleStyle>
    <p:bodyStyle>
      <a:lvl1pPr marL="4763" indent="-4763" algn="ctr" rtl="0" fontAlgn="base">
        <a:lnSpc>
          <a:spcPct val="90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11113" indent="-4763" algn="ctr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000000"/>
          </a:solidFill>
          <a:latin typeface="+mn-lt"/>
          <a:cs typeface="+mn-cs"/>
        </a:defRPr>
      </a:lvl2pPr>
      <a:lvl3pPr marL="14288" indent="-1588" algn="ctr" rtl="0" fontAlgn="base">
        <a:lnSpc>
          <a:spcPct val="90000"/>
        </a:lnSpc>
        <a:spcBef>
          <a:spcPct val="0"/>
        </a:spcBef>
        <a:spcAft>
          <a:spcPct val="0"/>
        </a:spcAft>
        <a:buFont typeface="Wingdings" pitchFamily="2" charset="2"/>
        <a:defRPr sz="1400">
          <a:solidFill>
            <a:srgbClr val="000000"/>
          </a:solidFill>
          <a:latin typeface="+mn-lt"/>
          <a:cs typeface="+mn-cs"/>
        </a:defRPr>
      </a:lvl3pPr>
      <a:lvl4pPr marL="19050" indent="-3175" algn="ctr" rtl="0" fontAlgn="base">
        <a:lnSpc>
          <a:spcPct val="90000"/>
        </a:lnSpc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cs typeface="+mn-cs"/>
        </a:defRPr>
      </a:lvl4pPr>
      <a:lvl5pPr marL="238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5pPr>
      <a:lvl6pPr marL="4810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6pPr>
      <a:lvl7pPr marL="9382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7pPr>
      <a:lvl8pPr marL="13954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8pPr>
      <a:lvl9pPr marL="18526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514" name="Picture 18" descr="grou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</p:spPr>
      </p:pic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1125538"/>
            <a:ext cx="80295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2544763"/>
            <a:ext cx="8029575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362501" name="Line 5"/>
          <p:cNvSpPr>
            <a:spLocks noChangeShapeType="1"/>
          </p:cNvSpPr>
          <p:nvPr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62502" name="Line 6"/>
          <p:cNvSpPr>
            <a:spLocks noChangeShapeType="1"/>
          </p:cNvSpPr>
          <p:nvPr/>
        </p:nvSpPr>
        <p:spPr bwMode="gray">
          <a:xfrm flipV="1">
            <a:off x="4572000" y="1700213"/>
            <a:ext cx="0" cy="687387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62515" name="Rectangle 19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D2E55BA4-FD68-4878-A595-AC7E80E5456F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362516" name="Rectangle 2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/>
            </a:lvl1pPr>
          </a:lstStyle>
          <a:p>
            <a:r>
              <a:rPr lang="fr-FR"/>
              <a:t>P.</a:t>
            </a:r>
            <a:fld id="{3B97205A-88B2-469D-BB24-073B9D511A85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362517" name="Rectangle 21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  <p:sp>
        <p:nvSpPr>
          <p:cNvPr id="362518" name="Rectangle 22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r>
              <a:rPr lang="fr-FR" sz="800" b="1"/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hdr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4763" indent="-4763" algn="ctr" rtl="0" fontAlgn="base">
        <a:spcBef>
          <a:spcPct val="80000"/>
        </a:spcBef>
        <a:spcAft>
          <a:spcPct val="20000"/>
        </a:spcAft>
        <a:buFont typeface="Arial" charset="0"/>
        <a:defRPr sz="1300" b="1">
          <a:solidFill>
            <a:srgbClr val="E60028"/>
          </a:solidFill>
          <a:latin typeface="+mn-lt"/>
          <a:ea typeface="+mn-ea"/>
          <a:cs typeface="+mn-cs"/>
        </a:defRPr>
      </a:lvl1pPr>
      <a:lvl2pPr marL="12700" indent="-6350" algn="ctr" rtl="0" fontAlgn="base">
        <a:lnSpc>
          <a:spcPct val="140000"/>
        </a:lnSpc>
        <a:spcBef>
          <a:spcPct val="0"/>
        </a:spcBef>
        <a:spcAft>
          <a:spcPct val="20000"/>
        </a:spcAft>
        <a:defRPr sz="900" b="1">
          <a:solidFill>
            <a:srgbClr val="000000"/>
          </a:solidFill>
          <a:latin typeface="+mn-lt"/>
          <a:cs typeface="+mn-cs"/>
        </a:defRPr>
      </a:lvl2pPr>
      <a:lvl3pPr marL="15875" indent="-1588" algn="ctr" rtl="0" fontAlgn="base">
        <a:spcBef>
          <a:spcPct val="0"/>
        </a:spcBef>
        <a:spcAft>
          <a:spcPct val="20000"/>
        </a:spcAft>
        <a:buSzPct val="80000"/>
        <a:buFont typeface="Wingdings" pitchFamily="2" charset="2"/>
        <a:defRPr sz="800" b="1">
          <a:solidFill>
            <a:srgbClr val="000000"/>
          </a:solidFill>
          <a:latin typeface="+mn-lt"/>
          <a:cs typeface="+mn-cs"/>
        </a:defRPr>
      </a:lvl3pPr>
      <a:lvl4pPr marL="20638" indent="-3175" algn="ctr" rtl="0" fontAlgn="base">
        <a:spcBef>
          <a:spcPct val="0"/>
        </a:spcBef>
        <a:spcAft>
          <a:spcPct val="40000"/>
        </a:spcAft>
        <a:defRPr sz="700">
          <a:solidFill>
            <a:srgbClr val="000000"/>
          </a:solidFill>
          <a:latin typeface="+mn-lt"/>
          <a:cs typeface="+mn-cs"/>
        </a:defRPr>
      </a:lvl4pPr>
      <a:lvl5pPr marL="254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5pPr>
      <a:lvl6pPr marL="4826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6pPr>
      <a:lvl7pPr marL="9398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7pPr>
      <a:lvl8pPr marL="13970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8pPr>
      <a:lvl9pPr marL="18542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213" y="260349"/>
            <a:ext cx="7038000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A4 Print Template - CLICK TO ADD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847" y="1050924"/>
            <a:ext cx="8028367" cy="489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gray">
          <a:xfrm flipH="1">
            <a:off x="250824" y="765175"/>
            <a:ext cx="86400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688388" y="6524654"/>
            <a:ext cx="0" cy="8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/>
          <p:cNvSpPr txBox="1">
            <a:spLocks/>
          </p:cNvSpPr>
          <p:nvPr/>
        </p:nvSpPr>
        <p:spPr>
          <a:xfrm>
            <a:off x="8639588" y="6507984"/>
            <a:ext cx="252000" cy="21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0" dirty="0">
                <a:solidFill>
                  <a:srgbClr val="000000"/>
                </a:solidFill>
              </a:rPr>
              <a:t> </a:t>
            </a:r>
            <a:fld id="{C6CC3D56-96BB-45E4-94D9-DF781FE65A81}" type="slidenum">
              <a:rPr lang="en-GB" b="0" smtClean="0">
                <a:solidFill>
                  <a:srgbClr val="000000"/>
                </a:solidFill>
              </a:rPr>
              <a:pPr defTabSz="914423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b="0" dirty="0">
              <a:solidFill>
                <a:srgbClr val="000000"/>
              </a:solidFill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gray">
          <a:xfrm flipH="1">
            <a:off x="250825" y="6230149"/>
            <a:ext cx="8640763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pic>
        <p:nvPicPr>
          <p:cNvPr id="10" name="Picture 4" descr="G:\_DTP Bureau\LIVE JOBS\DTP56000 - 56999\DTP56185 - SG CIB PPT Template 2011\graphics\SOCCIB104_CMYK Black Text.emf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248444" y="6353179"/>
            <a:ext cx="1957281" cy="27860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  <p:sldLayoutId id="2147483807" r:id="rId18"/>
    <p:sldLayoutId id="2147483808" r:id="rId19"/>
    <p:sldLayoutId id="2147483809" r:id="rId20"/>
    <p:sldLayoutId id="2147483810" r:id="rId21"/>
    <p:sldLayoutId id="2147483811" r:id="rId22"/>
    <p:sldLayoutId id="2147483812" r:id="rId23"/>
    <p:sldLayoutId id="2147483813" r:id="rId24"/>
    <p:sldLayoutId id="2147483814" r:id="rId25"/>
    <p:sldLayoutId id="2147483815" r:id="rId26"/>
    <p:sldLayoutId id="2147483816" r:id="rId27"/>
  </p:sldLayoutIdLst>
  <p:hf hdr="0" ftr="0"/>
  <p:txStyles>
    <p:titleStyle>
      <a:lvl1pPr algn="l" defTabSz="914423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GB" sz="1600" b="1" kern="1200" cap="all" baseline="0" noProof="0" dirty="0" smtClean="0">
          <a:solidFill>
            <a:srgbClr val="E6002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2568" indent="-182568" algn="l" defTabSz="914423" rtl="0" eaLnBrk="1" latinLnBrk="0" hangingPunct="1">
        <a:spcBef>
          <a:spcPts val="600"/>
        </a:spcBef>
        <a:buClr>
          <a:schemeClr val="tx2"/>
        </a:buClr>
        <a:buSzPct val="90000"/>
        <a:buFont typeface="Wingdings" pitchFamily="2" charset="2"/>
        <a:buChar char="n"/>
        <a:defRPr sz="11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7197" indent="-174629" algn="l" defTabSz="914423" rtl="0" eaLnBrk="1" latinLnBrk="0" hangingPunct="1">
        <a:spcBef>
          <a:spcPts val="600"/>
        </a:spcBef>
        <a:buClr>
          <a:schemeClr val="tx2"/>
        </a:buClr>
        <a:buFont typeface="Arial" pitchFamily="34" charset="0"/>
        <a:buChar char="●"/>
        <a:defRPr sz="11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9763" indent="-182568" algn="l" defTabSz="914423" rtl="0" eaLnBrk="1" latinLnBrk="0" hangingPunct="1">
        <a:spcBef>
          <a:spcPts val="600"/>
        </a:spcBef>
        <a:buClr>
          <a:schemeClr val="tx2"/>
        </a:buClr>
        <a:buFont typeface="Webdings" pitchFamily="18" charset="2"/>
        <a:buChar char="4"/>
        <a:defRPr sz="11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2805" indent="-173042" algn="l" defTabSz="914423" rtl="0" eaLnBrk="1" latinLnBrk="0" hangingPunct="1">
        <a:spcBef>
          <a:spcPts val="600"/>
        </a:spcBef>
        <a:buClr>
          <a:schemeClr val="tx2"/>
        </a:buClr>
        <a:buFont typeface="Arial" pitchFamily="34" charset="0"/>
        <a:buChar char="–"/>
        <a:defRPr sz="11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95373" indent="-182568" algn="l" defTabSz="914423" rtl="0" eaLnBrk="1" latinLnBrk="0" hangingPunct="1">
        <a:spcBef>
          <a:spcPts val="600"/>
        </a:spcBef>
        <a:buClr>
          <a:schemeClr val="tx2"/>
        </a:buClr>
        <a:buFont typeface="Wingdings" pitchFamily="2" charset="2"/>
        <a:buChar char="w"/>
        <a:defRPr sz="11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63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oup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gray">
          <a:xfrm>
            <a:off x="286867" y="6091171"/>
            <a:ext cx="3066231" cy="7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990" y="260078"/>
            <a:ext cx="7037710" cy="28798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 dirty="0" smtClean="0"/>
              <a:t>CLICK TO ADD TITLE </a:t>
            </a:r>
            <a:endParaRPr lang="en-US" noProof="0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990" y="1051479"/>
            <a:ext cx="8027789" cy="4895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gray">
          <a:xfrm flipH="1">
            <a:off x="244452" y="765721"/>
            <a:ext cx="8658448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 lIns="91397" tIns="45699" rIns="91397" bIns="45699"/>
          <a:lstStyle/>
          <a:p>
            <a:pPr algn="l" defTabSz="410583" hangingPunct="0">
              <a:spcBef>
                <a:spcPts val="1687"/>
              </a:spcBef>
              <a:defRPr/>
            </a:pPr>
            <a:endParaRPr lang="fr-FR" sz="1400" dirty="0">
              <a:solidFill>
                <a:srgbClr val="838787"/>
              </a:solidFill>
              <a:ea typeface="Avenir Next Medium" charset="0"/>
              <a:sym typeface="Avenir Next Medium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688586" y="6524262"/>
            <a:ext cx="0" cy="83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/>
          <p:cNvSpPr txBox="1">
            <a:spLocks/>
          </p:cNvSpPr>
          <p:nvPr/>
        </p:nvSpPr>
        <p:spPr>
          <a:xfrm>
            <a:off x="8639474" y="6507518"/>
            <a:ext cx="252264" cy="21654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39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0" dirty="0" smtClean="0">
                <a:solidFill>
                  <a:srgbClr val="000000"/>
                </a:solidFill>
                <a:sym typeface="Avenir Next Medium" charset="0"/>
              </a:rPr>
              <a:t> </a:t>
            </a:r>
            <a:fld id="{BAF0BB3D-22F9-4B4B-93D2-4236492619E8}" type="slidenum">
              <a:rPr lang="en-GB" b="0" smtClean="0">
                <a:solidFill>
                  <a:srgbClr val="000000"/>
                </a:solidFill>
                <a:sym typeface="Avenir Next Medium" charset="0"/>
              </a:rPr>
              <a:pPr defTabSz="913977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b="0" dirty="0">
              <a:solidFill>
                <a:srgbClr val="000000"/>
              </a:solidFill>
              <a:sym typeface="Avenir Next Medium" charset="0"/>
            </a:endParaRPr>
          </a:p>
        </p:txBody>
      </p:sp>
      <p:sp>
        <p:nvSpPr>
          <p:cNvPr id="30" name="Date Placeholder 3"/>
          <p:cNvSpPr txBox="1">
            <a:spLocks/>
          </p:cNvSpPr>
          <p:nvPr/>
        </p:nvSpPr>
        <p:spPr>
          <a:xfrm>
            <a:off x="6772060" y="6507518"/>
            <a:ext cx="1814959" cy="21654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3977" fontAlgn="auto">
              <a:spcBef>
                <a:spcPts val="0"/>
              </a:spcBef>
              <a:spcAft>
                <a:spcPts val="0"/>
              </a:spcAft>
              <a:defRPr/>
            </a:pPr>
            <a:fld id="{3B1D5226-9C5E-427F-A2CE-DC76F1572E78}" type="datetime1">
              <a:rPr lang="en-GB" smtClean="0">
                <a:solidFill>
                  <a:srgbClr val="000000"/>
                </a:solidFill>
                <a:sym typeface="Avenir Next Medium" charset="0"/>
              </a:rPr>
              <a:pPr defTabSz="913977" fontAlgn="auto">
                <a:spcBef>
                  <a:spcPts val="0"/>
                </a:spcBef>
                <a:spcAft>
                  <a:spcPts val="0"/>
                </a:spcAft>
                <a:defRPr/>
              </a:pPr>
              <a:t>21/11/2016</a:t>
            </a:fld>
            <a:endParaRPr lang="en-GB" dirty="0">
              <a:solidFill>
                <a:srgbClr val="000000"/>
              </a:solidFill>
              <a:sym typeface="Avenir Next Medium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gray">
          <a:xfrm flipH="1">
            <a:off x="251149" y="6256363"/>
            <a:ext cx="8640589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 lIns="91397" tIns="45699" rIns="91397" bIns="45699"/>
          <a:lstStyle/>
          <a:p>
            <a:pPr algn="l" defTabSz="410583" hangingPunct="0">
              <a:spcBef>
                <a:spcPts val="1687"/>
              </a:spcBef>
              <a:defRPr/>
            </a:pPr>
            <a:endParaRPr lang="fr-FR" sz="1400" dirty="0">
              <a:solidFill>
                <a:srgbClr val="838787"/>
              </a:solidFill>
              <a:ea typeface="Avenir Next Medium" charset="0"/>
              <a:sym typeface="Avenir Next Medium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  <p:sldLayoutId id="2147483835" r:id="rId18"/>
    <p:sldLayoutId id="2147483836" r:id="rId19"/>
    <p:sldLayoutId id="2147483837" r:id="rId20"/>
    <p:sldLayoutId id="2147483838" r:id="rId21"/>
    <p:sldLayoutId id="2147483839" r:id="rId22"/>
    <p:sldLayoutId id="2147483840" r:id="rId23"/>
    <p:sldLayoutId id="2147483841" r:id="rId24"/>
    <p:sldLayoutId id="2147483842" r:id="rId25"/>
    <p:sldLayoutId id="2147483843" r:id="rId26"/>
    <p:sldLayoutId id="2147483844" r:id="rId27"/>
    <p:sldLayoutId id="2147483845" r:id="rId28"/>
    <p:sldLayoutId id="2147483846" r:id="rId29"/>
  </p:sldLayoutIdLst>
  <p:hf hdr="0" ftr="0"/>
  <p:txStyles>
    <p:titleStyle>
      <a:lvl1pPr algn="l" defTabSz="91376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GB" sz="1600" kern="1200" cap="all" dirty="0">
          <a:solidFill>
            <a:srgbClr val="E60028"/>
          </a:solidFill>
          <a:latin typeface="Arial" pitchFamily="34" charset="0"/>
          <a:ea typeface="+mj-ea"/>
          <a:cs typeface="Arial" pitchFamily="34" charset="0"/>
        </a:defRPr>
      </a:lvl1pPr>
      <a:lvl2pPr algn="l" defTabSz="91376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pitchFamily="34" charset="0"/>
          <a:cs typeface="Arial" pitchFamily="34" charset="0"/>
        </a:defRPr>
      </a:lvl2pPr>
      <a:lvl3pPr algn="l" defTabSz="91376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pitchFamily="34" charset="0"/>
          <a:cs typeface="Arial" pitchFamily="34" charset="0"/>
        </a:defRPr>
      </a:lvl3pPr>
      <a:lvl4pPr algn="l" defTabSz="91376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pitchFamily="34" charset="0"/>
          <a:cs typeface="Arial" pitchFamily="34" charset="0"/>
        </a:defRPr>
      </a:lvl4pPr>
      <a:lvl5pPr algn="l" defTabSz="91376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pitchFamily="34" charset="0"/>
          <a:cs typeface="Arial" pitchFamily="34" charset="0"/>
        </a:defRPr>
      </a:lvl5pPr>
      <a:lvl6pPr marL="321324" algn="l" defTabSz="913769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pitchFamily="34" charset="0"/>
          <a:cs typeface="Arial" pitchFamily="34" charset="0"/>
        </a:defRPr>
      </a:lvl6pPr>
      <a:lvl7pPr marL="642651" algn="l" defTabSz="913769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pitchFamily="34" charset="0"/>
          <a:cs typeface="Arial" pitchFamily="34" charset="0"/>
        </a:defRPr>
      </a:lvl7pPr>
      <a:lvl8pPr marL="963975" algn="l" defTabSz="913769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pitchFamily="34" charset="0"/>
          <a:cs typeface="Arial" pitchFamily="34" charset="0"/>
        </a:defRPr>
      </a:lvl8pPr>
      <a:lvl9pPr marL="1285302" algn="l" defTabSz="913769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pitchFamily="34" charset="0"/>
          <a:cs typeface="Arial" pitchFamily="34" charset="0"/>
        </a:defRPr>
      </a:lvl9pPr>
    </p:titleStyle>
    <p:bodyStyle>
      <a:lvl1pPr marL="181860" indent="-181860" algn="l" defTabSz="913769" rtl="0" eaLnBrk="0" fontAlgn="base" hangingPunct="0">
        <a:spcBef>
          <a:spcPts val="598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n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5915" indent="-174051" algn="l" defTabSz="913769" rtl="0" eaLnBrk="0" fontAlgn="base" hangingPunct="0">
        <a:spcBef>
          <a:spcPts val="598"/>
        </a:spcBef>
        <a:spcAft>
          <a:spcPct val="0"/>
        </a:spcAft>
        <a:buClr>
          <a:schemeClr val="tx2"/>
        </a:buClr>
        <a:buFont typeface="Arial" pitchFamily="34" charset="0"/>
        <a:buChar char="●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8890" indent="-181860" algn="l" defTabSz="913769" rtl="0" eaLnBrk="0" fontAlgn="base" hangingPunct="0">
        <a:spcBef>
          <a:spcPts val="598"/>
        </a:spcBef>
        <a:spcAft>
          <a:spcPct val="0"/>
        </a:spcAft>
        <a:buClr>
          <a:schemeClr val="tx2"/>
        </a:buClr>
        <a:buFont typeface="Webdings" pitchFamily="18" charset="2"/>
        <a:buChar char="4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1827" indent="-172935" algn="l" defTabSz="913769" rtl="0" eaLnBrk="0" fontAlgn="base" hangingPunct="0">
        <a:spcBef>
          <a:spcPts val="598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94807" indent="-181860" algn="l" defTabSz="913769" rtl="0" eaLnBrk="0" fontAlgn="base" hangingPunct="0">
        <a:spcBef>
          <a:spcPts val="598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445" indent="-228493" algn="l" defTabSz="9139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32" indent="-228493" algn="l" defTabSz="9139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423" indent="-228493" algn="l" defTabSz="9139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410" indent="-228493" algn="l" defTabSz="9139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88" algn="l" defTabSz="9139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77" algn="l" defTabSz="9139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70" algn="l" defTabSz="9139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59" algn="l" defTabSz="9139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47" algn="l" defTabSz="9139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9" algn="l" defTabSz="9139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24" algn="l" defTabSz="9139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17" algn="l" defTabSz="9139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066" name="Picture 2" descr="grou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</p:spPr>
      </p:pic>
      <p:sp>
        <p:nvSpPr>
          <p:cNvPr id="72806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72806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052513"/>
            <a:ext cx="80295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728070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6B44227F-BA9F-452C-A141-FE8A36FFC194}" type="datetime1">
              <a:rPr lang="fr-FR" smtClean="0"/>
              <a:pPr/>
              <a:t>16/11/2016</a:t>
            </a:fld>
            <a:endParaRPr lang="fr-FR"/>
          </a:p>
        </p:txBody>
      </p:sp>
      <p:sp>
        <p:nvSpPr>
          <p:cNvPr id="72807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/>
            </a:lvl1pPr>
          </a:lstStyle>
          <a:p>
            <a:r>
              <a:rPr lang="fr-FR"/>
              <a:t>P.</a:t>
            </a:r>
            <a:fld id="{C526F2E0-1705-4075-8547-93BB8491865E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28072" name="Rectangle 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r>
              <a:rPr lang="en-US" dirty="0" smtClean="0"/>
              <a:t>C1  |  Project Name</a:t>
            </a:r>
            <a:endParaRPr lang="fr-FR" dirty="0"/>
          </a:p>
        </p:txBody>
      </p:sp>
      <p:sp>
        <p:nvSpPr>
          <p:cNvPr id="728074" name="Line 10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28076" name="Line 12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28077" name="Rectangle 13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r>
              <a:rPr lang="fr-FR" sz="800" b="1"/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9pPr>
    </p:titleStyle>
    <p:bodyStyle>
      <a:lvl1pPr marL="180975" indent="-180975" algn="l" rtl="0" fontAlgn="base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360363" indent="-177800" algn="l" rtl="0" fontAlgn="base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cs typeface="+mn-cs"/>
        </a:defRPr>
      </a:lvl2pPr>
      <a:lvl3pPr marL="542925" indent="-180975" algn="l" rtl="0" fontAlgn="base">
        <a:spcBef>
          <a:spcPct val="50000"/>
        </a:spcBef>
        <a:spcAft>
          <a:spcPct val="0"/>
        </a:spcAft>
        <a:buFont typeface="Arial" charset="0"/>
        <a:buChar char="▫"/>
        <a:defRPr sz="1100">
          <a:solidFill>
            <a:srgbClr val="000000"/>
          </a:solidFill>
          <a:latin typeface="+mn-lt"/>
          <a:cs typeface="+mn-cs"/>
        </a:defRPr>
      </a:lvl3pPr>
      <a:lvl4pPr marL="723900" indent="-179388" algn="l" rtl="0" fontAlgn="base">
        <a:spcBef>
          <a:spcPct val="50000"/>
        </a:spcBef>
        <a:spcAft>
          <a:spcPct val="0"/>
        </a:spcAft>
        <a:buFont typeface="Arial" charset="0"/>
        <a:buChar char="-"/>
        <a:defRPr sz="900">
          <a:solidFill>
            <a:srgbClr val="000000"/>
          </a:solidFill>
          <a:latin typeface="+mn-lt"/>
          <a:cs typeface="+mn-cs"/>
        </a:defRPr>
      </a:lvl4pPr>
      <a:lvl5pPr marL="8858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2.xml"/><Relationship Id="rId1" Type="http://schemas.openxmlformats.org/officeDocument/2006/relationships/tags" Target="../tags/tag1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b="0" dirty="0" err="1" smtClean="0"/>
              <a:t>Hadoop</a:t>
            </a:r>
            <a:r>
              <a:rPr lang="en-GB" sz="2400" b="0" dirty="0" smtClean="0"/>
              <a:t> Infrastructure and Hosting</a:t>
            </a:r>
            <a:endParaRPr lang="en-GB" sz="2400" b="0" dirty="0"/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lum bright="62000" contrast="-73000"/>
          </a:blip>
          <a:srcRect/>
          <a:stretch>
            <a:fillRect/>
          </a:stretch>
        </p:blipFill>
        <p:spPr bwMode="auto">
          <a:xfrm>
            <a:off x="285750" y="819150"/>
            <a:ext cx="8678738" cy="5429250"/>
          </a:xfrm>
          <a:prstGeom prst="rect">
            <a:avLst/>
          </a:prstGeom>
          <a:noFill/>
        </p:spPr>
      </p:pic>
      <p:sp>
        <p:nvSpPr>
          <p:cNvPr id="16" name="Rounded Rectangle 15"/>
          <p:cNvSpPr/>
          <p:nvPr/>
        </p:nvSpPr>
        <p:spPr>
          <a:xfrm>
            <a:off x="1691705" y="1295400"/>
            <a:ext cx="857250" cy="12192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1200" dirty="0" smtClean="0">
                <a:solidFill>
                  <a:srgbClr val="000000"/>
                </a:solidFill>
              </a:rPr>
              <a:t>PRD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1200" dirty="0" smtClean="0">
                <a:solidFill>
                  <a:srgbClr val="000000"/>
                </a:solidFill>
              </a:rPr>
              <a:t>Aquila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1200" dirty="0" smtClean="0">
                <a:solidFill>
                  <a:srgbClr val="000000"/>
                </a:solidFill>
              </a:rPr>
              <a:t>16 </a:t>
            </a:r>
            <a:r>
              <a:rPr lang="fr-FR" sz="1200" dirty="0" err="1" smtClean="0">
                <a:solidFill>
                  <a:srgbClr val="000000"/>
                </a:solidFill>
              </a:rPr>
              <a:t>nodes</a:t>
            </a:r>
            <a:endParaRPr lang="fr-FR" sz="1200" dirty="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1200" dirty="0" smtClean="0">
                <a:solidFill>
                  <a:srgbClr val="000000"/>
                </a:solidFill>
              </a:rPr>
              <a:t>165 TB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49080" y="1295400"/>
            <a:ext cx="857250" cy="12192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1200" dirty="0" smtClean="0">
                <a:solidFill>
                  <a:srgbClr val="000000"/>
                </a:solidFill>
              </a:rPr>
              <a:t>DEV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1200" dirty="0" err="1" smtClean="0">
                <a:solidFill>
                  <a:srgbClr val="000000"/>
                </a:solidFill>
              </a:rPr>
              <a:t>Tigery</a:t>
            </a:r>
            <a:endParaRPr lang="fr-FR" sz="1200" dirty="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1200" dirty="0" smtClean="0">
                <a:solidFill>
                  <a:srgbClr val="000000"/>
                </a:solidFill>
              </a:rPr>
              <a:t>24 </a:t>
            </a:r>
            <a:r>
              <a:rPr lang="fr-FR" sz="1200" dirty="0" err="1" smtClean="0">
                <a:solidFill>
                  <a:srgbClr val="000000"/>
                </a:solidFill>
              </a:rPr>
              <a:t>nodes</a:t>
            </a:r>
            <a:endParaRPr lang="fr-FR" sz="1200" dirty="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1200" dirty="0" smtClean="0">
                <a:solidFill>
                  <a:srgbClr val="000000"/>
                </a:solidFill>
              </a:rPr>
              <a:t>450 TB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0" y="1752600"/>
            <a:ext cx="685800" cy="304800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fr-FR" sz="1600" dirty="0" err="1" smtClean="0">
                <a:latin typeface="Arial"/>
                <a:cs typeface="+mn-cs"/>
              </a:rPr>
              <a:t>Current</a:t>
            </a:r>
            <a:r>
              <a:rPr lang="fr-FR" sz="1600" dirty="0" smtClean="0">
                <a:latin typeface="Arial"/>
                <a:cs typeface="+mn-cs"/>
              </a:rPr>
              <a:t> setup</a:t>
            </a:r>
            <a:endParaRPr lang="en-US" sz="1600" dirty="0" err="1" smtClean="0">
              <a:latin typeface="Arial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08520" y="4114800"/>
            <a:ext cx="685800" cy="304800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600" dirty="0" err="1" smtClean="0">
              <a:latin typeface="Arial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91705" y="3124200"/>
            <a:ext cx="857250" cy="12192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1200" dirty="0" smtClean="0">
                <a:solidFill>
                  <a:srgbClr val="000000"/>
                </a:solidFill>
              </a:rPr>
              <a:t>PRD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1200" dirty="0" smtClean="0">
                <a:solidFill>
                  <a:srgbClr val="000000"/>
                </a:solidFill>
              </a:rPr>
              <a:t>Aquila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1200" dirty="0" smtClean="0">
                <a:solidFill>
                  <a:srgbClr val="000000"/>
                </a:solidFill>
              </a:rPr>
              <a:t>36 </a:t>
            </a:r>
            <a:r>
              <a:rPr lang="fr-FR" sz="1200" dirty="0" err="1" smtClean="0">
                <a:solidFill>
                  <a:srgbClr val="000000"/>
                </a:solidFill>
              </a:rPr>
              <a:t>nodes</a:t>
            </a:r>
            <a:endParaRPr lang="fr-FR" sz="1200" dirty="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1200" dirty="0" smtClean="0">
                <a:solidFill>
                  <a:srgbClr val="000000"/>
                </a:solidFill>
              </a:rPr>
              <a:t>780 TB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49080" y="3124200"/>
            <a:ext cx="857250" cy="12192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1200" dirty="0" smtClean="0">
                <a:solidFill>
                  <a:srgbClr val="000000"/>
                </a:solidFill>
              </a:rPr>
              <a:t>DEV </a:t>
            </a:r>
            <a:r>
              <a:rPr lang="fr-FR" sz="1200" dirty="0" smtClean="0">
                <a:solidFill>
                  <a:srgbClr val="FF0000"/>
                </a:solidFill>
              </a:rPr>
              <a:t>+ DR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1200" dirty="0" err="1" smtClean="0">
                <a:solidFill>
                  <a:srgbClr val="000000"/>
                </a:solidFill>
              </a:rPr>
              <a:t>Tigery</a:t>
            </a:r>
            <a:endParaRPr lang="fr-FR" sz="1200" dirty="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1200" dirty="0" smtClean="0">
                <a:solidFill>
                  <a:srgbClr val="000000"/>
                </a:solidFill>
              </a:rPr>
              <a:t>44 </a:t>
            </a:r>
            <a:r>
              <a:rPr lang="fr-FR" sz="1200" dirty="0" err="1" smtClean="0">
                <a:solidFill>
                  <a:srgbClr val="000000"/>
                </a:solidFill>
              </a:rPr>
              <a:t>nodes</a:t>
            </a:r>
            <a:endParaRPr lang="fr-FR" sz="1200" dirty="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1200" dirty="0" smtClean="0">
                <a:solidFill>
                  <a:srgbClr val="000000"/>
                </a:solidFill>
              </a:rPr>
              <a:t>1 PB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0" y="3581400"/>
            <a:ext cx="685800" cy="304800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fr-FR" sz="1600" dirty="0" smtClean="0">
                <a:latin typeface="Arial"/>
                <a:cs typeface="+mn-cs"/>
              </a:rPr>
              <a:t>2017 Q1 setup</a:t>
            </a:r>
            <a:endParaRPr lang="en-US" sz="1600" dirty="0" smtClean="0">
              <a:latin typeface="Arial"/>
              <a:cs typeface="+mn-cs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600" dirty="0" err="1" smtClean="0">
              <a:latin typeface="Arial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9280" y="1143000"/>
            <a:ext cx="2857500" cy="4191000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fr-FR" sz="1600" dirty="0" err="1" smtClean="0">
                <a:latin typeface="Arial"/>
                <a:cs typeface="+mn-cs"/>
              </a:rPr>
              <a:t>Internal</a:t>
            </a:r>
            <a:r>
              <a:rPr lang="fr-FR" sz="1600" dirty="0" smtClean="0">
                <a:latin typeface="Arial"/>
                <a:cs typeface="+mn-cs"/>
              </a:rPr>
              <a:t> </a:t>
            </a:r>
            <a:r>
              <a:rPr lang="fr-FR" sz="1600" dirty="0" err="1" smtClean="0">
                <a:latin typeface="Arial"/>
                <a:cs typeface="+mn-cs"/>
              </a:rPr>
              <a:t>deployment</a:t>
            </a:r>
            <a:r>
              <a:rPr lang="fr-FR" sz="1600" dirty="0" smtClean="0">
                <a:latin typeface="Arial"/>
                <a:cs typeface="+mn-cs"/>
              </a:rPr>
              <a:t> and support by GTS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fr-FR" sz="1600" dirty="0" smtClean="0">
              <a:latin typeface="Arial"/>
              <a:cs typeface="+mn-cs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fr-FR" sz="1600" dirty="0" smtClean="0">
                <a:latin typeface="Arial"/>
                <a:cs typeface="+mn-cs"/>
              </a:rPr>
              <a:t>Full rack </a:t>
            </a:r>
            <a:r>
              <a:rPr lang="fr-FR" sz="1600" dirty="0" err="1" smtClean="0">
                <a:latin typeface="Arial"/>
                <a:cs typeface="+mn-cs"/>
              </a:rPr>
              <a:t>deployment</a:t>
            </a:r>
            <a:r>
              <a:rPr lang="fr-FR" sz="1600" dirty="0" smtClean="0">
                <a:latin typeface="Arial"/>
                <a:cs typeface="+mn-cs"/>
              </a:rPr>
              <a:t> model setup </a:t>
            </a:r>
            <a:r>
              <a:rPr lang="fr-FR" sz="1600" dirty="0" err="1" smtClean="0">
                <a:latin typeface="Arial"/>
                <a:cs typeface="+mn-cs"/>
              </a:rPr>
              <a:t>with</a:t>
            </a:r>
            <a:r>
              <a:rPr lang="fr-FR" sz="1600" dirty="0" smtClean="0">
                <a:latin typeface="Arial"/>
                <a:cs typeface="+mn-cs"/>
              </a:rPr>
              <a:t> TFO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fr-FR" sz="1600" dirty="0" smtClean="0">
              <a:latin typeface="Arial"/>
              <a:cs typeface="+mn-cs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fr-FR" sz="1600" dirty="0" smtClean="0">
              <a:latin typeface="Arial"/>
              <a:cs typeface="+mn-cs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fr-FR" sz="1600" dirty="0" err="1" smtClean="0">
                <a:latin typeface="Arial"/>
                <a:cs typeface="+mn-cs"/>
              </a:rPr>
              <a:t>From</a:t>
            </a:r>
            <a:r>
              <a:rPr lang="fr-FR" sz="1600" dirty="0" smtClean="0">
                <a:latin typeface="Arial"/>
                <a:cs typeface="+mn-cs"/>
              </a:rPr>
              <a:t> Q1 2017 :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fr-FR" sz="1600" dirty="0" smtClean="0">
              <a:latin typeface="Arial"/>
              <a:cs typeface="+mn-cs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fr-FR" sz="1600" dirty="0" smtClean="0">
                <a:latin typeface="Arial"/>
                <a:cs typeface="+mn-cs"/>
              </a:rPr>
              <a:t> </a:t>
            </a:r>
            <a:r>
              <a:rPr lang="fr-FR" sz="1600" dirty="0" err="1" smtClean="0">
                <a:latin typeface="Arial"/>
                <a:cs typeface="+mn-cs"/>
              </a:rPr>
              <a:t>Spine</a:t>
            </a:r>
            <a:r>
              <a:rPr lang="fr-FR" sz="1600" dirty="0" smtClean="0">
                <a:latin typeface="Arial"/>
                <a:cs typeface="+mn-cs"/>
              </a:rPr>
              <a:t>/</a:t>
            </a:r>
            <a:r>
              <a:rPr lang="fr-FR" sz="1600" dirty="0" err="1" smtClean="0">
                <a:latin typeface="Arial"/>
                <a:cs typeface="+mn-cs"/>
              </a:rPr>
              <a:t>leaf</a:t>
            </a:r>
            <a:r>
              <a:rPr lang="fr-FR" sz="1600" dirty="0" smtClean="0">
                <a:latin typeface="Arial"/>
                <a:cs typeface="+mn-cs"/>
              </a:rPr>
              <a:t> architecture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fr-FR" sz="1600" dirty="0" smtClean="0">
              <a:latin typeface="Arial"/>
              <a:cs typeface="+mn-cs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fr-FR" sz="1600" dirty="0" smtClean="0">
                <a:latin typeface="Arial"/>
                <a:cs typeface="+mn-cs"/>
              </a:rPr>
              <a:t> </a:t>
            </a:r>
            <a:r>
              <a:rPr lang="fr-FR" sz="1600" dirty="0" err="1" smtClean="0">
                <a:latin typeface="Arial"/>
                <a:cs typeface="+mn-cs"/>
              </a:rPr>
              <a:t>Spine</a:t>
            </a:r>
            <a:r>
              <a:rPr lang="fr-FR" sz="1600" dirty="0" smtClean="0">
                <a:latin typeface="Arial"/>
                <a:cs typeface="+mn-cs"/>
              </a:rPr>
              <a:t> : standard N7k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fr-FR" sz="1600" dirty="0" smtClean="0">
              <a:latin typeface="Arial"/>
              <a:cs typeface="+mn-cs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fr-FR" sz="1600" dirty="0" smtClean="0">
                <a:latin typeface="Arial"/>
                <a:cs typeface="+mn-cs"/>
              </a:rPr>
              <a:t> </a:t>
            </a:r>
            <a:r>
              <a:rPr lang="fr-FR" sz="1600" dirty="0" err="1" smtClean="0">
                <a:latin typeface="Arial"/>
                <a:cs typeface="+mn-cs"/>
              </a:rPr>
              <a:t>Leaf</a:t>
            </a:r>
            <a:r>
              <a:rPr lang="fr-FR" sz="1600" dirty="0" smtClean="0">
                <a:latin typeface="Arial"/>
                <a:cs typeface="+mn-cs"/>
              </a:rPr>
              <a:t> : Top of Rack </a:t>
            </a:r>
            <a:r>
              <a:rPr lang="fr-FR" sz="1600" dirty="0" err="1" smtClean="0">
                <a:latin typeface="Arial"/>
                <a:cs typeface="+mn-cs"/>
              </a:rPr>
              <a:t>switches</a:t>
            </a:r>
            <a:r>
              <a:rPr lang="fr-FR" sz="1600" dirty="0" smtClean="0">
                <a:latin typeface="Arial"/>
                <a:cs typeface="+mn-cs"/>
              </a:rPr>
              <a:t> (N93)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fr-FR" sz="1600" dirty="0" smtClean="0">
              <a:latin typeface="Arial"/>
              <a:cs typeface="+mn-cs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fr-FR" sz="1600" dirty="0" smtClean="0">
                <a:latin typeface="Arial"/>
                <a:cs typeface="+mn-cs"/>
              </a:rPr>
              <a:t> 10 </a:t>
            </a:r>
            <a:r>
              <a:rPr lang="fr-FR" sz="1600" dirty="0" err="1" smtClean="0">
                <a:latin typeface="Arial"/>
                <a:cs typeface="+mn-cs"/>
              </a:rPr>
              <a:t>gbps</a:t>
            </a:r>
            <a:r>
              <a:rPr lang="fr-FR" sz="1600" dirty="0" smtClean="0">
                <a:latin typeface="Arial"/>
                <a:cs typeface="+mn-cs"/>
              </a:rPr>
              <a:t> (w/ </a:t>
            </a:r>
            <a:r>
              <a:rPr lang="fr-FR" sz="1600" dirty="0" err="1" smtClean="0">
                <a:latin typeface="Arial"/>
                <a:cs typeface="+mn-cs"/>
              </a:rPr>
              <a:t>failover</a:t>
            </a:r>
            <a:r>
              <a:rPr lang="fr-FR" sz="1600" dirty="0" smtClean="0">
                <a:latin typeface="Arial"/>
                <a:cs typeface="+mn-cs"/>
              </a:rPr>
              <a:t>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fr-FR" sz="1600" dirty="0" smtClean="0">
              <a:latin typeface="Arial"/>
              <a:cs typeface="+mn-cs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fr-FR" sz="1600" dirty="0" smtClean="0">
                <a:latin typeface="Arial"/>
                <a:cs typeface="+mn-cs"/>
              </a:rPr>
              <a:t> </a:t>
            </a:r>
            <a:r>
              <a:rPr lang="fr-FR" sz="1600" dirty="0" err="1" smtClean="0">
                <a:latin typeface="Arial"/>
                <a:cs typeface="+mn-cs"/>
              </a:rPr>
              <a:t>Oversubscription</a:t>
            </a:r>
            <a:r>
              <a:rPr lang="fr-FR" sz="1600" dirty="0" smtClean="0">
                <a:latin typeface="Arial"/>
                <a:cs typeface="+mn-cs"/>
              </a:rPr>
              <a:t> </a:t>
            </a:r>
            <a:r>
              <a:rPr lang="fr-FR" sz="1600" dirty="0" err="1" smtClean="0">
                <a:latin typeface="Arial"/>
                <a:cs typeface="+mn-cs"/>
              </a:rPr>
              <a:t>leaf</a:t>
            </a:r>
            <a:r>
              <a:rPr lang="fr-FR" sz="1600" dirty="0" smtClean="0">
                <a:latin typeface="Arial"/>
                <a:cs typeface="+mn-cs"/>
              </a:rPr>
              <a:t> to </a:t>
            </a:r>
            <a:r>
              <a:rPr lang="fr-FR" sz="1600" dirty="0" err="1" smtClean="0">
                <a:latin typeface="Arial"/>
                <a:cs typeface="+mn-cs"/>
              </a:rPr>
              <a:t>Spine</a:t>
            </a:r>
            <a:r>
              <a:rPr lang="fr-FR" sz="1600" dirty="0" smtClean="0">
                <a:latin typeface="Arial"/>
                <a:cs typeface="+mn-cs"/>
              </a:rPr>
              <a:t> : 2.5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fr-FR" sz="1600" dirty="0" smtClean="0">
                <a:latin typeface="Arial"/>
                <a:cs typeface="+mn-cs"/>
              </a:rPr>
              <a:t>(20 servers front, 80 </a:t>
            </a:r>
            <a:r>
              <a:rPr lang="fr-FR" sz="1600" dirty="0" err="1" smtClean="0">
                <a:latin typeface="Arial"/>
                <a:cs typeface="+mn-cs"/>
              </a:rPr>
              <a:t>gbps</a:t>
            </a:r>
            <a:r>
              <a:rPr lang="fr-FR" sz="1600" dirty="0" smtClean="0">
                <a:latin typeface="Arial"/>
                <a:cs typeface="+mn-cs"/>
              </a:rPr>
              <a:t> </a:t>
            </a:r>
            <a:r>
              <a:rPr lang="fr-FR" sz="1600" dirty="0" err="1" smtClean="0">
                <a:latin typeface="Arial"/>
                <a:cs typeface="+mn-cs"/>
              </a:rPr>
              <a:t>uplink</a:t>
            </a:r>
            <a:r>
              <a:rPr lang="fr-FR" sz="1600" dirty="0" smtClean="0">
                <a:latin typeface="Arial"/>
                <a:cs typeface="+mn-cs"/>
              </a:rPr>
              <a:t>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600" dirty="0" err="1" smtClean="0">
              <a:latin typeface="Arial"/>
              <a:cs typeface="+mn-cs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fr-FR" sz="1600" dirty="0" smtClean="0">
                <a:latin typeface="Arial"/>
                <a:cs typeface="+mn-cs"/>
              </a:rPr>
              <a:t> </a:t>
            </a:r>
            <a:r>
              <a:rPr lang="fr-FR" sz="1600" dirty="0" err="1" smtClean="0">
                <a:latin typeface="Arial"/>
                <a:cs typeface="+mn-cs"/>
              </a:rPr>
              <a:t>Uplink</a:t>
            </a:r>
            <a:r>
              <a:rPr lang="fr-FR" sz="1600" dirty="0" smtClean="0">
                <a:latin typeface="Arial"/>
                <a:cs typeface="+mn-cs"/>
              </a:rPr>
              <a:t> </a:t>
            </a:r>
            <a:r>
              <a:rPr lang="fr-FR" sz="1600" dirty="0" err="1" smtClean="0">
                <a:latin typeface="Arial"/>
                <a:cs typeface="+mn-cs"/>
              </a:rPr>
              <a:t>can</a:t>
            </a:r>
            <a:r>
              <a:rPr lang="fr-FR" sz="1600" dirty="0" smtClean="0">
                <a:latin typeface="Arial"/>
                <a:cs typeface="+mn-cs"/>
              </a:rPr>
              <a:t> </a:t>
            </a:r>
            <a:r>
              <a:rPr lang="fr-FR" sz="1600" dirty="0" err="1" smtClean="0">
                <a:latin typeface="Arial"/>
                <a:cs typeface="+mn-cs"/>
              </a:rPr>
              <a:t>be</a:t>
            </a:r>
            <a:r>
              <a:rPr lang="fr-FR" sz="1600" dirty="0" smtClean="0">
                <a:latin typeface="Arial"/>
                <a:cs typeface="+mn-cs"/>
              </a:rPr>
              <a:t> </a:t>
            </a:r>
            <a:r>
              <a:rPr lang="fr-FR" sz="1600" dirty="0" err="1" smtClean="0">
                <a:latin typeface="Arial"/>
                <a:cs typeface="+mn-cs"/>
              </a:rPr>
              <a:t>upgraded</a:t>
            </a:r>
            <a:r>
              <a:rPr lang="fr-FR" sz="1600" dirty="0" smtClean="0">
                <a:latin typeface="Arial"/>
                <a:cs typeface="+mn-cs"/>
              </a:rPr>
              <a:t> to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fr-FR" sz="1600" dirty="0" smtClean="0">
                <a:latin typeface="Arial"/>
                <a:cs typeface="+mn-cs"/>
              </a:rPr>
              <a:t>160 </a:t>
            </a:r>
            <a:r>
              <a:rPr lang="fr-FR" sz="1600" dirty="0" err="1" smtClean="0">
                <a:latin typeface="Arial"/>
                <a:cs typeface="+mn-cs"/>
              </a:rPr>
              <a:t>gbps</a:t>
            </a:r>
            <a:endParaRPr lang="fr-FR" sz="1600" dirty="0" smtClean="0">
              <a:latin typeface="Arial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2522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F374-4B14-4EDC-963A-3CAFFA921C7A}" type="datetime1">
              <a:rPr lang="fr-FR" smtClean="0"/>
              <a:pPr/>
              <a:t>21/11/2016</a:t>
            </a:fld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P.</a:t>
            </a:r>
            <a:fld id="{58AB6EB2-9C1D-40D9-A3E1-DA0893247981}" type="slidenum">
              <a:rPr lang="fr-FR"/>
              <a:pPr/>
              <a:t>2</a:t>
            </a:fld>
            <a:endParaRPr lang="fr-FR"/>
          </a:p>
        </p:txBody>
      </p:sp>
      <p:sp>
        <p:nvSpPr>
          <p:cNvPr id="7301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Infrastructure </a:t>
            </a:r>
            <a:r>
              <a:rPr lang="fr-FR" dirty="0" err="1" smtClean="0"/>
              <a:t>Nov</a:t>
            </a:r>
            <a:r>
              <a:rPr lang="fr-FR" dirty="0" smtClean="0"/>
              <a:t> 2016</a:t>
            </a:r>
            <a:endParaRPr lang="fr-FR" dirty="0"/>
          </a:p>
        </p:txBody>
      </p:sp>
      <p:sp>
        <p:nvSpPr>
          <p:cNvPr id="6146" name="AutoShape 2" descr="data:image/jpeg;base64,/9j/4AAQSkZJRgABAQAAAQABAAD/2wCEAAkGBxQSEhQUEhQWFRUWGRoWFxUYFRQXGhcYHhQaGR0aGRcdHSghGBwlHBoZIzIiJSksLi4uFx80ODMsNygtLisBCgoKDg0OGxAQGywkICQvLDQsLCwsMC8sNCw1LCwsLCwsLCw3LCwsLCw0LCwsLCwsLCwsLCwsLCwsLCwsLCwsLP/AABEIAG0BzgMBEQACEQEDEQH/xAAcAAEAAgIDAQAAAAAAAAAAAAAABgcEBQECAwj/xABLEAACAQMABQgECggEBQUBAAABAgMABBEFBhIhMQcTQVFhcYGSFCJSkRYXIzJTVIKh0dNCYnKTorHB0hUzQ/AINLKzwkRjZOHiJP/EABsBAQACAwEBAAAAAAAAAAAAAAADBAECBQYH/8QANhEAAgECAwMLAwUBAAMBAAAAAAECAxEEIVESFDEFEyJBUmFxgaGx8BWR0QYjMsHhQnKi8WL/2gAMAwEAAhEDEQA/ALxoBQCgFAKAUAoCKJA7yTXFzO0drGWwOcMYcKd7M27YiUjAC429ksxYMqrk1I5Nyiz3TGHQlmZwp2TcyAxwLw4D1c7jwJU9SmsScY/yZlZ8DyOqmk7k5vtKyJ/7VoObUdm2NnPip765GJ5Zp024wjd+hLGi3mzkcnRXfFpPSKP7RuMjPaABn31R+vVU84R9fySbujkaw6T0VvvgL+0HzriNQk0Q63j4MP8AZborq4PlOhiXsroy0f8AT6/RkU6coliaI0rDdRJNbyCSNxlWH8iDvUjpB3iugaGbQCgFAKAUAoBQCgFAKAUAoBQCgFAKAUAoBQCgFAKAUAoBQCgFAKAUAoBQCgFAKAUAoBQCgFAKAUAoBQCgFAKAUAoBQCgFAavWHWK2sY+dupVjXgM5LMepVGSx7hupYFU6Z0z/AI1dRw7NzFouMK3qW9yTcsMYBKIdhB0ZxjBPErsxVq8Kazkr97QSb8C09FmJI1jij5qNRhV2NgAdQXiPEVyXjaDlZzz8/fgTqDtwOG415mreM2nqWEdagcjY6tv3GonO2aFiAXmiLjRc7XOilLRuQZrHDbEn60eB8mw/3keqfWcmctRnFQxMkn2m/f8AP31KlWjbOJOtUtcbfSCtzRZJU/zbeQbMsZ7V6RnpG7uO6vQ9V0QkhoDgGgOaAUAoBQCgFAKAUAoBQCgFAKAUAoBQCgFAKAUAoBQCgFAKAUAoBQCgFAKAUAoBQCgFAKAUAoBQCgFAKAUAoBQEc1g16sLIlbi5RXHGNcyOO9EBK+OKzZmLkM0jy3wKheCzuJEzgSPsxRk/tja6juxndwrOyYcjpq3oGS4kOldMYMmC8EDDEdtEPWDMp4EDeAeHzjlvm8jlLHuFqNH+T+fPl5adO/Ske9hrbeXlw8dvBHFEqq3OzB3bDb0BiVlwzL62ztbgRnjiuZVwNCjTU6sm2+pZeObT4cL9bJVOUnZImVorhflGDN07K7I8Bkn7zXFqzg30FZd7J0n1na5nVFZ3OFVSzHqAGSfcKhTlOSiuLsl7Iy8lcwdD3MsqCWVRGH3pFxZVPDnG9sjBwNwzjLcazi1TpS5uDu1xfVfuWne+PcYhd5szi1UJTJEjzLVDKZtYrnX+6hjmS5tJ4kv4PWCB12pU/SidQctkcF4neBxr2X6dqYqEdmpCXNvg2sl3+GvV9iniNhu6eZs9N8pBvoEttFBzczovOyYYLZqy+uWkxjaG8AjwOcA+lxFenhoOpVdkvu3ol1t/MitFOeSIvLoj/DIF0ho2SXMLLzuXOxeRggOxXhskk4PUCw6GrkYLlWrUxTw9dJNq9l/y+qL1duPe+rgSyppQ2ol62F2s0UcsZykiK6nrVlDA+413CIyKAUAoBQCgFAKAUAoBQCgFAKAUAoBQCgFAKAUAoBQCgFAKAUAoBQCgFAKAUAoBQCgFAKAUAoBQCgPCW7RWVCfXbOFG84GCTjoAyMn9ZRxIBA0+mdcLS2mjt3k2riVlVIUG2+WIALAbkG/ixFZsYubTSukoraJ5p3EcaDLMej+pJOAAN5JAFYSuZbsViNIaQ08x9HZ7DR2cc7vE04B37JB3Do3HA3glt6jSpVjTy4sJNkg0ZqTozRkRlMSYiXaaebEjDA3tkjCnsQDjwqq6tSbsb7KRp9A2cmlp10hdoUs4jmxtW/T6p5F4b+gf0GXxiK0MNTeefX+BGLkyR6yRGZVhO8SsOc7Y1O0y9oY7KEey5ry9Cs+clXlxXu8l9s2vBFmSyUUe1hYLG0rDi7BmPWebVc+5VHhVXEYl1IxWi/tm0Y2PRbxTK8X6Sokh7naRR98ZqtODVJVOptr7JP8As2TzselwgZWVhkMCpB6QRgiqyquElJdTNmrqxotcNZBYw7QQyythY4lBJZiQoJwMhckDtJAG8irfJuBnjq2ze0Vxf9Lv/wDppUqKCIbqTr5czXckF7GytjcqQuObIxuaPZLjOeLHdjtzXb5W5CoUsNt0HbVyfHzdl5JEFHESc7SLJ2t2Tu6d/R314zZe1ZZ+Be6io9frK0uPXhLLKElljMVpKTPwO0z5y0YwAsgXZAPHHD6HyZisRThGnVjGyspNzV0/DhfWN79xzasIt3XsTjQuhreSztwFIhaKN+ZDFUbaQN64XG3nO8MSD0g15bGcoYiliqiutpSktq12s+pvh3WV0W4UouC9jZ6ashLbSxY9V42TA3YBXZ3dXGqnJ9Z08VCpfO9/7N6ivBo+YVr6wziMn2rHJ+tzbRzPM6F9ohQqkYDEA5J6QM+NWKdDajdspVsXzc3FK5m6R5OIoYpJWuZMRozn1V/RUnr7K2lh0k3c0hjHKSiorMnH/D5o4pYyzNxmmIB60RQo/jMlc+bzOtBWRaVam4oBQCgFAKAUAoBQCgFAKAUAoD5z5cNNO+lGjR3UQRxxkKzAbRBkJ3Hjh1HhUkFkRTeZo9SdDyX7yq1xMixqpyGYkliQBvPUGqxSpKbaKuIxDpJPjclvxdf/ADbj3/8A6qfdVqVfqEuyjpyZaKYadaITSSR2qu5LMfWOwqYIzjc0h8lUqqUW0jo0JucVJ9Zf1QlgUAoBQCgFAKAUAoBQCgFAKAUAoBQCgFAKAUBW2nbmWwtJpojtXVzOtnA7Aep6xTaPRvkE0u8b2kGcgAVmUkk2+CzNUQrWPQD29xbQ2SmW4jjN3LOXPOtJ6REpnY5ywHrDZO4K79O+qWBqzrbVSWuS7rcPVXf9G9SKjkiR3x+EGkTEGJ0bZEFypOLibfuBHFeIyP0QSD64ItVanNrLizVLaZZW0qAIgACgKAAAFAGAABwArzmK5QUG4wzevV/pajTIHrCDpPSEej8k21uFuLzHBz/pQnv+cR1dq1a5O2+beIqO7eUfDrdvTy7zSpa+yiczsNyjcBuwNw7h3VxuU8Xtz5tcFx8f8/JNTjZXMPZy2ercP61y5VNmGzrx/oktmehNVZTNiKpdbOmZEP8AqWcbD7E8oP3v99dKUdrkpTX/ADUfqkRJ/u27iSk159ybLFjFu4doZUAOCCrEA4ZTlSR0gHfireCxc6FWMruy+P78DWcFJWPLR9gkIbZyXc7UkjHLyN7Tt09QHAAAAAACmMx1bFz2qj8F1LwMwpqCsj0u4BIhRt6tuYda9KnsIyD2E1DQqulNTXFcPHqflx8TMltKxq57bm1vZyMs6nG7eI44dkIOzbEjfbroRqOc8PQTyTV//KUr3+1l5EbVlKRnaLtBDDFEOEcaRj7KBf6VUxNXnq06vabf3dzeKtFI9pjuP++ms0F00JcD5ev1xJIB0OwA+0cV9ag+in3HDa6R9A6Is+ZgiiH+mip4hQCffXWhHZikcCpLbm5as0PKZe81YSDODIVjHidpv4VaosQ7QLGDjtVV3Ficn1slto20iLKGESsw2hud/Xb+JjXKfE7y4Eg9KT218wrBkelJ7a+YUA9KT218woB6Untr5hQD0pPbXzCgHpSe2vmFAPSk9tfMKAelJ7a+YUA9KT218woD1U53jfQHlc3aRjMjqg62YKPeaAw/8ftfrMH76P8AGljF0P8AH7X6zB++j/GlhdD/AB+1+swfvo/xpYXR8o606R9JvLmfORJM7Kf1NshP4QoqZcCCTuyx+SSz2bWSQ/6khx+ygC/9W3V7DLotnLx0rzUdETd3Cgk8AMnuG+rJSSvkR3kDCsb+8dlBlkCjJAI+dK3/AHF8tcabu7npacdlWLd9Lj9tPMv41GSD0uP208y/jQD0uP208y/jQD0uP208y/jQHIukP6a+YUB7UB5yTqvzmUd5AoDr6XH7aeZfxoB6XH7aeZfxoB6XH7aeYfjQD0uP218woB6XH7a+YUA9LT218woB6Untr5hQD0pPbXzCgHpae2vmFAPS4/bXzCgHpcftp5l/GgO0cyt81ge4g0B6UBpdbtBLeWc1vgBmUtG28bEwO0jgjeCHwff10BRuktJQ7U0t1eTQTvEsV1ZCJxKzxrvjWXHycLkZIG47W89VSCrU/wBqnBWvlK/V3rVGXZ5tlrcn2hRY6OgixiR152Xr23AJB/ZGynclcvlbGOPRi837f6TUYZG9zXmXIskI1Juha6R0laz7priT0qFz/qxHOFB6037v2uo16epiV9OjWp/8pLwlkv8ASqo/uWZLbq7CFF4u5wq9eN7MepQOJ7QOJAPk4xc05PguL9l4v/eCZabtkexNU51Dex0LVXlNsykQzWWTm9K6Ocf6iXETHsVVkH316Dktc7ydiIPqcX98iCplUiyXk15wtHBNAcE1kHFZMHR1BGDvqSLcXdBnNbJGDA03fLBBJK3BFZz3KM/776v4Cg6taMV15fcjqStE+edVbUz3tuh37UgZu0L67e8Ka+qQV5pHBrS2YSl3f4X7XTOEaPWrVtb5ER5GQIxb1QpycY356gT76iqU9u2ZPQruk20r3Iz8VEH08nlj/Cot0jqWfqE9PcfFRB9PJ5Y/wrG6R1H1CenuPiog+nk8sf4U3SOo+oT09WaDWnk8a1jaaJxLGu9wVCuo9rduYdfDFRVMPsq64E9HGc49l5M6aiamRXySvKzoEYIuxsDJ2dps7SnoK/fSlQjNNsziMVKk0lnclHxVWv0s/vh/LqXdIa+xW+oVNF6/kfFVa/Sz++H8um6Q19h9QqaL1/I+Kq1+ln98P5dN0hr7D6hU0Xr+R8VVr9LP74fy6bpDX2H1CpovX8nHxVWv0s/vh/LpukNfYfUKmi9fyYt/q/d6JRrjR13KEUZkjOzw6W2cbD47VyMZzUdXDbKuixQxu3LZkrMhFpZ3OkbjGWmlbe0kjFtletnOcL2e4VFCDk7IsVKqgtqTJ5Z8lUOyOdnkLdPNqir4bQYmrKwq62UJcoSv0V9z3+Ky1+ln98X5dZ3WOrMfUJ6L1/Jx8Vlr9LP74vy6brHVj6hPRev5Ofittvprj3xfl03WOrMb/Psr1JdoXRiWsKQx5KoDgnGTlixJwAM5JqxCKirIq1KjqScmYGu95zVhcNnBKFB3uQg/6vurSs7QZvho7VWPzhmVTqzqbNfesuzHEDjnWGckcQi/pY7wO3O6qVOi6h1KuJjSyfHQl68lEPTPJnsSMD3b/wCdT7pHUq/UJaerOfiog+nk8sf4U3SOpj6hPT1Y+KiD6eTyx/hTdI6j6hPT3HxUQfTyeWP8KbpHUfUJ6e5w3JRDjdPJnoykZHu3fzpukdTP1CWnqzQ6XutJaKBtVu5RDIMoUYgEDiEzloiMjIUjiONVqlLYeZdo4hVI3iYGruqE+kCZMhUz600mWLHp2Rxc9ZyB253VtTouZpWxMaXHjoS1eSiHG+eTPYkYHu31PukdSr9Qlp6s5+KiD6eTyx/hTdI6mPqE9PcfFRB9PJ5I/wAKbpHUfUJ6e4+KiD6eTyx/hTdI6j6hPT3OG5KIcbp5M9GUjI927+dN0jqZ+oy09WQXWjVp7GQJJssrAlJAMBgOO7oIyMjtFVqlLYdmXKNdVVeJMtGcl8UkMTvLIruisyhUwpKgkbx0ZqxHCxaTZVnj5Rk0l7mT8VEH08nkj/Cs7pHU0+oT09x8VEH08nlj/Cm6R1H1Cenqx8VEH08nkj/Cm6R1H1CenuPiog+nk8sf4U3SOo+oT09zxuuS7YG3bXDCRd67Shd/Y64KHtwaxLC5dFm0eUM+kvsSfkl1/l25bLSLnaiBZJZDlxssEaNzxY5IIbeeOSd1UZRsdSE9pXLirQkK85cYlOjsED1p4UZsb9kvnj4VtEwyXXJ9Y9m6vB8pVL4iS0svT/S9TXRPHNcyUiQhvKVonnLf0iNubntczRS7gVKjaIJPQwGN+7IFdfkbFpVeYmrxnk145ehDWjlddRk6lvJcIb64GzJcAc2g3iKAfNUftnLk9O0o/RGOfyvUp0J7pRzUOL1l138OC89TeknJbT6yRk1xG2yc6k1gyQvWduc0po+MHfElxO46lZBGp82a9PyTHY5Przf/AE4peWb9ytWzqR8yYRncO4fyrztVWm13ssrgK0Mmsj0pmTZfYjQu0cZZ/WlZchgq4AG8HG8kgE4FdGWCtS2o3lKybSWUU+F3xffkktSJTz7jZGqSRIcVukYOrNipIxcnZGG7FTcrOtiuPRIWzvBmIO4YORH353nqwB149ryDya6a5+a8Pz/S+5z8TWv0Uabkls9u7eToijPmcgD+EPXr8MrzvocbGytTtqy3KvHKNVd6y2kTsklxGrqcMpbBB7ajdWCdmyaOHqyV1Fnj8LrH61F5qxz0NTO7VuyzvDrTZuwVbmIknAG2Bk9W+sqrDUPD1UruLNxUhAYWm5FW3nZ/miKQt3bBzWs2lF3JKSbmktUQjULWOztbJI5ZgshLO42JDglsDeFwfVC1Wo1IRhZsu4qjUqVG4rIkXw5sPrA8kv8AbUvP09SvulbT1Q+HNh9YHkl/spz9PUbpW09UPhzYfWB5Jf7Kc/T1G6VtPVHeHXSxdgouFydwyrqPMygCs89DUw8LVX/Jv6lK5g6cmVLadm+asTkjrGwd1aTdotskpJucUtUaDkx0WIbJHx683rsesZIQd2zv72NR4eNoX1LGNntVWupEtqcpmiudcbGNirXCZG47IdxnvUEVE60F1lhYaq1fZPL4c2H1geSX+ynP09TO6VtPVHra642UjrGk4Z3IVVCS7yTgD5tFWg3ZM1eGqpXa9je1KQEL5SyZFtbVTg3E6g49kYBPgXU+FVsRnaOrLuDycpvqXz2Jfa2yxIscYCogCqB0ADdVhJJWRUlJyd2Lm4SNS8jKijizEKB3k0bSV2IxcnZGp+F1j9ai81R89DUl3at2WPhdY/WovNTnoajdq3ZZm6N0zb3BIgmjkK7yFYEgdeOOO2tozjLgzSdKcP5KxnVuRkI5T7cTCygHz5ZwoPSFxssfDaU+FVsQr7K7y9gns7cupImVrbLEixxgKiAKoHQBVhJJWRTlJyd2Lm4SNS8jKijizEKB3k0bSV2IxcnZGp+F1j9ai81R89DUl3at2WPhdY/WovNTnoajdq3ZZm6N0zb3BIgmjkK7yFYEgdeOOO2tozjLgzSdKcP5KxnVuRkI5T4BMLKD9KW4Cjr2SNlj/EtVsSr7K7y9gns7ctETcDq4VZKJg6S0vBb7PPypHtZ2do4zjGcd2R761lOMeLJIUpz/AIq5hfC6x+tReatOehqb7tW7LHwusfrUXmrPPQ1G7VuyzbWtykih42V0beGUgg9xFbppq6IpRcXZnrWTUrGPRTXmmrxIs5CbRx+qIUb+I1zK76bO9hE+aj862fR9VS4V5y8Mv+ESBjhjJEIx7TbYOB9gOfCto8TDt1khsr4TxRzL82VEkHcyBv61885VvDFzi9f6RfpZwR6E1yZ1LEtjS64aNkurKeCJgryJsqW4cQSD1ZAIz0Zqfk3GQw+LhVqLop528LX8uJrUi5RaRrdU9aoZUEEuLe5hAjkt3IUgqAMpn5ykbxjr7ibPKfJVanUdan06c81JZ8dbcH87jWlVVrPJoytOa3W1rhWfnJT82CL5SVz1BBw7zgVBg+R8ViXdR2Y9cpZJffj5G0qsYmjaTSV4clxYRHgiBZZ2H6zn1U6Du3jprsQw/J2EXDnZavKPkuvzIXKpPuM7Qmqq28jS7c00rqEaWeTbbZBzgHAwM9HYKixPKsasFT6MYrO0VZXNo0Wnf3N3pJZAgMLBWXoYEow6mA3jvG8doyDyMK6VSbjWV1LrXFPu/Dyfc81NO6V4ml0frjE1x6JOvMXG7CllZHJGQEkHEkcAwU9lXcRyLVhR3ik9uHhZrxXd3Nkca6b2XkyIcuV36trDjiXkPgAo/wCpvdXb/SdNt1arei/v8EGNlZJEY1a01ex29xMl1KFh5tUjYc6JHdsBAH+buGfV667eMweEqVYU50k3K+fBpJccuPmV6c5qLaZZy2OsK7jHYv27cg9+8fyqo/09gm7raXmvwS7xUORqbpi63XV3Baxn5wtldnI6RtNjZ7wx7jVvD8lYShnGN335+mS9DWVSciiNJxxrNKsJJjWR1jJIJKByFJIABJAB3Aca6xUlxLP5IrPZtpZSN8kmyD1qi/3M9XcMui2cvHS6Sjoidk9dWSiQjko1VttKPfXN5HzqGUCP15EwWLO3zWGfVaMb6485tu6PSU6aUUtDd8pmoujLLR088VtsyjYWM89OcM0irnBcg4BJwR0VqpNs3cUkUQw8ezrqRkK4n0bZRFI0VjllVVJ6yFAJ99dWKskjgSacm0RzlLvObsJBnBkKxjxbLfwq1Q4h2gWMHG9VPQq3QWrNzeb4U9UbjIx2UB6s9J7gapwpynwOlUrQp/yZIByYXf0lv5pPy6l3afcQb7T0fzzHxX3X0kHmk/Lpu0+4b7T0fzzHxX3f0lv5pPy6btPuG+09H88zhuS+7+kt/NL+XTdp9wWOp6P55lrWUJSNEJyVVVJ6yFAz91XYqySOZJ3k2RvlMuilg6r86ZkiUdZLbRHiFI8ahxDtDxLOCjeqm+rMkWj7URRRxDhGioPsqB/SpYqySK05bUnLUjvKXpEw2LhW2WlZYgRxwcs3dlVYeNRYiVoeJZwcNqr4Zm71N5KdHvY2z3MDPNJGsjkyzpvYbWzso4AwCBw6K5jkzuqKKz5XtDWtnerb2cXNqsSs/ryOS7M3S7HGFC8ParaLb4kc0kYPJnZ85fxnoiV5Pu2B97g+FWKCvNFPFS2aT78i6a6BxyGXny+m4V/RtoDIf2myN/g6Hwqs+lWS0Rdj0MK32n89mTOrJSK/1ktzpDTFpYFiItxcA4OdlpHPfzagA9G0euqGKn0raHXwFNbG1r7Fh/E9or6GT9/N/dVK7Olsop7la0DbWN6sForKvMq7guz+uzv0tkj1QvT01JF5EU1YxuTCEtpBCDgIkjN2rs7OD9plPhVigv3EU8W7UX5Fz10DjkOvvltNQJ0W0DSn9pvV/qhqtLpVktEXY9DDN9p2+epMaslIr7WeA3+l7SwLERZUuAesNI5/a5pcA9G0euqGKn0raHXwFNbG1r7FifE9or6GT9/N/dVK7OlsoqDlb0Ba2N6kForKvMq7guz+sXcbi2SPVA94qSLIpqxh8mEJbSCEEgIkjN2rs7OD9plPhVigv3EU8W7UX5F0V0DjkNv/AJbTVunRbQtKf2m9X+qGq0ulWS0Rdh0MNJ9p2+epMqslIrzWOyF/pqzs2+YAocA4ODtSyDPRmNV39Fc/FS6R2MBD9u+r+f2WC/I7ooAkpKABknn5Nw99VNpnQ2UfOMpUsSmdnJ2c8dnO7PbjFSkD4luck0LLZMxO55WKjqAVVP8AEpq9hl0fM5eOf7iXcTN3ABJ4Dee4VYKdrka/4f7cyzX94w+ewRT2szSuPvjrjVJXZ6WnHZVtC4L+8SGKSWVtmONWd23nCqCScDedwqMkKiiM2n51uZlMWj4GJt4DjM7g4237N2D0Deoz6xPG5X5XhhP2YfzfH/8AKf8Aen30JKNJz6T4G15OrkpHNYufXs3KLni0DkvE3uJHZgV5v9QpynTxMeE4/wDsuKLGHyvHQl1eavcsnFDJqdNavWt3j0iFJCNwYj1gOoMN+Oyr+E5RxWEypTaWnV9jSVKM+KPLROrFra55iJUJ3EgbyOosd5HjU+I5YxVf+cr/ADTgYjQjHgbVVA4DFc+cpyzkyRJLgc1oDwu23Y66uYOF530NJvIqOxtoru/2rsZttJvJDE4wGjeIhIZEcjcx2dkDgQ5ByK+k4K1OCoL+UEr+LzObPN7WpvtK6uaSj2YrizGkljBWK5SSJWKEg7MqSq4J9Vd5XI6GO8mv9NUJylh57G1m1a6vqrOLXHgnbuNucv8AyV7G71W1Fnllhlvo4reC3bnIbGLZPyvRJMygKSOOF49m8NaoYaNJuV3KT4t+y0Xy5q5XLRqwYNPrfpL0axupxxjidl/a2TsjzYrKDPkIDAqYrPMvnUqz5mxt0xg7Acjtf1z97V0aMbQRxcTLaqyfzQ9Nb73mbK4cHB5sqp/Wb1F+9hWartBsxh47VWK7ze8iejOY0TCcYaZnmPbltlT+7VK5EnmejjwI3/xF6RxBa24/TkaU9yJsjPjJ/DWYcTWo8ioNUrPnr22ToMgY9yeufuU1PTV5JFWrLZpyfd/hftdM4RCNfrf0q5sbPOA7PI5HEKq8fdtgHrxVautqUYF7CvYhOpp8/BMra3WNFSNQqKMKo3AAVYSSVkU5ScndnrWTU4zQDNAc5oBQEN1v+Wv9HW/QHadx2IMrns9Vx41Wq9KcYl3D9GlOfkTKrJSK85TFNxc2Nmp/zHGccRzkixqfD16pYuXBHU5Pjxl8+cD6CRAAABgAYA6hXPOsfJ/KHpH0jSd5J0c6yD9mPEQPiEz41NHgQT4kp5HbPdcTdqRDwBZv5p7quYVcWc3Hy/jHzLIq2c4heo3y13pG56GlEK9yZ/mvN1Wo5ylL584F7FdGnCHdf56k0qyUSI8ksXpOm766O9YlZV72cRofJG3vrkVpXk2eiw0Nmml3fPcu+oSwfJ/KPpH0jSd5J0c6Yx3RgRDHYdjPjU0eBBN5kl5HbP8A5iY/qRj72b/wq3hVxZzcdLKMfMsqrhziHal/LXmkbnoMohXujGD7wEqvRznKRdxPRp04d1/nqTGrBSIfyURelacvbkjKxK4U9pcRIfGNHrk1pXk2eiw0NmCXd89y8agLB8o8pekfSNKXj9AlMQ7owIt3YSpPjU0eBBN5kj5HbP8A5iY/qxj72b/wq3hVxZzsdLKMfMsqrhzSG6l/LXmkbnoMogXuQYPvASq1HOcpF3E9GlTh3X+epMqslIiPJNF6Vpu+ujvWIMqntZxGh8kbe+uRWleTZ6LDQ2aaXd89yyuUnSXo+jLyTODzRjU9IaT5NSPFhUS4k74HyhwqYrl+ao2XM2VuhGCI1Zh+s3rt97GulSVoJHExEtqrJ955a73nNWNw2cEpsDvchP8Ay+6sVnaDM4aO1Vj84Zm/5D9G8zoqJsYMzvMfNsKfFEU+NcmXE9DFWRNNKWKzwywv82VGjbuZSp+41qbFTcnOlvRNvRV4ebuLd2Eec4lRmL5U9PEkdakdRx4/9Scl1Z1N6pK6aW13NZX8GvXxLOGqJLZZ7a3v6JcR6SiGRH8lcqP04GYbx2q5BHX3CouT6bxWFeBq8XnF6SX5XHzM1Hsy20TmOQMAw3ggEHsIyK8pKLjJxfFFtZgmsJXMkF+MOCB5Yp1m2o5XUuI9pMFyyjI6QpA3jor1U/07WxCjVpNWaWXXkkn7FRYmMbpnlc8q1koyOdPTgRnf3bRArNP9K4i/Sa+/4uHi49RItU9INcQGV0dC8jnYcbLKu1hNodBKBT9quVyvQjRrqnFppRWa4d/rdE1F3jdm5rmpEpFdedKNHDzcW+ec8xCP1m3F+wKDnPYOuvR8jYVOW3U/jHpS8FwXmVq0+pGg14sltrG1Cf8App7fYPauRnx411+Sa8quNnN/9J+6ZBVVoF416MhFAKArfl70jzejOb6Z5UTwXMpPvQDxraPE1nwPnmytjLJHGOMjqg+0wX+tTJXyK7lsq+h9GKoAAHAbh3V1TgcSEcrNyfRooU3tNKAF6SFGcD7ZSq2KlaNi9gI3m3ovn9l26HsRbwQwr82KNIx3KoX+lcs7Z8+cvGkud0mYwd0ESR4/WbMh+5091SQ4EVRmDyS2e1dvJ0RxnzOwA+4PVvDK87nPxsrU7astyrxyiH6N+W0zcydFvCkI72O1/eKrx6VZvRF2fQw0Vq7/AD0JhVgpFccpmiby4mQRRvJAEGFUjAfJ2iy5442cH/7qniITlLJZHRwdSnCObsyGfA68+qSeVfxqDmZdkubxT7aHwOvPqknlX8aczLsjeKfbRLOTXVmaG6aWeFowsZC7QAyzEDd9kN76mw9Jqd2iri68ZU9mLvmWdV05hDdF/LaZupOi3iSEd7Yb+fOCq0elWb0+fkuz6GGitXf56EyqyUiA63aNvI9IQ31pGJTGq7IwG2WXa3MuQSCGzkdOeG6qWIpSlK6Ong8RCENluxnHX/T/ANTi/cv+bVbd56F3e6XaRW51SvjxtpSekkDJPWd9Sc1PQj5+l2kWryf6La2skSRSkjM7up4glsDP2QtXKEXGGZzMVNTqXXA2+mbzmLeaX6ONn8QpI+/FSTlsxbIqcduajqzR8mtnzWj4s8ZNqQ9u024+ULUWHjamibGS2qz7iTsNxwcHr6qnKxV+qOk9J6HM0cVlzpkK7TmGaQHZyBsuhAI3k79+/orlSoy4NM70cTTeaa+5IH5UtMkHGj1B6D6NdnHhtVjmZaP7G+8w1X3RWiauXsjf8tOWYkktG65JOSSzAAeJrdU56Midanxcl9y4NTdBmztliYguSXkI4bRwMDrwABnpxV6lDYjY5OIq85O64dRstKXYhhllP+mjP5VJreUtmLZHTjtSUdTQ8m1mY9HxE/OkLSk9e024n7IWosOrU0T4yW1WfdkSdhuON3b1VOVirtUtJaT0O06RWfOmQrtOYZpAdjawVdCAQdonf19FcqVGXWmd6OJp2umvuSJ+VLTJBxo9Qev0a7OPDarHMy0f2N95hqvuis11evZXP/8ANOWYkktEyAknJJZgAN/bW6pz0ZE61Pi5L7lwamaDNnbLExBckvIRw2jgYHXgADPTir1KGxGzOTiKvOTuuHUbLSl2IYZZTwjRn8qk1vKWzFsjhHako6mh5NbQx2ERb50haVj15bAPlC1Fh1aCJ8ZK9V9xv9JTMkMjopZlRmVVBJZgpIAA4kmpZOybIIJOSTK01F07pDRaSrDo95DKVLM8Fxn1QQBuA3b2P2jXMdKT6n9jvKvBda+6MrXPW7SmkoBbyWLxx7QdtiC4y2zwBLZwM7+HEDxKlJdT+weIg/8ApfdEd1f1JubiVRJE8UWfXaRSh2ekKpwSTw4YqSFGUnZrIr1MTCCund9xdgFdE4xAuV+7It4Yl+dJIWx1hF4eZl91VcVK0Ui/gI3m38zLv0Bo8W1tBAOEUSR9+ygGfurmHbM+gIzrpqRbaSUc8Ckqf5c6YEib84z+kueg+GDvrKZhoqDXfVq9gktLGa/Nyty4VU2NlgqsoLud5IGc72PzSeiqkqeGwsZ4lQScU386lfhkZvKTUblwgY3DgNwr5S25O7OskavTel0gikkc4RFJY/0HWSd3jXUwGAnVqxXW+C/t+HEiqVEkePI/o+YW013N6rX0puFTjsxkYT3jf3bPTX0qnTVKEaceCVjnXu7kJ5MNHJNLdTXg52/inKO0h2imBjIU7gdtZBnG7ZAGK8x+p8ViaWxTg7Qks7dbvmr6WtkWMLCLu3xLKZwOPTXjoU5SWSvYutpGp09p2K2jMkzhEG7PSx9lRxJrqYHk6pWmkld+i72Q1KqSIRq/pu3uLhr25uIYyAY7eF5UBijycuwJ+e/ZwG7J6PSYrDVqVJYajCT65SSeb08EVoSUntN+B25SdNWslhKqTxO5KFFSVGbIcb8KTuC5rXknC4iniVKUGlZ3umur82M1ZRcbXLs0YzmGIy/5hRdvo9fZG1u7816QgMmgFAUP/wAROkdq5tbcH/LjaUjtkbZHiBGfN21JAjqMhPJxZ85pCLqjDSHwXA/iZasUFeaKWKls0n35F210TjEL0jD6Vp7R9vxWLEzd4JlIPYREg+1XPxculY7HJ8Og3q/n9l61SOkfIGtekvSb25nzkSSuyn9TaIT+ALU0eBXk8ywuSGz2beWUjfJJsg9aov8AczVdwyybOXjpdJR0ROycbzwHGrRSK55MdNLJcXYY4ed+eTPFhtOSveAw3dWeqqeHmnJ950cbTahG3VkWPVw5ooBQCgFAcMwAJPAbz3UMlb8l+mlkuLtWOHnbnkzxb1mLL3gMDjv6qp4ed5PvOjjabUI26siyauHNFAKAUAoCJcqF5zdgy5wZXSMd2ds/chHjUGIdoW1LeCjerfRf4bLUm8SWxtyhHqxrGw6mRQpB8RnuIrai04IjxMXGrK+pu6lIBQCgFAKAgHKfrKixNaRtmR8c7j9BM52T+s27d1ZzxFVcRUVtlF/B0XfnH5Ej1JvElsbcoR6saxsOpkUKQfdnuIqWi04Ir4mLjVlfW5vKlIBQCgFAKAgPKdrEojNnCdqWTAfH6C5BCn9ZjgY6s54iquIqZbKOhgqL2uclw6ibaPtRFFHEvCNFQdyqB/SrEVZJFGctqTlqZFbGooBQCgOssgVSzEKqjJYkAAdZJ4CsN2MpNuyINoK3OmtMRugPolmVYsRubDbQ8XcDd7KE8d1c3EVNpncwlDm458esvyqpdFAKAr/lF1KuLm4t72xlRLm3GyEkzsuuSRg78H1mBBG8NxGK0q0oVqUqVRXjLiFdPaRoZdbtIWwxfaLmXHGSD5VO/AJC+L15er+lKbd6VR+DX9r8FlYt9aIxrTrWmkoGs7OKeSeVkGzsAbOHDb8Mcbxx4DfkiujyfyVVw9dVJtWV+D7raEU6ykrIv3R9vzcUcec7CKmevCgf0rtEZWPKNoiWwuxpa1UtGw2L2JeldwEmPAZPQVU8CxqtjMJTxdF0p+T0fzIzGThLaRjX+vtmsJmEyyHGVjB9cnoUrxTf0ncK8xR5HxG3zexZdb6vG/WWZVo2vczNQ9SnuzHpHSuXkI2oLYriOFc+qxQ8SQAQDwyM5PzfWUaFOhDYpKy9X4lVtyd2TKfUfRzks1jbEneTzKDJ69wqQHey1L0fC4eOzt1dTlWESZU9YJG49tAb6gFAKApPlE5N9I39/NcRiHm22FjDSkEKqAcNk4y20ftVupWNJRuafRnJZpm3YtA8MbEbJIlBJGQcb0PSB7q3jVcc0RyoRkrSzNj8CtYfrEf71Pyq23iepHudLsr55kg5NNRb22vpby/ZHdothSr7RJJTefVGMKmPGopzcs2T06agrLgWPplZDbzCDHOmNxHk4G2VIXJ6BnFaEh89DkX0mOiD98f7Kk20ROmbaw5PNOwII4ZokQZwolXAycnjHniTW6ryirJkcsNCTvJXZ7Saj6wMCrXEZBBBHOrvBGD/AKdZ3iephYSks1FGlTka0oCCOYBG8ETMCCOBB2dxqPbJebN2mo+sIGBcpgdcwJ95jJNSbxPUi3Sl2Uc/ArWH6xH+9T8qm8T1MbnS7K+eY+BWsP1iP96n5VN4nqNzpdlfPMfArWH6xH+9T8qm8T1G50uyvnmPgVrD9Yj/AHqflU3ieo3Ol2V88zrLqNrAylWuIyGBBHOrvBGCP8ujxEn1mVhKad1FGlTka0oCCOYBG8ETMCCOBB2dxqPbJebN0mo+sIGBcJgdcwJ95jJNSbxPUi3Sl2UdvgVrD9Yj/ep+VTeJ6mNzpdlfPMfArWH6xH+9T8qm8T1G50uyvnmPgVrD9Yj/AHqflU3ieo3Ol2V88x8CtYfrEf71PyqbxPUbnS7K+eZhaT5NNN3IVZ5IpApyAZRuOMZ3RjorWVZy4s3jh4Q/irHTRfJfpq2JaCSKMnjibIPepQg+IpGq48DM6EZq0lc2vwS1j+sQ++H8mt95nr7EW5Uez7/kfBLWP6xD74fyabzPX2G5Uez7/kfBLWP6xD74fyabzPX2G5Uez7/kfBLWP6xD74fyabzPX2G5Uez7/k7LqJp+b1ZbyKNDxKsA2Ozm4gfvFYeIm+szHB0k7qPzzMHTfIbcIAbW4SY49dZAYiW6SpG0CD1HHeajUyd0zXaL5ONN2zEwKIyeOJ4iD3qSQfEVvGrs8GRyoKeUlc2w1Z1k9tPNaf2VtvM9fYi3Kl2ff8nYar6yfSR+a2/LpvM9fYzuVLs+/wCTsNVdY/povNb/AJVN5nr7DcqPZ9/ydvgnrH9PD74PyabzPX2G5Uez7/ki2usml7Hm47u5A50MQIigOAQDllRSOPX0Gs8/OXWY3WlDNRRHdTbTnr63U7/lA5+xmQ579n76U1eaRivLZpyfd/hfNdM4ZC9dtK3QurW0sX2ZZc5GIznLALkuDsj1XOaq4irKLSTOhg6Eaibkrj4M6ye2nmtP7Kq7zPX2Lu5Uuz7/AJHwZ1k9tPNaf2U3mevsNypdn3/I+DWsntp5rT+ym8z19huVLs+/5My15LdJXhH+J3gWIYJjjO0x8AqxqepsN3VpOtKXFk1PDwh/FWLX1f0FBZQrBbRhEG/rLN0szcWY9Z6h0Com7k6VjZVgCgFAKAUAoBQHBGdx4UBobXUrR8cvOpZwLIDkMIl9U9ajGFPcKzcxY39YMigFAKAUAoBQCgFAKAUAoBQCgFAKAUAoBQCgFAKAUAoBQCgFAKAUAoBQCgFAKAUAoBQCgFAKA+bOXTSPO6VdAd0EccXZkgyn/uAeFSw4ENTieHJFZ7VzLJ9HHjxdt33I3vq1hleVyhjZWppav2LZq8coiOqMXpWsjvxW1jbHVkII8H7Urn7PZXLxMrzZ3cFDZpL586i76rF0UAoBQCgFAKAUAoBQCgFAKAUAoBQCgFAKAUAoBQCgFAKAUAoBQCgFAKAUAoBQCgFAKAUAoBQCgFAKAUAoBQCgFAKAUAoBQCgFAfKmtts019dyM+9p5ejgBIVA49AAHhUy4EDzZj6Nee3DCC4aMNgtsqN+OGc9599bxnKPAjlThL+SuZv+M331yTyrWeenqa7vS7KLJ5BLDDX07ttyO0YJIweLux8S33VBN3ZZpqysi3a0JBQCgFAKAU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148" name="AutoShape 4" descr="data:image/jpeg;base64,/9j/4AAQSkZJRgABAQAAAQABAAD/2wCEAAkGBxQSEhQUEhQWFRUWGRoWFxUYFRQXGhcYHhQaGR0aGRcdHSghGBwlHBoZIzIiJSksLi4uFx80ODMsNygtLisBCgoKDg0OGxAQGywkICQvLDQsLCwsMC8sNCw1LCwsLCwsLCw3LCwsLCw0LCwsLCwsLCwsLCwsLCwsLCwsLCwsLP/AABEIAG0BzgMBEQACEQEDEQH/xAAcAAEAAgIDAQAAAAAAAAAAAAAABgcEBQECAwj/xABLEAACAQMABQgECggEBQUBAAABAgMABBEFBhIhMQcTQVFhcYGSFCJSkRYXIzJTVIKh0dNCYnKTorHB0hUzQ/AINLKzwkRjZOHiJP/EABsBAQACAwEBAAAAAAAAAAAAAAADBAECBQYH/8QANhEAAgECAwMLAwUBAAMBAAAAAAECAxEEIVESFDEFEyJBUmFxgaGx8BWR0QYjMsHhQnKi8WL/2gAMAwEAAhEDEQA/ALxoBQCgFAKAUAoCKJA7yTXFzO0drGWwOcMYcKd7M27YiUjAC429ksxYMqrk1I5Nyiz3TGHQlmZwp2TcyAxwLw4D1c7jwJU9SmsScY/yZlZ8DyOqmk7k5vtKyJ/7VoObUdm2NnPip765GJ5Zp024wjd+hLGi3mzkcnRXfFpPSKP7RuMjPaABn31R+vVU84R9fySbujkaw6T0VvvgL+0HzriNQk0Q63j4MP8AZborq4PlOhiXsroy0f8AT6/RkU6coliaI0rDdRJNbyCSNxlWH8iDvUjpB3iugaGbQCgFAKAUAoBQCgFAKAUAoBQCgFAKAUAoBQCgFAKAUAoBQCgFAKAUAoBQCgFAKAUAoBQCgFAKAUAoBQCgFAKAUAoBQCgFAavWHWK2sY+dupVjXgM5LMepVGSx7hupYFU6Z0z/AI1dRw7NzFouMK3qW9yTcsMYBKIdhB0ZxjBPErsxVq8Kazkr97QSb8C09FmJI1jij5qNRhV2NgAdQXiPEVyXjaDlZzz8/fgTqDtwOG415mreM2nqWEdagcjY6tv3GonO2aFiAXmiLjRc7XOilLRuQZrHDbEn60eB8mw/3keqfWcmctRnFQxMkn2m/f8AP31KlWjbOJOtUtcbfSCtzRZJU/zbeQbMsZ7V6RnpG7uO6vQ9V0QkhoDgGgOaAUAoBQCgFAKAUAoBQCgFAKAUAoBQCgFAKAUAoBQCgFAKAUAoBQCgFAKAUAoBQCgFAKAUAoBQCgFAKAUAoBQEc1g16sLIlbi5RXHGNcyOO9EBK+OKzZmLkM0jy3wKheCzuJEzgSPsxRk/tja6juxndwrOyYcjpq3oGS4kOldMYMmC8EDDEdtEPWDMp4EDeAeHzjlvm8jlLHuFqNH+T+fPl5adO/Ske9hrbeXlw8dvBHFEqq3OzB3bDb0BiVlwzL62ztbgRnjiuZVwNCjTU6sm2+pZeObT4cL9bJVOUnZImVorhflGDN07K7I8Bkn7zXFqzg30FZd7J0n1na5nVFZ3OFVSzHqAGSfcKhTlOSiuLsl7Iy8lcwdD3MsqCWVRGH3pFxZVPDnG9sjBwNwzjLcazi1TpS5uDu1xfVfuWne+PcYhd5szi1UJTJEjzLVDKZtYrnX+6hjmS5tJ4kv4PWCB12pU/SidQctkcF4neBxr2X6dqYqEdmpCXNvg2sl3+GvV9iniNhu6eZs9N8pBvoEttFBzczovOyYYLZqy+uWkxjaG8AjwOcA+lxFenhoOpVdkvu3ol1t/MitFOeSIvLoj/DIF0ho2SXMLLzuXOxeRggOxXhskk4PUCw6GrkYLlWrUxTw9dJNq9l/y+qL1duPe+rgSyppQ2ol62F2s0UcsZykiK6nrVlDA+413CIyKAUAoBQCgFAKAUAoBQCgFAKAUAoBQCgFAKAUAoBQCgFAKAUAoBQCgFAKAUAoBQCgFAKAUAoBQCgPCW7RWVCfXbOFG84GCTjoAyMn9ZRxIBA0+mdcLS2mjt3k2riVlVIUG2+WIALAbkG/ixFZsYubTSukoraJ5p3EcaDLMej+pJOAAN5JAFYSuZbsViNIaQ08x9HZ7DR2cc7vE04B37JB3Do3HA3glt6jSpVjTy4sJNkg0ZqTozRkRlMSYiXaaebEjDA3tkjCnsQDjwqq6tSbsb7KRp9A2cmlp10hdoUs4jmxtW/T6p5F4b+gf0GXxiK0MNTeefX+BGLkyR6yRGZVhO8SsOc7Y1O0y9oY7KEey5ry9Cs+clXlxXu8l9s2vBFmSyUUe1hYLG0rDi7BmPWebVc+5VHhVXEYl1IxWi/tm0Y2PRbxTK8X6Sokh7naRR98ZqtODVJVOptr7JP8As2TzselwgZWVhkMCpB6QRgiqyquElJdTNmrqxotcNZBYw7QQyythY4lBJZiQoJwMhckDtJAG8irfJuBnjq2ze0Vxf9Lv/wDppUqKCIbqTr5czXckF7GytjcqQuObIxuaPZLjOeLHdjtzXb5W5CoUsNt0HbVyfHzdl5JEFHESc7SLJ2t2Tu6d/R314zZe1ZZ+Be6io9frK0uPXhLLKElljMVpKTPwO0z5y0YwAsgXZAPHHD6HyZisRThGnVjGyspNzV0/DhfWN79xzasIt3XsTjQuhreSztwFIhaKN+ZDFUbaQN64XG3nO8MSD0g15bGcoYiliqiutpSktq12s+pvh3WV0W4UouC9jZ6ashLbSxY9V42TA3YBXZ3dXGqnJ9Z08VCpfO9/7N6ivBo+YVr6wziMn2rHJ+tzbRzPM6F9ohQqkYDEA5J6QM+NWKdDajdspVsXzc3FK5m6R5OIoYpJWuZMRozn1V/RUnr7K2lh0k3c0hjHKSiorMnH/D5o4pYyzNxmmIB60RQo/jMlc+bzOtBWRaVam4oBQCgFAKAUAoBQCgFAKAUAoD5z5cNNO+lGjR3UQRxxkKzAbRBkJ3Hjh1HhUkFkRTeZo9SdDyX7yq1xMixqpyGYkliQBvPUGqxSpKbaKuIxDpJPjclvxdf/ADbj3/8A6qfdVqVfqEuyjpyZaKYadaITSSR2qu5LMfWOwqYIzjc0h8lUqqUW0jo0JucVJ9Zf1QlgUAoBQCgFAKAUAoBQCgFAKAUAoBQCgFAKAUBW2nbmWwtJpojtXVzOtnA7Aep6xTaPRvkE0u8b2kGcgAVmUkk2+CzNUQrWPQD29xbQ2SmW4jjN3LOXPOtJ6REpnY5ywHrDZO4K79O+qWBqzrbVSWuS7rcPVXf9G9SKjkiR3x+EGkTEGJ0bZEFypOLibfuBHFeIyP0QSD64ItVanNrLizVLaZZW0qAIgACgKAAAFAGAABwArzmK5QUG4wzevV/pajTIHrCDpPSEej8k21uFuLzHBz/pQnv+cR1dq1a5O2+beIqO7eUfDrdvTy7zSpa+yiczsNyjcBuwNw7h3VxuU8Xtz5tcFx8f8/JNTjZXMPZy2ercP61y5VNmGzrx/oktmehNVZTNiKpdbOmZEP8AqWcbD7E8oP3v99dKUdrkpTX/ADUfqkRJ/u27iSk159ybLFjFu4doZUAOCCrEA4ZTlSR0gHfireCxc6FWMruy+P78DWcFJWPLR9gkIbZyXc7UkjHLyN7Tt09QHAAAAAACmMx1bFz2qj8F1LwMwpqCsj0u4BIhRt6tuYda9KnsIyD2E1DQqulNTXFcPHqflx8TMltKxq57bm1vZyMs6nG7eI44dkIOzbEjfbroRqOc8PQTyTV//KUr3+1l5EbVlKRnaLtBDDFEOEcaRj7KBf6VUxNXnq06vabf3dzeKtFI9pjuP++ms0F00JcD5ev1xJIB0OwA+0cV9ag+in3HDa6R9A6Is+ZgiiH+mip4hQCffXWhHZikcCpLbm5as0PKZe81YSDODIVjHidpv4VaosQ7QLGDjtVV3Ficn1slto20iLKGESsw2hud/Xb+JjXKfE7y4Eg9KT218wrBkelJ7a+YUA9KT218woB6Untr5hQD0pPbXzCgHpSe2vmFAPSk9tfMKAelJ7a+YUA9KT218woD1U53jfQHlc3aRjMjqg62YKPeaAw/8ftfrMH76P8AGljF0P8AH7X6zB++j/GlhdD/AB+1+swfvo/xpYXR8o606R9JvLmfORJM7Kf1NshP4QoqZcCCTuyx+SSz2bWSQ/6khx+ygC/9W3V7DLotnLx0rzUdETd3Cgk8AMnuG+rJSSvkR3kDCsb+8dlBlkCjJAI+dK3/AHF8tcabu7npacdlWLd9Lj9tPMv41GSD0uP208y/jQD0uP208y/jQD0uP208y/jQHIukP6a+YUB7UB5yTqvzmUd5AoDr6XH7aeZfxoB6XH7aeZfxoB6XH7aeYfjQD0uP218woB6XH7a+YUA9LT218woB6Untr5hQD0pPbXzCgHpae2vmFAPS4/bXzCgHpcftp5l/GgO0cyt81ge4g0B6UBpdbtBLeWc1vgBmUtG28bEwO0jgjeCHwff10BRuktJQ7U0t1eTQTvEsV1ZCJxKzxrvjWXHycLkZIG47W89VSCrU/wBqnBWvlK/V3rVGXZ5tlrcn2hRY6OgixiR152Xr23AJB/ZGynclcvlbGOPRi837f6TUYZG9zXmXIskI1Juha6R0laz7priT0qFz/qxHOFB6037v2uo16epiV9OjWp/8pLwlkv8ASqo/uWZLbq7CFF4u5wq9eN7MepQOJ7QOJAPk4xc05PguL9l4v/eCZabtkexNU51Dex0LVXlNsykQzWWTm9K6Ocf6iXETHsVVkH316Dktc7ydiIPqcX98iCplUiyXk15wtHBNAcE1kHFZMHR1BGDvqSLcXdBnNbJGDA03fLBBJK3BFZz3KM/776v4Cg6taMV15fcjqStE+edVbUz3tuh37UgZu0L67e8Ka+qQV5pHBrS2YSl3f4X7XTOEaPWrVtb5ER5GQIxb1QpycY356gT76iqU9u2ZPQruk20r3Iz8VEH08nlj/Cot0jqWfqE9PcfFRB9PJ5Y/wrG6R1H1CenuPiog+nk8sf4U3SOo+oT09WaDWnk8a1jaaJxLGu9wVCuo9rduYdfDFRVMPsq64E9HGc49l5M6aiamRXySvKzoEYIuxsDJ2dps7SnoK/fSlQjNNsziMVKk0lnclHxVWv0s/vh/LqXdIa+xW+oVNF6/kfFVa/Sz++H8um6Q19h9QqaL1/I+Kq1+ln98P5dN0hr7D6hU0Xr+R8VVr9LP74fy6bpDX2H1CpovX8nHxVWv0s/vh/LpukNfYfUKmi9fyYt/q/d6JRrjR13KEUZkjOzw6W2cbD47VyMZzUdXDbKuixQxu3LZkrMhFpZ3OkbjGWmlbe0kjFtletnOcL2e4VFCDk7IsVKqgtqTJ5Z8lUOyOdnkLdPNqir4bQYmrKwq62UJcoSv0V9z3+Ky1+ln98X5dZ3WOrMfUJ6L1/Jx8Vlr9LP74vy6brHVj6hPRev5Ofittvprj3xfl03WOrMb/Psr1JdoXRiWsKQx5KoDgnGTlixJwAM5JqxCKirIq1KjqScmYGu95zVhcNnBKFB3uQg/6vurSs7QZvho7VWPzhmVTqzqbNfesuzHEDjnWGckcQi/pY7wO3O6qVOi6h1KuJjSyfHQl68lEPTPJnsSMD3b/wCdT7pHUq/UJaerOfiog+nk8sf4U3SOpj6hPT1Y+KiD6eTyx/hTdI6j6hPT3HxUQfTyeWP8KbpHUfUJ6e5w3JRDjdPJnoykZHu3fzpukdTP1CWnqzQ6XutJaKBtVu5RDIMoUYgEDiEzloiMjIUjiONVqlLYeZdo4hVI3iYGruqE+kCZMhUz600mWLHp2Rxc9ZyB253VtTouZpWxMaXHjoS1eSiHG+eTPYkYHu31PukdSr9Qlp6s5+KiD6eTyx/hTdI6mPqE9PcfFRB9PJ5I/wAKbpHUfUJ6e4+KiD6eTyx/hTdI6j6hPT3OG5KIcbp5M9GUjI927+dN0jqZ+oy09WQXWjVp7GQJJssrAlJAMBgOO7oIyMjtFVqlLYdmXKNdVVeJMtGcl8UkMTvLIruisyhUwpKgkbx0ZqxHCxaTZVnj5Rk0l7mT8VEH08nkj/Cs7pHU0+oT09x8VEH08nlj/Cm6R1H1Cenqx8VEH08nkj/Cm6R1H1CenuPiog+nk8sf4U3SOo+oT09zxuuS7YG3bXDCRd67Shd/Y64KHtwaxLC5dFm0eUM+kvsSfkl1/l25bLSLnaiBZJZDlxssEaNzxY5IIbeeOSd1UZRsdSE9pXLirQkK85cYlOjsED1p4UZsb9kvnj4VtEwyXXJ9Y9m6vB8pVL4iS0svT/S9TXRPHNcyUiQhvKVonnLf0iNubntczRS7gVKjaIJPQwGN+7IFdfkbFpVeYmrxnk145ehDWjlddRk6lvJcIb64GzJcAc2g3iKAfNUftnLk9O0o/RGOfyvUp0J7pRzUOL1l138OC89TeknJbT6yRk1xG2yc6k1gyQvWduc0po+MHfElxO46lZBGp82a9PyTHY5Przf/AE4peWb9ytWzqR8yYRncO4fyrztVWm13ssrgK0Mmsj0pmTZfYjQu0cZZ/WlZchgq4AG8HG8kgE4FdGWCtS2o3lKybSWUU+F3xffkktSJTz7jZGqSRIcVukYOrNipIxcnZGG7FTcrOtiuPRIWzvBmIO4YORH353nqwB149ryDya6a5+a8Pz/S+5z8TWv0Uabkls9u7eToijPmcgD+EPXr8MrzvocbGytTtqy3KvHKNVd6y2kTsklxGrqcMpbBB7ajdWCdmyaOHqyV1Fnj8LrH61F5qxz0NTO7VuyzvDrTZuwVbmIknAG2Bk9W+sqrDUPD1UruLNxUhAYWm5FW3nZ/miKQt3bBzWs2lF3JKSbmktUQjULWOztbJI5ZgshLO42JDglsDeFwfVC1Wo1IRhZsu4qjUqVG4rIkXw5sPrA8kv8AbUvP09SvulbT1Q+HNh9YHkl/spz9PUbpW09UPhzYfWB5Jf7Kc/T1G6VtPVHeHXSxdgouFydwyrqPMygCs89DUw8LVX/Jv6lK5g6cmVLadm+asTkjrGwd1aTdotskpJucUtUaDkx0WIbJHx683rsesZIQd2zv72NR4eNoX1LGNntVWupEtqcpmiudcbGNirXCZG47IdxnvUEVE60F1lhYaq1fZPL4c2H1geSX+ynP09TO6VtPVHra642UjrGk4Z3IVVCS7yTgD5tFWg3ZM1eGqpXa9je1KQEL5SyZFtbVTg3E6g49kYBPgXU+FVsRnaOrLuDycpvqXz2Jfa2yxIscYCogCqB0ADdVhJJWRUlJyd2Lm4SNS8jKijizEKB3k0bSV2IxcnZGp+F1j9ai81R89DUl3at2WPhdY/WovNTnoajdq3ZZm6N0zb3BIgmjkK7yFYEgdeOOO2tozjLgzSdKcP5KxnVuRkI5T7cTCygHz5ZwoPSFxssfDaU+FVsQr7K7y9gns7cupImVrbLEixxgKiAKoHQBVhJJWRTlJyd2Lm4SNS8jKijizEKB3k0bSV2IxcnZGp+F1j9ai81R89DUl3at2WPhdY/WovNTnoajdq3ZZm6N0zb3BIgmjkK7yFYEgdeOOO2tozjLgzSdKcP5KxnVuRkI5T4BMLKD9KW4Cjr2SNlj/EtVsSr7K7y9gns7ctETcDq4VZKJg6S0vBb7PPypHtZ2do4zjGcd2R761lOMeLJIUpz/AIq5hfC6x+tReatOehqb7tW7LHwusfrUXmrPPQ1G7VuyzbWtykih42V0beGUgg9xFbppq6IpRcXZnrWTUrGPRTXmmrxIs5CbRx+qIUb+I1zK76bO9hE+aj862fR9VS4V5y8Mv+ESBjhjJEIx7TbYOB9gOfCto8TDt1khsr4TxRzL82VEkHcyBv61885VvDFzi9f6RfpZwR6E1yZ1LEtjS64aNkurKeCJgryJsqW4cQSD1ZAIz0Zqfk3GQw+LhVqLop528LX8uJrUi5RaRrdU9aoZUEEuLe5hAjkt3IUgqAMpn5ykbxjr7ibPKfJVanUdan06c81JZ8dbcH87jWlVVrPJoytOa3W1rhWfnJT82CL5SVz1BBw7zgVBg+R8ViXdR2Y9cpZJffj5G0qsYmjaTSV4clxYRHgiBZZ2H6zn1U6Du3jprsQw/J2EXDnZavKPkuvzIXKpPuM7Qmqq28jS7c00rqEaWeTbbZBzgHAwM9HYKixPKsasFT6MYrO0VZXNo0Wnf3N3pJZAgMLBWXoYEow6mA3jvG8doyDyMK6VSbjWV1LrXFPu/Dyfc81NO6V4ml0frjE1x6JOvMXG7CllZHJGQEkHEkcAwU9lXcRyLVhR3ik9uHhZrxXd3Nkca6b2XkyIcuV36trDjiXkPgAo/wCpvdXb/SdNt1arei/v8EGNlZJEY1a01ex29xMl1KFh5tUjYc6JHdsBAH+buGfV667eMweEqVYU50k3K+fBpJccuPmV6c5qLaZZy2OsK7jHYv27cg9+8fyqo/09gm7raXmvwS7xUORqbpi63XV3Baxn5wtldnI6RtNjZ7wx7jVvD8lYShnGN335+mS9DWVSciiNJxxrNKsJJjWR1jJIJKByFJIABJAB3Aca6xUlxLP5IrPZtpZSN8kmyD1qi/3M9XcMui2cvHS6Sjoidk9dWSiQjko1VttKPfXN5HzqGUCP15EwWLO3zWGfVaMb6485tu6PSU6aUUtDd8pmoujLLR088VtsyjYWM89OcM0irnBcg4BJwR0VqpNs3cUkUQw8ezrqRkK4n0bZRFI0VjllVVJ6yFAJ99dWKskjgSacm0RzlLvObsJBnBkKxjxbLfwq1Q4h2gWMHG9VPQq3QWrNzeb4U9UbjIx2UB6s9J7gapwpynwOlUrQp/yZIByYXf0lv5pPy6l3afcQb7T0fzzHxX3X0kHmk/Lpu0+4b7T0fzzHxX3f0lv5pPy6btPuG+09H88zhuS+7+kt/NL+XTdp9wWOp6P55lrWUJSNEJyVVVJ6yFAz91XYqySOZJ3k2RvlMuilg6r86ZkiUdZLbRHiFI8ahxDtDxLOCjeqm+rMkWj7URRRxDhGioPsqB/SpYqySK05bUnLUjvKXpEw2LhW2WlZYgRxwcs3dlVYeNRYiVoeJZwcNqr4Zm71N5KdHvY2z3MDPNJGsjkyzpvYbWzso4AwCBw6K5jkzuqKKz5XtDWtnerb2cXNqsSs/ryOS7M3S7HGFC8ParaLb4kc0kYPJnZ85fxnoiV5Pu2B97g+FWKCvNFPFS2aT78i6a6BxyGXny+m4V/RtoDIf2myN/g6Hwqs+lWS0Rdj0MK32n89mTOrJSK/1ktzpDTFpYFiItxcA4OdlpHPfzagA9G0euqGKn0raHXwFNbG1r7Fh/E9or6GT9/N/dVK7Olsop7la0DbWN6sForKvMq7guz+uzv0tkj1QvT01JF5EU1YxuTCEtpBCDgIkjN2rs7OD9plPhVigv3EU8W7UX5Fz10DjkOvvltNQJ0W0DSn9pvV/qhqtLpVktEXY9DDN9p2+epMaslIr7WeA3+l7SwLERZUuAesNI5/a5pcA9G0euqGKn0raHXwFNbG1r7FifE9or6GT9/N/dVK7OlsoqDlb0Ba2N6kForKvMq7guz+sXcbi2SPVA94qSLIpqxh8mEJbSCEEgIkjN2rs7OD9plPhVigv3EU8W7UX5F0V0DjkNv/AJbTVunRbQtKf2m9X+qGq0ulWS0Rdh0MNJ9p2+epMqslIrzWOyF/pqzs2+YAocA4ODtSyDPRmNV39Fc/FS6R2MBD9u+r+f2WC/I7ooAkpKABknn5Nw99VNpnQ2UfOMpUsSmdnJ2c8dnO7PbjFSkD4luck0LLZMxO55WKjqAVVP8AEpq9hl0fM5eOf7iXcTN3ABJ4Dee4VYKdrka/4f7cyzX94w+ewRT2szSuPvjrjVJXZ6WnHZVtC4L+8SGKSWVtmONWd23nCqCScDedwqMkKiiM2n51uZlMWj4GJt4DjM7g4237N2D0Deoz6xPG5X5XhhP2YfzfH/8AKf8Aen30JKNJz6T4G15OrkpHNYufXs3KLni0DkvE3uJHZgV5v9QpynTxMeE4/wDsuKLGHyvHQl1eavcsnFDJqdNavWt3j0iFJCNwYj1gOoMN+Oyr+E5RxWEypTaWnV9jSVKM+KPLROrFra55iJUJ3EgbyOosd5HjU+I5YxVf+cr/ADTgYjQjHgbVVA4DFc+cpyzkyRJLgc1oDwu23Y66uYOF530NJvIqOxtoru/2rsZttJvJDE4wGjeIhIZEcjcx2dkDgQ5ByK+k4K1OCoL+UEr+LzObPN7WpvtK6uaSj2YrizGkljBWK5SSJWKEg7MqSq4J9Vd5XI6GO8mv9NUJylh57G1m1a6vqrOLXHgnbuNucv8AyV7G71W1Fnllhlvo4reC3bnIbGLZPyvRJMygKSOOF49m8NaoYaNJuV3KT4t+y0Xy5q5XLRqwYNPrfpL0axupxxjidl/a2TsjzYrKDPkIDAqYrPMvnUqz5mxt0xg7Acjtf1z97V0aMbQRxcTLaqyfzQ9Nb73mbK4cHB5sqp/Wb1F+9hWartBsxh47VWK7ze8iejOY0TCcYaZnmPbltlT+7VK5EnmejjwI3/xF6RxBa24/TkaU9yJsjPjJ/DWYcTWo8ioNUrPnr22ToMgY9yeufuU1PTV5JFWrLZpyfd/hftdM4RCNfrf0q5sbPOA7PI5HEKq8fdtgHrxVautqUYF7CvYhOpp8/BMra3WNFSNQqKMKo3AAVYSSVkU5ScndnrWTU4zQDNAc5oBQEN1v+Wv9HW/QHadx2IMrns9Vx41Wq9KcYl3D9GlOfkTKrJSK85TFNxc2Nmp/zHGccRzkixqfD16pYuXBHU5Pjxl8+cD6CRAAABgAYA6hXPOsfJ/KHpH0jSd5J0c6yD9mPEQPiEz41NHgQT4kp5HbPdcTdqRDwBZv5p7quYVcWc3Hy/jHzLIq2c4heo3y13pG56GlEK9yZ/mvN1Wo5ylL584F7FdGnCHdf56k0qyUSI8ksXpOm766O9YlZV72cRofJG3vrkVpXk2eiw0Nmml3fPcu+oSwfJ/KPpH0jSd5J0c6Yx3RgRDHYdjPjU0eBBN5kl5HbP8A5iY/qRj72b/wq3hVxZzcdLKMfMsqrhziHal/LXmkbnoMohXujGD7wEqvRznKRdxPRp04d1/nqTGrBSIfyURelacvbkjKxK4U9pcRIfGNHrk1pXk2eiw0NmCXd89y8agLB8o8pekfSNKXj9AlMQ7owIt3YSpPjU0eBBN5kj5HbP8A5iY/qxj72b/wq3hVxZzsdLKMfMsqrhzSG6l/LXmkbnoMogXuQYPvASq1HOcpF3E9GlTh3X+epMqslIiPJNF6Vpu+ujvWIMqntZxGh8kbe+uRWleTZ6LDQ2aaXd89yyuUnSXo+jLyTODzRjU9IaT5NSPFhUS4k74HyhwqYrl+ao2XM2VuhGCI1Zh+s3rt97GulSVoJHExEtqrJ955a73nNWNw2cEpsDvchP8Ay+6sVnaDM4aO1Vj84Zm/5D9G8zoqJsYMzvMfNsKfFEU+NcmXE9DFWRNNKWKzwywv82VGjbuZSp+41qbFTcnOlvRNvRV4ebuLd2Eec4lRmL5U9PEkdakdRx4/9Scl1Z1N6pK6aW13NZX8GvXxLOGqJLZZ7a3v6JcR6SiGRH8lcqP04GYbx2q5BHX3CouT6bxWFeBq8XnF6SX5XHzM1Hsy20TmOQMAw3ggEHsIyK8pKLjJxfFFtZgmsJXMkF+MOCB5Yp1m2o5XUuI9pMFyyjI6QpA3jor1U/07WxCjVpNWaWXXkkn7FRYmMbpnlc8q1koyOdPTgRnf3bRArNP9K4i/Sa+/4uHi49RItU9INcQGV0dC8jnYcbLKu1hNodBKBT9quVyvQjRrqnFppRWa4d/rdE1F3jdm5rmpEpFdedKNHDzcW+ec8xCP1m3F+wKDnPYOuvR8jYVOW3U/jHpS8FwXmVq0+pGg14sltrG1Cf8App7fYPauRnx411+Sa8quNnN/9J+6ZBVVoF416MhFAKArfl70jzejOb6Z5UTwXMpPvQDxraPE1nwPnmytjLJHGOMjqg+0wX+tTJXyK7lsq+h9GKoAAHAbh3V1TgcSEcrNyfRooU3tNKAF6SFGcD7ZSq2KlaNi9gI3m3ovn9l26HsRbwQwr82KNIx3KoX+lcs7Z8+cvGkud0mYwd0ESR4/WbMh+5091SQ4EVRmDyS2e1dvJ0RxnzOwA+4PVvDK87nPxsrU7astyrxyiH6N+W0zcydFvCkI72O1/eKrx6VZvRF2fQw0Vq7/AD0JhVgpFccpmiby4mQRRvJAEGFUjAfJ2iy5442cH/7qniITlLJZHRwdSnCObsyGfA68+qSeVfxqDmZdkubxT7aHwOvPqknlX8aczLsjeKfbRLOTXVmaG6aWeFowsZC7QAyzEDd9kN76mw9Jqd2iri68ZU9mLvmWdV05hDdF/LaZupOi3iSEd7Yb+fOCq0elWb0+fkuz6GGitXf56EyqyUiA63aNvI9IQ31pGJTGq7IwG2WXa3MuQSCGzkdOeG6qWIpSlK6Ong8RCENluxnHX/T/ANTi/cv+bVbd56F3e6XaRW51SvjxtpSekkDJPWd9Sc1PQj5+l2kWryf6La2skSRSkjM7up4glsDP2QtXKEXGGZzMVNTqXXA2+mbzmLeaX6ONn8QpI+/FSTlsxbIqcduajqzR8mtnzWj4s8ZNqQ9u024+ULUWHjamibGS2qz7iTsNxwcHr6qnKxV+qOk9J6HM0cVlzpkK7TmGaQHZyBsuhAI3k79+/orlSoy4NM70cTTeaa+5IH5UtMkHGj1B6D6NdnHhtVjmZaP7G+8w1X3RWiauXsjf8tOWYkktG65JOSSzAAeJrdU56Midanxcl9y4NTdBmztliYguSXkI4bRwMDrwABnpxV6lDYjY5OIq85O64dRstKXYhhllP+mjP5VJreUtmLZHTjtSUdTQ8m1mY9HxE/OkLSk9e024n7IWosOrU0T4yW1WfdkSdhuON3b1VOVirtUtJaT0O06RWfOmQrtOYZpAdjawVdCAQdonf19FcqVGXWmd6OJp2umvuSJ+VLTJBxo9Qev0a7OPDarHMy0f2N95hqvuis11evZXP/8ANOWYkktEyAknJJZgAN/bW6pz0ZE61Pi5L7lwamaDNnbLExBckvIRw2jgYHXgADPTir1KGxGzOTiKvOTuuHUbLSl2IYZZTwjRn8qk1vKWzFsjhHako6mh5NbQx2ERb50haVj15bAPlC1Fh1aCJ8ZK9V9xv9JTMkMjopZlRmVVBJZgpIAA4kmpZOybIIJOSTK01F07pDRaSrDo95DKVLM8Fxn1QQBuA3b2P2jXMdKT6n9jvKvBda+6MrXPW7SmkoBbyWLxx7QdtiC4y2zwBLZwM7+HEDxKlJdT+weIg/8ApfdEd1f1JubiVRJE8UWfXaRSh2ekKpwSTw4YqSFGUnZrIr1MTCCund9xdgFdE4xAuV+7It4Yl+dJIWx1hF4eZl91VcVK0Ui/gI3m38zLv0Bo8W1tBAOEUSR9+ygGfurmHbM+gIzrpqRbaSUc8Ckqf5c6YEib84z+kueg+GDvrKZhoqDXfVq9gktLGa/Nyty4VU2NlgqsoLud5IGc72PzSeiqkqeGwsZ4lQScU386lfhkZvKTUblwgY3DgNwr5S25O7OskavTel0gikkc4RFJY/0HWSd3jXUwGAnVqxXW+C/t+HEiqVEkePI/o+YW013N6rX0puFTjsxkYT3jf3bPTX0qnTVKEaceCVjnXu7kJ5MNHJNLdTXg52/inKO0h2imBjIU7gdtZBnG7ZAGK8x+p8ViaWxTg7Qks7dbvmr6WtkWMLCLu3xLKZwOPTXjoU5SWSvYutpGp09p2K2jMkzhEG7PSx9lRxJrqYHk6pWmkld+i72Q1KqSIRq/pu3uLhr25uIYyAY7eF5UBijycuwJ+e/ZwG7J6PSYrDVqVJYajCT65SSeb08EVoSUntN+B25SdNWslhKqTxO5KFFSVGbIcb8KTuC5rXknC4iniVKUGlZ3umur82M1ZRcbXLs0YzmGIy/5hRdvo9fZG1u7816QgMmgFAUP/wAROkdq5tbcH/LjaUjtkbZHiBGfN21JAjqMhPJxZ85pCLqjDSHwXA/iZasUFeaKWKls0n35F210TjEL0jD6Vp7R9vxWLEzd4JlIPYREg+1XPxculY7HJ8Og3q/n9l61SOkfIGtekvSb25nzkSSuyn9TaIT+ALU0eBXk8ywuSGz2beWUjfJJsg9aov8AczVdwyybOXjpdJR0ROycbzwHGrRSK55MdNLJcXYY4ed+eTPFhtOSveAw3dWeqqeHmnJ950cbTahG3VkWPVw5ooBQCgFAcMwAJPAbz3UMlb8l+mlkuLtWOHnbnkzxb1mLL3gMDjv6qp4ed5PvOjjabUI26siyauHNFAKAUAoCJcqF5zdgy5wZXSMd2ds/chHjUGIdoW1LeCjerfRf4bLUm8SWxtyhHqxrGw6mRQpB8RnuIrai04IjxMXGrK+pu6lIBQCgFAKAgHKfrKixNaRtmR8c7j9BM52T+s27d1ZzxFVcRUVtlF/B0XfnH5Ej1JvElsbcoR6saxsOpkUKQfdnuIqWi04Ir4mLjVlfW5vKlIBQCgFAKAgPKdrEojNnCdqWTAfH6C5BCn9ZjgY6s54iquIqZbKOhgqL2uclw6ibaPtRFFHEvCNFQdyqB/SrEVZJFGctqTlqZFbGooBQCgOssgVSzEKqjJYkAAdZJ4CsN2MpNuyINoK3OmtMRugPolmVYsRubDbQ8XcDd7KE8d1c3EVNpncwlDm458esvyqpdFAKAr/lF1KuLm4t72xlRLm3GyEkzsuuSRg78H1mBBG8NxGK0q0oVqUqVRXjLiFdPaRoZdbtIWwxfaLmXHGSD5VO/AJC+L15er+lKbd6VR+DX9r8FlYt9aIxrTrWmkoGs7OKeSeVkGzsAbOHDb8Mcbxx4DfkiujyfyVVw9dVJtWV+D7raEU6ykrIv3R9vzcUcec7CKmevCgf0rtEZWPKNoiWwuxpa1UtGw2L2JeldwEmPAZPQVU8CxqtjMJTxdF0p+T0fzIzGThLaRjX+vtmsJmEyyHGVjB9cnoUrxTf0ncK8xR5HxG3zexZdb6vG/WWZVo2vczNQ9SnuzHpHSuXkI2oLYriOFc+qxQ8SQAQDwyM5PzfWUaFOhDYpKy9X4lVtyd2TKfUfRzks1jbEneTzKDJ69wqQHey1L0fC4eOzt1dTlWESZU9YJG49tAb6gFAKApPlE5N9I39/NcRiHm22FjDSkEKqAcNk4y20ftVupWNJRuafRnJZpm3YtA8MbEbJIlBJGQcb0PSB7q3jVcc0RyoRkrSzNj8CtYfrEf71Pyq23iepHudLsr55kg5NNRb22vpby/ZHdothSr7RJJTefVGMKmPGopzcs2T06agrLgWPplZDbzCDHOmNxHk4G2VIXJ6BnFaEh89DkX0mOiD98f7Kk20ROmbaw5PNOwII4ZokQZwolXAycnjHniTW6ryirJkcsNCTvJXZ7Saj6wMCrXEZBBBHOrvBGD/AKdZ3iephYSks1FGlTka0oCCOYBG8ETMCCOBB2dxqPbJebN2mo+sIGBcpgdcwJ95jJNSbxPUi3Sl2Uc/ArWH6xH+9T8qm8T1MbnS7K+eY+BWsP1iP96n5VN4nqNzpdlfPMfArWH6xH+9T8qm8T1G50uyvnmPgVrD9Yj/AHqflU3ieo3Ol2V88zrLqNrAylWuIyGBBHOrvBGCP8ujxEn1mVhKad1FGlTka0oCCOYBG8ETMCCOBB2dxqPbJebN0mo+sIGBcJgdcwJ95jJNSbxPUi3Sl2UdvgVrD9Yj/ep+VTeJ6mNzpdlfPMfArWH6xH+9T8qm8T1G50uyvnmPgVrD9Yj/AHqflU3ieo3Ol2V88x8CtYfrEf71PyqbxPUbnS7K+eZhaT5NNN3IVZ5IpApyAZRuOMZ3RjorWVZy4s3jh4Q/irHTRfJfpq2JaCSKMnjibIPepQg+IpGq48DM6EZq0lc2vwS1j+sQ++H8mt95nr7EW5Uez7/kfBLWP6xD74fyabzPX2G5Uez7/kfBLWP6xD74fyabzPX2G5Uez7/kfBLWP6xD74fyabzPX2G5Uez7/k7LqJp+b1ZbyKNDxKsA2Ozm4gfvFYeIm+szHB0k7qPzzMHTfIbcIAbW4SY49dZAYiW6SpG0CD1HHeajUyd0zXaL5ONN2zEwKIyeOJ4iD3qSQfEVvGrs8GRyoKeUlc2w1Z1k9tPNaf2VtvM9fYi3Kl2ff8nYar6yfSR+a2/LpvM9fYzuVLs+/wCTsNVdY/povNb/AJVN5nr7DcqPZ9/ydvgnrH9PD74PyabzPX2G5Uez7/ki2usml7Hm47u5A50MQIigOAQDllRSOPX0Gs8/OXWY3WlDNRRHdTbTnr63U7/lA5+xmQ579n76U1eaRivLZpyfd/hfNdM4ZC9dtK3QurW0sX2ZZc5GIznLALkuDsj1XOaq4irKLSTOhg6Eaibkrj4M6ye2nmtP7Kq7zPX2Lu5Uuz7/AJHwZ1k9tPNaf2U3mevsNypdn3/I+DWsntp5rT+ym8z19huVLs+/5My15LdJXhH+J3gWIYJjjO0x8AqxqepsN3VpOtKXFk1PDwh/FWLX1f0FBZQrBbRhEG/rLN0szcWY9Z6h0Com7k6VjZVgCgFAKAUAoBQHBGdx4UBobXUrR8cvOpZwLIDkMIl9U9ajGFPcKzcxY39YMigFAKAUAoBQCgFAKAUAoBQCgFAKAUAoBQCgFAKAUAoBQCgFAKAUAoBQCgFAKAUAoBQCgFAKA+bOXTSPO6VdAd0EccXZkgyn/uAeFSw4ENTieHJFZ7VzLJ9HHjxdt33I3vq1hleVyhjZWppav2LZq8coiOqMXpWsjvxW1jbHVkII8H7Urn7PZXLxMrzZ3cFDZpL586i76rF0UAoBQCgFAKAUAoBQCgFAKAUAoBQCgFAKAUAoBQCgFAKAUAoBQCgFAKAUAoBQCgFAKAUAoBQCgFAKAUAoBQCgFAKAUAoBQCgFAfKmtts019dyM+9p5ejgBIVA49AAHhUy4EDzZj6Nee3DCC4aMNgtsqN+OGc9599bxnKPAjlThL+SuZv+M331yTyrWeenqa7vS7KLJ5BLDDX07ttyO0YJIweLux8S33VBN3ZZpqysi3a0JBQCgFAKAU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908720"/>
            <a:ext cx="8801100" cy="5849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GTS/MKT </a:t>
            </a:r>
            <a:r>
              <a:rPr lang="fr-FR" dirty="0" err="1" smtClean="0"/>
              <a:t>datalake</a:t>
            </a:r>
            <a:r>
              <a:rPr lang="fr-FR" dirty="0" smtClean="0"/>
              <a:t> architecture </a:t>
            </a:r>
            <a:r>
              <a:rPr lang="fr-FR" dirty="0" err="1" smtClean="0"/>
              <a:t>principles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E60028"/>
                </a:solidFill>
              </a:rPr>
              <a:t>DATE 00/00/2011</a:t>
            </a:r>
            <a:endParaRPr lang="en-US">
              <a:solidFill>
                <a:srgbClr val="E6002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E60028"/>
                </a:solidFill>
              </a:rPr>
              <a:t>P.</a:t>
            </a:r>
            <a:fld id="{C45638A7-0855-433A-957A-45CF4F0CBD80}" type="slidenum">
              <a:rPr lang="en-US" smtClean="0">
                <a:solidFill>
                  <a:srgbClr val="E60028"/>
                </a:solidFill>
              </a:rPr>
              <a:pPr>
                <a:defRPr/>
              </a:pPr>
              <a:t>3</a:t>
            </a:fld>
            <a:endParaRPr lang="en-US">
              <a:solidFill>
                <a:srgbClr val="E60028"/>
              </a:solidFill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3563888" y="2420888"/>
            <a:ext cx="4671192" cy="3456384"/>
            <a:chOff x="1143086" y="1412776"/>
            <a:chExt cx="6525256" cy="4494961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1259632" y="5301208"/>
              <a:ext cx="6408710" cy="60652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Data sources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1143086" y="1412776"/>
              <a:ext cx="1197132" cy="60652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ITEC TMON</a:t>
              </a:r>
            </a:p>
            <a:p>
              <a:pPr algn="ctr"/>
              <a:r>
                <a:rPr lang="en-US" sz="1000" dirty="0" err="1" smtClean="0">
                  <a:solidFill>
                    <a:srgbClr val="000000"/>
                  </a:solidFill>
                </a:rPr>
                <a:t>appX</a:t>
              </a:r>
              <a:endParaRPr lang="en-US" sz="10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 flipH="1" flipV="1">
              <a:off x="1847209" y="2161936"/>
              <a:ext cx="1068606" cy="162710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 bwMode="auto">
            <a:xfrm flipV="1">
              <a:off x="3563888" y="4365104"/>
              <a:ext cx="0" cy="86409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573636" y="4149080"/>
              <a:ext cx="1859033" cy="34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Data &lt; 7-15 </a:t>
              </a:r>
              <a:r>
                <a:rPr lang="fr-FR" sz="1100" b="1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days</a:t>
              </a:r>
              <a:endParaRPr lang="fr-FR" sz="1100" b="1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6300192" y="4365104"/>
              <a:ext cx="0" cy="86409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pic>
          <p:nvPicPr>
            <p:cNvPr id="22016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07904" y="2276872"/>
              <a:ext cx="4572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8" name="Straight Arrow Connector 37"/>
            <p:cNvCxnSpPr/>
            <p:nvPr/>
          </p:nvCxnSpPr>
          <p:spPr bwMode="auto">
            <a:xfrm>
              <a:off x="3827338" y="2780928"/>
              <a:ext cx="0" cy="7920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060168" y="2630161"/>
              <a:ext cx="855236" cy="489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rgbClr val="000000"/>
                  </a:solidFill>
                  <a:latin typeface="Arial"/>
                  <a:cs typeface="Arial"/>
                </a:rPr>
                <a:t>Data </a:t>
              </a:r>
              <a:r>
                <a:rPr lang="fr-FR" sz="10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Viz</a:t>
              </a:r>
              <a:endParaRPr lang="fr-FR" sz="1000" dirty="0" smtClean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 algn="ctr"/>
              <a:r>
                <a:rPr lang="fr-FR" sz="10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queries</a:t>
              </a:r>
              <a:endParaRPr lang="fr-FR" sz="10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pic>
          <p:nvPicPr>
            <p:cNvPr id="42" name="Picture 6" descr="http://www.sas.com/content/dam/SAS/sv_se/image/logo2/hadoop_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52120" y="4005064"/>
              <a:ext cx="1152128" cy="273180"/>
            </a:xfrm>
            <a:prstGeom prst="rect">
              <a:avLst/>
            </a:prstGeom>
            <a:noFill/>
          </p:spPr>
        </p:pic>
        <p:pic>
          <p:nvPicPr>
            <p:cNvPr id="46" name="Picture 2" descr="https://encrypted-tbn2.gstatic.com/images?q=tbn:ANd9GcQ2Zevk9btvLatN2aR2Tkc4IvQliq0wBAN0yCRVg1bkmRftOe6SVw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47864" y="3645024"/>
              <a:ext cx="1152128" cy="201952"/>
            </a:xfrm>
            <a:prstGeom prst="rect">
              <a:avLst/>
            </a:prstGeom>
            <a:noFill/>
          </p:spPr>
        </p:pic>
        <p:pic>
          <p:nvPicPr>
            <p:cNvPr id="47" name="Picture 4" descr="http://spinscale.github.io/elasticsearch/img-jugm/log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71800" y="3789040"/>
              <a:ext cx="1800200" cy="558884"/>
            </a:xfrm>
            <a:prstGeom prst="rect">
              <a:avLst/>
            </a:prstGeom>
            <a:noFill/>
          </p:spPr>
        </p:pic>
        <p:pic>
          <p:nvPicPr>
            <p:cNvPr id="51" name="Picture 4" descr="http://static1.squarespace.com/static/5369c995e4b0e300cadcb8b9/546d605ee4b0c13ac464e8b8/546d605ee4b0c13ac464e8c0/1400144397652/hp_pig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148064" y="3501008"/>
              <a:ext cx="1134124" cy="504056"/>
            </a:xfrm>
            <a:prstGeom prst="rect">
              <a:avLst/>
            </a:prstGeom>
            <a:noFill/>
          </p:spPr>
        </p:pic>
        <p:cxnSp>
          <p:nvCxnSpPr>
            <p:cNvPr id="52" name="Straight Arrow Connector 51"/>
            <p:cNvCxnSpPr/>
            <p:nvPr/>
          </p:nvCxnSpPr>
          <p:spPr bwMode="auto">
            <a:xfrm flipH="1">
              <a:off x="4644008" y="3861048"/>
              <a:ext cx="792088" cy="21602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4283967" y="2420889"/>
              <a:ext cx="1687392" cy="39656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-8162" y="836712"/>
            <a:ext cx="33137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Do code ! But only the minimum</a:t>
            </a:r>
          </a:p>
          <a:p>
            <a:r>
              <a:rPr lang="en-US" sz="1600" dirty="0" smtClean="0"/>
              <a:t>(Pig, Python, but also </a:t>
            </a:r>
          </a:p>
          <a:p>
            <a:r>
              <a:rPr lang="en-US" sz="1600" dirty="0" err="1" smtClean="0"/>
              <a:t>Scala</a:t>
            </a:r>
            <a:r>
              <a:rPr lang="en-US" sz="1600" dirty="0" smtClean="0"/>
              <a:t>, JS and SQL )</a:t>
            </a:r>
          </a:p>
          <a:p>
            <a:endParaRPr lang="en-US" sz="1600" dirty="0" smtClean="0"/>
          </a:p>
          <a:p>
            <a:r>
              <a:rPr lang="en-US" sz="1600" dirty="0" smtClean="0"/>
              <a:t>Stay transversal : </a:t>
            </a:r>
          </a:p>
          <a:p>
            <a:r>
              <a:rPr lang="en-US" sz="1600" dirty="0" smtClean="0"/>
              <a:t>all technical silos, all apps </a:t>
            </a:r>
          </a:p>
          <a:p>
            <a:r>
              <a:rPr lang="en-US" sz="1600" dirty="0" smtClean="0"/>
              <a:t>=&gt; no sensitive data</a:t>
            </a:r>
          </a:p>
          <a:p>
            <a:endParaRPr lang="en-US" sz="1600" dirty="0" smtClean="0"/>
          </a:p>
          <a:p>
            <a:r>
              <a:rPr lang="en-US" sz="1600" dirty="0" smtClean="0"/>
              <a:t>Use standard (and free) products :</a:t>
            </a:r>
          </a:p>
          <a:p>
            <a:r>
              <a:rPr lang="en-US" sz="1600" dirty="0" err="1" smtClean="0"/>
              <a:t>Hadoop</a:t>
            </a:r>
            <a:r>
              <a:rPr lang="en-US" sz="1600" dirty="0" smtClean="0"/>
              <a:t>/Spark and </a:t>
            </a:r>
            <a:r>
              <a:rPr lang="en-US" sz="1600" dirty="0" err="1" smtClean="0"/>
              <a:t>Elasticsearch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Use </a:t>
            </a:r>
            <a:r>
              <a:rPr lang="en-US" sz="1600" dirty="0" err="1" smtClean="0"/>
              <a:t>Kibana</a:t>
            </a:r>
            <a:r>
              <a:rPr lang="en-US" sz="1600" dirty="0" smtClean="0"/>
              <a:t> and Zeppelin for</a:t>
            </a:r>
          </a:p>
          <a:p>
            <a:r>
              <a:rPr lang="en-US" sz="1600" dirty="0" smtClean="0"/>
              <a:t>presentation</a:t>
            </a:r>
          </a:p>
          <a:p>
            <a:endParaRPr lang="en-US" sz="1600" dirty="0" smtClean="0"/>
          </a:p>
          <a:p>
            <a:r>
              <a:rPr lang="en-US" sz="1600" dirty="0" smtClean="0"/>
              <a:t>Use </a:t>
            </a:r>
            <a:r>
              <a:rPr lang="en-US" sz="1600" dirty="0" err="1" smtClean="0"/>
              <a:t>Hadoop</a:t>
            </a:r>
            <a:r>
              <a:rPr lang="en-US" sz="1600" dirty="0" smtClean="0"/>
              <a:t> for data processing</a:t>
            </a:r>
          </a:p>
          <a:p>
            <a:r>
              <a:rPr lang="en-US" sz="1600" dirty="0" smtClean="0"/>
              <a:t>and long-term storage</a:t>
            </a:r>
          </a:p>
          <a:p>
            <a:endParaRPr lang="en-US" sz="16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7380312" y="4535542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Arial"/>
                <a:cs typeface="Arial"/>
              </a:rPr>
              <a:t>All data </a:t>
            </a:r>
            <a:r>
              <a:rPr lang="fr-FR" sz="1100" b="1" dirty="0" err="1" smtClean="0">
                <a:solidFill>
                  <a:srgbClr val="000000"/>
                </a:solidFill>
                <a:latin typeface="Arial"/>
                <a:cs typeface="Arial"/>
              </a:rPr>
              <a:t>here</a:t>
            </a:r>
            <a:endParaRPr lang="fr-FR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3074" name="Picture 2" descr="Afficher l'image d'origin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52320" y="3933056"/>
            <a:ext cx="576064" cy="447068"/>
          </a:xfrm>
          <a:prstGeom prst="rect">
            <a:avLst/>
          </a:prstGeom>
          <a:noFill/>
        </p:spPr>
      </p:pic>
      <p:pic>
        <p:nvPicPr>
          <p:cNvPr id="3080" name="Picture 8" descr="Afficher l'image d'origin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36296" y="3212976"/>
            <a:ext cx="960106" cy="720080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7172725" y="2780928"/>
            <a:ext cx="14446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 err="1" smtClean="0">
                <a:solidFill>
                  <a:srgbClr val="000000"/>
                </a:solidFill>
                <a:latin typeface="Arial"/>
                <a:cs typeface="Arial"/>
              </a:rPr>
              <a:t>Slower</a:t>
            </a:r>
            <a:r>
              <a:rPr lang="fr-FR" sz="1100" b="1" dirty="0" smtClean="0">
                <a:solidFill>
                  <a:srgbClr val="000000"/>
                </a:solidFill>
                <a:latin typeface="Arial"/>
                <a:cs typeface="Arial"/>
              </a:rPr>
              <a:t> but no data</a:t>
            </a:r>
          </a:p>
          <a:p>
            <a:pPr algn="ctr"/>
            <a:r>
              <a:rPr lang="fr-FR" sz="1100" b="1" dirty="0" err="1" smtClean="0">
                <a:latin typeface="Arial"/>
                <a:cs typeface="Arial"/>
              </a:rPr>
              <a:t>limit</a:t>
            </a:r>
            <a:endParaRPr lang="fr-FR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3082" name="Picture 10" descr="Afficher l'image d'origin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868144" y="5085184"/>
            <a:ext cx="720080" cy="443126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5220072" y="908720"/>
            <a:ext cx="2428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MKT </a:t>
            </a:r>
            <a:r>
              <a:rPr lang="en-US" dirty="0" err="1" smtClean="0"/>
              <a:t>Datalake</a:t>
            </a:r>
            <a:r>
              <a:rPr lang="en-US" dirty="0" smtClean="0"/>
              <a:t>:</a:t>
            </a:r>
          </a:p>
          <a:p>
            <a:r>
              <a:rPr lang="en-US" dirty="0" smtClean="0"/>
              <a:t>250 Go RAM</a:t>
            </a:r>
          </a:p>
          <a:p>
            <a:r>
              <a:rPr lang="en-US" dirty="0" smtClean="0"/>
              <a:t>5,5 TB Storage</a:t>
            </a:r>
          </a:p>
          <a:p>
            <a:r>
              <a:rPr lang="en-US" dirty="0" smtClean="0"/>
              <a:t>on GTS Private Cloud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56990" y="187524"/>
            <a:ext cx="7037710" cy="535781"/>
          </a:xfrm>
        </p:spPr>
        <p:txBody>
          <a:bodyPr/>
          <a:lstStyle/>
          <a:p>
            <a:r>
              <a:rPr lang="fr-FR" sz="1700" b="1" dirty="0" smtClean="0"/>
              <a:t>Use cases in a </a:t>
            </a:r>
            <a:r>
              <a:rPr lang="fr-FR" sz="1700" b="1" dirty="0" err="1" smtClean="0"/>
              <a:t>nutshell</a:t>
            </a:r>
            <a:r>
              <a:rPr lang="fr-FR" sz="1700" b="1" dirty="0" smtClean="0"/>
              <a:t> (1/2)</a:t>
            </a:r>
            <a:br>
              <a:rPr lang="fr-FR" sz="1700" b="1" dirty="0" smtClean="0"/>
            </a:br>
            <a:r>
              <a:rPr lang="fr-FR" sz="1400" dirty="0" smtClean="0"/>
              <a:t>scope and value</a:t>
            </a:r>
            <a:endParaRPr lang="fr-FR" sz="1700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446484" y="839857"/>
          <a:ext cx="8197453" cy="518904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964406"/>
                <a:gridCol w="1017984"/>
                <a:gridCol w="1928813"/>
                <a:gridCol w="3268266"/>
                <a:gridCol w="1017984"/>
              </a:tblGrid>
              <a:tr h="321469">
                <a:tc>
                  <a:txBody>
                    <a:bodyPr/>
                    <a:lstStyle/>
                    <a:p>
                      <a:pPr algn="ctr"/>
                      <a:r>
                        <a:rPr lang="en-US" sz="1300" cap="small" baseline="0" noProof="0" dirty="0" smtClean="0"/>
                        <a:t>Sponsor</a:t>
                      </a:r>
                      <a:endParaRPr lang="en-US" sz="1300" cap="small" baseline="0" noProof="0" dirty="0"/>
                    </a:p>
                  </a:txBody>
                  <a:tcPr marL="64294" marR="64294" marT="32147" marB="32147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small" baseline="0" noProof="0" smtClean="0"/>
                        <a:t>Type</a:t>
                      </a:r>
                      <a:endParaRPr lang="en-US" sz="1300" cap="small" baseline="0" noProof="0"/>
                    </a:p>
                  </a:txBody>
                  <a:tcPr marL="64294" marR="64294" marT="32147" marB="3214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small" baseline="0" noProof="0" smtClean="0"/>
                        <a:t>Name</a:t>
                      </a:r>
                      <a:endParaRPr lang="en-US" sz="1300" cap="small" baseline="0" noProof="0"/>
                    </a:p>
                  </a:txBody>
                  <a:tcPr marL="64294" marR="64294" marT="32147" marB="3214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small" baseline="0" noProof="0" dirty="0" smtClean="0"/>
                        <a:t>Description</a:t>
                      </a:r>
                      <a:endParaRPr lang="en-US" sz="1300" cap="small" baseline="0" noProof="0" dirty="0"/>
                    </a:p>
                  </a:txBody>
                  <a:tcPr marL="64294" marR="64294" marT="32147" marB="3214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small" baseline="0" noProof="0" smtClean="0"/>
                        <a:t>Status</a:t>
                      </a:r>
                      <a:endParaRPr lang="en-US" sz="1300" cap="small" baseline="0" noProof="0"/>
                    </a:p>
                  </a:txBody>
                  <a:tcPr marL="64294" marR="64294" marT="32147" marB="3214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884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small" baseline="0" noProof="0" smtClean="0">
                          <a:solidFill>
                            <a:srgbClr val="000000"/>
                          </a:solidFill>
                          <a:latin typeface="+mn-lt"/>
                        </a:rPr>
                        <a:t>GBIS </a:t>
                      </a:r>
                      <a:endParaRPr lang="en-US" sz="1000" b="0" i="0" u="none" strike="noStrike" cap="small" baseline="0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small" baseline="0" noProof="0" smtClean="0">
                          <a:solidFill>
                            <a:srgbClr val="000000"/>
                          </a:solidFill>
                          <a:latin typeface="+mn-lt"/>
                        </a:rPr>
                        <a:t>Recommend</a:t>
                      </a:r>
                      <a:endParaRPr lang="en-US" sz="1000" b="0" i="0" u="none" strike="noStrike" cap="small" baseline="0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small" baseline="0" noProof="0" smtClean="0">
                          <a:solidFill>
                            <a:srgbClr val="000000"/>
                          </a:solidFill>
                          <a:latin typeface="+mn-lt"/>
                        </a:rPr>
                        <a:t>SGM Pre-Trade</a:t>
                      </a:r>
                      <a:br>
                        <a:rPr lang="en-US" sz="1000" b="0" i="0" u="none" strike="noStrike" cap="small" baseline="0" noProof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1000" b="0" i="0" u="none" strike="noStrike" cap="small" baseline="0" noProof="0" smtClean="0">
                          <a:solidFill>
                            <a:srgbClr val="000000"/>
                          </a:solidFill>
                          <a:latin typeface="+mn-lt"/>
                        </a:rPr>
                        <a:t>(Scoring, WeakSignals…)</a:t>
                      </a:r>
                      <a:endParaRPr lang="en-US" sz="1000" b="0" i="0" u="none" strike="noStrike" cap="small" baseline="0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small" baseline="0" noProof="0" dirty="0">
                          <a:solidFill>
                            <a:srgbClr val="000000"/>
                          </a:solidFill>
                          <a:latin typeface="+mn-lt"/>
                        </a:rPr>
                        <a:t>SG Markets</a:t>
                      </a:r>
                      <a:r>
                        <a:rPr lang="en-US" sz="1000" b="0" i="0" u="none" strike="noStrike" cap="small" baseline="0" noProof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: Trade </a:t>
                      </a:r>
                      <a:r>
                        <a:rPr lang="en-US" sz="1000" b="0" i="0" u="none" strike="noStrike" cap="small" baseline="0" noProof="0" dirty="0">
                          <a:solidFill>
                            <a:srgbClr val="000000"/>
                          </a:solidFill>
                          <a:latin typeface="+mn-lt"/>
                        </a:rPr>
                        <a:t>Idea recommendation</a:t>
                      </a:r>
                      <a:br>
                        <a:rPr lang="en-US" sz="1000" b="0" i="0" u="none" strike="noStrike" cap="small" baseline="0" noProof="0" dirty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1000" b="0" i="0" u="none" strike="noStrike" cap="small" baseline="0" noProof="0" dirty="0">
                          <a:solidFill>
                            <a:srgbClr val="000000"/>
                          </a:solidFill>
                          <a:latin typeface="+mn-lt"/>
                        </a:rPr>
                        <a:t>Research paper recommendation</a:t>
                      </a:r>
                    </a:p>
                  </a:txBody>
                  <a:tcPr marL="75938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small" baseline="0" noProof="0" smtClean="0"/>
                        <a:t>Prodution</a:t>
                      </a:r>
                      <a:endParaRPr lang="en-US" sz="1000" cap="small" baseline="0" noProof="0"/>
                    </a:p>
                  </a:txBody>
                  <a:tcPr marL="64294" marR="64294" marT="32147" marB="3214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small" baseline="0" noProof="0" smtClean="0">
                          <a:solidFill>
                            <a:srgbClr val="000000"/>
                          </a:solidFill>
                          <a:latin typeface="+mn-lt"/>
                        </a:rPr>
                        <a:t>GLFI </a:t>
                      </a:r>
                      <a:endParaRPr lang="en-US" sz="1000" b="0" i="0" u="none" strike="noStrike" cap="small" baseline="0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small" baseline="0" noProof="0" smtClean="0">
                          <a:solidFill>
                            <a:srgbClr val="000000"/>
                          </a:solidFill>
                          <a:latin typeface="+mn-lt"/>
                        </a:rPr>
                        <a:t>Predict</a:t>
                      </a:r>
                      <a:endParaRPr lang="en-US" sz="1000" b="0" i="0" u="none" strike="noStrike" cap="small" baseline="0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small" baseline="0" noProof="0" smtClean="0">
                          <a:solidFill>
                            <a:srgbClr val="000000"/>
                          </a:solidFill>
                          <a:latin typeface="+mn-lt"/>
                        </a:rPr>
                        <a:t>GLFI Business Forecast</a:t>
                      </a:r>
                      <a:endParaRPr lang="en-US" sz="1000" b="0" i="0" u="none" strike="noStrike" cap="small" baseline="0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small" baseline="0" noProof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Loan forecasting for GLFI</a:t>
                      </a:r>
                      <a:endParaRPr lang="en-US" sz="1000" b="0" i="0" u="none" strike="noStrike" cap="small" baseline="0" noProof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5938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small" baseline="0" noProof="0" smtClean="0"/>
                        <a:t>Prodution</a:t>
                      </a:r>
                    </a:p>
                  </a:txBody>
                  <a:tcPr marL="64294" marR="64294" marT="32147" marB="3214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small" baseline="0" noProof="0" smtClean="0">
                          <a:solidFill>
                            <a:srgbClr val="000000"/>
                          </a:solidFill>
                          <a:latin typeface="+mn-lt"/>
                        </a:rPr>
                        <a:t>MACC </a:t>
                      </a:r>
                      <a:endParaRPr lang="en-US" sz="1000" b="0" i="0" u="none" strike="noStrike" cap="small" baseline="0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small" baseline="0" noProof="0" smtClean="0">
                          <a:solidFill>
                            <a:srgbClr val="000000"/>
                          </a:solidFill>
                          <a:latin typeface="+mn-lt"/>
                        </a:rPr>
                        <a:t>BI</a:t>
                      </a:r>
                      <a:endParaRPr lang="en-US" sz="1000" b="0" i="0" u="none" strike="noStrike" cap="small" baseline="0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small" baseline="0" noProof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DART</a:t>
                      </a:r>
                      <a:endParaRPr lang="en-US" sz="1000" b="0" i="0" u="none" strike="noStrike" cap="small" baseline="0" noProof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57188" lvl="1" indent="-174625" algn="ctr" fontAlgn="auto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Arial" pitchFamily="34" charset="0"/>
                        <a:buNone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 effort to answer the regulatory requests and better data quality for FIND/MAC/RISK </a:t>
                      </a:r>
                    </a:p>
                    <a:p>
                      <a:pPr marL="357188" lvl="1" indent="-174625" algn="ctr" fontAlgn="auto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Arial" pitchFamily="34" charset="0"/>
                        <a:buNone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address requests than cannot be answered within acceptable deadlines today</a:t>
                      </a:r>
                    </a:p>
                  </a:txBody>
                  <a:tcPr marL="75938" marR="64294" marT="32147" marB="3214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small" baseline="0" noProof="0" smtClean="0"/>
                        <a:t>Prodution</a:t>
                      </a:r>
                    </a:p>
                  </a:txBody>
                  <a:tcPr marL="64294" marR="64294" marT="32147" marB="3214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small" baseline="0" noProof="0" smtClean="0">
                          <a:solidFill>
                            <a:srgbClr val="000000"/>
                          </a:solidFill>
                          <a:latin typeface="+mn-lt"/>
                        </a:rPr>
                        <a:t>MACC </a:t>
                      </a:r>
                      <a:endParaRPr lang="en-US" sz="1000" b="0" i="0" u="none" strike="noStrike" cap="small" baseline="0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small" baseline="0" noProof="0" smtClean="0">
                          <a:solidFill>
                            <a:srgbClr val="000000"/>
                          </a:solidFill>
                          <a:latin typeface="+mn-lt"/>
                        </a:rPr>
                        <a:t>Detect</a:t>
                      </a:r>
                      <a:endParaRPr lang="en-US" sz="1000" b="0" i="0" u="none" strike="noStrike" cap="small" baseline="0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small" baseline="0" noProof="0" smtClean="0">
                          <a:solidFill>
                            <a:srgbClr val="000000"/>
                          </a:solidFill>
                          <a:latin typeface="+mn-lt"/>
                        </a:rPr>
                        <a:t>Market Data Control</a:t>
                      </a:r>
                      <a:br>
                        <a:rPr lang="en-US" sz="1000" b="0" i="0" u="none" strike="noStrike" cap="small" baseline="0" noProof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1000" b="0" i="0" u="none" strike="noStrike" cap="small" baseline="0" noProof="0" smtClean="0">
                          <a:solidFill>
                            <a:srgbClr val="000000"/>
                          </a:solidFill>
                          <a:latin typeface="+mn-lt"/>
                        </a:rPr>
                        <a:t>(Control Next Gen)</a:t>
                      </a:r>
                      <a:endParaRPr lang="en-US" sz="1000" b="0" i="0" u="none" strike="noStrike" cap="small" baseline="0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small" baseline="0" noProof="0" dirty="0" smtClean="0">
                          <a:latin typeface="+mn-lt"/>
                        </a:rPr>
                        <a:t>Operational efficiency of market analyst improved (by focusing only on real discrepancies)</a:t>
                      </a:r>
                    </a:p>
                  </a:txBody>
                  <a:tcPr marL="75938" marR="64294" marT="32147" marB="3214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small" baseline="0" noProof="0" smtClean="0"/>
                        <a:t>Prodution</a:t>
                      </a:r>
                    </a:p>
                  </a:txBody>
                  <a:tcPr marL="64294" marR="64294" marT="32147" marB="3214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small" baseline="0" noProof="0" smtClean="0">
                          <a:solidFill>
                            <a:srgbClr val="000000"/>
                          </a:solidFill>
                          <a:latin typeface="+mn-lt"/>
                        </a:rPr>
                        <a:t>OPER </a:t>
                      </a:r>
                      <a:endParaRPr lang="en-US" sz="1000" b="0" i="0" u="none" strike="noStrike" cap="small" baseline="0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small" baseline="0" noProof="0" smtClean="0">
                          <a:solidFill>
                            <a:srgbClr val="000000"/>
                          </a:solidFill>
                          <a:latin typeface="+mn-lt"/>
                        </a:rPr>
                        <a:t>Search</a:t>
                      </a:r>
                      <a:endParaRPr lang="en-US" sz="1000" b="0" i="0" u="none" strike="noStrike" cap="small" baseline="0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small" baseline="0" noProof="0" smtClean="0">
                          <a:solidFill>
                            <a:srgbClr val="000000"/>
                          </a:solidFill>
                          <a:latin typeface="+mn-lt"/>
                        </a:rPr>
                        <a:t>SGM Post-Trade Search</a:t>
                      </a:r>
                      <a:endParaRPr lang="en-US" sz="1000" b="0" i="0" u="none" strike="noStrike" cap="small" baseline="0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small" baseline="0" noProof="0" dirty="0">
                          <a:solidFill>
                            <a:srgbClr val="000000"/>
                          </a:solidFill>
                          <a:latin typeface="+mn-lt"/>
                        </a:rPr>
                        <a:t>Client centric search engine</a:t>
                      </a:r>
                      <a:br>
                        <a:rPr lang="en-US" sz="1000" b="0" i="0" u="none" strike="noStrike" cap="small" baseline="0" noProof="0" dirty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1000" b="0" i="0" u="none" strike="noStrike" cap="small" baseline="0" noProof="0" dirty="0">
                          <a:solidFill>
                            <a:srgbClr val="000000"/>
                          </a:solidFill>
                          <a:latin typeface="+mn-lt"/>
                        </a:rPr>
                        <a:t>Based on Data Lake + DB</a:t>
                      </a:r>
                    </a:p>
                  </a:txBody>
                  <a:tcPr marL="75938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small" baseline="0" noProof="0" smtClean="0"/>
                        <a:t>Prodution</a:t>
                      </a:r>
                    </a:p>
                  </a:txBody>
                  <a:tcPr marL="64294" marR="64294" marT="32147" marB="3214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small" baseline="0" noProof="0" smtClean="0">
                          <a:solidFill>
                            <a:srgbClr val="000000"/>
                          </a:solidFill>
                          <a:latin typeface="+mn-lt"/>
                        </a:rPr>
                        <a:t>OPER </a:t>
                      </a:r>
                      <a:endParaRPr lang="en-US" sz="1000" b="0" i="0" u="none" strike="noStrike" cap="small" baseline="0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small" baseline="0" noProof="0" smtClean="0">
                          <a:solidFill>
                            <a:srgbClr val="000000"/>
                          </a:solidFill>
                          <a:latin typeface="+mn-lt"/>
                        </a:rPr>
                        <a:t>Search</a:t>
                      </a:r>
                      <a:endParaRPr lang="en-US" sz="1000" b="0" i="0" u="none" strike="noStrike" cap="small" baseline="0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small" baseline="0" noProof="0" smtClean="0">
                          <a:solidFill>
                            <a:srgbClr val="000000"/>
                          </a:solidFill>
                          <a:latin typeface="+mn-lt"/>
                        </a:rPr>
                        <a:t>Bridge Equity</a:t>
                      </a:r>
                      <a:endParaRPr lang="en-US" sz="1000" b="0" i="0" u="none" strike="noStrike" cap="small" baseline="0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small" baseline="0" noProof="0" dirty="0">
                          <a:solidFill>
                            <a:srgbClr val="000000"/>
                          </a:solidFill>
                          <a:latin typeface="+mn-lt"/>
                        </a:rPr>
                        <a:t>Regulatory audit track on all database changes for the Equity post-trade.</a:t>
                      </a:r>
                      <a:br>
                        <a:rPr lang="en-US" sz="1000" b="0" i="0" u="none" strike="noStrike" cap="small" baseline="0" noProof="0" dirty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1000" b="0" i="0" u="none" strike="noStrike" cap="small" baseline="0" noProof="0" dirty="0">
                          <a:solidFill>
                            <a:srgbClr val="000000"/>
                          </a:solidFill>
                          <a:latin typeface="+mn-lt"/>
                        </a:rPr>
                        <a:t>Unique source for trade versions for all GBIS.</a:t>
                      </a:r>
                    </a:p>
                  </a:txBody>
                  <a:tcPr marL="75938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small" baseline="0" noProof="0" smtClean="0"/>
                        <a:t>Prodution</a:t>
                      </a:r>
                    </a:p>
                  </a:txBody>
                  <a:tcPr marL="64294" marR="64294" marT="32147" marB="3214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small" baseline="0" noProof="0" smtClean="0">
                          <a:solidFill>
                            <a:srgbClr val="000000"/>
                          </a:solidFill>
                          <a:latin typeface="+mn-lt"/>
                        </a:rPr>
                        <a:t>SAFE </a:t>
                      </a:r>
                      <a:endParaRPr lang="en-US" sz="1000" b="0" i="0" u="none" strike="noStrike" cap="small" baseline="0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small" baseline="0" noProof="0" smtClean="0">
                          <a:solidFill>
                            <a:srgbClr val="000000"/>
                          </a:solidFill>
                          <a:latin typeface="+mn-lt"/>
                        </a:rPr>
                        <a:t>Detect</a:t>
                      </a:r>
                      <a:endParaRPr lang="en-US" sz="1000" b="0" i="0" u="none" strike="noStrike" cap="small" baseline="0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small" baseline="0" noProof="0" smtClean="0">
                          <a:solidFill>
                            <a:srgbClr val="000000"/>
                          </a:solidFill>
                          <a:latin typeface="+mn-lt"/>
                        </a:rPr>
                        <a:t>Anti-Fraud</a:t>
                      </a:r>
                      <a:endParaRPr lang="en-US" sz="1000" b="0" i="0" u="none" strike="noStrike" cap="small" baseline="0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small" baseline="0" noProof="0" dirty="0">
                          <a:solidFill>
                            <a:srgbClr val="000000"/>
                          </a:solidFill>
                          <a:latin typeface="+mn-lt"/>
                        </a:rPr>
                        <a:t>Performance </a:t>
                      </a:r>
                      <a:r>
                        <a:rPr lang="en-US" sz="1000" b="0" i="0" u="none" strike="noStrike" cap="small" baseline="0" noProof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improvement </a:t>
                      </a:r>
                      <a:r>
                        <a:rPr lang="en-US" sz="1000" b="0" i="0" u="none" strike="noStrike" cap="small" baseline="0" noProof="0" dirty="0">
                          <a:solidFill>
                            <a:srgbClr val="000000"/>
                          </a:solidFill>
                          <a:latin typeface="+mn-lt"/>
                        </a:rPr>
                        <a:t>on existing</a:t>
                      </a:r>
                      <a:br>
                        <a:rPr lang="en-US" sz="1000" b="0" i="0" u="none" strike="noStrike" cap="small" baseline="0" noProof="0" dirty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1000" b="0" i="0" u="none" strike="noStrike" cap="small" baseline="0" noProof="0" dirty="0">
                          <a:solidFill>
                            <a:srgbClr val="000000"/>
                          </a:solidFill>
                          <a:latin typeface="+mn-lt"/>
                        </a:rPr>
                        <a:t>Search engine</a:t>
                      </a:r>
                    </a:p>
                  </a:txBody>
                  <a:tcPr marL="75938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small" baseline="0" noProof="0" smtClean="0"/>
                        <a:t>Prodution</a:t>
                      </a:r>
                    </a:p>
                  </a:txBody>
                  <a:tcPr marL="64294" marR="64294" marT="32147" marB="3214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478"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DFIN </a:t>
                      </a:r>
                      <a:endParaRPr lang="en-US" sz="1000" kern="1200" cap="small" baseline="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Detect</a:t>
                      </a:r>
                      <a:endParaRPr lang="en-US" sz="1000" kern="1200" cap="small" baseline="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 Entries Dynamic Tool</a:t>
                      </a:r>
                      <a:endParaRPr lang="en-US" sz="1000" kern="1200" cap="small" baseline="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anomaly detection on manual entries</a:t>
                      </a:r>
                    </a:p>
                  </a:txBody>
                  <a:tcPr marL="75938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Candidate for Production</a:t>
                      </a:r>
                    </a:p>
                  </a:txBody>
                  <a:tcPr marL="64294" marR="64294" marT="32147" marB="3214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GBIS </a:t>
                      </a:r>
                      <a:endParaRPr lang="en-US" sz="1000" kern="1200" cap="small" baseline="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</a:t>
                      </a:r>
                      <a:endParaRPr lang="en-US" sz="1000" kern="1200" cap="small" baseline="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Long Will It Take 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Prevision of duration of each business process (KYC, Approvals, Credit Requests). Value added on time-to-market, franchise (client image)</a:t>
                      </a:r>
                    </a:p>
                  </a:txBody>
                  <a:tcPr marL="75938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Candidate for Production</a:t>
                      </a:r>
                    </a:p>
                  </a:txBody>
                  <a:tcPr marL="64294" marR="64294" marT="32147" marB="3214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478"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MACC </a:t>
                      </a:r>
                      <a:endParaRPr lang="en-US" sz="1000" kern="1200" cap="small" baseline="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Detect</a:t>
                      </a:r>
                      <a:endParaRPr lang="en-US" sz="1000" kern="1200" cap="small" baseline="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Kepler One</a:t>
                      </a:r>
                      <a:endParaRPr lang="en-US" sz="1000" kern="1200" cap="small" baseline="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Risk cartography</a:t>
                      </a:r>
                    </a:p>
                  </a:txBody>
                  <a:tcPr marL="75938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Candidate for Production</a:t>
                      </a:r>
                    </a:p>
                  </a:txBody>
                  <a:tcPr marL="64294" marR="64294" marT="32147" marB="3214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 </a:t>
                      </a:r>
                      <a:endParaRPr lang="en-US" sz="1000" kern="1200" cap="small" baseline="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</a:t>
                      </a:r>
                      <a:endParaRPr lang="en-US" sz="1000" kern="1200" cap="small" baseline="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BAM CTY</a:t>
                      </a:r>
                      <a:endParaRPr lang="en-US" sz="1000" kern="1200" cap="small" baseline="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Increased Sales efficiency by centralizing all RFQ flow into one application.</a:t>
                      </a:r>
                    </a:p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Improved, more efficient dialogue between Sales and Trading </a:t>
                      </a:r>
                    </a:p>
                  </a:txBody>
                  <a:tcPr marL="75938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Candidate for Production</a:t>
                      </a:r>
                    </a:p>
                  </a:txBody>
                  <a:tcPr marL="64294" marR="64294" marT="32147" marB="3214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56990" y="187524"/>
            <a:ext cx="7037710" cy="535781"/>
          </a:xfrm>
        </p:spPr>
        <p:txBody>
          <a:bodyPr/>
          <a:lstStyle/>
          <a:p>
            <a:r>
              <a:rPr lang="fr-FR" sz="1700" b="1" dirty="0" smtClean="0"/>
              <a:t>Use cases in a </a:t>
            </a:r>
            <a:r>
              <a:rPr lang="fr-FR" sz="1700" b="1" dirty="0" err="1" smtClean="0"/>
              <a:t>nutshell</a:t>
            </a:r>
            <a:r>
              <a:rPr lang="fr-FR" sz="1700" b="1" dirty="0" smtClean="0"/>
              <a:t> (2/2)</a:t>
            </a:r>
            <a:br>
              <a:rPr lang="fr-FR" sz="1700" b="1" dirty="0" smtClean="0"/>
            </a:br>
            <a:r>
              <a:rPr lang="fr-FR" sz="1400" dirty="0" smtClean="0"/>
              <a:t>scope and value</a:t>
            </a:r>
            <a:endParaRPr lang="fr-FR" sz="1700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446484" y="839856"/>
          <a:ext cx="8197453" cy="576264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964406"/>
                <a:gridCol w="1017984"/>
                <a:gridCol w="1928813"/>
                <a:gridCol w="3268266"/>
                <a:gridCol w="1017984"/>
              </a:tblGrid>
              <a:tr h="313050">
                <a:tc>
                  <a:txBody>
                    <a:bodyPr/>
                    <a:lstStyle/>
                    <a:p>
                      <a:pPr algn="ctr"/>
                      <a:r>
                        <a:rPr lang="en-US" sz="1300" cap="small" baseline="0" noProof="0" dirty="0" smtClean="0"/>
                        <a:t>Sponsor</a:t>
                      </a:r>
                      <a:endParaRPr lang="en-US" sz="1300" cap="small" baseline="0" noProof="0" dirty="0"/>
                    </a:p>
                  </a:txBody>
                  <a:tcPr marL="64294" marR="64294" marT="32147" marB="32147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small" baseline="0" noProof="0" smtClean="0"/>
                        <a:t>Type</a:t>
                      </a:r>
                      <a:endParaRPr lang="en-US" sz="1300" cap="small" baseline="0" noProof="0"/>
                    </a:p>
                  </a:txBody>
                  <a:tcPr marL="64294" marR="64294" marT="32147" marB="3214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small" baseline="0" noProof="0" smtClean="0"/>
                        <a:t>Name</a:t>
                      </a:r>
                      <a:endParaRPr lang="en-US" sz="1300" cap="small" baseline="0" noProof="0"/>
                    </a:p>
                  </a:txBody>
                  <a:tcPr marL="64294" marR="64294" marT="32147" marB="3214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small" baseline="0" noProof="0" smtClean="0"/>
                        <a:t>Description</a:t>
                      </a:r>
                      <a:endParaRPr lang="en-US" sz="1300" cap="small" baseline="0" noProof="0"/>
                    </a:p>
                  </a:txBody>
                  <a:tcPr marL="64294" marR="64294" marT="32147" marB="3214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small" baseline="0" noProof="0" smtClean="0"/>
                        <a:t>Status</a:t>
                      </a:r>
                      <a:endParaRPr lang="en-US" sz="1300" cap="small" baseline="0" noProof="0"/>
                    </a:p>
                  </a:txBody>
                  <a:tcPr marL="64294" marR="64294" marT="32147" marB="3214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 </a:t>
                      </a:r>
                      <a:endParaRPr lang="en-US" sz="1000" kern="1200" cap="small" baseline="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Recom</a:t>
                      </a:r>
                      <a:endParaRPr lang="en-US" sz="1000" kern="1200" cap="small" baseline="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SGM E-Data ( Dive )</a:t>
                      </a:r>
                      <a:endParaRPr lang="en-US" sz="1000" kern="1200" cap="small" baseline="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Productivity's improvement for sales. Offer added value services to the client. Relationship focused approach which can lead to business development</a:t>
                      </a:r>
                      <a:endParaRPr lang="en-US" sz="1000" kern="1200" cap="small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938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Candidate for Production</a:t>
                      </a:r>
                    </a:p>
                  </a:txBody>
                  <a:tcPr marL="64294" marR="64294" marT="32147" marB="3214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 </a:t>
                      </a:r>
                      <a:endParaRPr lang="en-US" sz="1000" kern="1200" cap="small" baseline="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Recom</a:t>
                      </a:r>
                      <a:endParaRPr lang="en-US" sz="1000" kern="1200" cap="small" baseline="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SGM Heat Map</a:t>
                      </a:r>
                      <a:endParaRPr lang="en-US" sz="1000" kern="1200" cap="small" baseline="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Distribute our quantitative analytics on the "high interest" or "hot" part of the trading curve to clients</a:t>
                      </a:r>
                    </a:p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Continuously use new trades done by client to enhance their profiling</a:t>
                      </a:r>
                    </a:p>
                  </a:txBody>
                  <a:tcPr marL="75938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Candidate for Production</a:t>
                      </a:r>
                    </a:p>
                  </a:txBody>
                  <a:tcPr marL="64294" marR="64294" marT="32147" marB="3214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SAFE </a:t>
                      </a:r>
                      <a:endParaRPr lang="en-US" sz="1000" kern="1200" cap="small" baseline="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Detect</a:t>
                      </a:r>
                      <a:endParaRPr lang="en-US" sz="1000" kern="1200" cap="small" baseline="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Anti-Fraud Data Science</a:t>
                      </a:r>
                      <a:endParaRPr lang="en-US" sz="1000" kern="1200" cap="small" baseline="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57188" lvl="1" indent="-174625" fontAlgn="auto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Arial" pitchFamily="34" charset="0"/>
                        <a:buNone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Improve detection runs &amp; investigation capabilities</a:t>
                      </a:r>
                    </a:p>
                    <a:p>
                      <a:pPr marL="357188" lvl="1" indent="-174625" fontAlgn="auto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Arial" pitchFamily="34" charset="0"/>
                        <a:buNone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Lower costs, Improved performances</a:t>
                      </a:r>
                    </a:p>
                  </a:txBody>
                  <a:tcPr marL="75938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Candidate for Production</a:t>
                      </a:r>
                    </a:p>
                  </a:txBody>
                  <a:tcPr marL="64294" marR="64294" marT="32147" marB="3214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MKT</a:t>
                      </a:r>
                      <a:endParaRPr lang="en-US" sz="1000" kern="1200" cap="small" baseline="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</a:t>
                      </a:r>
                      <a:endParaRPr lang="en-US" sz="1000" kern="1200" cap="small" baseline="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Salt &amp; Pepper</a:t>
                      </a:r>
                      <a:endParaRPr lang="en-US" sz="1000" kern="1200" cap="small" baseline="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 sure trading activity is not impacted by a single switch failure</a:t>
                      </a:r>
                    </a:p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Determine the impacts of an incident or a change on a network equipment</a:t>
                      </a:r>
                    </a:p>
                  </a:txBody>
                  <a:tcPr marL="75938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Production</a:t>
                      </a:r>
                    </a:p>
                  </a:txBody>
                  <a:tcPr marL="64294" marR="64294" marT="32147" marB="3214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MKT</a:t>
                      </a:r>
                      <a:endParaRPr lang="en-US" sz="1000" kern="1200" cap="small" baseline="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 </a:t>
                      </a:r>
                    </a:p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Detect</a:t>
                      </a:r>
                      <a:endParaRPr lang="en-US" sz="1000" kern="1200" cap="small" baseline="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Desktop Profiler</a:t>
                      </a:r>
                      <a:endParaRPr lang="en-US" sz="1000" kern="1200" cap="small" baseline="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Analyze impact of a new deployment (proactively or after deployment)</a:t>
                      </a:r>
                    </a:p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 saving by identifying unused PC </a:t>
                      </a:r>
                    </a:p>
                  </a:txBody>
                  <a:tcPr marL="75938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Production</a:t>
                      </a:r>
                    </a:p>
                  </a:txBody>
                  <a:tcPr marL="64294" marR="64294" marT="32147" marB="3214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PRM</a:t>
                      </a:r>
                      <a:endParaRPr lang="en-US" sz="1000" kern="1200" cap="small" baseline="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</a:t>
                      </a:r>
                      <a:endParaRPr lang="en-US" sz="1000" kern="1200" cap="small" baseline="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Capacity Management</a:t>
                      </a:r>
                      <a:endParaRPr lang="en-US" sz="1000" kern="1200" cap="small" baseline="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Extrapolate the infra needs for the 3 coming months</a:t>
                      </a:r>
                    </a:p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Avoid incident occurrence by anticipating abnormal behavior</a:t>
                      </a:r>
                      <a:endParaRPr lang="en-US" sz="1000" kern="1200" cap="small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938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</a:p>
                  </a:txBody>
                  <a:tcPr marL="64294" marR="64294" marT="32147" marB="3214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MKT</a:t>
                      </a:r>
                      <a:endParaRPr lang="en-US" sz="1000" kern="1200" cap="small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Detect</a:t>
                      </a:r>
                      <a:endParaRPr lang="en-US" sz="1000" kern="1200" cap="small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Foundation</a:t>
                      </a:r>
                      <a:endParaRPr lang="en-US" sz="1000" kern="1200" cap="small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Reduce the time needed to identify the assets impacted by an incident</a:t>
                      </a:r>
                    </a:p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Allow </a:t>
                      </a:r>
                      <a:r>
                        <a:rPr lang="en-US" sz="1000" kern="1200" cap="small" baseline="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Itec</a:t>
                      </a: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teams to access the information autonomously</a:t>
                      </a:r>
                    </a:p>
                  </a:txBody>
                  <a:tcPr marL="75938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</a:p>
                  </a:txBody>
                  <a:tcPr marL="64294" marR="64294" marT="32147" marB="3214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094"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PRD</a:t>
                      </a:r>
                      <a:endParaRPr lang="en-US" sz="1000" kern="1200" cap="small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Detect</a:t>
                      </a:r>
                      <a:endParaRPr lang="en-US" sz="1000" kern="1200" cap="small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TMON</a:t>
                      </a:r>
                      <a:endParaRPr lang="en-US" sz="1000" kern="1200" cap="small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Enrich ITEC monitoring and alerting with infrastructure metrics</a:t>
                      </a:r>
                      <a:endParaRPr lang="en-US" sz="1000" kern="1200" cap="small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938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Production</a:t>
                      </a:r>
                    </a:p>
                  </a:txBody>
                  <a:tcPr marL="64294" marR="64294" marT="32147" marB="3214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MKT</a:t>
                      </a:r>
                      <a:endParaRPr lang="en-US" sz="1000" kern="1200" cap="small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Detect</a:t>
                      </a:r>
                    </a:p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</a:t>
                      </a:r>
                      <a:endParaRPr lang="en-US" sz="1000" kern="1200" cap="small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 gathering</a:t>
                      </a:r>
                      <a:endParaRPr lang="en-US" sz="1000" kern="1200" cap="small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Ease prod troubleshooting</a:t>
                      </a:r>
                    </a:p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Allow new analytics on infra logs, enabler for predictive analysis</a:t>
                      </a:r>
                      <a:endParaRPr lang="en-US" sz="1000" kern="1200" cap="small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UAT</a:t>
                      </a:r>
                    </a:p>
                  </a:txBody>
                  <a:tcPr marL="64294" marR="64294" marT="32147" marB="3214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73"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MKT</a:t>
                      </a:r>
                      <a:endParaRPr lang="en-US" sz="1000" kern="1200" cap="small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</a:t>
                      </a:r>
                      <a:endParaRPr lang="en-US" sz="1000" kern="1200" cap="small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ATM dashboards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Study and trend </a:t>
                      </a:r>
                      <a:r>
                        <a:rPr lang="en-US" sz="1000" kern="1200" cap="small" baseline="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ITaaS</a:t>
                      </a: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usage and benefits</a:t>
                      </a:r>
                      <a:endParaRPr lang="en-US" sz="1000" kern="1200" cap="small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Production</a:t>
                      </a:r>
                    </a:p>
                  </a:txBody>
                  <a:tcPr marL="64294" marR="64294" marT="32147" marB="3214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325"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MKT</a:t>
                      </a:r>
                      <a:endParaRPr lang="en-US" sz="1000" kern="1200" cap="small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</a:t>
                      </a:r>
                      <a:endParaRPr lang="en-US" sz="1000" kern="1200" cap="small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Asia  SSB and WIN/ENG SSB</a:t>
                      </a:r>
                      <a:endParaRPr lang="en-US" sz="1000" kern="1200" cap="small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Trend on infra evolutions (</a:t>
                      </a:r>
                      <a:r>
                        <a:rPr lang="en-US" sz="1000" kern="1200" cap="small" baseline="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patchs</a:t>
                      </a: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99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small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Production</a:t>
                      </a:r>
                    </a:p>
                  </a:txBody>
                  <a:tcPr marL="64294" marR="64294" marT="32147" marB="3214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2321720" y="6322220"/>
            <a:ext cx="4768453" cy="267891"/>
          </a:xfrm>
          <a:prstGeom prst="rect">
            <a:avLst/>
          </a:prstGeom>
          <a:noFill/>
        </p:spPr>
        <p:txBody>
          <a:bodyPr wrap="square" lIns="25311" tIns="25311" rIns="25311" bIns="25311" rtlCol="0">
            <a:noAutofit/>
          </a:bodyPr>
          <a:lstStyle/>
          <a:p>
            <a:pPr defTabSz="410562"/>
            <a:r>
              <a:rPr lang="fr-FR" dirty="0" smtClean="0">
                <a:latin typeface="Arial"/>
                <a:sym typeface="Avenir Next Medium"/>
              </a:rPr>
              <a:t>More </a:t>
            </a:r>
            <a:r>
              <a:rPr lang="fr-FR" dirty="0" err="1" smtClean="0">
                <a:latin typeface="Arial"/>
                <a:sym typeface="Avenir Next Medium"/>
              </a:rPr>
              <a:t>detailed</a:t>
            </a:r>
            <a:r>
              <a:rPr lang="fr-FR" dirty="0" smtClean="0">
                <a:latin typeface="Arial"/>
                <a:sym typeface="Avenir Next Medium"/>
              </a:rPr>
              <a:t> description in </a:t>
            </a:r>
            <a:r>
              <a:rPr lang="fr-FR" dirty="0" err="1" smtClean="0">
                <a:latin typeface="Arial"/>
                <a:sym typeface="Avenir Next Medium"/>
              </a:rPr>
              <a:t>Appendix</a:t>
            </a:r>
            <a:endParaRPr lang="fr-FR" dirty="0" smtClean="0">
              <a:latin typeface="Arial"/>
              <a:sym typeface="Avenir Nex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DRP Overall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7A42-665E-4C08-BE98-06133D66C550}" type="datetime1">
              <a:rPr lang="fr-FR" smtClean="0"/>
              <a:pPr/>
              <a:t>21/11/2016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P.</a:t>
            </a:r>
            <a:fld id="{0AF8926C-B10F-477F-916E-C6C405FB4E9F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C1  |  Project Name</a:t>
            </a:r>
            <a:endParaRPr lang="fr-FR" dirty="0"/>
          </a:p>
        </p:txBody>
      </p:sp>
      <p:sp>
        <p:nvSpPr>
          <p:cNvPr id="31" name="TextBox 30"/>
          <p:cNvSpPr txBox="1"/>
          <p:nvPr/>
        </p:nvSpPr>
        <p:spPr>
          <a:xfrm>
            <a:off x="0" y="4005064"/>
            <a:ext cx="8561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err="1" smtClean="0"/>
              <a:t>Solr</a:t>
            </a:r>
            <a:r>
              <a:rPr lang="en-US" sz="1200" dirty="0" smtClean="0"/>
              <a:t> is out of scope now (first DR iteration is for I2R, app that does not use </a:t>
            </a:r>
            <a:r>
              <a:rPr lang="en-US" sz="1200" dirty="0" err="1" smtClean="0"/>
              <a:t>Solr</a:t>
            </a:r>
            <a:r>
              <a:rPr lang="en-US" sz="1200" dirty="0" smtClean="0"/>
              <a:t>)</a:t>
            </a:r>
          </a:p>
          <a:p>
            <a:pPr algn="l"/>
            <a:r>
              <a:rPr lang="en-US" sz="1200" dirty="0" smtClean="0"/>
              <a:t>no resource consumption on DEV for DR</a:t>
            </a:r>
          </a:p>
          <a:p>
            <a:pPr algn="l"/>
            <a:endParaRPr lang="en-US" sz="1200" dirty="0" smtClean="0"/>
          </a:p>
          <a:p>
            <a:pPr algn="l"/>
            <a:r>
              <a:rPr lang="en-US" sz="1200" dirty="0" smtClean="0"/>
              <a:t>Kafka is mirrored  to ensure an RPO in minutes. </a:t>
            </a:r>
            <a:r>
              <a:rPr lang="en-US" sz="1200" dirty="0" err="1" smtClean="0"/>
              <a:t>Hbase</a:t>
            </a:r>
            <a:r>
              <a:rPr lang="en-US" sz="1200" dirty="0" smtClean="0"/>
              <a:t> replication has been abandoned for first iteration</a:t>
            </a:r>
          </a:p>
          <a:p>
            <a:pPr algn="l"/>
            <a:endParaRPr lang="en-US" sz="1200" dirty="0" smtClean="0"/>
          </a:p>
          <a:p>
            <a:pPr algn="l"/>
            <a:r>
              <a:rPr lang="en-US" sz="1200" dirty="0" smtClean="0">
                <a:solidFill>
                  <a:srgbClr val="FF0000"/>
                </a:solidFill>
              </a:rPr>
              <a:t>Infrastructure does not guarantee data consistency between systems (HDFS, Kafka, </a:t>
            </a:r>
            <a:r>
              <a:rPr lang="en-US" sz="1200" dirty="0" err="1" smtClean="0">
                <a:solidFill>
                  <a:srgbClr val="FF0000"/>
                </a:solidFill>
              </a:rPr>
              <a:t>Hbase</a:t>
            </a:r>
            <a:r>
              <a:rPr lang="en-US" sz="1200" dirty="0" smtClean="0">
                <a:solidFill>
                  <a:srgbClr val="FF0000"/>
                </a:solidFill>
              </a:rPr>
              <a:t>….)</a:t>
            </a:r>
          </a:p>
          <a:p>
            <a:pPr algn="l"/>
            <a:r>
              <a:rPr lang="fr-FR" sz="1200" dirty="0" smtClean="0">
                <a:solidFill>
                  <a:srgbClr val="FF0000"/>
                </a:solidFill>
              </a:rPr>
              <a:t>No partial DR</a:t>
            </a:r>
            <a:endParaRPr lang="en-US" sz="1200" dirty="0" smtClean="0">
              <a:solidFill>
                <a:srgbClr val="FF0000"/>
              </a:solidFill>
            </a:endParaRPr>
          </a:p>
          <a:p>
            <a:pPr algn="l"/>
            <a:endParaRPr lang="en-US" sz="1200" dirty="0" smtClean="0"/>
          </a:p>
          <a:p>
            <a:pPr algn="l"/>
            <a:r>
              <a:rPr lang="en-US" sz="1200" dirty="0" err="1" smtClean="0"/>
              <a:t>Oozie</a:t>
            </a:r>
            <a:r>
              <a:rPr lang="en-US" sz="1200" dirty="0" smtClean="0"/>
              <a:t>, Hive, Ranger “replications” are under ITEC responsibility for this first iteration at least. GTS can help with Oracle/Pg replication if needed. For Hive, if Hive replication is chosen it will have to be validated also on GTS side and take into account all Hive </a:t>
            </a:r>
            <a:r>
              <a:rPr lang="en-US" sz="1200" dirty="0" err="1" smtClean="0"/>
              <a:t>metastore</a:t>
            </a:r>
            <a:r>
              <a:rPr lang="en-US" sz="1200" dirty="0" smtClean="0"/>
              <a:t> usages.</a:t>
            </a:r>
          </a:p>
          <a:p>
            <a:pPr algn="l"/>
            <a:r>
              <a:rPr lang="fr-FR" sz="1200" dirty="0" smtClean="0"/>
              <a:t>API (on </a:t>
            </a:r>
            <a:r>
              <a:rPr lang="fr-FR" sz="1200" dirty="0" err="1" smtClean="0"/>
              <a:t>different</a:t>
            </a:r>
            <a:r>
              <a:rPr lang="fr-FR" sz="1200" dirty="0" smtClean="0"/>
              <a:t> DC </a:t>
            </a:r>
            <a:r>
              <a:rPr lang="fr-FR" sz="1200" dirty="0" err="1" smtClean="0"/>
              <a:t>is</a:t>
            </a:r>
            <a:r>
              <a:rPr lang="fr-FR" sz="1200" dirty="0" smtClean="0"/>
              <a:t> not </a:t>
            </a:r>
            <a:r>
              <a:rPr lang="fr-FR" sz="1200" dirty="0" err="1" smtClean="0"/>
              <a:t>included</a:t>
            </a:r>
            <a:r>
              <a:rPr lang="fr-FR" sz="1200" dirty="0" smtClean="0"/>
              <a:t> in DR solution)</a:t>
            </a:r>
          </a:p>
        </p:txBody>
      </p:sp>
      <p:grpSp>
        <p:nvGrpSpPr>
          <p:cNvPr id="3" name="Group 29"/>
          <p:cNvGrpSpPr/>
          <p:nvPr/>
        </p:nvGrpSpPr>
        <p:grpSpPr>
          <a:xfrm>
            <a:off x="539552" y="1988840"/>
            <a:ext cx="864096" cy="1222975"/>
            <a:chOff x="2411760" y="3068960"/>
            <a:chExt cx="864096" cy="1222975"/>
          </a:xfrm>
        </p:grpSpPr>
        <p:sp>
          <p:nvSpPr>
            <p:cNvPr id="16" name="TextBox 15"/>
            <p:cNvSpPr txBox="1"/>
            <p:nvPr/>
          </p:nvSpPr>
          <p:spPr>
            <a:xfrm>
              <a:off x="2555776" y="3861048"/>
              <a:ext cx="5709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Calibri"/>
                </a:rPr>
                <a:t>PRD</a:t>
              </a:r>
            </a:p>
            <a:p>
              <a:r>
                <a:rPr lang="fr-FR" sz="1100" dirty="0" smtClean="0">
                  <a:latin typeface="Calibri"/>
                </a:rPr>
                <a:t>cluster</a:t>
              </a:r>
            </a:p>
          </p:txBody>
        </p:sp>
        <p:pic>
          <p:nvPicPr>
            <p:cNvPr id="2050" name="Picture 2" descr="Afficher l'image d'origin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11760" y="3068960"/>
              <a:ext cx="864096" cy="864096"/>
            </a:xfrm>
            <a:prstGeom prst="rect">
              <a:avLst/>
            </a:prstGeom>
            <a:noFill/>
          </p:spPr>
        </p:pic>
      </p:grpSp>
      <p:sp>
        <p:nvSpPr>
          <p:cNvPr id="32" name="Rounded Rectangle 31"/>
          <p:cNvSpPr/>
          <p:nvPr/>
        </p:nvSpPr>
        <p:spPr>
          <a:xfrm>
            <a:off x="395536" y="980728"/>
            <a:ext cx="1080120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FFFFFF"/>
                </a:solidFill>
              </a:rPr>
              <a:t>Flume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03648" y="1412776"/>
            <a:ext cx="108012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FFFFFF"/>
                </a:solidFill>
              </a:rPr>
              <a:t>Kafka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403648" y="2132856"/>
            <a:ext cx="1080120" cy="2880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FFFFFF"/>
                </a:solidFill>
              </a:rPr>
              <a:t>Spark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37" name="Straight Arrow Connector 36"/>
          <p:cNvCxnSpPr>
            <a:stCxn id="43" idx="0"/>
            <a:endCxn id="38" idx="2"/>
          </p:cNvCxnSpPr>
          <p:nvPr/>
        </p:nvCxnSpPr>
        <p:spPr bwMode="auto">
          <a:xfrm flipV="1">
            <a:off x="1943708" y="1700808"/>
            <a:ext cx="0" cy="432048"/>
          </a:xfrm>
          <a:prstGeom prst="straightConnector1">
            <a:avLst/>
          </a:prstGeom>
          <a:solidFill>
            <a:schemeClr val="bg2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32" idx="2"/>
            <a:endCxn id="38" idx="0"/>
          </p:cNvCxnSpPr>
          <p:nvPr/>
        </p:nvCxnSpPr>
        <p:spPr bwMode="auto">
          <a:xfrm>
            <a:off x="935596" y="1268760"/>
            <a:ext cx="1008112" cy="144016"/>
          </a:xfrm>
          <a:prstGeom prst="straightConnector1">
            <a:avLst/>
          </a:prstGeom>
          <a:solidFill>
            <a:schemeClr val="bg2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Rounded Rectangle 65"/>
          <p:cNvSpPr/>
          <p:nvPr/>
        </p:nvSpPr>
        <p:spPr>
          <a:xfrm>
            <a:off x="2627784" y="2564904"/>
            <a:ext cx="1080120" cy="28803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FFFFFF"/>
                </a:solidFill>
              </a:rPr>
              <a:t>HDFS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67" name="Straight Arrow Connector 66"/>
          <p:cNvCxnSpPr>
            <a:stCxn id="43" idx="2"/>
            <a:endCxn id="66" idx="0"/>
          </p:cNvCxnSpPr>
          <p:nvPr/>
        </p:nvCxnSpPr>
        <p:spPr bwMode="auto">
          <a:xfrm>
            <a:off x="1943708" y="2420888"/>
            <a:ext cx="1224136" cy="144016"/>
          </a:xfrm>
          <a:prstGeom prst="straightConnector1">
            <a:avLst/>
          </a:prstGeom>
          <a:solidFill>
            <a:schemeClr val="bg2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" name="Group 77"/>
          <p:cNvGrpSpPr/>
          <p:nvPr/>
        </p:nvGrpSpPr>
        <p:grpSpPr>
          <a:xfrm>
            <a:off x="7627214" y="1916832"/>
            <a:ext cx="941284" cy="1222975"/>
            <a:chOff x="2370630" y="3068960"/>
            <a:chExt cx="941284" cy="1222975"/>
          </a:xfrm>
        </p:grpSpPr>
        <p:sp>
          <p:nvSpPr>
            <p:cNvPr id="79" name="TextBox 78"/>
            <p:cNvSpPr txBox="1"/>
            <p:nvPr/>
          </p:nvSpPr>
          <p:spPr>
            <a:xfrm>
              <a:off x="2370630" y="3861048"/>
              <a:ext cx="9412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Calibri"/>
                </a:rPr>
                <a:t>DEV + DR</a:t>
              </a:r>
            </a:p>
            <a:p>
              <a:r>
                <a:rPr lang="fr-FR" sz="1100" dirty="0" smtClean="0">
                  <a:latin typeface="Calibri"/>
                </a:rPr>
                <a:t>Cluster (PRD)</a:t>
              </a:r>
            </a:p>
          </p:txBody>
        </p:sp>
        <p:pic>
          <p:nvPicPr>
            <p:cNvPr id="80" name="Picture 2" descr="Afficher l'image d'origin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11760" y="3068960"/>
              <a:ext cx="864096" cy="864096"/>
            </a:xfrm>
            <a:prstGeom prst="rect">
              <a:avLst/>
            </a:prstGeom>
            <a:noFill/>
          </p:spPr>
        </p:pic>
      </p:grpSp>
      <p:sp>
        <p:nvSpPr>
          <p:cNvPr id="81" name="Rounded Rectangle 80"/>
          <p:cNvSpPr/>
          <p:nvPr/>
        </p:nvSpPr>
        <p:spPr>
          <a:xfrm>
            <a:off x="7524328" y="980728"/>
            <a:ext cx="1080120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FFFFFF"/>
                </a:solidFill>
              </a:rPr>
              <a:t>Flume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372200" y="1412776"/>
            <a:ext cx="108012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FFFFFF"/>
                </a:solidFill>
              </a:rPr>
              <a:t>Kafka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372200" y="2132856"/>
            <a:ext cx="1080120" cy="2880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FFFFFF"/>
                </a:solidFill>
              </a:rPr>
              <a:t>Spark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86" name="Straight Arrow Connector 85"/>
          <p:cNvCxnSpPr>
            <a:stCxn id="85" idx="0"/>
            <a:endCxn id="82" idx="2"/>
          </p:cNvCxnSpPr>
          <p:nvPr/>
        </p:nvCxnSpPr>
        <p:spPr bwMode="auto">
          <a:xfrm flipV="1">
            <a:off x="6912260" y="1700808"/>
            <a:ext cx="0" cy="432048"/>
          </a:xfrm>
          <a:prstGeom prst="straightConnector1">
            <a:avLst/>
          </a:prstGeom>
          <a:solidFill>
            <a:schemeClr val="bg2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87" name="Straight Arrow Connector 86"/>
          <p:cNvCxnSpPr>
            <a:stCxn id="81" idx="2"/>
            <a:endCxn id="82" idx="0"/>
          </p:cNvCxnSpPr>
          <p:nvPr/>
        </p:nvCxnSpPr>
        <p:spPr bwMode="auto">
          <a:xfrm flipH="1">
            <a:off x="6912260" y="1268760"/>
            <a:ext cx="1152128" cy="144016"/>
          </a:xfrm>
          <a:prstGeom prst="straightConnector1">
            <a:avLst/>
          </a:prstGeom>
          <a:solidFill>
            <a:schemeClr val="bg2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90" name="Rounded Rectangle 89"/>
          <p:cNvSpPr/>
          <p:nvPr/>
        </p:nvSpPr>
        <p:spPr>
          <a:xfrm>
            <a:off x="5220072" y="2564904"/>
            <a:ext cx="1080120" cy="28803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FFFFFF"/>
                </a:solidFill>
              </a:rPr>
              <a:t>HDFS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91" name="Straight Arrow Connector 90"/>
          <p:cNvCxnSpPr>
            <a:stCxn id="85" idx="2"/>
            <a:endCxn id="90" idx="0"/>
          </p:cNvCxnSpPr>
          <p:nvPr/>
        </p:nvCxnSpPr>
        <p:spPr bwMode="auto">
          <a:xfrm flipH="1">
            <a:off x="5760132" y="2420888"/>
            <a:ext cx="1152128" cy="144016"/>
          </a:xfrm>
          <a:prstGeom prst="straightConnector1">
            <a:avLst/>
          </a:prstGeom>
          <a:solidFill>
            <a:schemeClr val="bg2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/>
          <p:nvPr/>
        </p:nvCxnSpPr>
        <p:spPr bwMode="auto">
          <a:xfrm>
            <a:off x="2483768" y="1556792"/>
            <a:ext cx="3888432" cy="0"/>
          </a:xfrm>
          <a:prstGeom prst="straightConnector1">
            <a:avLst/>
          </a:prstGeom>
          <a:solidFill>
            <a:schemeClr val="bg2"/>
          </a:solidFill>
          <a:ln w="254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66" idx="3"/>
            <a:endCxn id="90" idx="1"/>
          </p:cNvCxnSpPr>
          <p:nvPr/>
        </p:nvCxnSpPr>
        <p:spPr bwMode="auto">
          <a:xfrm>
            <a:off x="3707904" y="2708920"/>
            <a:ext cx="1512168" cy="0"/>
          </a:xfrm>
          <a:prstGeom prst="straightConnector1">
            <a:avLst/>
          </a:prstGeom>
          <a:solidFill>
            <a:schemeClr val="bg2"/>
          </a:solidFill>
          <a:ln w="254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4283968" y="2492896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>
                <a:latin typeface="Calibri"/>
              </a:rPr>
              <a:t>Distcp</a:t>
            </a:r>
            <a:endParaRPr lang="fr-FR" sz="1100" dirty="0" smtClean="0">
              <a:latin typeface="Calibri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139952" y="126876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>
                <a:latin typeface="Calibri"/>
              </a:rPr>
              <a:t>Mirroring</a:t>
            </a:r>
            <a:endParaRPr lang="fr-FR" sz="1100" dirty="0" smtClean="0">
              <a:latin typeface="Calibri"/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 flipV="1">
            <a:off x="7092280" y="1700808"/>
            <a:ext cx="0" cy="432048"/>
          </a:xfrm>
          <a:prstGeom prst="straightConnector1">
            <a:avLst/>
          </a:prstGeom>
          <a:solidFill>
            <a:schemeClr val="bg2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5436096" y="2276872"/>
            <a:ext cx="936104" cy="288032"/>
          </a:xfrm>
          <a:prstGeom prst="straightConnector1">
            <a:avLst/>
          </a:prstGeom>
          <a:solidFill>
            <a:schemeClr val="bg2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ounded Rectangle 53"/>
          <p:cNvSpPr/>
          <p:nvPr/>
        </p:nvSpPr>
        <p:spPr>
          <a:xfrm>
            <a:off x="107504" y="836712"/>
            <a:ext cx="3888432" cy="30243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076056" y="908720"/>
            <a:ext cx="3888432" cy="30243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3573016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latin typeface="Calibri"/>
              </a:rPr>
              <a:t>Aquila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36096" y="3573016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>
                <a:latin typeface="Calibri"/>
              </a:rPr>
              <a:t>Tigery</a:t>
            </a:r>
            <a:endParaRPr lang="fr-FR" sz="1100" dirty="0" smtClean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4a8143c9-ef6f-4e74-acc2-221ae73d1e71"/>
</p:tagLst>
</file>

<file path=ppt/theme/theme1.xml><?xml version="1.0" encoding="utf-8"?>
<a:theme xmlns:a="http://schemas.openxmlformats.org/drawingml/2006/main" name="SG_FR">
  <a:themeElements>
    <a:clrScheme name="SG_FR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SG_F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G_FR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G_FR_Sommaire_1">
  <a:themeElements>
    <a:clrScheme name="1_SG_FR_Sommaire_1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1_SG_FR_Sommaire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G_FR_Sommaire_1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G_FR_Sommaire_2">
  <a:themeElements>
    <a:clrScheme name="1_SG_FR_Sommaire_2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1_SG_FR_Sommaire_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G_FR_Sommaire_2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SG_FR_Chapitre_1">
  <a:themeElements>
    <a:clrScheme name="1_SG_FR_Chapitre_1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1_SG_FR_Chapitre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G_FR_Chapitre_1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SG_FR_Sommaire_2">
  <a:themeElements>
    <a:clrScheme name="1_SG_FR_Sommaire_2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1_SG_FR_Sommaire_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G_FR_Sommaire_2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G CIB A4 Print Template 2012">
  <a:themeElements>
    <a:clrScheme name="Custom 1">
      <a:dk1>
        <a:srgbClr val="000000"/>
      </a:dk1>
      <a:lt1>
        <a:srgbClr val="FFFFFF"/>
      </a:lt1>
      <a:dk2>
        <a:srgbClr val="AA8778"/>
      </a:dk2>
      <a:lt2>
        <a:srgbClr val="E1694B"/>
      </a:lt2>
      <a:accent1>
        <a:srgbClr val="BE574B"/>
      </a:accent1>
      <a:accent2>
        <a:srgbClr val="EF8341"/>
      </a:accent2>
      <a:accent3>
        <a:srgbClr val="EBAF47"/>
      </a:accent3>
      <a:accent4>
        <a:srgbClr val="709127"/>
      </a:accent4>
      <a:accent5>
        <a:srgbClr val="645E99"/>
      </a:accent5>
      <a:accent6>
        <a:srgbClr val="91929C"/>
      </a:accent6>
      <a:hlink>
        <a:srgbClr val="78236E"/>
      </a:hlink>
      <a:folHlink>
        <a:srgbClr val="91929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noAutofit/>
      </a:bodyPr>
      <a:lstStyle>
        <a:defPPr>
          <a:defRPr sz="1100" dirty="0" err="1" smtClean="0"/>
        </a:defPPr>
      </a:lstStyle>
    </a:txDef>
  </a:objectDefaults>
  <a:extraClrSchemeLst/>
</a:theme>
</file>

<file path=ppt/theme/theme7.xml><?xml version="1.0" encoding="utf-8"?>
<a:theme xmlns:a="http://schemas.openxmlformats.org/drawingml/2006/main" name="GBIS Internal Template 2013">
  <a:themeElements>
    <a:clrScheme name="SG CIB Theme Colours 2011">
      <a:dk1>
        <a:srgbClr val="000000"/>
      </a:dk1>
      <a:lt1>
        <a:srgbClr val="FFFFFF"/>
      </a:lt1>
      <a:dk2>
        <a:srgbClr val="AA8778"/>
      </a:dk2>
      <a:lt2>
        <a:srgbClr val="E1694B"/>
      </a:lt2>
      <a:accent1>
        <a:srgbClr val="BE574B"/>
      </a:accent1>
      <a:accent2>
        <a:srgbClr val="EF8341"/>
      </a:accent2>
      <a:accent3>
        <a:srgbClr val="EBAF47"/>
      </a:accent3>
      <a:accent4>
        <a:srgbClr val="709127"/>
      </a:accent4>
      <a:accent5>
        <a:srgbClr val="645E99"/>
      </a:accent5>
      <a:accent6>
        <a:srgbClr val="91929C"/>
      </a:accent6>
      <a:hlink>
        <a:srgbClr val="78236E"/>
      </a:hlink>
      <a:folHlink>
        <a:srgbClr val="91929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noAutofit/>
      </a:bodyPr>
      <a:lstStyle>
        <a:defPPr>
          <a:defRPr sz="1100" dirty="0" err="1" smtClean="0"/>
        </a:defPPr>
      </a:lstStyle>
    </a:txDef>
  </a:objectDefaults>
  <a:extraClrSchemeLst/>
</a:theme>
</file>

<file path=ppt/theme/theme8.xml><?xml version="1.0" encoding="utf-8"?>
<a:theme xmlns:a="http://schemas.openxmlformats.org/drawingml/2006/main" name="1_SG_FR">
  <a:themeElements>
    <a:clrScheme name="SG_FR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SG_F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G_FR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74544C9F33664DBEA59B481F4FAEEF" ma:contentTypeVersion="1" ma:contentTypeDescription="Create a new document." ma:contentTypeScope="" ma:versionID="a2ab40b6932276de523df016b44db237">
  <xsd:schema xmlns:xsd="http://www.w3.org/2001/XMLSchema" xmlns:p="http://schemas.microsoft.com/office/2006/metadata/properties" xmlns:ns2="a0bc72d8-2705-42dd-b40e-d2a4618ae586" targetNamespace="http://schemas.microsoft.com/office/2006/metadata/properties" ma:root="true" ma:fieldsID="5c92c54932139aee3622863bbd4c1150" ns2:_="">
    <xsd:import namespace="a0bc72d8-2705-42dd-b40e-d2a4618ae586"/>
    <xsd:element name="properties">
      <xsd:complexType>
        <xsd:sequence>
          <xsd:element name="documentManagement">
            <xsd:complexType>
              <xsd:all>
                <xsd:element ref="ns2:Document_x0020_Typ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a0bc72d8-2705-42dd-b40e-d2a4618ae586" elementFormDefault="qualified">
    <xsd:import namespace="http://schemas.microsoft.com/office/2006/documentManagement/types"/>
    <xsd:element name="Document_x0020_Type" ma:index="8" nillable="true" ma:displayName="Document Type" ma:format="Dropdown" ma:internalName="Document_x0020_Type">
      <xsd:simpleType>
        <xsd:restriction base="dms:Choice">
          <xsd:enumeration value="Template"/>
          <xsd:enumeration value="Administration document"/>
          <xsd:enumeration value="Meeting minutes template"/>
          <xsd:enumeration value="Adress lists &amp; Mails Template"/>
          <xsd:enumeration value="Process Description"/>
          <xsd:enumeration value="Old version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Document_x0020_Type xmlns="a0bc72d8-2705-42dd-b40e-d2a4618ae586">Template</Document_x0020_Typ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38AADC-FB2C-4504-B828-9FEE30C117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bc72d8-2705-42dd-b40e-d2a4618ae586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BA24EFF-1CCA-4131-AF96-D699F0161B2B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a0bc72d8-2705-42dd-b40e-d2a4618ae586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9975D01E-BC61-494E-9303-7A97EF5486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SG_FR</Template>
  <TotalTime>51421</TotalTime>
  <Words>848</Words>
  <Application>Microsoft Office PowerPoint</Application>
  <PresentationFormat>On-screen Show (4:3)</PresentationFormat>
  <Paragraphs>245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SG_FR</vt:lpstr>
      <vt:lpstr>1_SG_FR_Sommaire_1</vt:lpstr>
      <vt:lpstr>1_SG_FR_Sommaire_2</vt:lpstr>
      <vt:lpstr>1_SG_FR_Chapitre_1</vt:lpstr>
      <vt:lpstr>2_SG_FR_Sommaire_2</vt:lpstr>
      <vt:lpstr>SG CIB A4 Print Template 2012</vt:lpstr>
      <vt:lpstr>GBIS Internal Template 2013</vt:lpstr>
      <vt:lpstr>1_SG_FR</vt:lpstr>
      <vt:lpstr>Hadoop Infrastructure and Hosting</vt:lpstr>
      <vt:lpstr> Infrastructure Nov 2016</vt:lpstr>
      <vt:lpstr>GTS/MKT datalake architecture principles</vt:lpstr>
      <vt:lpstr>Use cases in a nutshell (1/2) scope and value</vt:lpstr>
      <vt:lpstr>Use cases in a nutshell (2/2) scope and value</vt:lpstr>
      <vt:lpstr>DRP Overall solution</vt:lpstr>
    </vt:vector>
  </TitlesOfParts>
  <Company>Société Générale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David Nguyen (A224859)</dc:creator>
  <cp:lastModifiedBy>Lucien TARDRES (ltardres062113)</cp:lastModifiedBy>
  <cp:revision>1233</cp:revision>
  <dcterms:created xsi:type="dcterms:W3CDTF">2011-06-06T13:25:31Z</dcterms:created>
  <dcterms:modified xsi:type="dcterms:W3CDTF">2016-11-21T23:03:00Z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0x0101000B74544C9F33664DBEA59B481F4FAEEF</vt:lpwstr>
  </property>
</Properties>
</file>