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Default ContentType="image/jpeg" Extension="jpg"/>
  <Override ContentType="application/vnd.openxmlformats-officedocument.presentationml.presentation.main+xml" PartName="/ppt/presentation.xml"/>
  <Override ContentType="application/vnd.openxmlformats-officedocument.customXmlProperties+xml" PartName="/customXml/itemProps1.xml"/>
  <Override ContentType="application/vnd.openxmlformats-officedocument.customXmlProperties+xml" PartName="/customXml/itemProps2.xml"/>
  <Override ContentType="application/vnd.openxmlformats-officedocument.customXmlProperties+xml" PartName="/customXml/itemProps3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theme+xml" PartName="/ppt/theme/theme2.xml"/>
  <Override ContentType="application/vnd.openxmlformats-officedocument.presentationml.slideLayout+xml" PartName="/ppt/slideLayouts/slideLayout8.xml"/>
  <Override ContentType="application/vnd.openxmlformats-officedocument.theme+xml" PartName="/ppt/theme/theme3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  <p:sldMasterId id="2147483648" r:id="rId5"/>
    <p:sldMasterId id="2147483949" r:id="rId6"/>
    <p:sldMasterId id="2147484508" r:id="rId7"/>
  </p:sldMasterIdLst>
  <p:notesMasterIdLst>
    <p:notesMasterId r:id="rId20"/>
  </p:notesMasterIdLst>
  <p:handoutMasterIdLst>
    <p:handoutMasterId r:id="rId21"/>
  </p:handoutMasterIdLst>
  <p:sldIdLst>
    <p:sldId id="319" r:id="rId8"/>
    <p:sldId id="417" r:id="rId9"/>
    <p:sldId id="479" r:id="rId10"/>
    <p:sldId id="485" r:id="rId11"/>
    <p:sldId id="486" r:id="rId12"/>
    <p:sldId id="488" r:id="rId13"/>
    <p:sldId id="484" r:id="rId14"/>
    <p:sldId id="489" r:id="rId15"/>
    <p:sldId id="490" r:id="rId16"/>
    <p:sldId id="491" r:id="rId17"/>
    <p:sldId id="492" r:id="rId18"/>
    <p:sldId id="493" r:id="rId19"/>
  </p:sldIdLst>
  <p:sldSz cx="9144000" cy="6858000" type="screen4x3"/>
  <p:notesSz cx="6669088" cy="9926638"/>
  <p:defaultTextStyle>
    <a:defPPr>
      <a:defRPr lang="fr-FR"/>
    </a:defPPr>
    <a:lvl1pPr algn="ctr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752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PIN Frederic ResgGtsRetMdbScl" initials="CFR" lastIdx="1" clrIdx="0">
    <p:extLst>
      <p:ext uri="{19B8F6BF-5375-455C-9EA6-DF929625EA0E}">
        <p15:presenceInfo xmlns:p15="http://schemas.microsoft.com/office/powerpoint/2012/main" userId="COPIN Frederic ResgGtsRetMdbSc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00"/>
    <a:srgbClr val="E1E1E1"/>
    <a:srgbClr val="F8F8F8"/>
    <a:srgbClr val="C0C0C0"/>
    <a:srgbClr val="FFFFFF"/>
    <a:srgbClr val="CFCFCF"/>
    <a:srgbClr val="969696"/>
    <a:srgbClr val="E60028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615" autoAdjust="0"/>
    <p:restoredTop sz="86444" autoAdjust="0"/>
  </p:normalViewPr>
  <p:slideViewPr>
    <p:cSldViewPr>
      <p:cViewPr varScale="1">
        <p:scale>
          <a:sx n="85" d="100"/>
          <a:sy n="85" d="100"/>
        </p:scale>
        <p:origin x="60" y="80"/>
      </p:cViewPr>
      <p:guideLst>
        <p:guide orient="horz" pos="1752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06" y="-10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90515" cy="49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29" tIns="46264" rIns="92529" bIns="46264" numCol="1" anchor="t" anchorCtr="0" compatLnSpc="1">
            <a:prstTxWarp prst="textNoShape">
              <a:avLst/>
            </a:prstTxWarp>
          </a:bodyPr>
          <a:lstStyle>
            <a:lvl1pPr algn="l" defTabSz="925397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7002" y="1"/>
            <a:ext cx="2890514" cy="49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29" tIns="46264" rIns="92529" bIns="46264" numCol="1" anchor="t" anchorCtr="0" compatLnSpc="1">
            <a:prstTxWarp prst="textNoShape">
              <a:avLst/>
            </a:prstTxWarp>
          </a:bodyPr>
          <a:lstStyle>
            <a:lvl1pPr algn="r" defTabSz="925397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4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67"/>
            <a:ext cx="2890515" cy="49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29" tIns="46264" rIns="92529" bIns="46264" numCol="1" anchor="b" anchorCtr="0" compatLnSpc="1">
            <a:prstTxWarp prst="textNoShape">
              <a:avLst/>
            </a:prstTxWarp>
          </a:bodyPr>
          <a:lstStyle>
            <a:lvl1pPr algn="l" defTabSz="925397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4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7002" y="9430067"/>
            <a:ext cx="2890514" cy="49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29" tIns="46264" rIns="92529" bIns="46264" numCol="1" anchor="b" anchorCtr="0" compatLnSpc="1">
            <a:prstTxWarp prst="textNoShape">
              <a:avLst/>
            </a:prstTxWarp>
          </a:bodyPr>
          <a:lstStyle>
            <a:lvl1pPr algn="r" defTabSz="925397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69525D6-58F2-4DB6-A062-50FA9ADA135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90515" cy="49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29" tIns="46264" rIns="92529" bIns="46264" numCol="1" anchor="t" anchorCtr="0" compatLnSpc="1">
            <a:prstTxWarp prst="textNoShape">
              <a:avLst/>
            </a:prstTxWarp>
          </a:bodyPr>
          <a:lstStyle>
            <a:lvl1pPr algn="l" defTabSz="925397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002" y="1"/>
            <a:ext cx="2890514" cy="49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29" tIns="46264" rIns="92529" bIns="46264" numCol="1" anchor="t" anchorCtr="0" compatLnSpc="1">
            <a:prstTxWarp prst="textNoShape">
              <a:avLst/>
            </a:prstTxWarp>
          </a:bodyPr>
          <a:lstStyle>
            <a:lvl1pPr algn="r" defTabSz="925397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437" y="4715035"/>
            <a:ext cx="5336214" cy="4465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29" tIns="46264" rIns="92529" bIns="462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67"/>
            <a:ext cx="2890515" cy="49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29" tIns="46264" rIns="92529" bIns="46264" numCol="1" anchor="b" anchorCtr="0" compatLnSpc="1">
            <a:prstTxWarp prst="textNoShape">
              <a:avLst/>
            </a:prstTxWarp>
          </a:bodyPr>
          <a:lstStyle>
            <a:lvl1pPr algn="l" defTabSz="925397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002" y="9430067"/>
            <a:ext cx="2890514" cy="49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29" tIns="46264" rIns="92529" bIns="46264" numCol="1" anchor="b" anchorCtr="0" compatLnSpc="1">
            <a:prstTxWarp prst="textNoShape">
              <a:avLst/>
            </a:prstTxWarp>
          </a:bodyPr>
          <a:lstStyle>
            <a:lvl1pPr algn="r" defTabSz="925397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0D39C24-698B-438E-B30B-50CE441EDBF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D39C24-698B-438E-B30B-50CE441EDBF9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D39C24-698B-438E-B30B-50CE441EDBF9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836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3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14.jpeg"/><Relationship Id="rId9" Type="http://schemas.openxmlformats.org/officeDocument/2006/relationships/image" Target="../media/image17.jpe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3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14.jpeg"/><Relationship Id="rId9" Type="http://schemas.openxmlformats.org/officeDocument/2006/relationships/image" Target="../media/image17.jpe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3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14.jpeg"/><Relationship Id="rId9" Type="http://schemas.openxmlformats.org/officeDocument/2006/relationships/image" Target="../media/image17.jpe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3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14.jpeg"/><Relationship Id="rId9" Type="http://schemas.openxmlformats.org/officeDocument/2006/relationships/image" Target="../media/image17.jpe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3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14.jpeg"/><Relationship Id="rId9" Type="http://schemas.openxmlformats.org/officeDocument/2006/relationships/image" Target="../media/image17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3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14.jpeg"/><Relationship Id="rId9" Type="http://schemas.openxmlformats.org/officeDocument/2006/relationships/image" Target="../media/image17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3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14.jpeg"/><Relationship Id="rId9" Type="http://schemas.openxmlformats.org/officeDocument/2006/relationships/image" Target="../media/image17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 userDrawn="1"/>
        </p:nvSpPr>
        <p:spPr bwMode="gray">
          <a:xfrm flipV="1">
            <a:off x="4572000" y="209550"/>
            <a:ext cx="0" cy="266700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pic>
        <p:nvPicPr>
          <p:cNvPr id="5" name="Picture 11" descr="SOCEE10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359150" y="6116638"/>
            <a:ext cx="2425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43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57213" y="2085975"/>
            <a:ext cx="8029575" cy="2681288"/>
          </a:xfrm>
        </p:spPr>
        <p:txBody>
          <a:bodyPr/>
          <a:lstStyle>
            <a:lvl1pPr algn="ctr">
              <a:defRPr sz="3400" b="0"/>
            </a:lvl1pPr>
          </a:lstStyle>
          <a:p>
            <a:r>
              <a:rPr lang="fr-FR" noProof="0" dirty="0"/>
              <a:t>Cliquez pour modifier le style du titre</a:t>
            </a:r>
          </a:p>
        </p:txBody>
      </p:sp>
      <p:sp>
        <p:nvSpPr>
          <p:cNvPr id="9543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57213" y="1295400"/>
            <a:ext cx="8029575" cy="719138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sz="1200"/>
            </a:lvl1pPr>
          </a:lstStyle>
          <a:p>
            <a:r>
              <a:rPr lang="fr-FR" noProof="0" dirty="0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57213" y="4849813"/>
            <a:ext cx="8029575" cy="479425"/>
          </a:xfrm>
        </p:spPr>
        <p:txBody>
          <a:bodyPr rIns="0" anchor="b"/>
          <a:lstStyle>
            <a:lvl1pPr algn="ctr">
              <a:defRPr sz="1100"/>
            </a:lvl1pPr>
          </a:lstStyle>
          <a:p>
            <a:pPr>
              <a:defRPr/>
            </a:pPr>
            <a:r>
              <a:rPr lang="fr-FR"/>
              <a:t>date </a:t>
            </a:r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30329" y="891347"/>
            <a:ext cx="8693102" cy="5248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itchFamily="34" charset="0"/>
              </a:rPr>
              <a:t> 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7530737" y="86556"/>
            <a:ext cx="1522028" cy="1061437"/>
            <a:chOff x="0" y="83095"/>
            <a:chExt cx="7877377" cy="5493553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9750" y="2005860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3250" y="1987771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500" y="1058665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499" y="2986836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986836"/>
              <a:ext cx="2163763" cy="1646859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568" y="3919325"/>
              <a:ext cx="2156311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9" y="1023452"/>
              <a:ext cx="2163763" cy="1646859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614" y="3902305"/>
              <a:ext cx="2163763" cy="1639234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194" y="83095"/>
              <a:ext cx="2163763" cy="164409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</p:grpSp>
    </p:spTree>
    <p:extLst>
      <p:ext uri="{BB962C8B-B14F-4D97-AF65-F5344CB8AC3E}">
        <p14:creationId xmlns:p14="http://schemas.microsoft.com/office/powerpoint/2010/main" val="195662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82"/>
          <p:cNvSpPr/>
          <p:nvPr userDrawn="1"/>
        </p:nvSpPr>
        <p:spPr>
          <a:xfrm>
            <a:off x="158912" y="163324"/>
            <a:ext cx="874348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defRPr sz="5000" b="0" spc="-100">
                <a:solidFill>
                  <a:srgbClr val="0C3D40"/>
                </a:solidFill>
              </a:defRPr>
            </a:lvl1pPr>
          </a:lstStyle>
          <a:p>
            <a:pPr>
              <a:defRPr sz="1800" spc="0">
                <a:solidFill>
                  <a:srgbClr val="000000"/>
                </a:solidFill>
              </a:defRPr>
            </a:pPr>
            <a:r>
              <a:rPr lang="fr-FR" sz="1200" b="1" spc="100" dirty="0">
                <a:solidFill>
                  <a:srgbClr val="000000"/>
                </a:solidFill>
                <a:latin typeface="Arial" pitchFamily="34" charset="0"/>
                <a:ea typeface="HelveticaNeueLT Com 75 Bd"/>
                <a:cs typeface="Arial" pitchFamily="34" charset="0"/>
              </a:rPr>
              <a:t>STEP_01</a:t>
            </a:r>
          </a:p>
        </p:txBody>
      </p:sp>
      <p:sp>
        <p:nvSpPr>
          <p:cNvPr id="4" name="Shape 182"/>
          <p:cNvSpPr/>
          <p:nvPr userDrawn="1"/>
        </p:nvSpPr>
        <p:spPr>
          <a:xfrm>
            <a:off x="1053356" y="160820"/>
            <a:ext cx="849448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defRPr sz="5000" b="0" spc="-100">
                <a:solidFill>
                  <a:srgbClr val="0C3D40"/>
                </a:solidFill>
              </a:defRPr>
            </a:lvl1pPr>
          </a:lstStyle>
          <a:p>
            <a:pPr>
              <a:defRPr sz="1800" spc="0">
                <a:solidFill>
                  <a:srgbClr val="000000"/>
                </a:solidFill>
              </a:defRPr>
            </a:pPr>
            <a:r>
              <a:rPr lang="fr-FR" sz="1200" spc="100" dirty="0">
                <a:solidFill>
                  <a:srgbClr val="9F9F9F"/>
                </a:solidFill>
                <a:latin typeface="Arial" pitchFamily="34" charset="0"/>
                <a:ea typeface="HelveticaNeueLT Com 75 Bd"/>
                <a:cs typeface="Arial" pitchFamily="34" charset="0"/>
              </a:rPr>
              <a:t>STEP_02</a:t>
            </a:r>
          </a:p>
        </p:txBody>
      </p:sp>
      <p:sp>
        <p:nvSpPr>
          <p:cNvPr id="5" name="Shape 182"/>
          <p:cNvSpPr/>
          <p:nvPr userDrawn="1"/>
        </p:nvSpPr>
        <p:spPr>
          <a:xfrm>
            <a:off x="1939095" y="165582"/>
            <a:ext cx="89962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defRPr sz="5000" b="0" spc="-100">
                <a:solidFill>
                  <a:srgbClr val="0C3D40"/>
                </a:solidFill>
              </a:defRPr>
            </a:lvl1pPr>
          </a:lstStyle>
          <a:p>
            <a:pPr>
              <a:defRPr sz="1800" spc="0">
                <a:solidFill>
                  <a:srgbClr val="000000"/>
                </a:solidFill>
              </a:defRPr>
            </a:pPr>
            <a:r>
              <a:rPr lang="fr-FR" sz="1200" spc="100" dirty="0">
                <a:solidFill>
                  <a:srgbClr val="9F9F9F"/>
                </a:solidFill>
                <a:latin typeface="Arial" pitchFamily="34" charset="0"/>
                <a:ea typeface="HelveticaNeueLT Com 75 Bd"/>
                <a:cs typeface="Arial" pitchFamily="34" charset="0"/>
              </a:rPr>
              <a:t>STEP_03</a:t>
            </a:r>
          </a:p>
        </p:txBody>
      </p:sp>
      <p:sp>
        <p:nvSpPr>
          <p:cNvPr id="6" name="Shape 182"/>
          <p:cNvSpPr/>
          <p:nvPr userDrawn="1"/>
        </p:nvSpPr>
        <p:spPr>
          <a:xfrm>
            <a:off x="2838715" y="163324"/>
            <a:ext cx="849448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defRPr sz="5000" b="0" spc="-100">
                <a:solidFill>
                  <a:srgbClr val="0C3D40"/>
                </a:solidFill>
              </a:defRPr>
            </a:lvl1pPr>
          </a:lstStyle>
          <a:p>
            <a:pPr>
              <a:defRPr sz="1800" spc="0">
                <a:solidFill>
                  <a:srgbClr val="000000"/>
                </a:solidFill>
              </a:defRPr>
            </a:pPr>
            <a:r>
              <a:rPr lang="fr-FR" sz="1200" spc="100" dirty="0">
                <a:solidFill>
                  <a:srgbClr val="9F9F9F"/>
                </a:solidFill>
                <a:latin typeface="Arial" pitchFamily="34" charset="0"/>
                <a:ea typeface="HelveticaNeueLT Com 75 Bd"/>
                <a:cs typeface="Arial" pitchFamily="34" charset="0"/>
              </a:rPr>
              <a:t>STEP_04</a:t>
            </a:r>
          </a:p>
        </p:txBody>
      </p:sp>
      <p:sp>
        <p:nvSpPr>
          <p:cNvPr id="7" name="Shape 182"/>
          <p:cNvSpPr/>
          <p:nvPr userDrawn="1"/>
        </p:nvSpPr>
        <p:spPr>
          <a:xfrm>
            <a:off x="164721" y="381507"/>
            <a:ext cx="5207000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defRPr sz="5000" b="0" spc="-100">
                <a:solidFill>
                  <a:srgbClr val="0C3D40"/>
                </a:solidFill>
              </a:defRPr>
            </a:lvl1pPr>
          </a:lstStyle>
          <a:p>
            <a:pPr algn="l">
              <a:defRPr sz="1800" spc="0">
                <a:solidFill>
                  <a:srgbClr val="000000"/>
                </a:solidFill>
              </a:defRPr>
            </a:pPr>
            <a:r>
              <a:rPr lang="fr-FR" sz="2200" b="1" spc="100" dirty="0">
                <a:solidFill>
                  <a:srgbClr val="000000"/>
                </a:solidFill>
                <a:latin typeface="Arial" pitchFamily="34" charset="0"/>
                <a:ea typeface="HelveticaNeueLT Com 75 Bd"/>
                <a:cs typeface="Arial" pitchFamily="34" charset="0"/>
              </a:rPr>
              <a:t>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30329" y="891347"/>
            <a:ext cx="8693102" cy="5248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itchFamily="34" charset="0"/>
              </a:rPr>
              <a:t> 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7530737" y="86556"/>
            <a:ext cx="1522028" cy="1061437"/>
            <a:chOff x="0" y="83095"/>
            <a:chExt cx="7877377" cy="5493553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9750" y="2005860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3250" y="1987771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500" y="1058665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499" y="2986836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986836"/>
              <a:ext cx="2163763" cy="1646859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568" y="3919325"/>
              <a:ext cx="2156311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9" y="1023452"/>
              <a:ext cx="2163763" cy="1646859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614" y="3902305"/>
              <a:ext cx="2163763" cy="1639234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194" y="83095"/>
              <a:ext cx="2163763" cy="164409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</p:grpSp>
    </p:spTree>
    <p:extLst>
      <p:ext uri="{BB962C8B-B14F-4D97-AF65-F5344CB8AC3E}">
        <p14:creationId xmlns:p14="http://schemas.microsoft.com/office/powerpoint/2010/main" val="1603053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82"/>
          <p:cNvSpPr/>
          <p:nvPr userDrawn="1"/>
        </p:nvSpPr>
        <p:spPr>
          <a:xfrm>
            <a:off x="203797" y="149264"/>
            <a:ext cx="3489199" cy="6078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ctr">
              <a:defRPr sz="5000" b="0" spc="-100">
                <a:solidFill>
                  <a:srgbClr val="0C3D40"/>
                </a:solidFill>
              </a:defRPr>
            </a:lvl1pPr>
          </a:lstStyle>
          <a:p>
            <a:pPr algn="l">
              <a:defRPr sz="1800" spc="0">
                <a:solidFill>
                  <a:srgbClr val="000000"/>
                </a:solidFill>
              </a:defRPr>
            </a:pPr>
            <a:r>
              <a:rPr lang="fr-FR" sz="2200" b="1" spc="38" dirty="0">
                <a:solidFill>
                  <a:srgbClr val="000000"/>
                </a:solidFill>
                <a:latin typeface="Arial" pitchFamily="34" charset="0"/>
                <a:ea typeface="HelveticaNeueLT Com 75 Bd"/>
                <a:cs typeface="Arial" pitchFamily="34" charset="0"/>
              </a:rPr>
              <a:t>TITLE</a:t>
            </a:r>
          </a:p>
          <a:p>
            <a:pPr algn="l">
              <a:defRPr sz="1800" spc="0">
                <a:solidFill>
                  <a:srgbClr val="000000"/>
                </a:solidFill>
              </a:defRPr>
            </a:pPr>
            <a:r>
              <a:rPr lang="fr-FR" sz="1500" spc="38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HelveticaNeueLT Com 45 Lt"/>
                <a:cs typeface="Arial" pitchFamily="34" charset="0"/>
              </a:rPr>
              <a:t>YOUR TAGLINE GOES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230329" y="891347"/>
            <a:ext cx="8693102" cy="5248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itchFamily="34" charset="0"/>
              </a:rPr>
              <a:t> 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7530737" y="86556"/>
            <a:ext cx="1522028" cy="1061437"/>
            <a:chOff x="0" y="83095"/>
            <a:chExt cx="7877377" cy="5493553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9750" y="2005860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3250" y="1987771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500" y="1058665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499" y="2986836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986836"/>
              <a:ext cx="2163763" cy="1646859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568" y="3919325"/>
              <a:ext cx="2156311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9" y="1023452"/>
              <a:ext cx="2163763" cy="1646859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614" y="3902305"/>
              <a:ext cx="2163763" cy="1639234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194" y="83095"/>
              <a:ext cx="2163763" cy="164409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</p:grpSp>
    </p:spTree>
    <p:extLst>
      <p:ext uri="{BB962C8B-B14F-4D97-AF65-F5344CB8AC3E}">
        <p14:creationId xmlns:p14="http://schemas.microsoft.com/office/powerpoint/2010/main" val="1781656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out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30329" y="891347"/>
            <a:ext cx="4374039" cy="5248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itchFamily="34" charset="0"/>
              </a:rPr>
              <a:t> 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7530737" y="86556"/>
            <a:ext cx="1522028" cy="1061437"/>
            <a:chOff x="0" y="83095"/>
            <a:chExt cx="7877377" cy="549355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9750" y="2005860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3250" y="1987771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500" y="1058665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499" y="2986836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986836"/>
              <a:ext cx="2163763" cy="1646859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568" y="3919325"/>
              <a:ext cx="2156311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9" y="1023452"/>
              <a:ext cx="2163763" cy="1646859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614" y="3902305"/>
              <a:ext cx="2163763" cy="1639234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194" y="83095"/>
              <a:ext cx="2163763" cy="164409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</p:grpSp>
    </p:spTree>
    <p:extLst>
      <p:ext uri="{BB962C8B-B14F-4D97-AF65-F5344CB8AC3E}">
        <p14:creationId xmlns:p14="http://schemas.microsoft.com/office/powerpoint/2010/main" val="1981937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out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1999" y="891347"/>
            <a:ext cx="4351431" cy="5248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itchFamily="34" charset="0"/>
              </a:rPr>
              <a:t> 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7530737" y="86556"/>
            <a:ext cx="1522028" cy="1061437"/>
            <a:chOff x="0" y="83095"/>
            <a:chExt cx="7877377" cy="5493553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9750" y="2005860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3250" y="1987771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500" y="1058665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499" y="2986836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986836"/>
              <a:ext cx="2163763" cy="1646859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568" y="3919325"/>
              <a:ext cx="2156311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9" y="1023452"/>
              <a:ext cx="2163763" cy="1646859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614" y="3902305"/>
              <a:ext cx="2163763" cy="1639234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194" y="83095"/>
              <a:ext cx="2163763" cy="164409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</p:grpSp>
    </p:spTree>
    <p:extLst>
      <p:ext uri="{BB962C8B-B14F-4D97-AF65-F5344CB8AC3E}">
        <p14:creationId xmlns:p14="http://schemas.microsoft.com/office/powerpoint/2010/main" val="1819917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7530737" y="86556"/>
            <a:ext cx="1522028" cy="1061437"/>
            <a:chOff x="0" y="83095"/>
            <a:chExt cx="7877377" cy="5493553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9750" y="2005860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3250" y="1987771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500" y="1058665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499" y="2986836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986836"/>
              <a:ext cx="2163763" cy="1646859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568" y="3919325"/>
              <a:ext cx="2156311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9" y="1023452"/>
              <a:ext cx="2163763" cy="1646859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614" y="3902305"/>
              <a:ext cx="2163763" cy="1639234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194" y="83095"/>
              <a:ext cx="2163763" cy="164409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</p:grpSp>
    </p:spTree>
    <p:extLst>
      <p:ext uri="{BB962C8B-B14F-4D97-AF65-F5344CB8AC3E}">
        <p14:creationId xmlns:p14="http://schemas.microsoft.com/office/powerpoint/2010/main" val="49851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6079238" y="891348"/>
            <a:ext cx="2826005" cy="5248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itchFamily="34" charset="0"/>
              </a:rPr>
              <a:t>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3151552" y="891348"/>
            <a:ext cx="2826005" cy="5248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itchFamily="34" charset="0"/>
              </a:rPr>
              <a:t>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31474" y="891348"/>
            <a:ext cx="2826005" cy="5248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itchFamily="34" charset="0"/>
              </a:rPr>
              <a:t> 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7530737" y="86556"/>
            <a:ext cx="1522028" cy="1061437"/>
            <a:chOff x="0" y="83095"/>
            <a:chExt cx="7877377" cy="5493553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9750" y="2005860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3250" y="1987771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500" y="1058665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499" y="2986836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986836"/>
              <a:ext cx="2163763" cy="1646859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568" y="3919325"/>
              <a:ext cx="2156311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9" y="1023452"/>
              <a:ext cx="2163763" cy="1646859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614" y="3902305"/>
              <a:ext cx="2163763" cy="1639234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194" y="83095"/>
              <a:ext cx="2163763" cy="164409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</p:grpSp>
    </p:spTree>
    <p:extLst>
      <p:ext uri="{BB962C8B-B14F-4D97-AF65-F5344CB8AC3E}">
        <p14:creationId xmlns:p14="http://schemas.microsoft.com/office/powerpoint/2010/main" val="202943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noProof="0" dirty="0"/>
              <a:t>Cliquez pour 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date </a:t>
            </a:r>
            <a:endParaRPr lang="fr-F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 </a:t>
            </a:r>
            <a:fld id="{9EBD6E4C-9CFF-4171-834B-425E25346C50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RET/GTS - Meetup Middleware</a:t>
            </a:r>
            <a:endParaRPr lang="fr-FR" dirty="0"/>
          </a:p>
        </p:txBody>
      </p:sp>
      <p:pic>
        <p:nvPicPr>
          <p:cNvPr id="7" name="Image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870" y="11470"/>
            <a:ext cx="1255078" cy="124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Cliquez pour modifier le style du titre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date </a:t>
            </a:r>
            <a:endParaRPr lang="fr-FR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 </a:t>
            </a:r>
            <a:fld id="{A7A36EE9-5D65-4E3B-854C-CE2025E45EC7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RET/GTS - Meetup Middleware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date </a:t>
            </a:r>
            <a:endParaRPr lang="fr-FR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 </a:t>
            </a:r>
            <a:fld id="{AD063547-86E0-4BBD-B0E8-356704386F13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RET/GTS - Meetup Middleware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723900" y="3573463"/>
            <a:ext cx="7696200" cy="0"/>
          </a:xfrm>
          <a:prstGeom prst="line">
            <a:avLst/>
          </a:prstGeom>
          <a:noFill/>
          <a:ln w="57150">
            <a:solidFill>
              <a:srgbClr val="E60028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6688" y="2636912"/>
            <a:ext cx="7772400" cy="912869"/>
          </a:xfrm>
        </p:spPr>
        <p:txBody>
          <a:bodyPr/>
          <a:lstStyle>
            <a:lvl1pPr algn="ctr">
              <a:defRPr sz="3200" b="1" cap="none" baseline="0"/>
            </a:lvl1pPr>
          </a:lstStyle>
          <a:p>
            <a:r>
              <a:rPr lang="fr-FR" dirty="0"/>
              <a:t>Cliquez pour modifier le style du titre</a:t>
            </a:r>
            <a:endParaRPr lang="fr-C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12"/>
          <p:cNvCxnSpPr>
            <a:cxnSpLocks noChangeShapeType="1"/>
          </p:cNvCxnSpPr>
          <p:nvPr userDrawn="1"/>
        </p:nvCxnSpPr>
        <p:spPr bwMode="auto">
          <a:xfrm>
            <a:off x="4603750" y="981075"/>
            <a:ext cx="0" cy="5111750"/>
          </a:xfrm>
          <a:prstGeom prst="line">
            <a:avLst/>
          </a:prstGeom>
          <a:noFill/>
          <a:ln w="19050" algn="ctr">
            <a:solidFill>
              <a:srgbClr val="E60028"/>
            </a:solidFill>
            <a:round/>
            <a:headEnd/>
            <a:tailEnd/>
          </a:ln>
        </p:spPr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3"/>
          </p:nvPr>
        </p:nvSpPr>
        <p:spPr>
          <a:xfrm>
            <a:off x="550383" y="1051107"/>
            <a:ext cx="3877601" cy="5041718"/>
          </a:xfrm>
        </p:spPr>
        <p:txBody>
          <a:bodyPr/>
          <a:lstStyle>
            <a:lvl1pPr>
              <a:defRPr lang="fr-FR" sz="1600" b="1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1400" dirty="0" smtClean="0">
                <a:solidFill>
                  <a:srgbClr val="000000"/>
                </a:solidFill>
                <a:latin typeface="+mn-lt"/>
                <a:cs typeface="+mn-cs"/>
              </a:defRPr>
            </a:lvl2pPr>
            <a:lvl3pPr>
              <a:defRPr lang="fr-FR" sz="1200" dirty="0" smtClean="0">
                <a:solidFill>
                  <a:srgbClr val="000000"/>
                </a:solidFill>
                <a:latin typeface="+mn-lt"/>
                <a:cs typeface="+mn-cs"/>
              </a:defRPr>
            </a:lvl3pPr>
            <a:lvl4pPr>
              <a:defRPr lang="fr-FR" sz="1000" dirty="0" smtClean="0">
                <a:solidFill>
                  <a:srgbClr val="000000"/>
                </a:solidFill>
                <a:latin typeface="+mn-lt"/>
                <a:cs typeface="+mn-cs"/>
              </a:defRPr>
            </a:lvl4pPr>
            <a:lvl5pPr>
              <a:defRPr lang="fr-CA" sz="800" dirty="0" smtClean="0">
                <a:solidFill>
                  <a:srgbClr val="000000"/>
                </a:solidFill>
                <a:latin typeface="+mn-lt"/>
                <a:cs typeface="+mn-c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11" name="Espace réservé du contenu 7"/>
          <p:cNvSpPr>
            <a:spLocks noGrp="1"/>
          </p:cNvSpPr>
          <p:nvPr>
            <p:ph sz="quarter" idx="14"/>
          </p:nvPr>
        </p:nvSpPr>
        <p:spPr>
          <a:xfrm>
            <a:off x="4777589" y="1050313"/>
            <a:ext cx="3877601" cy="5041718"/>
          </a:xfrm>
        </p:spPr>
        <p:txBody>
          <a:bodyPr/>
          <a:lstStyle>
            <a:lvl1pPr>
              <a:defRPr lang="fr-FR" sz="1600" b="1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1400" dirty="0" smtClean="0">
                <a:solidFill>
                  <a:srgbClr val="000000"/>
                </a:solidFill>
                <a:latin typeface="+mn-lt"/>
                <a:cs typeface="+mn-cs"/>
              </a:defRPr>
            </a:lvl2pPr>
            <a:lvl3pPr>
              <a:defRPr lang="fr-FR" sz="1200" dirty="0" smtClean="0">
                <a:solidFill>
                  <a:srgbClr val="000000"/>
                </a:solidFill>
                <a:latin typeface="+mn-lt"/>
                <a:cs typeface="+mn-cs"/>
              </a:defRPr>
            </a:lvl3pPr>
            <a:lvl4pPr>
              <a:defRPr lang="fr-FR" sz="1000" dirty="0" smtClean="0">
                <a:solidFill>
                  <a:srgbClr val="000000"/>
                </a:solidFill>
                <a:latin typeface="+mn-lt"/>
                <a:cs typeface="+mn-cs"/>
              </a:defRPr>
            </a:lvl4pPr>
            <a:lvl5pPr>
              <a:defRPr lang="fr-CA" sz="800" dirty="0" smtClean="0">
                <a:solidFill>
                  <a:srgbClr val="000000"/>
                </a:solidFill>
                <a:latin typeface="+mn-lt"/>
                <a:cs typeface="+mn-c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6" name="Espace réservé de la date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date </a:t>
            </a:r>
            <a:endParaRPr lang="fr-FR" dirty="0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6"/>
          </p:nvPr>
        </p:nvSpPr>
        <p:spPr>
          <a:xfrm>
            <a:off x="8532813" y="6416675"/>
            <a:ext cx="360362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 </a:t>
            </a:r>
            <a:fld id="{482FF4D3-E303-4978-B38E-6D15F177363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RET/GTS - Meetup Middleware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/>
            </a:lvl2pPr>
            <a:lvl3pPr>
              <a:defRPr b="0"/>
            </a:lvl3pPr>
          </a:lstStyle>
          <a:p>
            <a:pPr lvl="0"/>
            <a:r>
              <a:rPr lang="fr-FR" noProof="0" dirty="0"/>
              <a:t>Cliquez pour 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date 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 </a:t>
            </a:r>
            <a:fld id="{F216DAA3-9ED3-4F78-8B45-98A0D1533C2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RET/GTS - Meetup Middleware</a:t>
            </a:r>
            <a:endParaRPr lang="fr-FR" dirty="0"/>
          </a:p>
        </p:txBody>
      </p:sp>
      <p:pic>
        <p:nvPicPr>
          <p:cNvPr id="7" name="Image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811" y="37412"/>
            <a:ext cx="1255078" cy="124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date 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 </a:t>
            </a:r>
            <a:fld id="{35F2528F-3612-470B-AE1D-B2BA36C5163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RET/GTS - Meetup Middleware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30329" y="891347"/>
            <a:ext cx="8693102" cy="5248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itchFamily="34" charset="0"/>
              </a:rPr>
              <a:t> 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47123" y="1740344"/>
            <a:ext cx="6353377" cy="4430740"/>
            <a:chOff x="0" y="83095"/>
            <a:chExt cx="7877377" cy="5493553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9750" y="2005860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3250" y="1987771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500" y="1058665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499" y="2986836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986836"/>
              <a:ext cx="2163763" cy="1646859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568" y="3919325"/>
              <a:ext cx="2156311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9" y="1023452"/>
              <a:ext cx="2163763" cy="1646859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614" y="3902305"/>
              <a:ext cx="2163763" cy="1639234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194" y="83095"/>
              <a:ext cx="2163763" cy="164409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</p:grp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2088444" y="945631"/>
            <a:ext cx="6781739" cy="714243"/>
          </a:xfrm>
          <a:prstGeom prst="rect">
            <a:avLst/>
          </a:prstGeom>
        </p:spPr>
        <p:txBody>
          <a:bodyPr/>
          <a:lstStyle>
            <a:lvl1pPr>
              <a:defRPr lang="en-US" sz="2800" b="1" cap="small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defRPr>
            </a:lvl1pPr>
          </a:lstStyle>
          <a:p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Title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0" hasCustomPrompt="1"/>
          </p:nvPr>
        </p:nvSpPr>
        <p:spPr>
          <a:xfrm>
            <a:off x="5170311" y="1964620"/>
            <a:ext cx="3689350" cy="970492"/>
          </a:xfrm>
          <a:prstGeom prst="rect">
            <a:avLst/>
          </a:prstGeom>
        </p:spPr>
        <p:txBody>
          <a:bodyPr/>
          <a:lstStyle>
            <a:lvl1pPr marL="0" indent="0" algn="ctr" defTabSz="171450" rtl="0" eaLnBrk="1" latinLnBrk="0" hangingPunct="1">
              <a:spcBef>
                <a:spcPct val="0"/>
              </a:spcBef>
              <a:buNone/>
              <a:defRPr lang="en-US" sz="2000" b="1" kern="1200" cap="small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defRPr>
            </a:lvl1pPr>
          </a:lstStyle>
          <a:p>
            <a:pPr lvl="0"/>
            <a:r>
              <a:rPr lang="fr-FR" dirty="0"/>
              <a:t>Auteur (s)</a:t>
            </a:r>
            <a:endParaRPr lang="en-US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6394705" y="4438245"/>
            <a:ext cx="2430320" cy="461665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2400" b="1" cap="small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#MDWMeetUp</a:t>
            </a:r>
            <a:endParaRPr lang="en-US" sz="2400" b="1" cap="small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27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group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260350"/>
            <a:ext cx="811847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CLICK TO EDIT MASTER TITLE STYLE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052513"/>
            <a:ext cx="8118475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sp>
        <p:nvSpPr>
          <p:cNvPr id="728070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7451725" y="6416675"/>
            <a:ext cx="93662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date </a:t>
            </a:r>
            <a:endParaRPr lang="fr-FR" dirty="0"/>
          </a:p>
        </p:txBody>
      </p:sp>
      <p:sp>
        <p:nvSpPr>
          <p:cNvPr id="728071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P. </a:t>
            </a:r>
            <a:fld id="{B05F3D86-DCF5-439C-9EBD-9923D33563CD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sp>
        <p:nvSpPr>
          <p:cNvPr id="728072" name="Rectangle 8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1979613" y="6416675"/>
            <a:ext cx="51847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da-DK"/>
              <a:t>RET/GTS - Meetup Middleware</a:t>
            </a:r>
            <a:endParaRPr lang="fr-FR" dirty="0"/>
          </a:p>
        </p:txBody>
      </p:sp>
      <p:sp>
        <p:nvSpPr>
          <p:cNvPr id="728074" name="Line 10"/>
          <p:cNvSpPr>
            <a:spLocks noChangeShapeType="1"/>
          </p:cNvSpPr>
          <p:nvPr userDrawn="1"/>
        </p:nvSpPr>
        <p:spPr bwMode="gray">
          <a:xfrm flipH="1">
            <a:off x="323850" y="6194425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28076" name="Line 12"/>
          <p:cNvSpPr>
            <a:spLocks noChangeShapeType="1"/>
          </p:cNvSpPr>
          <p:nvPr userDrawn="1"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28077" name="Rectangle 13"/>
          <p:cNvSpPr>
            <a:spLocks noChangeArrowheads="1"/>
          </p:cNvSpPr>
          <p:nvPr userDrawn="1"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defRPr/>
            </a:pPr>
            <a:r>
              <a:rPr lang="fr-FR" sz="800" b="1"/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5" r:id="rId1"/>
    <p:sldLayoutId id="2147484500" r:id="rId2"/>
    <p:sldLayoutId id="2147484501" r:id="rId3"/>
    <p:sldLayoutId id="2147484502" r:id="rId4"/>
    <p:sldLayoutId id="2147484506" r:id="rId5"/>
    <p:sldLayoutId id="2147484507" r:id="rId6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b="1">
          <a:solidFill>
            <a:srgbClr val="E60028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b="1">
          <a:solidFill>
            <a:srgbClr val="E60028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b="1">
          <a:solidFill>
            <a:srgbClr val="E60028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b="1">
          <a:solidFill>
            <a:srgbClr val="E60028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b="1">
          <a:solidFill>
            <a:srgbClr val="E60028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100000"/>
        </a:spcBef>
        <a:spcAft>
          <a:spcPct val="0"/>
        </a:spcAft>
        <a:buClr>
          <a:srgbClr val="666666"/>
        </a:buClr>
        <a:buFont typeface="Wingdings" pitchFamily="2" charset="2"/>
        <a:buChar char="§"/>
        <a:defRPr sz="1600" b="1">
          <a:solidFill>
            <a:srgbClr val="000000"/>
          </a:solidFill>
          <a:latin typeface="+mn-lt"/>
          <a:ea typeface="+mn-ea"/>
          <a:cs typeface="+mn-cs"/>
        </a:defRPr>
      </a:lvl1pPr>
      <a:lvl2pPr marL="446088" indent="-180975" algn="l" rtl="0" eaLnBrk="0" fontAlgn="base" hangingPunct="0">
        <a:spcBef>
          <a:spcPct val="50000"/>
        </a:spcBef>
        <a:spcAft>
          <a:spcPct val="0"/>
        </a:spcAft>
        <a:buChar char="•"/>
        <a:defRPr sz="1400">
          <a:solidFill>
            <a:srgbClr val="000000"/>
          </a:solidFill>
          <a:latin typeface="+mn-lt"/>
          <a:cs typeface="+mn-cs"/>
        </a:defRPr>
      </a:lvl2pPr>
      <a:lvl3pPr marL="712788" indent="-1809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▫"/>
        <a:defRPr sz="1200">
          <a:solidFill>
            <a:srgbClr val="000000"/>
          </a:solidFill>
          <a:latin typeface="+mn-lt"/>
          <a:cs typeface="+mn-cs"/>
        </a:defRPr>
      </a:lvl3pPr>
      <a:lvl4pPr marL="990600" indent="-179388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-"/>
        <a:defRPr sz="1000">
          <a:solidFill>
            <a:srgbClr val="000000"/>
          </a:solidFill>
          <a:latin typeface="+mn-lt"/>
          <a:cs typeface="+mn-cs"/>
        </a:defRPr>
      </a:lvl4pPr>
      <a:lvl5pPr marL="1257300" indent="-160338" algn="l" rtl="0" eaLnBrk="0" fontAlgn="base" hangingPunct="0">
        <a:spcBef>
          <a:spcPct val="0"/>
        </a:spcBef>
        <a:spcAft>
          <a:spcPct val="0"/>
        </a:spcAft>
        <a:buFont typeface="Arial" charset="0"/>
        <a:buChar char="."/>
        <a:defRPr sz="800">
          <a:solidFill>
            <a:srgbClr val="000000"/>
          </a:solidFill>
          <a:latin typeface="+mn-lt"/>
          <a:cs typeface="+mn-cs"/>
        </a:defRPr>
      </a:lvl5pPr>
      <a:lvl6pPr marL="13430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6pPr>
      <a:lvl7pPr marL="18002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7pPr>
      <a:lvl8pPr marL="22574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8pPr>
      <a:lvl9pPr marL="27146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0" descr="group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1125538"/>
            <a:ext cx="802957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CLICK TO EDIT MASTER TITLE STYLE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916113"/>
            <a:ext cx="8029575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gray">
          <a:xfrm flipV="1">
            <a:off x="4572000" y="260350"/>
            <a:ext cx="0" cy="504825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7451725" y="6416675"/>
            <a:ext cx="93662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date </a:t>
            </a:r>
          </a:p>
        </p:txBody>
      </p:sp>
      <p:sp>
        <p:nvSpPr>
          <p:cNvPr id="1046" name="Rectangle 22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P. </a:t>
            </a:r>
            <a:fld id="{C25D48AB-B7EF-49CF-82A7-D463C255363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1979613" y="6416675"/>
            <a:ext cx="51847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da-DK"/>
              <a:t>RET/GTS - Meetup Middleware</a:t>
            </a:r>
            <a:endParaRPr lang="fr-FR" dirty="0"/>
          </a:p>
        </p:txBody>
      </p:sp>
      <p:sp>
        <p:nvSpPr>
          <p:cNvPr id="1048" name="Rectangle 24"/>
          <p:cNvSpPr>
            <a:spLocks noChangeArrowheads="1"/>
          </p:cNvSpPr>
          <p:nvPr userDrawn="1"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defRPr/>
            </a:pPr>
            <a:r>
              <a:rPr lang="fr-FR" sz="800" b="1"/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3" r:id="rId1"/>
  </p:sldLayoutIdLst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spcBef>
          <a:spcPct val="50000"/>
        </a:spcBef>
        <a:spcAft>
          <a:spcPct val="0"/>
        </a:spcAft>
        <a:buFont typeface="Arial" charset="0"/>
        <a:defRPr b="1">
          <a:solidFill>
            <a:srgbClr val="E60028"/>
          </a:solidFill>
          <a:latin typeface="+mn-lt"/>
          <a:ea typeface="+mn-ea"/>
          <a:cs typeface="+mn-cs"/>
        </a:defRPr>
      </a:lvl1pPr>
      <a:lvl2pPr marL="541338" indent="-342900" algn="l" rtl="0" eaLnBrk="0" fontAlgn="base" hangingPunct="0">
        <a:spcBef>
          <a:spcPts val="600"/>
        </a:spcBef>
        <a:spcAft>
          <a:spcPct val="20000"/>
        </a:spcAft>
        <a:buFont typeface="Arial" charset="0"/>
        <a:buAutoNum type="arabicPeriod"/>
        <a:defRPr sz="1600" b="1">
          <a:solidFill>
            <a:srgbClr val="000000"/>
          </a:solidFill>
          <a:latin typeface="+mn-lt"/>
          <a:cs typeface="+mn-cs"/>
        </a:defRPr>
      </a:lvl2pPr>
      <a:lvl3pPr marL="544513" algn="l" rtl="0" eaLnBrk="0" fontAlgn="base" hangingPunct="0">
        <a:spcBef>
          <a:spcPct val="0"/>
        </a:spcBef>
        <a:spcAft>
          <a:spcPct val="20000"/>
        </a:spcAft>
        <a:buSzPct val="80000"/>
        <a:buFont typeface="Wingdings" pitchFamily="2" charset="2"/>
        <a:defRPr sz="1400" b="1" i="1">
          <a:solidFill>
            <a:srgbClr val="000000"/>
          </a:solidFill>
          <a:latin typeface="+mn-lt"/>
          <a:cs typeface="+mn-cs"/>
        </a:defRPr>
      </a:lvl3pPr>
      <a:lvl4pPr marL="544513" algn="l" rtl="0" eaLnBrk="0" fontAlgn="base" hangingPunct="0">
        <a:spcBef>
          <a:spcPct val="0"/>
        </a:spcBef>
        <a:spcAft>
          <a:spcPct val="40000"/>
        </a:spcAft>
        <a:defRPr sz="1000">
          <a:solidFill>
            <a:srgbClr val="000000"/>
          </a:solidFill>
          <a:latin typeface="+mn-lt"/>
          <a:cs typeface="+mn-cs"/>
        </a:defRPr>
      </a:lvl4pPr>
      <a:lvl5pPr marL="544513" algn="l" rtl="0" eaLnBrk="0" fontAlgn="base" hangingPunct="0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cs typeface="+mn-cs"/>
        </a:defRPr>
      </a:lvl5pPr>
      <a:lvl6pPr marL="4826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cs typeface="+mn-cs"/>
        </a:defRPr>
      </a:lvl6pPr>
      <a:lvl7pPr marL="9398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cs typeface="+mn-cs"/>
        </a:defRPr>
      </a:lvl7pPr>
      <a:lvl8pPr marL="13970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cs typeface="+mn-cs"/>
        </a:defRPr>
      </a:lvl8pPr>
      <a:lvl9pPr marL="18542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7" descr="grou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1301750"/>
            <a:ext cx="8029575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2292" name="Rectangle 8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2293938"/>
            <a:ext cx="8029575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68655" name="Line 15"/>
          <p:cNvSpPr>
            <a:spLocks noChangeShapeType="1"/>
          </p:cNvSpPr>
          <p:nvPr/>
        </p:nvSpPr>
        <p:spPr bwMode="gray">
          <a:xfrm flipV="1">
            <a:off x="4572000" y="260350"/>
            <a:ext cx="0" cy="504825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368668" name="Rectangle 2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7451725" y="6416675"/>
            <a:ext cx="93662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date </a:t>
            </a:r>
          </a:p>
        </p:txBody>
      </p:sp>
      <p:sp>
        <p:nvSpPr>
          <p:cNvPr id="368669" name="Rectangle 29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P. </a:t>
            </a:r>
            <a:fld id="{01227CD2-0B50-440F-93F6-BE9142F3B07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368670" name="Rectangle 3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1979613" y="6416675"/>
            <a:ext cx="51847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da-DK"/>
              <a:t>RET/GTS - Meetup Middleware</a:t>
            </a:r>
            <a:endParaRPr lang="fr-FR" dirty="0"/>
          </a:p>
        </p:txBody>
      </p:sp>
      <p:sp>
        <p:nvSpPr>
          <p:cNvPr id="368671" name="Rectangle 31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defRPr/>
            </a:pPr>
            <a:r>
              <a:rPr lang="fr-FR" sz="800" b="1"/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</p:sldLayoutIdLst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E60028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E60028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E60028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E60028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E60028"/>
          </a:solidFill>
          <a:latin typeface="Arial" pitchFamily="34" charset="0"/>
          <a:cs typeface="Arial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pitchFamily="34" charset="0"/>
          <a:cs typeface="Arial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pitchFamily="34" charset="0"/>
          <a:cs typeface="Arial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pitchFamily="34" charset="0"/>
          <a:cs typeface="Arial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pitchFamily="34" charset="0"/>
          <a:cs typeface="Arial" pitchFamily="34" charset="0"/>
        </a:defRPr>
      </a:lvl9pPr>
    </p:titleStyle>
    <p:bodyStyle>
      <a:lvl1pPr marL="4763" indent="-4763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11113" indent="-4763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000000"/>
          </a:solidFill>
          <a:latin typeface="+mn-lt"/>
          <a:cs typeface="+mn-cs"/>
        </a:defRPr>
      </a:lvl2pPr>
      <a:lvl3pPr marL="14288" indent="-1588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Wingdings" pitchFamily="2" charset="2"/>
        <a:defRPr sz="1400">
          <a:solidFill>
            <a:srgbClr val="000000"/>
          </a:solidFill>
          <a:latin typeface="+mn-lt"/>
          <a:cs typeface="+mn-cs"/>
        </a:defRPr>
      </a:lvl3pPr>
      <a:lvl4pPr marL="19050" indent="-31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cs typeface="+mn-cs"/>
        </a:defRPr>
      </a:lvl4pPr>
      <a:lvl5pPr marL="23813" indent="-31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charset="0"/>
        <a:defRPr sz="1000">
          <a:solidFill>
            <a:srgbClr val="000000"/>
          </a:solidFill>
          <a:latin typeface="+mn-lt"/>
          <a:cs typeface="+mn-cs"/>
        </a:defRPr>
      </a:lvl5pPr>
      <a:lvl6pPr marL="4810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pitchFamily="34" charset="0"/>
        <a:defRPr sz="1000">
          <a:solidFill>
            <a:srgbClr val="000000"/>
          </a:solidFill>
          <a:latin typeface="+mn-lt"/>
          <a:cs typeface="+mn-cs"/>
        </a:defRPr>
      </a:lvl6pPr>
      <a:lvl7pPr marL="9382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pitchFamily="34" charset="0"/>
        <a:defRPr sz="1000">
          <a:solidFill>
            <a:srgbClr val="000000"/>
          </a:solidFill>
          <a:latin typeface="+mn-lt"/>
          <a:cs typeface="+mn-cs"/>
        </a:defRPr>
      </a:lvl7pPr>
      <a:lvl8pPr marL="13954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pitchFamily="34" charset="0"/>
        <a:defRPr sz="1000">
          <a:solidFill>
            <a:srgbClr val="000000"/>
          </a:solidFill>
          <a:latin typeface="+mn-lt"/>
          <a:cs typeface="+mn-cs"/>
        </a:defRPr>
      </a:lvl8pPr>
      <a:lvl9pPr marL="18526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pitchFamily="34" charset="0"/>
        <a:defRPr sz="1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647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9" r:id="rId1"/>
    <p:sldLayoutId id="2147484510" r:id="rId2"/>
    <p:sldLayoutId id="2147484511" r:id="rId3"/>
    <p:sldLayoutId id="2147484512" r:id="rId4"/>
    <p:sldLayoutId id="2147484513" r:id="rId5"/>
    <p:sldLayoutId id="2147484514" r:id="rId6"/>
    <p:sldLayoutId id="2147484515" r:id="rId7"/>
    <p:sldLayoutId id="2147484516" r:id="rId8"/>
  </p:sldLayoutIdLst>
  <p:hf hdr="0" ftr="0"/>
  <p:txStyles>
    <p:titleStyle>
      <a:lvl1pPr algn="ctr" defTabSz="171450" rtl="0" eaLnBrk="1" latinLnBrk="0" hangingPunct="1">
        <a:spcBef>
          <a:spcPct val="0"/>
        </a:spcBef>
        <a:buNone/>
        <a:defRPr sz="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17145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8607" indent="-107157" algn="l" defTabSz="17145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" indent="-85725" algn="l" defTabSz="171450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4" indent="-85725" algn="l" defTabSz="171450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4" indent="-85725" algn="l" defTabSz="17145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42974" indent="-85725" algn="l" defTabSz="17145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4" indent="-85725" algn="l" defTabSz="17145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4" indent="-85725" algn="l" defTabSz="17145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4" indent="-85725" algn="l" defTabSz="17145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99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49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699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49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599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ctrTitle"/>
          </p:nvPr>
        </p:nvSpPr>
        <p:spPr>
          <a:xfrm>
            <a:off x="467544" y="3140968"/>
            <a:ext cx="8496943" cy="2681288"/>
          </a:xfrm>
        </p:spPr>
        <p:txBody>
          <a:bodyPr/>
          <a:lstStyle/>
          <a:p>
            <a:r>
              <a:rPr lang="fr-FR" dirty="0" err="1">
                <a:latin typeface="+mn-lt"/>
              </a:rPr>
              <a:t>Meetup</a:t>
            </a:r>
            <a:r>
              <a:rPr lang="fr-FR" dirty="0">
                <a:latin typeface="+mn-lt"/>
              </a:rPr>
              <a:t> Middleware </a:t>
            </a:r>
            <a:br>
              <a:rPr lang="fr-FR" dirty="0">
                <a:latin typeface="+mn-lt"/>
              </a:rPr>
            </a:br>
            <a:br>
              <a:rPr lang="fr-CA" sz="1800" dirty="0"/>
            </a:br>
            <a:endParaRPr lang="fr-CA" sz="2800" dirty="0">
              <a:solidFill>
                <a:srgbClr val="000000"/>
              </a:solidFill>
            </a:endParaRPr>
          </a:p>
        </p:txBody>
      </p:sp>
      <p:sp>
        <p:nvSpPr>
          <p:cNvPr id="16387" name="Sous-titre 2"/>
          <p:cNvSpPr>
            <a:spLocks noGrp="1"/>
          </p:cNvSpPr>
          <p:nvPr>
            <p:ph type="subTitle" idx="1"/>
          </p:nvPr>
        </p:nvSpPr>
        <p:spPr>
          <a:xfrm>
            <a:off x="544637" y="5805264"/>
            <a:ext cx="8029575" cy="719138"/>
          </a:xfrm>
        </p:spPr>
        <p:txBody>
          <a:bodyPr/>
          <a:lstStyle/>
          <a:p>
            <a:r>
              <a:rPr lang="fr-CA" dirty="0"/>
              <a:t>RESG/GTS</a:t>
            </a:r>
          </a:p>
        </p:txBody>
      </p:sp>
      <p:sp>
        <p:nvSpPr>
          <p:cNvPr id="16388" name="Espace réservé de la date 3"/>
          <p:cNvSpPr>
            <a:spLocks noGrp="1"/>
          </p:cNvSpPr>
          <p:nvPr>
            <p:ph type="dt" sz="quarter" idx="10"/>
          </p:nvPr>
        </p:nvSpPr>
        <p:spPr>
          <a:xfrm>
            <a:off x="557213" y="5157192"/>
            <a:ext cx="8029575" cy="479425"/>
          </a:xfrm>
          <a:noFill/>
        </p:spPr>
        <p:txBody>
          <a:bodyPr/>
          <a:lstStyle/>
          <a:p>
            <a:r>
              <a:rPr lang="fr-FR" sz="1200" b="1" dirty="0"/>
              <a:t>28/03/2017 </a:t>
            </a:r>
          </a:p>
        </p:txBody>
      </p:sp>
      <p:sp>
        <p:nvSpPr>
          <p:cNvPr id="16389" name="ZoneTexte 5"/>
          <p:cNvSpPr txBox="1">
            <a:spLocks noChangeArrowheads="1"/>
          </p:cNvSpPr>
          <p:nvPr/>
        </p:nvSpPr>
        <p:spPr bwMode="auto">
          <a:xfrm>
            <a:off x="4241800" y="204788"/>
            <a:ext cx="36512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A" sz="1100" b="1"/>
              <a:t>C1</a:t>
            </a:r>
          </a:p>
        </p:txBody>
      </p:sp>
      <p:pic>
        <p:nvPicPr>
          <p:cNvPr id="6" name="Imag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328" y="923227"/>
            <a:ext cx="3518068" cy="295232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ce réservé de la date 3"/>
          <p:cNvSpPr txBox="1">
            <a:spLocks/>
          </p:cNvSpPr>
          <p:nvPr/>
        </p:nvSpPr>
        <p:spPr bwMode="gray">
          <a:xfrm>
            <a:off x="574873" y="4725144"/>
            <a:ext cx="80295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z="2000" b="1" dirty="0"/>
              <a:t>Informatica 10 : </a:t>
            </a:r>
          </a:p>
          <a:p>
            <a:pPr lvl="0"/>
            <a:r>
              <a:rPr lang="fr-FR" sz="2000" b="1" dirty="0"/>
              <a:t>Nouveautés et points d'attention techniques pour une migration 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migrer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9.1 vers 10.1.1 =&gt; On passe par une étape technique en 9.6</a:t>
            </a:r>
          </a:p>
          <a:p>
            <a:r>
              <a:rPr lang="fr-FR" dirty="0"/>
              <a:t>9.5.1 vers 10.1.1 =&gt; Directement</a:t>
            </a:r>
          </a:p>
          <a:p>
            <a:r>
              <a:rPr lang="fr-FR" dirty="0"/>
              <a:t>9.6.x vers 10.1.1 =&gt; Directement</a:t>
            </a:r>
          </a:p>
          <a:p>
            <a:endParaRPr lang="fr-FR" dirty="0"/>
          </a:p>
          <a:p>
            <a:r>
              <a:rPr lang="fr-FR" u="sng" dirty="0"/>
              <a:t>Point d’attention :</a:t>
            </a:r>
            <a:r>
              <a:rPr lang="fr-FR" dirty="0"/>
              <a:t> Les problématiques en Installation mutualisée ou dédiée ne sont pas les mêmes</a:t>
            </a:r>
          </a:p>
          <a:p>
            <a:pPr lvl="1"/>
            <a:r>
              <a:rPr lang="fr-FR" dirty="0"/>
              <a:t>Migration « in situ » ou Migration en changeant de plateforme</a:t>
            </a:r>
          </a:p>
          <a:p>
            <a:pPr lvl="1"/>
            <a:r>
              <a:rPr lang="fr-FR" dirty="0"/>
              <a:t>Scope et Durée des TNR</a:t>
            </a:r>
          </a:p>
          <a:p>
            <a:pPr lvl="1"/>
            <a:r>
              <a:rPr lang="fr-FR" dirty="0"/>
              <a:t>Optimisation des licences (Informatica ne fait un prêt de licence que de 6 mois / plateforme)</a:t>
            </a:r>
          </a:p>
          <a:p>
            <a:pPr lvl="1"/>
            <a:r>
              <a:rPr lang="fr-FR" dirty="0"/>
              <a:t>Changement du Jeux de caractères du Repository &amp; de sa base</a:t>
            </a:r>
          </a:p>
          <a:p>
            <a:pPr lvl="1"/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RET/GTS - Meetup Middleware</a:t>
            </a:r>
            <a:endParaRPr lang="fr-FR" dirty="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451725" y="6416675"/>
            <a:ext cx="936625" cy="441325"/>
          </a:xfrm>
        </p:spPr>
        <p:txBody>
          <a:bodyPr/>
          <a:lstStyle/>
          <a:p>
            <a:pPr>
              <a:defRPr/>
            </a:pPr>
            <a:r>
              <a:rPr lang="fr-FR" dirty="0"/>
              <a:t>28/03/2017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Q&amp;R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RET/GTS - Meetup Middleware</a:t>
            </a:r>
            <a:endParaRPr lang="fr-FR" dirty="0"/>
          </a:p>
        </p:txBody>
      </p:sp>
      <p:pic>
        <p:nvPicPr>
          <p:cNvPr id="7" name="Shape 395"/>
          <p:cNvPicPr preferRelativeResize="0"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57213" y="1672700"/>
            <a:ext cx="8118475" cy="3799937"/>
          </a:xfrm>
          <a:noFill/>
        </p:spPr>
      </p:pic>
      <p:sp>
        <p:nvSpPr>
          <p:cNvPr id="9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451725" y="6416675"/>
            <a:ext cx="936625" cy="441325"/>
          </a:xfrm>
        </p:spPr>
        <p:txBody>
          <a:bodyPr/>
          <a:lstStyle/>
          <a:p>
            <a:pPr>
              <a:defRPr/>
            </a:pPr>
            <a:r>
              <a:rPr lang="fr-FR" dirty="0"/>
              <a:t>28/03/2017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/>
        </p:nvSpPr>
        <p:spPr>
          <a:xfrm>
            <a:off x="1767295" y="1112808"/>
            <a:ext cx="2270966" cy="5016687"/>
          </a:xfrm>
          <a:custGeom>
            <a:avLst/>
            <a:gdLst>
              <a:gd name="connsiteX0" fmla="*/ 0 w 2056244"/>
              <a:gd name="connsiteY0" fmla="*/ 205624 h 5245240"/>
              <a:gd name="connsiteX1" fmla="*/ 205624 w 2056244"/>
              <a:gd name="connsiteY1" fmla="*/ 0 h 5245240"/>
              <a:gd name="connsiteX2" fmla="*/ 1850620 w 2056244"/>
              <a:gd name="connsiteY2" fmla="*/ 0 h 5245240"/>
              <a:gd name="connsiteX3" fmla="*/ 2056244 w 2056244"/>
              <a:gd name="connsiteY3" fmla="*/ 205624 h 5245240"/>
              <a:gd name="connsiteX4" fmla="*/ 2056244 w 2056244"/>
              <a:gd name="connsiteY4" fmla="*/ 5039616 h 5245240"/>
              <a:gd name="connsiteX5" fmla="*/ 1850620 w 2056244"/>
              <a:gd name="connsiteY5" fmla="*/ 5245240 h 5245240"/>
              <a:gd name="connsiteX6" fmla="*/ 205624 w 2056244"/>
              <a:gd name="connsiteY6" fmla="*/ 5245240 h 5245240"/>
              <a:gd name="connsiteX7" fmla="*/ 0 w 2056244"/>
              <a:gd name="connsiteY7" fmla="*/ 5039616 h 5245240"/>
              <a:gd name="connsiteX8" fmla="*/ 0 w 2056244"/>
              <a:gd name="connsiteY8" fmla="*/ 205624 h 524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6244" h="5245240">
                <a:moveTo>
                  <a:pt x="0" y="205624"/>
                </a:moveTo>
                <a:cubicBezTo>
                  <a:pt x="0" y="92061"/>
                  <a:pt x="92061" y="0"/>
                  <a:pt x="205624" y="0"/>
                </a:cubicBezTo>
                <a:lnTo>
                  <a:pt x="1850620" y="0"/>
                </a:lnTo>
                <a:cubicBezTo>
                  <a:pt x="1964183" y="0"/>
                  <a:pt x="2056244" y="92061"/>
                  <a:pt x="2056244" y="205624"/>
                </a:cubicBezTo>
                <a:lnTo>
                  <a:pt x="2056244" y="5039616"/>
                </a:lnTo>
                <a:cubicBezTo>
                  <a:pt x="2056244" y="5153179"/>
                  <a:pt x="1964183" y="5245240"/>
                  <a:pt x="1850620" y="5245240"/>
                </a:cubicBezTo>
                <a:lnTo>
                  <a:pt x="205624" y="5245240"/>
                </a:lnTo>
                <a:cubicBezTo>
                  <a:pt x="92061" y="5245240"/>
                  <a:pt x="0" y="5153179"/>
                  <a:pt x="0" y="5039616"/>
                </a:cubicBezTo>
                <a:lnTo>
                  <a:pt x="0" y="20562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210" tIns="156210" rIns="156210" bIns="3827878" numCol="1" spcCol="1270" anchor="ctr" anchorCtr="0">
            <a:noAutofit/>
          </a:bodyPr>
          <a:lstStyle/>
          <a:p>
            <a:pPr marL="0" marR="0" lvl="0" indent="0" algn="ctr" defTabSz="1822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Tanami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1994391" y="2711342"/>
            <a:ext cx="1816773" cy="646344"/>
          </a:xfrm>
          <a:custGeom>
            <a:avLst/>
            <a:gdLst>
              <a:gd name="connsiteX0" fmla="*/ 0 w 1644995"/>
              <a:gd name="connsiteY0" fmla="*/ 50359 h 503586"/>
              <a:gd name="connsiteX1" fmla="*/ 50359 w 1644995"/>
              <a:gd name="connsiteY1" fmla="*/ 0 h 503586"/>
              <a:gd name="connsiteX2" fmla="*/ 1594636 w 1644995"/>
              <a:gd name="connsiteY2" fmla="*/ 0 h 503586"/>
              <a:gd name="connsiteX3" fmla="*/ 1644995 w 1644995"/>
              <a:gd name="connsiteY3" fmla="*/ 50359 h 503586"/>
              <a:gd name="connsiteX4" fmla="*/ 1644995 w 1644995"/>
              <a:gd name="connsiteY4" fmla="*/ 453227 h 503586"/>
              <a:gd name="connsiteX5" fmla="*/ 1594636 w 1644995"/>
              <a:gd name="connsiteY5" fmla="*/ 503586 h 503586"/>
              <a:gd name="connsiteX6" fmla="*/ 50359 w 1644995"/>
              <a:gd name="connsiteY6" fmla="*/ 503586 h 503586"/>
              <a:gd name="connsiteX7" fmla="*/ 0 w 1644995"/>
              <a:gd name="connsiteY7" fmla="*/ 453227 h 503586"/>
              <a:gd name="connsiteX8" fmla="*/ 0 w 1644995"/>
              <a:gd name="connsiteY8" fmla="*/ 50359 h 50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995" h="503586">
                <a:moveTo>
                  <a:pt x="0" y="50359"/>
                </a:moveTo>
                <a:cubicBezTo>
                  <a:pt x="0" y="22546"/>
                  <a:pt x="22546" y="0"/>
                  <a:pt x="50359" y="0"/>
                </a:cubicBezTo>
                <a:lnTo>
                  <a:pt x="1594636" y="0"/>
                </a:lnTo>
                <a:cubicBezTo>
                  <a:pt x="1622449" y="0"/>
                  <a:pt x="1644995" y="22546"/>
                  <a:pt x="1644995" y="50359"/>
                </a:cubicBezTo>
                <a:lnTo>
                  <a:pt x="1644995" y="453227"/>
                </a:lnTo>
                <a:cubicBezTo>
                  <a:pt x="1644995" y="481040"/>
                  <a:pt x="1622449" y="503586"/>
                  <a:pt x="1594636" y="503586"/>
                </a:cubicBezTo>
                <a:lnTo>
                  <a:pt x="50359" y="503586"/>
                </a:lnTo>
                <a:cubicBezTo>
                  <a:pt x="22546" y="503586"/>
                  <a:pt x="0" y="481040"/>
                  <a:pt x="0" y="453227"/>
                </a:cubicBezTo>
                <a:lnTo>
                  <a:pt x="0" y="50359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310" tIns="41420" rIns="50310" bIns="41420" numCol="1" spcCol="1270" anchor="ctr" anchorCtr="0">
            <a:normAutofit lnSpcReduction="10000"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RabbitMQ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as a service: automation au service de l’infrastructure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1994391" y="3437572"/>
            <a:ext cx="1816773" cy="581062"/>
          </a:xfrm>
          <a:custGeom>
            <a:avLst/>
            <a:gdLst>
              <a:gd name="connsiteX0" fmla="*/ 0 w 1644995"/>
              <a:gd name="connsiteY0" fmla="*/ 50359 h 503586"/>
              <a:gd name="connsiteX1" fmla="*/ 50359 w 1644995"/>
              <a:gd name="connsiteY1" fmla="*/ 0 h 503586"/>
              <a:gd name="connsiteX2" fmla="*/ 1594636 w 1644995"/>
              <a:gd name="connsiteY2" fmla="*/ 0 h 503586"/>
              <a:gd name="connsiteX3" fmla="*/ 1644995 w 1644995"/>
              <a:gd name="connsiteY3" fmla="*/ 50359 h 503586"/>
              <a:gd name="connsiteX4" fmla="*/ 1644995 w 1644995"/>
              <a:gd name="connsiteY4" fmla="*/ 453227 h 503586"/>
              <a:gd name="connsiteX5" fmla="*/ 1594636 w 1644995"/>
              <a:gd name="connsiteY5" fmla="*/ 503586 h 503586"/>
              <a:gd name="connsiteX6" fmla="*/ 50359 w 1644995"/>
              <a:gd name="connsiteY6" fmla="*/ 503586 h 503586"/>
              <a:gd name="connsiteX7" fmla="*/ 0 w 1644995"/>
              <a:gd name="connsiteY7" fmla="*/ 453227 h 503586"/>
              <a:gd name="connsiteX8" fmla="*/ 0 w 1644995"/>
              <a:gd name="connsiteY8" fmla="*/ 50359 h 50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995" h="503586">
                <a:moveTo>
                  <a:pt x="0" y="50359"/>
                </a:moveTo>
                <a:cubicBezTo>
                  <a:pt x="0" y="22546"/>
                  <a:pt x="22546" y="0"/>
                  <a:pt x="50359" y="0"/>
                </a:cubicBezTo>
                <a:lnTo>
                  <a:pt x="1594636" y="0"/>
                </a:lnTo>
                <a:cubicBezTo>
                  <a:pt x="1622449" y="0"/>
                  <a:pt x="1644995" y="22546"/>
                  <a:pt x="1644995" y="50359"/>
                </a:cubicBezTo>
                <a:lnTo>
                  <a:pt x="1644995" y="453227"/>
                </a:lnTo>
                <a:cubicBezTo>
                  <a:pt x="1644995" y="481040"/>
                  <a:pt x="1622449" y="503586"/>
                  <a:pt x="1594636" y="503586"/>
                </a:cubicBezTo>
                <a:lnTo>
                  <a:pt x="50359" y="503586"/>
                </a:lnTo>
                <a:cubicBezTo>
                  <a:pt x="22546" y="503586"/>
                  <a:pt x="0" y="481040"/>
                  <a:pt x="0" y="453227"/>
                </a:cubicBezTo>
                <a:lnTo>
                  <a:pt x="0" y="50359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310" tIns="41420" rIns="50310" bIns="41420" numCol="1" spcCol="1270" anchor="ctr" anchorCtr="0">
            <a:normAutofit fontScale="92500" lnSpcReduction="10000"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Informatica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10: nouveautés et points d’attention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994391" y="4782328"/>
            <a:ext cx="1816773" cy="660948"/>
          </a:xfrm>
          <a:custGeom>
            <a:avLst/>
            <a:gdLst>
              <a:gd name="connsiteX0" fmla="*/ 0 w 1644995"/>
              <a:gd name="connsiteY0" fmla="*/ 50359 h 503586"/>
              <a:gd name="connsiteX1" fmla="*/ 50359 w 1644995"/>
              <a:gd name="connsiteY1" fmla="*/ 0 h 503586"/>
              <a:gd name="connsiteX2" fmla="*/ 1594636 w 1644995"/>
              <a:gd name="connsiteY2" fmla="*/ 0 h 503586"/>
              <a:gd name="connsiteX3" fmla="*/ 1644995 w 1644995"/>
              <a:gd name="connsiteY3" fmla="*/ 50359 h 503586"/>
              <a:gd name="connsiteX4" fmla="*/ 1644995 w 1644995"/>
              <a:gd name="connsiteY4" fmla="*/ 453227 h 503586"/>
              <a:gd name="connsiteX5" fmla="*/ 1594636 w 1644995"/>
              <a:gd name="connsiteY5" fmla="*/ 503586 h 503586"/>
              <a:gd name="connsiteX6" fmla="*/ 50359 w 1644995"/>
              <a:gd name="connsiteY6" fmla="*/ 503586 h 503586"/>
              <a:gd name="connsiteX7" fmla="*/ 0 w 1644995"/>
              <a:gd name="connsiteY7" fmla="*/ 453227 h 503586"/>
              <a:gd name="connsiteX8" fmla="*/ 0 w 1644995"/>
              <a:gd name="connsiteY8" fmla="*/ 50359 h 50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995" h="503586">
                <a:moveTo>
                  <a:pt x="0" y="50359"/>
                </a:moveTo>
                <a:cubicBezTo>
                  <a:pt x="0" y="22546"/>
                  <a:pt x="22546" y="0"/>
                  <a:pt x="50359" y="0"/>
                </a:cubicBezTo>
                <a:lnTo>
                  <a:pt x="1594636" y="0"/>
                </a:lnTo>
                <a:cubicBezTo>
                  <a:pt x="1622449" y="0"/>
                  <a:pt x="1644995" y="22546"/>
                  <a:pt x="1644995" y="50359"/>
                </a:cubicBezTo>
                <a:lnTo>
                  <a:pt x="1644995" y="453227"/>
                </a:lnTo>
                <a:cubicBezTo>
                  <a:pt x="1644995" y="481040"/>
                  <a:pt x="1622449" y="503586"/>
                  <a:pt x="1594636" y="503586"/>
                </a:cubicBezTo>
                <a:lnTo>
                  <a:pt x="50359" y="503586"/>
                </a:lnTo>
                <a:cubicBezTo>
                  <a:pt x="22546" y="503586"/>
                  <a:pt x="0" y="481040"/>
                  <a:pt x="0" y="453227"/>
                </a:cubicBezTo>
                <a:lnTo>
                  <a:pt x="0" y="50359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310" tIns="41420" rIns="50310" bIns="41420" numCol="1" spcCol="1270" anchor="ctr" anchorCtr="0">
            <a:normAutofit fontScale="92500" lnSpcReduction="20000"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Réussir un déploiement AWS: cas de l’appli NGIM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4208584" y="1112808"/>
            <a:ext cx="2270966" cy="5016687"/>
          </a:xfrm>
          <a:custGeom>
            <a:avLst/>
            <a:gdLst>
              <a:gd name="connsiteX0" fmla="*/ 0 w 2056244"/>
              <a:gd name="connsiteY0" fmla="*/ 205624 h 5245240"/>
              <a:gd name="connsiteX1" fmla="*/ 205624 w 2056244"/>
              <a:gd name="connsiteY1" fmla="*/ 0 h 5245240"/>
              <a:gd name="connsiteX2" fmla="*/ 1850620 w 2056244"/>
              <a:gd name="connsiteY2" fmla="*/ 0 h 5245240"/>
              <a:gd name="connsiteX3" fmla="*/ 2056244 w 2056244"/>
              <a:gd name="connsiteY3" fmla="*/ 205624 h 5245240"/>
              <a:gd name="connsiteX4" fmla="*/ 2056244 w 2056244"/>
              <a:gd name="connsiteY4" fmla="*/ 5039616 h 5245240"/>
              <a:gd name="connsiteX5" fmla="*/ 1850620 w 2056244"/>
              <a:gd name="connsiteY5" fmla="*/ 5245240 h 5245240"/>
              <a:gd name="connsiteX6" fmla="*/ 205624 w 2056244"/>
              <a:gd name="connsiteY6" fmla="*/ 5245240 h 5245240"/>
              <a:gd name="connsiteX7" fmla="*/ 0 w 2056244"/>
              <a:gd name="connsiteY7" fmla="*/ 5039616 h 5245240"/>
              <a:gd name="connsiteX8" fmla="*/ 0 w 2056244"/>
              <a:gd name="connsiteY8" fmla="*/ 205624 h 524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6244" h="5245240">
                <a:moveTo>
                  <a:pt x="0" y="205624"/>
                </a:moveTo>
                <a:cubicBezTo>
                  <a:pt x="0" y="92061"/>
                  <a:pt x="92061" y="0"/>
                  <a:pt x="205624" y="0"/>
                </a:cubicBezTo>
                <a:lnTo>
                  <a:pt x="1850620" y="0"/>
                </a:lnTo>
                <a:cubicBezTo>
                  <a:pt x="1964183" y="0"/>
                  <a:pt x="2056244" y="92061"/>
                  <a:pt x="2056244" y="205624"/>
                </a:cubicBezTo>
                <a:lnTo>
                  <a:pt x="2056244" y="5039616"/>
                </a:lnTo>
                <a:cubicBezTo>
                  <a:pt x="2056244" y="5153179"/>
                  <a:pt x="1964183" y="5245240"/>
                  <a:pt x="1850620" y="5245240"/>
                </a:cubicBezTo>
                <a:lnTo>
                  <a:pt x="205624" y="5245240"/>
                </a:lnTo>
                <a:cubicBezTo>
                  <a:pt x="92061" y="5245240"/>
                  <a:pt x="0" y="5153179"/>
                  <a:pt x="0" y="5039616"/>
                </a:cubicBezTo>
                <a:lnTo>
                  <a:pt x="0" y="205624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210" tIns="156210" rIns="156210" bIns="3827878" numCol="1" spcCol="1270" anchor="ctr" anchorCtr="0">
            <a:noAutofit/>
          </a:bodyPr>
          <a:lstStyle/>
          <a:p>
            <a:pPr marL="0" marR="0" lvl="0" indent="0" algn="ctr" defTabSz="1822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Sahara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4435681" y="2711342"/>
            <a:ext cx="1816773" cy="646344"/>
          </a:xfrm>
          <a:custGeom>
            <a:avLst/>
            <a:gdLst>
              <a:gd name="connsiteX0" fmla="*/ 0 w 1644995"/>
              <a:gd name="connsiteY0" fmla="*/ 50359 h 503586"/>
              <a:gd name="connsiteX1" fmla="*/ 50359 w 1644995"/>
              <a:gd name="connsiteY1" fmla="*/ 0 h 503586"/>
              <a:gd name="connsiteX2" fmla="*/ 1594636 w 1644995"/>
              <a:gd name="connsiteY2" fmla="*/ 0 h 503586"/>
              <a:gd name="connsiteX3" fmla="*/ 1644995 w 1644995"/>
              <a:gd name="connsiteY3" fmla="*/ 50359 h 503586"/>
              <a:gd name="connsiteX4" fmla="*/ 1644995 w 1644995"/>
              <a:gd name="connsiteY4" fmla="*/ 453227 h 503586"/>
              <a:gd name="connsiteX5" fmla="*/ 1594636 w 1644995"/>
              <a:gd name="connsiteY5" fmla="*/ 503586 h 503586"/>
              <a:gd name="connsiteX6" fmla="*/ 50359 w 1644995"/>
              <a:gd name="connsiteY6" fmla="*/ 503586 h 503586"/>
              <a:gd name="connsiteX7" fmla="*/ 0 w 1644995"/>
              <a:gd name="connsiteY7" fmla="*/ 453227 h 503586"/>
              <a:gd name="connsiteX8" fmla="*/ 0 w 1644995"/>
              <a:gd name="connsiteY8" fmla="*/ 50359 h 50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995" h="503586">
                <a:moveTo>
                  <a:pt x="0" y="50359"/>
                </a:moveTo>
                <a:cubicBezTo>
                  <a:pt x="0" y="22546"/>
                  <a:pt x="22546" y="0"/>
                  <a:pt x="50359" y="0"/>
                </a:cubicBezTo>
                <a:lnTo>
                  <a:pt x="1594636" y="0"/>
                </a:lnTo>
                <a:cubicBezTo>
                  <a:pt x="1622449" y="0"/>
                  <a:pt x="1644995" y="22546"/>
                  <a:pt x="1644995" y="50359"/>
                </a:cubicBezTo>
                <a:lnTo>
                  <a:pt x="1644995" y="453227"/>
                </a:lnTo>
                <a:cubicBezTo>
                  <a:pt x="1644995" y="481040"/>
                  <a:pt x="1622449" y="503586"/>
                  <a:pt x="1594636" y="503586"/>
                </a:cubicBezTo>
                <a:lnTo>
                  <a:pt x="50359" y="503586"/>
                </a:lnTo>
                <a:cubicBezTo>
                  <a:pt x="22546" y="503586"/>
                  <a:pt x="0" y="481040"/>
                  <a:pt x="0" y="453227"/>
                </a:cubicBezTo>
                <a:lnTo>
                  <a:pt x="0" y="50359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310" tIns="41420" rIns="50310" bIns="41420" numCol="1" spcCol="1270" anchor="ctr" anchorCtr="0">
            <a:normAutofit fontScale="70000" lnSpcReduction="20000"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Serveurs d'applications web : D’une solution éditeur à une solution communautaire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4435681" y="3437572"/>
            <a:ext cx="1816773" cy="581062"/>
          </a:xfrm>
          <a:custGeom>
            <a:avLst/>
            <a:gdLst>
              <a:gd name="connsiteX0" fmla="*/ 0 w 1644995"/>
              <a:gd name="connsiteY0" fmla="*/ 50359 h 503586"/>
              <a:gd name="connsiteX1" fmla="*/ 50359 w 1644995"/>
              <a:gd name="connsiteY1" fmla="*/ 0 h 503586"/>
              <a:gd name="connsiteX2" fmla="*/ 1594636 w 1644995"/>
              <a:gd name="connsiteY2" fmla="*/ 0 h 503586"/>
              <a:gd name="connsiteX3" fmla="*/ 1644995 w 1644995"/>
              <a:gd name="connsiteY3" fmla="*/ 50359 h 503586"/>
              <a:gd name="connsiteX4" fmla="*/ 1644995 w 1644995"/>
              <a:gd name="connsiteY4" fmla="*/ 453227 h 503586"/>
              <a:gd name="connsiteX5" fmla="*/ 1594636 w 1644995"/>
              <a:gd name="connsiteY5" fmla="*/ 503586 h 503586"/>
              <a:gd name="connsiteX6" fmla="*/ 50359 w 1644995"/>
              <a:gd name="connsiteY6" fmla="*/ 503586 h 503586"/>
              <a:gd name="connsiteX7" fmla="*/ 0 w 1644995"/>
              <a:gd name="connsiteY7" fmla="*/ 453227 h 503586"/>
              <a:gd name="connsiteX8" fmla="*/ 0 w 1644995"/>
              <a:gd name="connsiteY8" fmla="*/ 50359 h 50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995" h="503586">
                <a:moveTo>
                  <a:pt x="0" y="50359"/>
                </a:moveTo>
                <a:cubicBezTo>
                  <a:pt x="0" y="22546"/>
                  <a:pt x="22546" y="0"/>
                  <a:pt x="50359" y="0"/>
                </a:cubicBezTo>
                <a:lnTo>
                  <a:pt x="1594636" y="0"/>
                </a:lnTo>
                <a:cubicBezTo>
                  <a:pt x="1622449" y="0"/>
                  <a:pt x="1644995" y="22546"/>
                  <a:pt x="1644995" y="50359"/>
                </a:cubicBezTo>
                <a:lnTo>
                  <a:pt x="1644995" y="453227"/>
                </a:lnTo>
                <a:cubicBezTo>
                  <a:pt x="1644995" y="481040"/>
                  <a:pt x="1622449" y="503586"/>
                  <a:pt x="1594636" y="503586"/>
                </a:cubicBezTo>
                <a:lnTo>
                  <a:pt x="50359" y="503586"/>
                </a:lnTo>
                <a:cubicBezTo>
                  <a:pt x="22546" y="503586"/>
                  <a:pt x="0" y="481040"/>
                  <a:pt x="0" y="453227"/>
                </a:cubicBezTo>
                <a:lnTo>
                  <a:pt x="0" y="50359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310" tIns="41420" rIns="50310" bIns="41420" numCol="1" spcCol="1270" anchor="ctr" anchorCtr="0">
            <a:normAutofit fontScale="70000" lnSpcReduction="20000"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 Package auto porteur : Composer et Déployer en un tour de main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4435681" y="4782328"/>
            <a:ext cx="1816773" cy="660948"/>
          </a:xfrm>
          <a:custGeom>
            <a:avLst/>
            <a:gdLst>
              <a:gd name="connsiteX0" fmla="*/ 0 w 1644995"/>
              <a:gd name="connsiteY0" fmla="*/ 50359 h 503586"/>
              <a:gd name="connsiteX1" fmla="*/ 50359 w 1644995"/>
              <a:gd name="connsiteY1" fmla="*/ 0 h 503586"/>
              <a:gd name="connsiteX2" fmla="*/ 1594636 w 1644995"/>
              <a:gd name="connsiteY2" fmla="*/ 0 h 503586"/>
              <a:gd name="connsiteX3" fmla="*/ 1644995 w 1644995"/>
              <a:gd name="connsiteY3" fmla="*/ 50359 h 503586"/>
              <a:gd name="connsiteX4" fmla="*/ 1644995 w 1644995"/>
              <a:gd name="connsiteY4" fmla="*/ 453227 h 503586"/>
              <a:gd name="connsiteX5" fmla="*/ 1594636 w 1644995"/>
              <a:gd name="connsiteY5" fmla="*/ 503586 h 503586"/>
              <a:gd name="connsiteX6" fmla="*/ 50359 w 1644995"/>
              <a:gd name="connsiteY6" fmla="*/ 503586 h 503586"/>
              <a:gd name="connsiteX7" fmla="*/ 0 w 1644995"/>
              <a:gd name="connsiteY7" fmla="*/ 453227 h 503586"/>
              <a:gd name="connsiteX8" fmla="*/ 0 w 1644995"/>
              <a:gd name="connsiteY8" fmla="*/ 50359 h 50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995" h="503586">
                <a:moveTo>
                  <a:pt x="0" y="50359"/>
                </a:moveTo>
                <a:cubicBezTo>
                  <a:pt x="0" y="22546"/>
                  <a:pt x="22546" y="0"/>
                  <a:pt x="50359" y="0"/>
                </a:cubicBezTo>
                <a:lnTo>
                  <a:pt x="1594636" y="0"/>
                </a:lnTo>
                <a:cubicBezTo>
                  <a:pt x="1622449" y="0"/>
                  <a:pt x="1644995" y="22546"/>
                  <a:pt x="1644995" y="50359"/>
                </a:cubicBezTo>
                <a:lnTo>
                  <a:pt x="1644995" y="453227"/>
                </a:lnTo>
                <a:cubicBezTo>
                  <a:pt x="1644995" y="481040"/>
                  <a:pt x="1622449" y="503586"/>
                  <a:pt x="1594636" y="503586"/>
                </a:cubicBezTo>
                <a:lnTo>
                  <a:pt x="50359" y="503586"/>
                </a:lnTo>
                <a:cubicBezTo>
                  <a:pt x="22546" y="503586"/>
                  <a:pt x="0" y="481040"/>
                  <a:pt x="0" y="453227"/>
                </a:cubicBezTo>
                <a:lnTo>
                  <a:pt x="0" y="50359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310" tIns="41420" rIns="50310" bIns="41420" numCol="1" spcCol="1270" anchor="ctr" anchorCtr="0">
            <a:normAutofit fontScale="70000" lnSpcReduction="20000"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Au cœur  de la JVM : revue des outils et des méthodes d'analyse et d'introspection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6649874" y="1112808"/>
            <a:ext cx="2270966" cy="5016687"/>
          </a:xfrm>
          <a:custGeom>
            <a:avLst/>
            <a:gdLst>
              <a:gd name="connsiteX0" fmla="*/ 0 w 2056244"/>
              <a:gd name="connsiteY0" fmla="*/ 205624 h 5245240"/>
              <a:gd name="connsiteX1" fmla="*/ 205624 w 2056244"/>
              <a:gd name="connsiteY1" fmla="*/ 0 h 5245240"/>
              <a:gd name="connsiteX2" fmla="*/ 1850620 w 2056244"/>
              <a:gd name="connsiteY2" fmla="*/ 0 h 5245240"/>
              <a:gd name="connsiteX3" fmla="*/ 2056244 w 2056244"/>
              <a:gd name="connsiteY3" fmla="*/ 205624 h 5245240"/>
              <a:gd name="connsiteX4" fmla="*/ 2056244 w 2056244"/>
              <a:gd name="connsiteY4" fmla="*/ 5039616 h 5245240"/>
              <a:gd name="connsiteX5" fmla="*/ 1850620 w 2056244"/>
              <a:gd name="connsiteY5" fmla="*/ 5245240 h 5245240"/>
              <a:gd name="connsiteX6" fmla="*/ 205624 w 2056244"/>
              <a:gd name="connsiteY6" fmla="*/ 5245240 h 5245240"/>
              <a:gd name="connsiteX7" fmla="*/ 0 w 2056244"/>
              <a:gd name="connsiteY7" fmla="*/ 5039616 h 5245240"/>
              <a:gd name="connsiteX8" fmla="*/ 0 w 2056244"/>
              <a:gd name="connsiteY8" fmla="*/ 205624 h 524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6244" h="5245240">
                <a:moveTo>
                  <a:pt x="0" y="205624"/>
                </a:moveTo>
                <a:cubicBezTo>
                  <a:pt x="0" y="92061"/>
                  <a:pt x="92061" y="0"/>
                  <a:pt x="205624" y="0"/>
                </a:cubicBezTo>
                <a:lnTo>
                  <a:pt x="1850620" y="0"/>
                </a:lnTo>
                <a:cubicBezTo>
                  <a:pt x="1964183" y="0"/>
                  <a:pt x="2056244" y="92061"/>
                  <a:pt x="2056244" y="205624"/>
                </a:cubicBezTo>
                <a:lnTo>
                  <a:pt x="2056244" y="5039616"/>
                </a:lnTo>
                <a:cubicBezTo>
                  <a:pt x="2056244" y="5153179"/>
                  <a:pt x="1964183" y="5245240"/>
                  <a:pt x="1850620" y="5245240"/>
                </a:cubicBezTo>
                <a:lnTo>
                  <a:pt x="205624" y="5245240"/>
                </a:lnTo>
                <a:cubicBezTo>
                  <a:pt x="92061" y="5245240"/>
                  <a:pt x="0" y="5153179"/>
                  <a:pt x="0" y="5039616"/>
                </a:cubicBezTo>
                <a:lnTo>
                  <a:pt x="0" y="20562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210" tIns="156210" rIns="156210" bIns="3827878" numCol="1" spcCol="1270" anchor="ctr" anchorCtr="0">
            <a:noAutofit/>
          </a:bodyPr>
          <a:lstStyle/>
          <a:p>
            <a:pPr marL="0" marR="0" lvl="0" indent="0" algn="ctr" defTabSz="1822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Rio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Palatino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6876970" y="2711342"/>
            <a:ext cx="1816773" cy="646344"/>
          </a:xfrm>
          <a:custGeom>
            <a:avLst/>
            <a:gdLst>
              <a:gd name="connsiteX0" fmla="*/ 0 w 1644995"/>
              <a:gd name="connsiteY0" fmla="*/ 50359 h 503586"/>
              <a:gd name="connsiteX1" fmla="*/ 50359 w 1644995"/>
              <a:gd name="connsiteY1" fmla="*/ 0 h 503586"/>
              <a:gd name="connsiteX2" fmla="*/ 1594636 w 1644995"/>
              <a:gd name="connsiteY2" fmla="*/ 0 h 503586"/>
              <a:gd name="connsiteX3" fmla="*/ 1644995 w 1644995"/>
              <a:gd name="connsiteY3" fmla="*/ 50359 h 503586"/>
              <a:gd name="connsiteX4" fmla="*/ 1644995 w 1644995"/>
              <a:gd name="connsiteY4" fmla="*/ 453227 h 503586"/>
              <a:gd name="connsiteX5" fmla="*/ 1594636 w 1644995"/>
              <a:gd name="connsiteY5" fmla="*/ 503586 h 503586"/>
              <a:gd name="connsiteX6" fmla="*/ 50359 w 1644995"/>
              <a:gd name="connsiteY6" fmla="*/ 503586 h 503586"/>
              <a:gd name="connsiteX7" fmla="*/ 0 w 1644995"/>
              <a:gd name="connsiteY7" fmla="*/ 453227 h 503586"/>
              <a:gd name="connsiteX8" fmla="*/ 0 w 1644995"/>
              <a:gd name="connsiteY8" fmla="*/ 50359 h 50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995" h="503586">
                <a:moveTo>
                  <a:pt x="0" y="50359"/>
                </a:moveTo>
                <a:cubicBezTo>
                  <a:pt x="0" y="22546"/>
                  <a:pt x="22546" y="0"/>
                  <a:pt x="50359" y="0"/>
                </a:cubicBezTo>
                <a:lnTo>
                  <a:pt x="1594636" y="0"/>
                </a:lnTo>
                <a:cubicBezTo>
                  <a:pt x="1622449" y="0"/>
                  <a:pt x="1644995" y="22546"/>
                  <a:pt x="1644995" y="50359"/>
                </a:cubicBezTo>
                <a:lnTo>
                  <a:pt x="1644995" y="453227"/>
                </a:lnTo>
                <a:cubicBezTo>
                  <a:pt x="1644995" y="481040"/>
                  <a:pt x="1622449" y="503586"/>
                  <a:pt x="1594636" y="503586"/>
                </a:cubicBezTo>
                <a:lnTo>
                  <a:pt x="50359" y="503586"/>
                </a:lnTo>
                <a:cubicBezTo>
                  <a:pt x="22546" y="503586"/>
                  <a:pt x="0" y="481040"/>
                  <a:pt x="0" y="453227"/>
                </a:cubicBezTo>
                <a:lnTo>
                  <a:pt x="0" y="50359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310" tIns="41420" rIns="50310" bIns="41420" numCol="1" spcCol="1270" anchor="ctr" anchorCtr="0">
            <a:normAutofit lnSpcReduction="10000"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Openshift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: gérer ses conteneurs en quelques clics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6876970" y="3437572"/>
            <a:ext cx="1816773" cy="581062"/>
          </a:xfrm>
          <a:custGeom>
            <a:avLst/>
            <a:gdLst>
              <a:gd name="connsiteX0" fmla="*/ 0 w 1644995"/>
              <a:gd name="connsiteY0" fmla="*/ 50359 h 503586"/>
              <a:gd name="connsiteX1" fmla="*/ 50359 w 1644995"/>
              <a:gd name="connsiteY1" fmla="*/ 0 h 503586"/>
              <a:gd name="connsiteX2" fmla="*/ 1594636 w 1644995"/>
              <a:gd name="connsiteY2" fmla="*/ 0 h 503586"/>
              <a:gd name="connsiteX3" fmla="*/ 1644995 w 1644995"/>
              <a:gd name="connsiteY3" fmla="*/ 50359 h 503586"/>
              <a:gd name="connsiteX4" fmla="*/ 1644995 w 1644995"/>
              <a:gd name="connsiteY4" fmla="*/ 453227 h 503586"/>
              <a:gd name="connsiteX5" fmla="*/ 1594636 w 1644995"/>
              <a:gd name="connsiteY5" fmla="*/ 503586 h 503586"/>
              <a:gd name="connsiteX6" fmla="*/ 50359 w 1644995"/>
              <a:gd name="connsiteY6" fmla="*/ 503586 h 503586"/>
              <a:gd name="connsiteX7" fmla="*/ 0 w 1644995"/>
              <a:gd name="connsiteY7" fmla="*/ 453227 h 503586"/>
              <a:gd name="connsiteX8" fmla="*/ 0 w 1644995"/>
              <a:gd name="connsiteY8" fmla="*/ 50359 h 50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995" h="503586">
                <a:moveTo>
                  <a:pt x="0" y="50359"/>
                </a:moveTo>
                <a:cubicBezTo>
                  <a:pt x="0" y="22546"/>
                  <a:pt x="22546" y="0"/>
                  <a:pt x="50359" y="0"/>
                </a:cubicBezTo>
                <a:lnTo>
                  <a:pt x="1594636" y="0"/>
                </a:lnTo>
                <a:cubicBezTo>
                  <a:pt x="1622449" y="0"/>
                  <a:pt x="1644995" y="22546"/>
                  <a:pt x="1644995" y="50359"/>
                </a:cubicBezTo>
                <a:lnTo>
                  <a:pt x="1644995" y="453227"/>
                </a:lnTo>
                <a:cubicBezTo>
                  <a:pt x="1644995" y="481040"/>
                  <a:pt x="1622449" y="503586"/>
                  <a:pt x="1594636" y="503586"/>
                </a:cubicBezTo>
                <a:lnTo>
                  <a:pt x="50359" y="503586"/>
                </a:lnTo>
                <a:cubicBezTo>
                  <a:pt x="22546" y="503586"/>
                  <a:pt x="0" y="481040"/>
                  <a:pt x="0" y="453227"/>
                </a:cubicBezTo>
                <a:lnTo>
                  <a:pt x="0" y="50359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310" tIns="41420" rIns="50310" bIns="41420" numCol="1" spcCol="1270" anchor="ctr" anchorCtr="0">
            <a:normAutofit fontScale="62500" lnSpcReduction="20000"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Quel Proxy (HA Proxy, Apache, SQUID, NGINX, Service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Discovery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Consul …) pour quel usage  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6876970" y="4782328"/>
            <a:ext cx="1816773" cy="660948"/>
          </a:xfrm>
          <a:custGeom>
            <a:avLst/>
            <a:gdLst>
              <a:gd name="connsiteX0" fmla="*/ 0 w 1644995"/>
              <a:gd name="connsiteY0" fmla="*/ 50359 h 503586"/>
              <a:gd name="connsiteX1" fmla="*/ 50359 w 1644995"/>
              <a:gd name="connsiteY1" fmla="*/ 0 h 503586"/>
              <a:gd name="connsiteX2" fmla="*/ 1594636 w 1644995"/>
              <a:gd name="connsiteY2" fmla="*/ 0 h 503586"/>
              <a:gd name="connsiteX3" fmla="*/ 1644995 w 1644995"/>
              <a:gd name="connsiteY3" fmla="*/ 50359 h 503586"/>
              <a:gd name="connsiteX4" fmla="*/ 1644995 w 1644995"/>
              <a:gd name="connsiteY4" fmla="*/ 453227 h 503586"/>
              <a:gd name="connsiteX5" fmla="*/ 1594636 w 1644995"/>
              <a:gd name="connsiteY5" fmla="*/ 503586 h 503586"/>
              <a:gd name="connsiteX6" fmla="*/ 50359 w 1644995"/>
              <a:gd name="connsiteY6" fmla="*/ 503586 h 503586"/>
              <a:gd name="connsiteX7" fmla="*/ 0 w 1644995"/>
              <a:gd name="connsiteY7" fmla="*/ 453227 h 503586"/>
              <a:gd name="connsiteX8" fmla="*/ 0 w 1644995"/>
              <a:gd name="connsiteY8" fmla="*/ 50359 h 50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995" h="503586">
                <a:moveTo>
                  <a:pt x="0" y="50359"/>
                </a:moveTo>
                <a:cubicBezTo>
                  <a:pt x="0" y="22546"/>
                  <a:pt x="22546" y="0"/>
                  <a:pt x="50359" y="0"/>
                </a:cubicBezTo>
                <a:lnTo>
                  <a:pt x="1594636" y="0"/>
                </a:lnTo>
                <a:cubicBezTo>
                  <a:pt x="1622449" y="0"/>
                  <a:pt x="1644995" y="22546"/>
                  <a:pt x="1644995" y="50359"/>
                </a:cubicBezTo>
                <a:lnTo>
                  <a:pt x="1644995" y="453227"/>
                </a:lnTo>
                <a:cubicBezTo>
                  <a:pt x="1644995" y="481040"/>
                  <a:pt x="1622449" y="503586"/>
                  <a:pt x="1594636" y="503586"/>
                </a:cubicBezTo>
                <a:lnTo>
                  <a:pt x="50359" y="503586"/>
                </a:lnTo>
                <a:cubicBezTo>
                  <a:pt x="22546" y="503586"/>
                  <a:pt x="0" y="481040"/>
                  <a:pt x="0" y="453227"/>
                </a:cubicBezTo>
                <a:lnTo>
                  <a:pt x="0" y="50359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310" tIns="41420" rIns="50310" bIns="41420" numCol="1" spcCol="1270" anchor="ctr" anchorCtr="0">
            <a:normAutofit fontScale="77500" lnSpcReduction="20000"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 GIT au Docker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PaaS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comment déployer une application 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488370" y="4148688"/>
            <a:ext cx="7205373" cy="503586"/>
          </a:xfrm>
          <a:custGeom>
            <a:avLst/>
            <a:gdLst>
              <a:gd name="connsiteX0" fmla="*/ 0 w 1644995"/>
              <a:gd name="connsiteY0" fmla="*/ 50359 h 503586"/>
              <a:gd name="connsiteX1" fmla="*/ 50359 w 1644995"/>
              <a:gd name="connsiteY1" fmla="*/ 0 h 503586"/>
              <a:gd name="connsiteX2" fmla="*/ 1594636 w 1644995"/>
              <a:gd name="connsiteY2" fmla="*/ 0 h 503586"/>
              <a:gd name="connsiteX3" fmla="*/ 1644995 w 1644995"/>
              <a:gd name="connsiteY3" fmla="*/ 50359 h 503586"/>
              <a:gd name="connsiteX4" fmla="*/ 1644995 w 1644995"/>
              <a:gd name="connsiteY4" fmla="*/ 453227 h 503586"/>
              <a:gd name="connsiteX5" fmla="*/ 1594636 w 1644995"/>
              <a:gd name="connsiteY5" fmla="*/ 503586 h 503586"/>
              <a:gd name="connsiteX6" fmla="*/ 50359 w 1644995"/>
              <a:gd name="connsiteY6" fmla="*/ 503586 h 503586"/>
              <a:gd name="connsiteX7" fmla="*/ 0 w 1644995"/>
              <a:gd name="connsiteY7" fmla="*/ 453227 h 503586"/>
              <a:gd name="connsiteX8" fmla="*/ 0 w 1644995"/>
              <a:gd name="connsiteY8" fmla="*/ 50359 h 50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995" h="503586">
                <a:moveTo>
                  <a:pt x="0" y="50359"/>
                </a:moveTo>
                <a:cubicBezTo>
                  <a:pt x="0" y="22546"/>
                  <a:pt x="22546" y="0"/>
                  <a:pt x="50359" y="0"/>
                </a:cubicBezTo>
                <a:lnTo>
                  <a:pt x="1594636" y="0"/>
                </a:lnTo>
                <a:cubicBezTo>
                  <a:pt x="1622449" y="0"/>
                  <a:pt x="1644995" y="22546"/>
                  <a:pt x="1644995" y="50359"/>
                </a:cubicBezTo>
                <a:lnTo>
                  <a:pt x="1644995" y="453227"/>
                </a:lnTo>
                <a:cubicBezTo>
                  <a:pt x="1644995" y="481040"/>
                  <a:pt x="1622449" y="503586"/>
                  <a:pt x="1594636" y="503586"/>
                </a:cubicBezTo>
                <a:lnTo>
                  <a:pt x="50359" y="503586"/>
                </a:lnTo>
                <a:cubicBezTo>
                  <a:pt x="22546" y="503586"/>
                  <a:pt x="0" y="481040"/>
                  <a:pt x="0" y="453227"/>
                </a:cubicBezTo>
                <a:lnTo>
                  <a:pt x="0" y="50359"/>
                </a:lnTo>
                <a:close/>
              </a:path>
            </a:pathLst>
          </a:custGeom>
          <a:solidFill>
            <a:srgbClr val="D0D8E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310" tIns="41420" rIns="50310" bIns="4142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Pause café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233207" y="1112808"/>
            <a:ext cx="1394626" cy="5016687"/>
          </a:xfrm>
          <a:custGeom>
            <a:avLst/>
            <a:gdLst>
              <a:gd name="connsiteX0" fmla="*/ 0 w 2056244"/>
              <a:gd name="connsiteY0" fmla="*/ 205624 h 5245240"/>
              <a:gd name="connsiteX1" fmla="*/ 205624 w 2056244"/>
              <a:gd name="connsiteY1" fmla="*/ 0 h 5245240"/>
              <a:gd name="connsiteX2" fmla="*/ 1850620 w 2056244"/>
              <a:gd name="connsiteY2" fmla="*/ 0 h 5245240"/>
              <a:gd name="connsiteX3" fmla="*/ 2056244 w 2056244"/>
              <a:gd name="connsiteY3" fmla="*/ 205624 h 5245240"/>
              <a:gd name="connsiteX4" fmla="*/ 2056244 w 2056244"/>
              <a:gd name="connsiteY4" fmla="*/ 5039616 h 5245240"/>
              <a:gd name="connsiteX5" fmla="*/ 1850620 w 2056244"/>
              <a:gd name="connsiteY5" fmla="*/ 5245240 h 5245240"/>
              <a:gd name="connsiteX6" fmla="*/ 205624 w 2056244"/>
              <a:gd name="connsiteY6" fmla="*/ 5245240 h 5245240"/>
              <a:gd name="connsiteX7" fmla="*/ 0 w 2056244"/>
              <a:gd name="connsiteY7" fmla="*/ 5039616 h 5245240"/>
              <a:gd name="connsiteX8" fmla="*/ 0 w 2056244"/>
              <a:gd name="connsiteY8" fmla="*/ 205624 h 524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6244" h="5245240">
                <a:moveTo>
                  <a:pt x="0" y="205624"/>
                </a:moveTo>
                <a:cubicBezTo>
                  <a:pt x="0" y="92061"/>
                  <a:pt x="92061" y="0"/>
                  <a:pt x="205624" y="0"/>
                </a:cubicBezTo>
                <a:lnTo>
                  <a:pt x="1850620" y="0"/>
                </a:lnTo>
                <a:cubicBezTo>
                  <a:pt x="1964183" y="0"/>
                  <a:pt x="2056244" y="92061"/>
                  <a:pt x="2056244" y="205624"/>
                </a:cubicBezTo>
                <a:lnTo>
                  <a:pt x="2056244" y="5039616"/>
                </a:lnTo>
                <a:cubicBezTo>
                  <a:pt x="2056244" y="5153179"/>
                  <a:pt x="1964183" y="5245240"/>
                  <a:pt x="1850620" y="5245240"/>
                </a:cubicBezTo>
                <a:lnTo>
                  <a:pt x="205624" y="5245240"/>
                </a:lnTo>
                <a:cubicBezTo>
                  <a:pt x="92061" y="5245240"/>
                  <a:pt x="0" y="5153179"/>
                  <a:pt x="0" y="5039616"/>
                </a:cubicBezTo>
                <a:lnTo>
                  <a:pt x="0" y="205624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210" tIns="156210" rIns="156210" bIns="3827878" numCol="1" spcCol="1270" anchor="ctr" anchorCtr="0">
            <a:noAutofit/>
          </a:bodyPr>
          <a:lstStyle/>
          <a:p>
            <a:pPr marL="0" marR="0" lvl="0" indent="0" algn="ctr" defTabSz="1822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4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372669" y="2130281"/>
            <a:ext cx="1115701" cy="503586"/>
          </a:xfrm>
          <a:custGeom>
            <a:avLst/>
            <a:gdLst>
              <a:gd name="connsiteX0" fmla="*/ 0 w 1644995"/>
              <a:gd name="connsiteY0" fmla="*/ 50359 h 503586"/>
              <a:gd name="connsiteX1" fmla="*/ 50359 w 1644995"/>
              <a:gd name="connsiteY1" fmla="*/ 0 h 503586"/>
              <a:gd name="connsiteX2" fmla="*/ 1594636 w 1644995"/>
              <a:gd name="connsiteY2" fmla="*/ 0 h 503586"/>
              <a:gd name="connsiteX3" fmla="*/ 1644995 w 1644995"/>
              <a:gd name="connsiteY3" fmla="*/ 50359 h 503586"/>
              <a:gd name="connsiteX4" fmla="*/ 1644995 w 1644995"/>
              <a:gd name="connsiteY4" fmla="*/ 453227 h 503586"/>
              <a:gd name="connsiteX5" fmla="*/ 1594636 w 1644995"/>
              <a:gd name="connsiteY5" fmla="*/ 503586 h 503586"/>
              <a:gd name="connsiteX6" fmla="*/ 50359 w 1644995"/>
              <a:gd name="connsiteY6" fmla="*/ 503586 h 503586"/>
              <a:gd name="connsiteX7" fmla="*/ 0 w 1644995"/>
              <a:gd name="connsiteY7" fmla="*/ 453227 h 503586"/>
              <a:gd name="connsiteX8" fmla="*/ 0 w 1644995"/>
              <a:gd name="connsiteY8" fmla="*/ 50359 h 50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995" h="503586">
                <a:moveTo>
                  <a:pt x="0" y="50359"/>
                </a:moveTo>
                <a:cubicBezTo>
                  <a:pt x="0" y="22546"/>
                  <a:pt x="22546" y="0"/>
                  <a:pt x="50359" y="0"/>
                </a:cubicBezTo>
                <a:lnTo>
                  <a:pt x="1594636" y="0"/>
                </a:lnTo>
                <a:cubicBezTo>
                  <a:pt x="1622449" y="0"/>
                  <a:pt x="1644995" y="22546"/>
                  <a:pt x="1644995" y="50359"/>
                </a:cubicBezTo>
                <a:lnTo>
                  <a:pt x="1644995" y="453227"/>
                </a:lnTo>
                <a:cubicBezTo>
                  <a:pt x="1644995" y="481040"/>
                  <a:pt x="1622449" y="503586"/>
                  <a:pt x="1594636" y="503586"/>
                </a:cubicBezTo>
                <a:lnTo>
                  <a:pt x="50359" y="503586"/>
                </a:lnTo>
                <a:cubicBezTo>
                  <a:pt x="22546" y="503586"/>
                  <a:pt x="0" y="481040"/>
                  <a:pt x="0" y="453227"/>
                </a:cubicBezTo>
                <a:lnTo>
                  <a:pt x="0" y="5035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310" tIns="41420" rIns="50310" bIns="4142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13h30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372669" y="2711342"/>
            <a:ext cx="1115701" cy="646344"/>
          </a:xfrm>
          <a:custGeom>
            <a:avLst/>
            <a:gdLst>
              <a:gd name="connsiteX0" fmla="*/ 0 w 1644995"/>
              <a:gd name="connsiteY0" fmla="*/ 50359 h 503586"/>
              <a:gd name="connsiteX1" fmla="*/ 50359 w 1644995"/>
              <a:gd name="connsiteY1" fmla="*/ 0 h 503586"/>
              <a:gd name="connsiteX2" fmla="*/ 1594636 w 1644995"/>
              <a:gd name="connsiteY2" fmla="*/ 0 h 503586"/>
              <a:gd name="connsiteX3" fmla="*/ 1644995 w 1644995"/>
              <a:gd name="connsiteY3" fmla="*/ 50359 h 503586"/>
              <a:gd name="connsiteX4" fmla="*/ 1644995 w 1644995"/>
              <a:gd name="connsiteY4" fmla="*/ 453227 h 503586"/>
              <a:gd name="connsiteX5" fmla="*/ 1594636 w 1644995"/>
              <a:gd name="connsiteY5" fmla="*/ 503586 h 503586"/>
              <a:gd name="connsiteX6" fmla="*/ 50359 w 1644995"/>
              <a:gd name="connsiteY6" fmla="*/ 503586 h 503586"/>
              <a:gd name="connsiteX7" fmla="*/ 0 w 1644995"/>
              <a:gd name="connsiteY7" fmla="*/ 453227 h 503586"/>
              <a:gd name="connsiteX8" fmla="*/ 0 w 1644995"/>
              <a:gd name="connsiteY8" fmla="*/ 50359 h 50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995" h="503586">
                <a:moveTo>
                  <a:pt x="0" y="50359"/>
                </a:moveTo>
                <a:cubicBezTo>
                  <a:pt x="0" y="22546"/>
                  <a:pt x="22546" y="0"/>
                  <a:pt x="50359" y="0"/>
                </a:cubicBezTo>
                <a:lnTo>
                  <a:pt x="1594636" y="0"/>
                </a:lnTo>
                <a:cubicBezTo>
                  <a:pt x="1622449" y="0"/>
                  <a:pt x="1644995" y="22546"/>
                  <a:pt x="1644995" y="50359"/>
                </a:cubicBezTo>
                <a:lnTo>
                  <a:pt x="1644995" y="453227"/>
                </a:lnTo>
                <a:cubicBezTo>
                  <a:pt x="1644995" y="481040"/>
                  <a:pt x="1622449" y="503586"/>
                  <a:pt x="1594636" y="503586"/>
                </a:cubicBezTo>
                <a:lnTo>
                  <a:pt x="50359" y="503586"/>
                </a:lnTo>
                <a:cubicBezTo>
                  <a:pt x="22546" y="503586"/>
                  <a:pt x="0" y="481040"/>
                  <a:pt x="0" y="453227"/>
                </a:cubicBezTo>
                <a:lnTo>
                  <a:pt x="0" y="5035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310" tIns="41420" rIns="50310" bIns="4142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14h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372669" y="3437572"/>
            <a:ext cx="1115701" cy="581062"/>
          </a:xfrm>
          <a:custGeom>
            <a:avLst/>
            <a:gdLst>
              <a:gd name="connsiteX0" fmla="*/ 0 w 1644995"/>
              <a:gd name="connsiteY0" fmla="*/ 50359 h 503586"/>
              <a:gd name="connsiteX1" fmla="*/ 50359 w 1644995"/>
              <a:gd name="connsiteY1" fmla="*/ 0 h 503586"/>
              <a:gd name="connsiteX2" fmla="*/ 1594636 w 1644995"/>
              <a:gd name="connsiteY2" fmla="*/ 0 h 503586"/>
              <a:gd name="connsiteX3" fmla="*/ 1644995 w 1644995"/>
              <a:gd name="connsiteY3" fmla="*/ 50359 h 503586"/>
              <a:gd name="connsiteX4" fmla="*/ 1644995 w 1644995"/>
              <a:gd name="connsiteY4" fmla="*/ 453227 h 503586"/>
              <a:gd name="connsiteX5" fmla="*/ 1594636 w 1644995"/>
              <a:gd name="connsiteY5" fmla="*/ 503586 h 503586"/>
              <a:gd name="connsiteX6" fmla="*/ 50359 w 1644995"/>
              <a:gd name="connsiteY6" fmla="*/ 503586 h 503586"/>
              <a:gd name="connsiteX7" fmla="*/ 0 w 1644995"/>
              <a:gd name="connsiteY7" fmla="*/ 453227 h 503586"/>
              <a:gd name="connsiteX8" fmla="*/ 0 w 1644995"/>
              <a:gd name="connsiteY8" fmla="*/ 50359 h 50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995" h="503586">
                <a:moveTo>
                  <a:pt x="0" y="50359"/>
                </a:moveTo>
                <a:cubicBezTo>
                  <a:pt x="0" y="22546"/>
                  <a:pt x="22546" y="0"/>
                  <a:pt x="50359" y="0"/>
                </a:cubicBezTo>
                <a:lnTo>
                  <a:pt x="1594636" y="0"/>
                </a:lnTo>
                <a:cubicBezTo>
                  <a:pt x="1622449" y="0"/>
                  <a:pt x="1644995" y="22546"/>
                  <a:pt x="1644995" y="50359"/>
                </a:cubicBezTo>
                <a:lnTo>
                  <a:pt x="1644995" y="453227"/>
                </a:lnTo>
                <a:cubicBezTo>
                  <a:pt x="1644995" y="481040"/>
                  <a:pt x="1622449" y="503586"/>
                  <a:pt x="1594636" y="503586"/>
                </a:cubicBezTo>
                <a:lnTo>
                  <a:pt x="50359" y="503586"/>
                </a:lnTo>
                <a:cubicBezTo>
                  <a:pt x="22546" y="503586"/>
                  <a:pt x="0" y="481040"/>
                  <a:pt x="0" y="453227"/>
                </a:cubicBezTo>
                <a:lnTo>
                  <a:pt x="0" y="5035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310" tIns="41420" rIns="50310" bIns="4142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14h55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72669" y="4148688"/>
            <a:ext cx="1115701" cy="503586"/>
          </a:xfrm>
          <a:custGeom>
            <a:avLst/>
            <a:gdLst>
              <a:gd name="connsiteX0" fmla="*/ 0 w 1644995"/>
              <a:gd name="connsiteY0" fmla="*/ 50359 h 503586"/>
              <a:gd name="connsiteX1" fmla="*/ 50359 w 1644995"/>
              <a:gd name="connsiteY1" fmla="*/ 0 h 503586"/>
              <a:gd name="connsiteX2" fmla="*/ 1594636 w 1644995"/>
              <a:gd name="connsiteY2" fmla="*/ 0 h 503586"/>
              <a:gd name="connsiteX3" fmla="*/ 1644995 w 1644995"/>
              <a:gd name="connsiteY3" fmla="*/ 50359 h 503586"/>
              <a:gd name="connsiteX4" fmla="*/ 1644995 w 1644995"/>
              <a:gd name="connsiteY4" fmla="*/ 453227 h 503586"/>
              <a:gd name="connsiteX5" fmla="*/ 1594636 w 1644995"/>
              <a:gd name="connsiteY5" fmla="*/ 503586 h 503586"/>
              <a:gd name="connsiteX6" fmla="*/ 50359 w 1644995"/>
              <a:gd name="connsiteY6" fmla="*/ 503586 h 503586"/>
              <a:gd name="connsiteX7" fmla="*/ 0 w 1644995"/>
              <a:gd name="connsiteY7" fmla="*/ 453227 h 503586"/>
              <a:gd name="connsiteX8" fmla="*/ 0 w 1644995"/>
              <a:gd name="connsiteY8" fmla="*/ 50359 h 50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995" h="503586">
                <a:moveTo>
                  <a:pt x="0" y="50359"/>
                </a:moveTo>
                <a:cubicBezTo>
                  <a:pt x="0" y="22546"/>
                  <a:pt x="22546" y="0"/>
                  <a:pt x="50359" y="0"/>
                </a:cubicBezTo>
                <a:lnTo>
                  <a:pt x="1594636" y="0"/>
                </a:lnTo>
                <a:cubicBezTo>
                  <a:pt x="1622449" y="0"/>
                  <a:pt x="1644995" y="22546"/>
                  <a:pt x="1644995" y="50359"/>
                </a:cubicBezTo>
                <a:lnTo>
                  <a:pt x="1644995" y="453227"/>
                </a:lnTo>
                <a:cubicBezTo>
                  <a:pt x="1644995" y="481040"/>
                  <a:pt x="1622449" y="503586"/>
                  <a:pt x="1594636" y="503586"/>
                </a:cubicBezTo>
                <a:lnTo>
                  <a:pt x="50359" y="503586"/>
                </a:lnTo>
                <a:cubicBezTo>
                  <a:pt x="22546" y="503586"/>
                  <a:pt x="0" y="481040"/>
                  <a:pt x="0" y="453227"/>
                </a:cubicBezTo>
                <a:lnTo>
                  <a:pt x="0" y="5035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310" tIns="41420" rIns="50310" bIns="4142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15h45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72669" y="4782328"/>
            <a:ext cx="1115701" cy="660948"/>
          </a:xfrm>
          <a:custGeom>
            <a:avLst/>
            <a:gdLst>
              <a:gd name="connsiteX0" fmla="*/ 0 w 1644995"/>
              <a:gd name="connsiteY0" fmla="*/ 50359 h 503586"/>
              <a:gd name="connsiteX1" fmla="*/ 50359 w 1644995"/>
              <a:gd name="connsiteY1" fmla="*/ 0 h 503586"/>
              <a:gd name="connsiteX2" fmla="*/ 1594636 w 1644995"/>
              <a:gd name="connsiteY2" fmla="*/ 0 h 503586"/>
              <a:gd name="connsiteX3" fmla="*/ 1644995 w 1644995"/>
              <a:gd name="connsiteY3" fmla="*/ 50359 h 503586"/>
              <a:gd name="connsiteX4" fmla="*/ 1644995 w 1644995"/>
              <a:gd name="connsiteY4" fmla="*/ 453227 h 503586"/>
              <a:gd name="connsiteX5" fmla="*/ 1594636 w 1644995"/>
              <a:gd name="connsiteY5" fmla="*/ 503586 h 503586"/>
              <a:gd name="connsiteX6" fmla="*/ 50359 w 1644995"/>
              <a:gd name="connsiteY6" fmla="*/ 503586 h 503586"/>
              <a:gd name="connsiteX7" fmla="*/ 0 w 1644995"/>
              <a:gd name="connsiteY7" fmla="*/ 453227 h 503586"/>
              <a:gd name="connsiteX8" fmla="*/ 0 w 1644995"/>
              <a:gd name="connsiteY8" fmla="*/ 50359 h 50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995" h="503586">
                <a:moveTo>
                  <a:pt x="0" y="50359"/>
                </a:moveTo>
                <a:cubicBezTo>
                  <a:pt x="0" y="22546"/>
                  <a:pt x="22546" y="0"/>
                  <a:pt x="50359" y="0"/>
                </a:cubicBezTo>
                <a:lnTo>
                  <a:pt x="1594636" y="0"/>
                </a:lnTo>
                <a:cubicBezTo>
                  <a:pt x="1622449" y="0"/>
                  <a:pt x="1644995" y="22546"/>
                  <a:pt x="1644995" y="50359"/>
                </a:cubicBezTo>
                <a:lnTo>
                  <a:pt x="1644995" y="453227"/>
                </a:lnTo>
                <a:cubicBezTo>
                  <a:pt x="1644995" y="481040"/>
                  <a:pt x="1622449" y="503586"/>
                  <a:pt x="1594636" y="503586"/>
                </a:cubicBezTo>
                <a:lnTo>
                  <a:pt x="50359" y="503586"/>
                </a:lnTo>
                <a:cubicBezTo>
                  <a:pt x="22546" y="503586"/>
                  <a:pt x="0" y="481040"/>
                  <a:pt x="0" y="453227"/>
                </a:cubicBezTo>
                <a:lnTo>
                  <a:pt x="0" y="5035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310" tIns="41420" rIns="50310" bIns="4142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16h15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372669" y="5523548"/>
            <a:ext cx="1115701" cy="503586"/>
          </a:xfrm>
          <a:custGeom>
            <a:avLst/>
            <a:gdLst>
              <a:gd name="connsiteX0" fmla="*/ 0 w 1644995"/>
              <a:gd name="connsiteY0" fmla="*/ 50359 h 503586"/>
              <a:gd name="connsiteX1" fmla="*/ 50359 w 1644995"/>
              <a:gd name="connsiteY1" fmla="*/ 0 h 503586"/>
              <a:gd name="connsiteX2" fmla="*/ 1594636 w 1644995"/>
              <a:gd name="connsiteY2" fmla="*/ 0 h 503586"/>
              <a:gd name="connsiteX3" fmla="*/ 1644995 w 1644995"/>
              <a:gd name="connsiteY3" fmla="*/ 50359 h 503586"/>
              <a:gd name="connsiteX4" fmla="*/ 1644995 w 1644995"/>
              <a:gd name="connsiteY4" fmla="*/ 453227 h 503586"/>
              <a:gd name="connsiteX5" fmla="*/ 1594636 w 1644995"/>
              <a:gd name="connsiteY5" fmla="*/ 503586 h 503586"/>
              <a:gd name="connsiteX6" fmla="*/ 50359 w 1644995"/>
              <a:gd name="connsiteY6" fmla="*/ 503586 h 503586"/>
              <a:gd name="connsiteX7" fmla="*/ 0 w 1644995"/>
              <a:gd name="connsiteY7" fmla="*/ 453227 h 503586"/>
              <a:gd name="connsiteX8" fmla="*/ 0 w 1644995"/>
              <a:gd name="connsiteY8" fmla="*/ 50359 h 50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995" h="503586">
                <a:moveTo>
                  <a:pt x="0" y="50359"/>
                </a:moveTo>
                <a:cubicBezTo>
                  <a:pt x="0" y="22546"/>
                  <a:pt x="22546" y="0"/>
                  <a:pt x="50359" y="0"/>
                </a:cubicBezTo>
                <a:lnTo>
                  <a:pt x="1594636" y="0"/>
                </a:lnTo>
                <a:cubicBezTo>
                  <a:pt x="1622449" y="0"/>
                  <a:pt x="1644995" y="22546"/>
                  <a:pt x="1644995" y="50359"/>
                </a:cubicBezTo>
                <a:lnTo>
                  <a:pt x="1644995" y="453227"/>
                </a:lnTo>
                <a:cubicBezTo>
                  <a:pt x="1644995" y="481040"/>
                  <a:pt x="1622449" y="503586"/>
                  <a:pt x="1594636" y="503586"/>
                </a:cubicBezTo>
                <a:lnTo>
                  <a:pt x="50359" y="503586"/>
                </a:lnTo>
                <a:cubicBezTo>
                  <a:pt x="22546" y="503586"/>
                  <a:pt x="0" y="481040"/>
                  <a:pt x="0" y="453227"/>
                </a:cubicBezTo>
                <a:lnTo>
                  <a:pt x="0" y="5035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310" tIns="41420" rIns="50310" bIns="4142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17h10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1994391" y="5523548"/>
            <a:ext cx="6699352" cy="503586"/>
          </a:xfrm>
          <a:custGeom>
            <a:avLst/>
            <a:gdLst>
              <a:gd name="connsiteX0" fmla="*/ 0 w 1644995"/>
              <a:gd name="connsiteY0" fmla="*/ 50359 h 503586"/>
              <a:gd name="connsiteX1" fmla="*/ 50359 w 1644995"/>
              <a:gd name="connsiteY1" fmla="*/ 0 h 503586"/>
              <a:gd name="connsiteX2" fmla="*/ 1594636 w 1644995"/>
              <a:gd name="connsiteY2" fmla="*/ 0 h 503586"/>
              <a:gd name="connsiteX3" fmla="*/ 1644995 w 1644995"/>
              <a:gd name="connsiteY3" fmla="*/ 50359 h 503586"/>
              <a:gd name="connsiteX4" fmla="*/ 1644995 w 1644995"/>
              <a:gd name="connsiteY4" fmla="*/ 453227 h 503586"/>
              <a:gd name="connsiteX5" fmla="*/ 1594636 w 1644995"/>
              <a:gd name="connsiteY5" fmla="*/ 503586 h 503586"/>
              <a:gd name="connsiteX6" fmla="*/ 50359 w 1644995"/>
              <a:gd name="connsiteY6" fmla="*/ 503586 h 503586"/>
              <a:gd name="connsiteX7" fmla="*/ 0 w 1644995"/>
              <a:gd name="connsiteY7" fmla="*/ 453227 h 503586"/>
              <a:gd name="connsiteX8" fmla="*/ 0 w 1644995"/>
              <a:gd name="connsiteY8" fmla="*/ 50359 h 50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995" h="503586">
                <a:moveTo>
                  <a:pt x="0" y="50359"/>
                </a:moveTo>
                <a:cubicBezTo>
                  <a:pt x="0" y="22546"/>
                  <a:pt x="22546" y="0"/>
                  <a:pt x="50359" y="0"/>
                </a:cubicBezTo>
                <a:lnTo>
                  <a:pt x="1594636" y="0"/>
                </a:lnTo>
                <a:cubicBezTo>
                  <a:pt x="1622449" y="0"/>
                  <a:pt x="1644995" y="22546"/>
                  <a:pt x="1644995" y="50359"/>
                </a:cubicBezTo>
                <a:lnTo>
                  <a:pt x="1644995" y="453227"/>
                </a:lnTo>
                <a:cubicBezTo>
                  <a:pt x="1644995" y="481040"/>
                  <a:pt x="1622449" y="503586"/>
                  <a:pt x="1594636" y="503586"/>
                </a:cubicBezTo>
                <a:lnTo>
                  <a:pt x="50359" y="503586"/>
                </a:lnTo>
                <a:cubicBezTo>
                  <a:pt x="22546" y="503586"/>
                  <a:pt x="0" y="481040"/>
                  <a:pt x="0" y="453227"/>
                </a:cubicBezTo>
                <a:lnTo>
                  <a:pt x="0" y="5035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310" tIns="41420" rIns="50310" bIns="41420" numCol="1" spcCol="1270" anchor="ctr" anchorCtr="0">
            <a:norm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Conclusion: retour d’expérience transformation cloud &amp; automation par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Finaxys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1994391" y="2130281"/>
            <a:ext cx="6699352" cy="503586"/>
          </a:xfrm>
          <a:custGeom>
            <a:avLst/>
            <a:gdLst>
              <a:gd name="connsiteX0" fmla="*/ 0 w 1644995"/>
              <a:gd name="connsiteY0" fmla="*/ 50359 h 503586"/>
              <a:gd name="connsiteX1" fmla="*/ 50359 w 1644995"/>
              <a:gd name="connsiteY1" fmla="*/ 0 h 503586"/>
              <a:gd name="connsiteX2" fmla="*/ 1594636 w 1644995"/>
              <a:gd name="connsiteY2" fmla="*/ 0 h 503586"/>
              <a:gd name="connsiteX3" fmla="*/ 1644995 w 1644995"/>
              <a:gd name="connsiteY3" fmla="*/ 50359 h 503586"/>
              <a:gd name="connsiteX4" fmla="*/ 1644995 w 1644995"/>
              <a:gd name="connsiteY4" fmla="*/ 453227 h 503586"/>
              <a:gd name="connsiteX5" fmla="*/ 1594636 w 1644995"/>
              <a:gd name="connsiteY5" fmla="*/ 503586 h 503586"/>
              <a:gd name="connsiteX6" fmla="*/ 50359 w 1644995"/>
              <a:gd name="connsiteY6" fmla="*/ 503586 h 503586"/>
              <a:gd name="connsiteX7" fmla="*/ 0 w 1644995"/>
              <a:gd name="connsiteY7" fmla="*/ 453227 h 503586"/>
              <a:gd name="connsiteX8" fmla="*/ 0 w 1644995"/>
              <a:gd name="connsiteY8" fmla="*/ 50359 h 50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995" h="503586">
                <a:moveTo>
                  <a:pt x="0" y="50359"/>
                </a:moveTo>
                <a:cubicBezTo>
                  <a:pt x="0" y="22546"/>
                  <a:pt x="22546" y="0"/>
                  <a:pt x="50359" y="0"/>
                </a:cubicBezTo>
                <a:lnTo>
                  <a:pt x="1594636" y="0"/>
                </a:lnTo>
                <a:cubicBezTo>
                  <a:pt x="1622449" y="0"/>
                  <a:pt x="1644995" y="22546"/>
                  <a:pt x="1644995" y="50359"/>
                </a:cubicBezTo>
                <a:lnTo>
                  <a:pt x="1644995" y="453227"/>
                </a:lnTo>
                <a:cubicBezTo>
                  <a:pt x="1644995" y="481040"/>
                  <a:pt x="1622449" y="503586"/>
                  <a:pt x="1594636" y="503586"/>
                </a:cubicBezTo>
                <a:lnTo>
                  <a:pt x="50359" y="503586"/>
                </a:lnTo>
                <a:cubicBezTo>
                  <a:pt x="22546" y="503586"/>
                  <a:pt x="0" y="481040"/>
                  <a:pt x="0" y="453227"/>
                </a:cubicBezTo>
                <a:lnTo>
                  <a:pt x="0" y="5035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310" tIns="41420" rIns="50310" bIns="41420" numCol="1" spcCol="1270" anchor="ctr" anchorCtr="0">
            <a:norm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Introduction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4063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SOMMAIRE</a:t>
            </a:r>
          </a:p>
        </p:txBody>
      </p:sp>
      <p:sp>
        <p:nvSpPr>
          <p:cNvPr id="102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/>
              <a:t>Etat des lieux – Pourquoi migrer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/>
              <a:t>Nos retours d’expérience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/>
              <a:t>Architecture interne Informatica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/>
              <a:t>Les nouveautés de la 10.1.x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/>
              <a:t>Comment migrer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0" dirty="0"/>
          </a:p>
        </p:txBody>
      </p:sp>
      <p:sp>
        <p:nvSpPr>
          <p:cNvPr id="8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7452320" y="6416675"/>
            <a:ext cx="936625" cy="441325"/>
          </a:xfrm>
        </p:spPr>
        <p:txBody>
          <a:bodyPr/>
          <a:lstStyle/>
          <a:p>
            <a:pPr>
              <a:defRPr/>
            </a:pPr>
            <a:r>
              <a:rPr lang="fr-FR" dirty="0"/>
              <a:t>28/03/2017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RET/GTS - Meetup Middleware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P. </a:t>
            </a:r>
            <a:fld id="{F216DAA3-9ED3-4F78-8B45-98A0D1533C2D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Etat des lieux – Pourquoi migrer ?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Obsolescence Informatica 9.x</a:t>
            </a:r>
          </a:p>
          <a:p>
            <a:pPr lvl="1"/>
            <a:r>
              <a:rPr lang="fr-FR" sz="1800" dirty="0"/>
              <a:t>9.1 en support étendu jusqu’à 01/2018</a:t>
            </a:r>
          </a:p>
          <a:p>
            <a:pPr lvl="1"/>
            <a:r>
              <a:rPr lang="fr-FR" sz="1800" dirty="0"/>
              <a:t>La cible est la version 10.1.1 (version stable)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28/03/2017</a:t>
            </a: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RET/GTS - Meetup Middleware</a:t>
            </a:r>
            <a:endParaRPr lang="fr-FR" dirty="0"/>
          </a:p>
        </p:txBody>
      </p:sp>
      <p:graphicFrame>
        <p:nvGraphicFramePr>
          <p:cNvPr id="9" name="Espace réservé du contenu 6"/>
          <p:cNvGraphicFramePr>
            <a:graphicFrameLocks/>
          </p:cNvGraphicFramePr>
          <p:nvPr/>
        </p:nvGraphicFramePr>
        <p:xfrm>
          <a:off x="2195736" y="3068960"/>
          <a:ext cx="4896540" cy="2520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42424">
                <a:tc>
                  <a:txBody>
                    <a:bodyPr/>
                    <a:lstStyle/>
                    <a:p>
                      <a:endParaRPr lang="fr-FR" sz="1800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fr-FR" sz="1800" b="1" dirty="0"/>
                        <a:t>2017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fr-FR" sz="1800" b="1" dirty="0"/>
                        <a:t>2018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921"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000000"/>
                          </a:solidFill>
                        </a:rPr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000000"/>
                          </a:solidFill>
                        </a:rPr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000000"/>
                          </a:solidFill>
                        </a:rPr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000000"/>
                          </a:solidFill>
                        </a:rPr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000000"/>
                          </a:solidFill>
                        </a:rPr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000000"/>
                          </a:solidFill>
                        </a:rPr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000000"/>
                          </a:solidFill>
                        </a:rPr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000000"/>
                          </a:solidFill>
                        </a:rPr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000000"/>
                          </a:solidFill>
                        </a:rPr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921"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000000"/>
                          </a:solidFill>
                        </a:rPr>
                        <a:t>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921"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000000"/>
                          </a:solidFill>
                        </a:rPr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921"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000000"/>
                          </a:solidFill>
                        </a:rPr>
                        <a:t>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173"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Pentagone 9"/>
          <p:cNvSpPr/>
          <p:nvPr/>
        </p:nvSpPr>
        <p:spPr bwMode="auto">
          <a:xfrm>
            <a:off x="2699792" y="4149080"/>
            <a:ext cx="144016" cy="216024"/>
          </a:xfrm>
          <a:prstGeom prst="homePlate">
            <a:avLst/>
          </a:prstGeom>
          <a:solidFill>
            <a:srgbClr val="00B05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Pentagone 10"/>
          <p:cNvSpPr/>
          <p:nvPr/>
        </p:nvSpPr>
        <p:spPr bwMode="auto">
          <a:xfrm>
            <a:off x="2699792" y="4509120"/>
            <a:ext cx="1224136" cy="216024"/>
          </a:xfrm>
          <a:prstGeom prst="homePlate">
            <a:avLst/>
          </a:prstGeom>
          <a:solidFill>
            <a:srgbClr val="00B05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Pentagone 13"/>
          <p:cNvSpPr/>
          <p:nvPr/>
        </p:nvSpPr>
        <p:spPr bwMode="auto">
          <a:xfrm>
            <a:off x="2699792" y="4869160"/>
            <a:ext cx="2376264" cy="216024"/>
          </a:xfrm>
          <a:prstGeom prst="homePlate">
            <a:avLst/>
          </a:prstGeom>
          <a:solidFill>
            <a:srgbClr val="00B05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Pentagone 14"/>
          <p:cNvSpPr/>
          <p:nvPr/>
        </p:nvSpPr>
        <p:spPr bwMode="auto">
          <a:xfrm>
            <a:off x="2915816" y="4149080"/>
            <a:ext cx="1944216" cy="216024"/>
          </a:xfrm>
          <a:prstGeom prst="homePlate">
            <a:avLst/>
          </a:prstGeom>
          <a:solidFill>
            <a:srgbClr val="FF99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cs typeface="Arial" charset="0"/>
              </a:rPr>
              <a:t>EXTENDED</a:t>
            </a:r>
          </a:p>
        </p:txBody>
      </p:sp>
      <p:sp>
        <p:nvSpPr>
          <p:cNvPr id="16" name="Pentagone 15"/>
          <p:cNvSpPr/>
          <p:nvPr/>
        </p:nvSpPr>
        <p:spPr bwMode="auto">
          <a:xfrm>
            <a:off x="3995936" y="4509120"/>
            <a:ext cx="2808312" cy="216024"/>
          </a:xfrm>
          <a:prstGeom prst="homePlate">
            <a:avLst/>
          </a:prstGeom>
          <a:solidFill>
            <a:srgbClr val="FF99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sz="1200" b="1" dirty="0"/>
              <a:t>EXTENDED</a:t>
            </a:r>
          </a:p>
        </p:txBody>
      </p:sp>
      <p:sp>
        <p:nvSpPr>
          <p:cNvPr id="17" name="Pentagone 16"/>
          <p:cNvSpPr/>
          <p:nvPr/>
        </p:nvSpPr>
        <p:spPr bwMode="auto">
          <a:xfrm>
            <a:off x="5148064" y="4869160"/>
            <a:ext cx="1872208" cy="216024"/>
          </a:xfrm>
          <a:prstGeom prst="homePlate">
            <a:avLst/>
          </a:prstGeom>
          <a:solidFill>
            <a:srgbClr val="FF99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sz="1200" b="1" dirty="0"/>
              <a:t>EXTENDED</a:t>
            </a:r>
          </a:p>
        </p:txBody>
      </p:sp>
      <p:sp>
        <p:nvSpPr>
          <p:cNvPr id="18" name="Pentagone 17"/>
          <p:cNvSpPr/>
          <p:nvPr/>
        </p:nvSpPr>
        <p:spPr bwMode="auto">
          <a:xfrm>
            <a:off x="2699792" y="5229200"/>
            <a:ext cx="4824536" cy="216024"/>
          </a:xfrm>
          <a:prstGeom prst="homePlate">
            <a:avLst/>
          </a:prstGeom>
          <a:solidFill>
            <a:srgbClr val="00B05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cs typeface="Arial" charset="0"/>
              </a:rPr>
              <a:t>CURRENT</a:t>
            </a:r>
          </a:p>
        </p:txBody>
      </p:sp>
      <p:sp>
        <p:nvSpPr>
          <p:cNvPr id="19" name="Espace réservé du numéro de diapositive 1"/>
          <p:cNvSpPr>
            <a:spLocks noGrp="1"/>
          </p:cNvSpPr>
          <p:nvPr>
            <p:ph type="sldNum" sz="quarter" idx="11"/>
          </p:nvPr>
        </p:nvSpPr>
        <p:spPr>
          <a:xfrm>
            <a:off x="8459788" y="6416675"/>
            <a:ext cx="360362" cy="441325"/>
          </a:xfrm>
        </p:spPr>
        <p:txBody>
          <a:bodyPr/>
          <a:lstStyle/>
          <a:p>
            <a:pPr>
              <a:defRPr/>
            </a:pPr>
            <a:r>
              <a:rPr lang="fr-FR" dirty="0"/>
              <a:t>P. </a:t>
            </a:r>
            <a:fld id="{F216DAA3-9ED3-4F78-8B45-98A0D1533C2D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Etat des lieux – Pourquoi migrer 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28/03/2017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a-DK" dirty="0"/>
              <a:t>RET/GTS - Meetup Middleware</a:t>
            </a:r>
            <a:endParaRPr lang="fr-FR" dirty="0"/>
          </a:p>
        </p:txBody>
      </p:sp>
      <p:sp>
        <p:nvSpPr>
          <p:cNvPr id="15" name="Espace réservé du contenu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Obsolescence Informatica 9.x</a:t>
            </a:r>
          </a:p>
          <a:p>
            <a:pPr lvl="1"/>
            <a:r>
              <a:rPr lang="fr-FR" sz="1800" dirty="0"/>
              <a:t>9.1 en support étendu jusqu’à 01/2018</a:t>
            </a:r>
          </a:p>
          <a:p>
            <a:pPr lvl="1"/>
            <a:r>
              <a:rPr lang="fr-FR" sz="1800" dirty="0"/>
              <a:t>La cible est la version 10.1.1 (version stable)</a:t>
            </a:r>
          </a:p>
          <a:p>
            <a:r>
              <a:rPr lang="fr-FR" sz="2000" dirty="0"/>
              <a:t>Compatibilité avec les outils tiers Informatica </a:t>
            </a:r>
          </a:p>
          <a:p>
            <a:pPr lvl="1"/>
            <a:r>
              <a:rPr lang="fr-FR" sz="1800" dirty="0"/>
              <a:t>Ex : Nos Teradata actuellement en 13.10 doivent migrer en 15.10</a:t>
            </a:r>
            <a:endParaRPr lang="fr-FR" sz="1800" b="0" dirty="0"/>
          </a:p>
          <a:p>
            <a:endParaRPr lang="fr-FR" dirty="0"/>
          </a:p>
        </p:txBody>
      </p:sp>
      <p:graphicFrame>
        <p:nvGraphicFramePr>
          <p:cNvPr id="17" name="Espace réservé du contenu 6"/>
          <p:cNvGraphicFramePr>
            <a:graphicFrameLocks/>
          </p:cNvGraphicFramePr>
          <p:nvPr/>
        </p:nvGraphicFramePr>
        <p:xfrm>
          <a:off x="2771800" y="3573016"/>
          <a:ext cx="3942780" cy="158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5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1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TTU-TPT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13.10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14.10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15.10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0000"/>
                          </a:solidFill>
                        </a:rPr>
                        <a:t>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0000"/>
                          </a:solidFill>
                        </a:rPr>
                        <a:t>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0000"/>
                          </a:solidFill>
                        </a:rPr>
                        <a:t>10.x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</a:t>
            </a:r>
            <a:r>
              <a:rPr lang="fr-FR" sz="2000" dirty="0"/>
              <a:t>des</a:t>
            </a:r>
            <a:r>
              <a:rPr lang="fr-FR" dirty="0"/>
              <a:t> lieux – Pourquoi migrer ?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Obsolescence Informatica 9.x</a:t>
            </a:r>
          </a:p>
          <a:p>
            <a:pPr lvl="1"/>
            <a:r>
              <a:rPr lang="fr-FR" sz="1800" dirty="0"/>
              <a:t>9.1 en support étendu jusqu’à 01/2018</a:t>
            </a:r>
          </a:p>
          <a:p>
            <a:pPr lvl="1"/>
            <a:r>
              <a:rPr lang="fr-FR" sz="1800" dirty="0"/>
              <a:t>La cible est la version 10.1.1 (version stable)</a:t>
            </a:r>
          </a:p>
          <a:p>
            <a:r>
              <a:rPr lang="fr-FR" sz="2000" dirty="0"/>
              <a:t>Compatibilité avec les outils tiers Informatica </a:t>
            </a:r>
          </a:p>
          <a:p>
            <a:pPr lvl="1"/>
            <a:r>
              <a:rPr lang="fr-FR" sz="1800" dirty="0"/>
              <a:t>Nos Teradata actuellement en 13.10 doivent migrer en 15.10</a:t>
            </a:r>
            <a:endParaRPr lang="fr-FR" dirty="0"/>
          </a:p>
          <a:p>
            <a:r>
              <a:rPr lang="fr-FR" sz="2000" dirty="0"/>
              <a:t>Des nouveautés uniquement sur le Developper</a:t>
            </a:r>
          </a:p>
          <a:p>
            <a:pPr lvl="1"/>
            <a:r>
              <a:rPr lang="fr-FR" sz="1800" dirty="0" err="1"/>
              <a:t>Hadoop</a:t>
            </a:r>
            <a:r>
              <a:rPr lang="fr-FR" sz="1800" dirty="0"/>
              <a:t> / </a:t>
            </a:r>
            <a:r>
              <a:rPr lang="fr-FR" sz="1800" dirty="0" err="1"/>
              <a:t>Bigdata</a:t>
            </a:r>
            <a:endParaRPr lang="fr-FR" sz="1800" dirty="0"/>
          </a:p>
          <a:p>
            <a:pPr lvl="1"/>
            <a:r>
              <a:rPr lang="fr-FR" sz="1800" dirty="0"/>
              <a:t>Connecteur Oracle CDC</a:t>
            </a:r>
          </a:p>
        </p:txBody>
      </p:sp>
      <p:sp>
        <p:nvSpPr>
          <p:cNvPr id="9" name="Espace réservé du pied de page 5"/>
          <p:cNvSpPr>
            <a:spLocks noGrp="1"/>
          </p:cNvSpPr>
          <p:nvPr>
            <p:ph type="ftr" sz="quarter" idx="12"/>
          </p:nvPr>
        </p:nvSpPr>
        <p:spPr>
          <a:xfrm>
            <a:off x="1979613" y="6416675"/>
            <a:ext cx="5184775" cy="441325"/>
          </a:xfrm>
        </p:spPr>
        <p:txBody>
          <a:bodyPr/>
          <a:lstStyle/>
          <a:p>
            <a:pPr>
              <a:defRPr/>
            </a:pPr>
            <a:r>
              <a:rPr lang="da-DK" dirty="0"/>
              <a:t>RET/GTS - Meetup Middleware</a:t>
            </a:r>
            <a:endParaRPr lang="fr-FR" dirty="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451725" y="6416675"/>
            <a:ext cx="936625" cy="441325"/>
          </a:xfrm>
        </p:spPr>
        <p:txBody>
          <a:bodyPr/>
          <a:lstStyle/>
          <a:p>
            <a:pPr>
              <a:defRPr/>
            </a:pPr>
            <a:r>
              <a:rPr lang="fr-FR" dirty="0"/>
              <a:t>28/03/2017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</a:t>
            </a:r>
            <a:r>
              <a:rPr lang="fr-FR" sz="2000" dirty="0"/>
              <a:t>des</a:t>
            </a:r>
            <a:r>
              <a:rPr lang="fr-FR" dirty="0"/>
              <a:t> lieux – Pourquoi migrer ?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Obsolescence Informatica 9.x</a:t>
            </a:r>
          </a:p>
          <a:p>
            <a:pPr lvl="1"/>
            <a:r>
              <a:rPr lang="fr-FR" sz="1800" dirty="0"/>
              <a:t>9.1 en support étendu jusqu’à 01/2018</a:t>
            </a:r>
          </a:p>
          <a:p>
            <a:pPr lvl="1"/>
            <a:r>
              <a:rPr lang="fr-FR" sz="1800" dirty="0"/>
              <a:t>La cible est la version 10.1.1 (version stable)</a:t>
            </a:r>
          </a:p>
          <a:p>
            <a:r>
              <a:rPr lang="fr-FR" sz="2000" dirty="0"/>
              <a:t>Compatibilité avec les outils tiers Informatica </a:t>
            </a:r>
          </a:p>
          <a:p>
            <a:pPr lvl="1"/>
            <a:r>
              <a:rPr lang="fr-FR" sz="1800" dirty="0"/>
              <a:t>Nos Teradata actuellement en 13.10 doivent migrer en 15.10</a:t>
            </a:r>
            <a:endParaRPr lang="fr-FR" dirty="0"/>
          </a:p>
          <a:p>
            <a:r>
              <a:rPr lang="fr-FR" sz="2000" dirty="0"/>
              <a:t>Des nouveautés uniquement sur le Developper</a:t>
            </a:r>
          </a:p>
          <a:p>
            <a:pPr lvl="1"/>
            <a:r>
              <a:rPr lang="fr-FR" sz="1800" dirty="0" err="1"/>
              <a:t>Hadoop</a:t>
            </a:r>
            <a:r>
              <a:rPr lang="fr-FR" sz="1800" dirty="0"/>
              <a:t> / </a:t>
            </a:r>
            <a:r>
              <a:rPr lang="fr-FR" sz="1800" dirty="0" err="1"/>
              <a:t>Bigdata</a:t>
            </a:r>
            <a:endParaRPr lang="fr-FR" sz="1800" dirty="0"/>
          </a:p>
          <a:p>
            <a:pPr lvl="1"/>
            <a:r>
              <a:rPr lang="fr-FR" sz="1800" dirty="0"/>
              <a:t>Connecteur Oracle CDC</a:t>
            </a:r>
          </a:p>
          <a:p>
            <a:r>
              <a:rPr lang="fr-FR" sz="2000" u="sng" dirty="0"/>
              <a:t>Attention:</a:t>
            </a:r>
            <a:r>
              <a:rPr lang="fr-FR" sz="2000" dirty="0"/>
              <a:t> Nouvelle fonctionnalité = Nouvelle Licence</a:t>
            </a:r>
          </a:p>
          <a:p>
            <a:pPr lvl="1"/>
            <a:r>
              <a:rPr lang="fr-FR" sz="1800" dirty="0"/>
              <a:t>Il faut étudier les architectures en fonction des nouveaux besoins</a:t>
            </a:r>
          </a:p>
          <a:p>
            <a:pPr lvl="1"/>
            <a:r>
              <a:rPr lang="fr-FR" sz="1800" dirty="0"/>
              <a:t>Mutualisé VS dédié</a:t>
            </a:r>
          </a:p>
        </p:txBody>
      </p:sp>
      <p:sp>
        <p:nvSpPr>
          <p:cNvPr id="9" name="Espace réservé du pied de page 5"/>
          <p:cNvSpPr>
            <a:spLocks noGrp="1"/>
          </p:cNvSpPr>
          <p:nvPr>
            <p:ph type="ftr" sz="quarter" idx="12"/>
          </p:nvPr>
        </p:nvSpPr>
        <p:spPr>
          <a:xfrm>
            <a:off x="1979613" y="6416675"/>
            <a:ext cx="5184775" cy="441325"/>
          </a:xfrm>
        </p:spPr>
        <p:txBody>
          <a:bodyPr/>
          <a:lstStyle/>
          <a:p>
            <a:pPr>
              <a:defRPr/>
            </a:pPr>
            <a:r>
              <a:rPr lang="da-DK" dirty="0"/>
              <a:t>RET/GTS - Meetup Middleware</a:t>
            </a:r>
            <a:endParaRPr lang="fr-FR" dirty="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451725" y="6416675"/>
            <a:ext cx="936625" cy="441325"/>
          </a:xfrm>
        </p:spPr>
        <p:txBody>
          <a:bodyPr/>
          <a:lstStyle/>
          <a:p>
            <a:pPr>
              <a:defRPr/>
            </a:pPr>
            <a:r>
              <a:rPr lang="fr-FR" dirty="0"/>
              <a:t>28/03/2017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Nos retour d’expérience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/>
              <a:t>Migration 9.6.1 vers 10.1.1 chez MKT</a:t>
            </a:r>
          </a:p>
          <a:p>
            <a:r>
              <a:rPr lang="fr-FR" sz="1800" dirty="0"/>
              <a:t>Migration 9.5 vers 10.1 chez ASF</a:t>
            </a:r>
          </a:p>
          <a:p>
            <a:r>
              <a:rPr lang="fr-FR" sz="1800" dirty="0"/>
              <a:t>Migration 9.1.0 vers 9.6.1 chez RET/MDB</a:t>
            </a:r>
          </a:p>
          <a:p>
            <a:pPr lvl="1"/>
            <a:r>
              <a:rPr lang="fr-FR" sz="1600" dirty="0"/>
              <a:t>Particularité : Repository en ASCII migré en UNICODE/UTF8</a:t>
            </a: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a-DK" dirty="0"/>
              <a:t>RET/GTS - Meetup Middleware</a:t>
            </a:r>
            <a:endParaRPr lang="fr-FR" dirty="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451725" y="6416675"/>
            <a:ext cx="936625" cy="441325"/>
          </a:xfrm>
        </p:spPr>
        <p:txBody>
          <a:bodyPr/>
          <a:lstStyle/>
          <a:p>
            <a:pPr>
              <a:defRPr/>
            </a:pPr>
            <a:r>
              <a:rPr lang="fr-FR" dirty="0"/>
              <a:t>28/03/2017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interne Informatica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RET/GTS - Meetup Middleware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638" y="1115219"/>
            <a:ext cx="7667625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451725" y="6416675"/>
            <a:ext cx="936625" cy="441325"/>
          </a:xfrm>
        </p:spPr>
        <p:txBody>
          <a:bodyPr/>
          <a:lstStyle/>
          <a:p>
            <a:pPr>
              <a:defRPr/>
            </a:pPr>
            <a:r>
              <a:rPr lang="fr-FR" dirty="0"/>
              <a:t>28/03/2017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nouveautés de la 10.1.1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Pas de nouvelles fonctionnalités pour la partie Designer</a:t>
            </a:r>
          </a:p>
          <a:p>
            <a:pPr lvl="1"/>
            <a:r>
              <a:rPr lang="fr-FR" dirty="0"/>
              <a:t>Grande stabilité : le moteur PowerCenter (designer) est le même depuis la version 8.6.1</a:t>
            </a:r>
          </a:p>
          <a:p>
            <a:pPr lvl="1"/>
            <a:endParaRPr lang="fr-FR" dirty="0"/>
          </a:p>
          <a:p>
            <a:pPr lvl="0"/>
            <a:r>
              <a:rPr lang="fr-FR" dirty="0"/>
              <a:t>Toutes les nouveautés sont implémentées sur le Developper</a:t>
            </a:r>
          </a:p>
          <a:p>
            <a:pPr lvl="1"/>
            <a:r>
              <a:rPr lang="fr-FR" dirty="0"/>
              <a:t> De nouvelles transformations (par exemple JSON en natif)</a:t>
            </a:r>
          </a:p>
          <a:p>
            <a:r>
              <a:rPr lang="fr-FR" dirty="0"/>
              <a:t>Informatica assure toujours le support de la partie Designer</a:t>
            </a:r>
          </a:p>
          <a:p>
            <a:pPr lvl="0"/>
            <a:r>
              <a:rPr lang="fr-FR" dirty="0"/>
              <a:t>La cible est de proposer des plateformes compatibles Designer+Developper</a:t>
            </a:r>
          </a:p>
          <a:p>
            <a:pPr lvl="1"/>
            <a:r>
              <a:rPr lang="fr-FR" dirty="0"/>
              <a:t>Avec dans un même environnement de pouvoir exécuter des WF Designer et des WF Developper</a:t>
            </a:r>
          </a:p>
          <a:p>
            <a:pPr lvl="1"/>
            <a:r>
              <a:rPr lang="fr-FR" dirty="0"/>
              <a:t>Possibilité de migrer au fil de l’eau</a:t>
            </a:r>
          </a:p>
          <a:p>
            <a:pPr lvl="1"/>
            <a:r>
              <a:rPr lang="fr-FR" dirty="0"/>
              <a:t>Possibilité de maintenir du code Designer tout en développant sur du nouveau code Developper</a:t>
            </a:r>
          </a:p>
          <a:p>
            <a:r>
              <a:rPr lang="fr-FR" dirty="0"/>
              <a:t>Mais attention au coût des options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RET/GTS - Meetup Middleware</a:t>
            </a:r>
            <a:endParaRPr lang="fr-FR" dirty="0"/>
          </a:p>
        </p:txBody>
      </p:sp>
      <p:sp>
        <p:nvSpPr>
          <p:cNvPr id="7" name="Pentagone 6"/>
          <p:cNvSpPr/>
          <p:nvPr/>
        </p:nvSpPr>
        <p:spPr bwMode="auto">
          <a:xfrm>
            <a:off x="2195736" y="1772816"/>
            <a:ext cx="720080" cy="288032"/>
          </a:xfrm>
          <a:prstGeom prst="homePlate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cs typeface="Arial" charset="0"/>
              </a:rPr>
              <a:t>8.6.1</a:t>
            </a:r>
          </a:p>
        </p:txBody>
      </p:sp>
      <p:sp>
        <p:nvSpPr>
          <p:cNvPr id="8" name="Chevron 7"/>
          <p:cNvSpPr/>
          <p:nvPr/>
        </p:nvSpPr>
        <p:spPr bwMode="auto">
          <a:xfrm>
            <a:off x="2843808" y="1772816"/>
            <a:ext cx="648072" cy="288032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cs typeface="Arial" charset="0"/>
              </a:rPr>
              <a:t>9.1</a:t>
            </a:r>
          </a:p>
        </p:txBody>
      </p:sp>
      <p:sp>
        <p:nvSpPr>
          <p:cNvPr id="9" name="Chevron 8"/>
          <p:cNvSpPr/>
          <p:nvPr/>
        </p:nvSpPr>
        <p:spPr bwMode="auto">
          <a:xfrm>
            <a:off x="3419872" y="1772816"/>
            <a:ext cx="648072" cy="2880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cs typeface="Arial" charset="0"/>
              </a:rPr>
              <a:t>9.5</a:t>
            </a:r>
          </a:p>
        </p:txBody>
      </p:sp>
      <p:sp>
        <p:nvSpPr>
          <p:cNvPr id="10" name="Chevron 9"/>
          <p:cNvSpPr/>
          <p:nvPr/>
        </p:nvSpPr>
        <p:spPr bwMode="auto">
          <a:xfrm>
            <a:off x="3995936" y="1772816"/>
            <a:ext cx="648072" cy="288032"/>
          </a:xfrm>
          <a:prstGeom prst="chevron">
            <a:avLst/>
          </a:prstGeom>
          <a:solidFill>
            <a:srgbClr val="FF99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cs typeface="Arial" charset="0"/>
              </a:rPr>
              <a:t>9.6</a:t>
            </a:r>
          </a:p>
        </p:txBody>
      </p:sp>
      <p:sp>
        <p:nvSpPr>
          <p:cNvPr id="11" name="Chevron 10"/>
          <p:cNvSpPr/>
          <p:nvPr/>
        </p:nvSpPr>
        <p:spPr bwMode="auto">
          <a:xfrm>
            <a:off x="4572000" y="1772816"/>
            <a:ext cx="648072" cy="288032"/>
          </a:xfrm>
          <a:prstGeom prst="chevron">
            <a:avLst/>
          </a:prstGeom>
          <a:solidFill>
            <a:srgbClr val="0070C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cs typeface="Arial" charset="0"/>
              </a:rPr>
              <a:t>10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451725" y="6416675"/>
            <a:ext cx="936625" cy="441325"/>
          </a:xfrm>
        </p:spPr>
        <p:txBody>
          <a:bodyPr/>
          <a:lstStyle/>
          <a:p>
            <a:pPr>
              <a:defRPr/>
            </a:pPr>
            <a:r>
              <a:rPr lang="fr-FR" dirty="0"/>
              <a:t>28/03/2017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G_GB_Couverture_Texte">
  <a:themeElements>
    <a:clrScheme name="1_SG_GB_Couverture_Texte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1_SG_GB_Couverture_Tex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G_GB_Couverture_Texte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G_GB_Sommaire_1">
  <a:themeElements>
    <a:clrScheme name="1_SG_GB_Sommaire_1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1_SG_GB_Sommaire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G_GB_Sommaire_1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SG_FR_Chapitre_1">
  <a:themeElements>
    <a:clrScheme name="1_SG_FR_Chapitre_1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1_SG_FR_Chapitre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1_SG_FR_Chapitre_1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ompositions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GTS Word Document" ma:contentTypeID="0x010100B85973AC27144E3D8AFC74A8393527780069071386F255EF419ED85483013EF615" ma:contentTypeVersion="1" ma:contentTypeDescription="" ma:contentTypeScope="" ma:versionID="d610eccd57096158c1d530f028237ee5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2967005508cda741bc668a13e88c9e61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9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Props1.xml><?xml version="1.0" encoding="utf-8"?>
<ds:datastoreItem xmlns:ds="http://schemas.openxmlformats.org/officeDocument/2006/customXml" ds:itemID="{CE216F37-629A-4DAD-B12A-3F0E1D85DB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813B04-D757-43DC-B844-4DB53D3B1B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04C9CF-1CB1-43BA-A950-04EEC482F792}">
  <ds:schemaRefs>
    <ds:schemaRef ds:uri="http://schemas.microsoft.com/office/2006/documentManagement/types"/>
    <ds:schemaRef ds:uri="http://schemas.microsoft.com/sharepoint/v4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39861</TotalTime>
  <Words>545</Words>
  <Application>Microsoft Office PowerPoint</Application>
  <PresentationFormat>On-screen Show (4:3)</PresentationFormat>
  <Paragraphs>153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Helvetica</vt:lpstr>
      <vt:lpstr>HelveticaNeueLT Com 45 Lt</vt:lpstr>
      <vt:lpstr>HelveticaNeueLT Com 75 Bd</vt:lpstr>
      <vt:lpstr>Wingdings</vt:lpstr>
      <vt:lpstr>1_SG_GB_Couverture_Texte</vt:lpstr>
      <vt:lpstr>1_SG_GB_Sommaire_1</vt:lpstr>
      <vt:lpstr>1_SG_FR_Chapitre_1</vt:lpstr>
      <vt:lpstr>Compositions</vt:lpstr>
      <vt:lpstr>Meetup Middleware   </vt:lpstr>
      <vt:lpstr>SOMMAIRE</vt:lpstr>
      <vt:lpstr>Etat des lieux – Pourquoi migrer ?</vt:lpstr>
      <vt:lpstr>Etat des lieux – Pourquoi migrer ?</vt:lpstr>
      <vt:lpstr>Etat des lieux – Pourquoi migrer ?</vt:lpstr>
      <vt:lpstr>Etat des lieux – Pourquoi migrer ?</vt:lpstr>
      <vt:lpstr>Nos retour d’expérience</vt:lpstr>
      <vt:lpstr>Architecture interne Informatica</vt:lpstr>
      <vt:lpstr>Les nouveautés de la 10.1.1</vt:lpstr>
      <vt:lpstr>Comment migrer ?</vt:lpstr>
      <vt:lpstr>Q&amp;R</vt:lpstr>
      <vt:lpstr>PowerPoint Presentation</vt:lpstr>
    </vt:vector>
  </TitlesOfParts>
  <Company>DMR-Fujitsu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Meetup Middleware</dc:title>
  <dc:creator>F Mateos</dc:creator>
  <cp:lastModifiedBy>HAVERLANT Vincent ResgGtsMktMdm</cp:lastModifiedBy>
  <cp:revision>2875</cp:revision>
  <dcterms:created xsi:type="dcterms:W3CDTF">2011-03-03T14:43:35Z</dcterms:created>
  <dcterms:modified xsi:type="dcterms:W3CDTF">2017-03-28T08:52:46Z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ontentTypeId" pid="2">
    <vt:lpwstr>0x010100B85973AC27144E3D8AFC74A8393527780069071386F255EF419ED85483013EF615</vt:lpwstr>
  </property>
  <property fmtid="{D5CDD505-2E9C-101B-9397-08002B2CF9AE}" name="Jive_LatestUserAccountName" pid="3">
    <vt:lpwstr>x117509</vt:lpwstr>
  </property>
  <property fmtid="{D5CDD505-2E9C-101B-9397-08002B2CF9AE}" name="Offisync_ProviderInitializationData" pid="4">
    <vt:lpwstr>https://sbc.safe.socgen</vt:lpwstr>
  </property>
  <property fmtid="{D5CDD505-2E9C-101B-9397-08002B2CF9AE}" name="Offisync_UniqueId" pid="5">
    <vt:lpwstr>167410</vt:lpwstr>
  </property>
  <property fmtid="{D5CDD505-2E9C-101B-9397-08002B2CF9AE}" name="Offisync_ServerID" pid="6">
    <vt:lpwstr>f9309e5c-31ec-4b6c-b5fe-3a48b4a240cf</vt:lpwstr>
  </property>
  <property fmtid="{D5CDD505-2E9C-101B-9397-08002B2CF9AE}" name="Jive_VersionGuid" pid="7">
    <vt:lpwstr>8eec14e5-b83b-40eb-8b39-91c52a3c6cad</vt:lpwstr>
  </property>
  <property fmtid="{D5CDD505-2E9C-101B-9397-08002B2CF9AE}" name="Offisync_UpdateToken" pid="8">
    <vt:lpwstr>1</vt:lpwstr>
  </property>
</Properties>
</file>