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2" r:id="rId1"/>
    <p:sldMasterId id="2147483744" r:id="rId2"/>
    <p:sldMasterId id="2147483756" r:id="rId3"/>
  </p:sldMasterIdLst>
  <p:notesMasterIdLst>
    <p:notesMasterId r:id="rId12"/>
  </p:notesMasterIdLst>
  <p:handoutMasterIdLst>
    <p:handoutMasterId r:id="rId13"/>
  </p:handoutMasterIdLst>
  <p:sldIdLst>
    <p:sldId id="1129" r:id="rId4"/>
    <p:sldId id="1140" r:id="rId5"/>
    <p:sldId id="1132" r:id="rId6"/>
    <p:sldId id="1139" r:id="rId7"/>
    <p:sldId id="1142" r:id="rId8"/>
    <p:sldId id="1141" r:id="rId9"/>
    <p:sldId id="1126" r:id="rId10"/>
    <p:sldId id="1133" r:id="rId11"/>
  </p:sldIdLst>
  <p:sldSz cx="9144000" cy="6858000" type="screen4x3"/>
  <p:notesSz cx="7099300" cy="10234613"/>
  <p:custDataLst>
    <p:tags r:id="rId14"/>
  </p:custDataLst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73">
          <p15:clr>
            <a:srgbClr val="A4A3A4"/>
          </p15:clr>
        </p15:guide>
        <p15:guide id="4" orient="horz" pos="479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663">
          <p15:clr>
            <a:srgbClr val="A4A3A4"/>
          </p15:clr>
        </p15:guide>
        <p15:guide id="7" orient="horz" pos="1842">
          <p15:clr>
            <a:srgbClr val="A4A3A4"/>
          </p15:clr>
        </p15:guide>
        <p15:guide id="8" pos="351">
          <p15:clr>
            <a:srgbClr val="A4A3A4"/>
          </p15:clr>
        </p15:guide>
        <p15:guide id="9" pos="2880">
          <p15:clr>
            <a:srgbClr val="A4A3A4"/>
          </p15:clr>
        </p15:guide>
        <p15:guide id="10" pos="5409">
          <p15:clr>
            <a:srgbClr val="A4A3A4"/>
          </p15:clr>
        </p15:guide>
        <p15:guide id="11" pos="5556">
          <p15:clr>
            <a:srgbClr val="A4A3A4"/>
          </p15:clr>
        </p15:guide>
        <p15:guide id="12" pos="2835">
          <p15:clr>
            <a:srgbClr val="A4A3A4"/>
          </p15:clr>
        </p15:guide>
        <p15:guide id="13" pos="1338">
          <p15:clr>
            <a:srgbClr val="A4A3A4"/>
          </p15:clr>
        </p15:guide>
        <p15:guide id="14" pos="2653">
          <p15:clr>
            <a:srgbClr val="A4A3A4"/>
          </p15:clr>
        </p15:guide>
        <p15:guide id="15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  <p15:guide id="5" orient="horz" pos="3228">
          <p15:clr>
            <a:srgbClr val="A4A3A4"/>
          </p15:clr>
        </p15:guide>
        <p15:guide id="6" orient="horz" pos="3224">
          <p15:clr>
            <a:srgbClr val="A4A3A4"/>
          </p15:clr>
        </p15:guide>
        <p15:guide id="7" pos="2240">
          <p15:clr>
            <a:srgbClr val="A4A3A4"/>
          </p15:clr>
        </p15:guide>
        <p15:guide id="8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99"/>
    <a:srgbClr val="000000"/>
    <a:srgbClr val="DCE6F2"/>
    <a:srgbClr val="FF1D43"/>
    <a:srgbClr val="56ECF4"/>
    <a:srgbClr val="C00000"/>
    <a:srgbClr val="FA5C5C"/>
    <a:srgbClr val="EBD5BF"/>
    <a:srgbClr val="FF7C80"/>
    <a:srgbClr val="D8B08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50000" autoAdjust="0"/>
  </p:normalViewPr>
  <p:slideViewPr>
    <p:cSldViewPr snapToGrid="0">
      <p:cViewPr varScale="1">
        <p:scale>
          <a:sx n="125" d="100"/>
          <a:sy n="125" d="100"/>
        </p:scale>
        <p:origin x="-1476" y="-96"/>
      </p:cViewPr>
      <p:guideLst>
        <p:guide orient="horz" pos="2160"/>
        <p:guide orient="horz" pos="255"/>
        <p:guide orient="horz" pos="73"/>
        <p:guide orient="horz" pos="479"/>
        <p:guide orient="horz" pos="3748"/>
        <p:guide orient="horz" pos="663"/>
        <p:guide orient="horz" pos="1842"/>
        <p:guide pos="351"/>
        <p:guide pos="2880"/>
        <p:guide pos="5409"/>
        <p:guide pos="5556"/>
        <p:guide pos="2835"/>
        <p:guide pos="1338"/>
        <p:guide pos="2653"/>
        <p:guide pos="204"/>
      </p:guideLst>
    </p:cSldViewPr>
  </p:slideViewPr>
  <p:outlineViewPr>
    <p:cViewPr>
      <p:scale>
        <a:sx n="33" d="100"/>
        <a:sy n="33" d="100"/>
      </p:scale>
      <p:origin x="0" y="-58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330" y="84"/>
      </p:cViewPr>
      <p:guideLst>
        <p:guide orient="horz" pos="3131"/>
        <p:guide orient="horz" pos="3127"/>
        <p:guide orient="horz" pos="3228"/>
        <p:guide orient="horz" pos="3224"/>
        <p:guide pos="2145"/>
        <p:guide pos="2141"/>
        <p:guide pos="2240"/>
        <p:guide pos="2236"/>
      </p:guideLst>
    </p:cSldViewPr>
  </p:notes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>
            <a:lvl1pPr algn="l" defTabSz="990282">
              <a:defRPr sz="13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>
            <a:lvl1pPr algn="r" defTabSz="990282">
              <a:defRPr sz="13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92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8" rIns="99015" bIns="49508" numCol="1" anchor="b" anchorCtr="0" compatLnSpc="1">
            <a:prstTxWarp prst="textNoShape">
              <a:avLst/>
            </a:prstTxWarp>
          </a:bodyPr>
          <a:lstStyle>
            <a:lvl1pPr algn="l" defTabSz="990282">
              <a:defRPr sz="13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92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8" rIns="99015" bIns="49508" numCol="1" anchor="b" anchorCtr="0" compatLnSpc="1">
            <a:prstTxWarp prst="textNoShape">
              <a:avLst/>
            </a:prstTxWarp>
          </a:bodyPr>
          <a:lstStyle>
            <a:lvl1pPr algn="r" defTabSz="990282">
              <a:defRPr sz="1300">
                <a:solidFill>
                  <a:schemeClr val="tx1"/>
                </a:solidFill>
              </a:defRPr>
            </a:lvl1pPr>
          </a:lstStyle>
          <a:p>
            <a:fld id="{B927F8B4-17D6-420E-80D0-8BEB8657B8B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75592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>
            <a:lvl1pPr algn="l" defTabSz="990282">
              <a:defRPr sz="13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>
            <a:lvl1pPr algn="r" defTabSz="990282">
              <a:defRPr sz="13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0927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8" rIns="99015" bIns="49508" numCol="1" anchor="b" anchorCtr="0" compatLnSpc="1">
            <a:prstTxWarp prst="textNoShape">
              <a:avLst/>
            </a:prstTxWarp>
          </a:bodyPr>
          <a:lstStyle>
            <a:lvl1pPr algn="l" defTabSz="990282">
              <a:defRPr sz="13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5" tIns="49508" rIns="99015" bIns="49508" numCol="1" anchor="b" anchorCtr="0" compatLnSpc="1">
            <a:prstTxWarp prst="textNoShape">
              <a:avLst/>
            </a:prstTxWarp>
          </a:bodyPr>
          <a:lstStyle>
            <a:lvl1pPr algn="r" defTabSz="990282">
              <a:defRPr sz="1300">
                <a:solidFill>
                  <a:schemeClr val="tx1"/>
                </a:solidFill>
              </a:defRPr>
            </a:lvl1pPr>
          </a:lstStyle>
          <a:p>
            <a:fld id="{793EC024-B30B-4FFD-B9B5-17B4421C70B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96778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5437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r>
              <a:rPr lang="fr-FR"/>
              <a:t>2016.02.05</a:t>
            </a:r>
            <a:endParaRPr lang="en-US" dirty="0"/>
          </a:p>
        </p:txBody>
      </p:sp>
      <p:sp>
        <p:nvSpPr>
          <p:cNvPr id="954380" name="Line 12"/>
          <p:cNvSpPr>
            <a:spLocks noChangeShapeType="1"/>
          </p:cNvSpPr>
          <p:nvPr userDrawn="1"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pic>
        <p:nvPicPr>
          <p:cNvPr id="954381" name="Picture 13" descr="SOCTS10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150" y="6116638"/>
            <a:ext cx="2425700" cy="6477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P.</a:t>
            </a:r>
            <a:fld id="{2780857D-9DFF-4565-9AB7-FB32C8CE82B4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P.</a:t>
            </a:r>
            <a:fld id="{032FE461-939E-4A42-AA16-040F4F020A7C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5437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pic>
        <p:nvPicPr>
          <p:cNvPr id="954379" name="Picture 11" descr="SOCEE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</p:spPr>
      </p:pic>
      <p:sp>
        <p:nvSpPr>
          <p:cNvPr id="954380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18994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B9A58F89-8723-4339-BA58-9143AFB249B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9" name="Footer Placeholder 5"/>
          <p:cNvSpPr>
            <a:spLocks noGrp="1"/>
          </p:cNvSpPr>
          <p:nvPr userDrawn="1">
            <p:ph type="ftr" sz="quarter" idx="12"/>
          </p:nvPr>
        </p:nvSpPr>
        <p:spPr>
          <a:xfrm>
            <a:off x="2771775" y="6416675"/>
            <a:ext cx="3597275" cy="441325"/>
          </a:xfrm>
        </p:spPr>
        <p:txBody>
          <a:bodyPr/>
          <a:lstStyle/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0860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AB6A0869-F427-4B9D-9BC9-91F16EFCF12F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12900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563FA8EF-C821-4DDD-AD3E-9AAA770C5E6A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3142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61FD3F61-22E3-4B32-AC3F-BEFFA9E2B167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82562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F5A86454-F738-4E60-AEFC-201BCB9A651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60117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82379F2E-614A-4C95-88A3-B05826ED3B5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215722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4B285834-13A5-4137-A90F-61094E244085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232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P.</a:t>
            </a:r>
            <a:fld id="{FD0B18BA-9CC0-4DFC-894F-4E5D5D8BBDB1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>
          <a:xfrm>
            <a:off x="2552722" y="6416675"/>
            <a:ext cx="3957003" cy="4413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0FE5A133-C5B5-47A5-9583-CDB695D906F5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53724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E288B60D-EACE-4324-9576-95A08517B83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723252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7122C3E2-2CC5-4FAE-AE17-3404B7BEC0A4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93508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5437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pic>
        <p:nvPicPr>
          <p:cNvPr id="954379" name="Picture 11" descr="SOCEE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</p:spPr>
      </p:pic>
      <p:sp>
        <p:nvSpPr>
          <p:cNvPr id="954380" name="Line 12"/>
          <p:cNvSpPr>
            <a:spLocks noChangeShapeType="1"/>
          </p:cNvSpPr>
          <p:nvPr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30254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B9A58F89-8723-4339-BA58-9143AFB249B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9" name="Footer Placeholder 5"/>
          <p:cNvSpPr>
            <a:spLocks noGrp="1"/>
          </p:cNvSpPr>
          <p:nvPr userDrawn="1">
            <p:ph type="ftr" sz="quarter" idx="12"/>
          </p:nvPr>
        </p:nvSpPr>
        <p:spPr>
          <a:xfrm>
            <a:off x="2771775" y="6416675"/>
            <a:ext cx="3597275" cy="441325"/>
          </a:xfrm>
        </p:spPr>
        <p:txBody>
          <a:bodyPr/>
          <a:lstStyle/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18136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AB6A0869-F427-4B9D-9BC9-91F16EFCF12F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21562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563FA8EF-C821-4DDD-AD3E-9AAA770C5E6A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90329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61FD3F61-22E3-4B32-AC3F-BEFFA9E2B167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08499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F5A86454-F738-4E60-AEFC-201BCB9A651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129164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82379F2E-614A-4C95-88A3-B05826ED3B5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2702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P.</a:t>
            </a:r>
            <a:fld id="{196F2DE8-D274-4AEC-9BE9-BB86DA651CFC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4B285834-13A5-4137-A90F-61094E244085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684068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0FE5A133-C5B5-47A5-9583-CDB695D906F5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70643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E288B60D-EACE-4324-9576-95A08517B83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139947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260350"/>
            <a:ext cx="2006600" cy="568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0350"/>
            <a:ext cx="5870575" cy="568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P.</a:t>
            </a:r>
            <a:fld id="{7122C3E2-2CC5-4FAE-AE17-3404B7BEC0A4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3249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57213" y="1052513"/>
            <a:ext cx="3938587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938588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P.</a:t>
            </a:r>
            <a:fld id="{1744505A-0052-48C4-8CB7-D28459516B9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P.</a:t>
            </a:r>
            <a:fld id="{DF0598DB-72B4-4693-B4B7-E08294F3AEE9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P.</a:t>
            </a:r>
            <a:fld id="{5D595197-2229-4A6E-AE0B-5606ED368D35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2591911" y="6416675"/>
            <a:ext cx="3957003" cy="4413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P.</a:t>
            </a:r>
            <a:fld id="{B145CF27-CAC5-40BF-B33C-F15BA64544B4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2667000" y="6416675"/>
            <a:ext cx="3835399" cy="4413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P.</a:t>
            </a:r>
            <a:fld id="{3F7235B4-CA2D-485F-A0CE-DBD66F3228A5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2016.02.05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P.</a:t>
            </a:r>
            <a:fld id="{0F10E31C-34B7-4421-8789-3A6A4CB09E95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Financial Management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066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7280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2806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/>
              <a:t>2016.02.05</a:t>
            </a:r>
            <a:endParaRPr lang="en-US" dirty="0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r>
              <a:rPr lang="en-US"/>
              <a:t>P.</a:t>
            </a:r>
            <a:fld id="{38188351-0CAC-4CAA-A6A9-58622790523C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Financial Management</a:t>
            </a:r>
            <a:endParaRPr lang="en-US" dirty="0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en-US" sz="800" b="1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360363" indent="-177800" algn="l" rtl="0" fontAlgn="base">
        <a:spcBef>
          <a:spcPct val="50000"/>
        </a:spcBef>
        <a:spcAft>
          <a:spcPct val="0"/>
        </a:spcAft>
        <a:buChar char="•"/>
        <a:defRPr sz="1300">
          <a:solidFill>
            <a:srgbClr val="000000"/>
          </a:solidFill>
          <a:latin typeface="+mn-lt"/>
          <a:cs typeface="+mn-cs"/>
        </a:defRPr>
      </a:lvl2pPr>
      <a:lvl3pPr marL="542925" indent="-180975" algn="l" rtl="0" fontAlgn="base">
        <a:spcBef>
          <a:spcPct val="50000"/>
        </a:spcBef>
        <a:spcAft>
          <a:spcPct val="0"/>
        </a:spcAft>
        <a:buFont typeface="Arial" charset="0"/>
        <a:buChar char="▫"/>
        <a:defRPr sz="1100">
          <a:solidFill>
            <a:srgbClr val="000000"/>
          </a:solidFill>
          <a:latin typeface="+mn-lt"/>
          <a:cs typeface="+mn-cs"/>
        </a:defRPr>
      </a:lvl3pPr>
      <a:lvl4pPr marL="723900" indent="-179388" algn="l" rtl="0" fontAlgn="base">
        <a:spcBef>
          <a:spcPct val="50000"/>
        </a:spcBef>
        <a:spcAft>
          <a:spcPct val="0"/>
        </a:spcAft>
        <a:buFont typeface="Arial" charset="0"/>
        <a:buChar char="-"/>
        <a:defRPr sz="900">
          <a:solidFill>
            <a:srgbClr val="000000"/>
          </a:solidFill>
          <a:latin typeface="+mn-lt"/>
          <a:cs typeface="+mn-cs"/>
        </a:defRPr>
      </a:lvl4pPr>
      <a:lvl5pPr marL="8858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066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7280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72806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r>
              <a:rPr lang="fr-FR"/>
              <a:t>P.</a:t>
            </a:r>
            <a:fld id="{5A3FA343-5A81-4655-9CBB-7EB5BE392CA1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fr-FR" sz="800" b="1">
                <a:solidFill>
                  <a:prstClr val="black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xmlns="" val="194440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77800" algn="l" rtl="0" fontAlgn="base">
        <a:spcBef>
          <a:spcPct val="50000"/>
        </a:spcBef>
        <a:spcAft>
          <a:spcPct val="0"/>
        </a:spcAft>
        <a:buChar char="•"/>
        <a:defRPr sz="1300" b="1">
          <a:solidFill>
            <a:srgbClr val="000000"/>
          </a:solidFill>
          <a:latin typeface="+mn-lt"/>
          <a:cs typeface="+mn-cs"/>
        </a:defRPr>
      </a:lvl2pPr>
      <a:lvl3pPr marL="542925" indent="-180975" algn="l" rtl="0" fontAlgn="base">
        <a:spcBef>
          <a:spcPct val="50000"/>
        </a:spcBef>
        <a:spcAft>
          <a:spcPct val="0"/>
        </a:spcAft>
        <a:buFont typeface="Arial" charset="0"/>
        <a:buChar char="▫"/>
        <a:defRPr sz="1300">
          <a:solidFill>
            <a:srgbClr val="000000"/>
          </a:solidFill>
          <a:latin typeface="+mn-lt"/>
          <a:cs typeface="+mn-cs"/>
        </a:defRPr>
      </a:lvl3pPr>
      <a:lvl4pPr marL="723900" indent="-179388" algn="l" rtl="0" fontAlgn="base">
        <a:spcBef>
          <a:spcPct val="50000"/>
        </a:spcBef>
        <a:spcAft>
          <a:spcPct val="0"/>
        </a:spcAft>
        <a:buFont typeface="Arial" charset="0"/>
        <a:buChar char="-"/>
        <a:defRPr sz="1100">
          <a:solidFill>
            <a:srgbClr val="000000"/>
          </a:solidFill>
          <a:latin typeface="+mn-lt"/>
          <a:cs typeface="+mn-cs"/>
        </a:defRPr>
      </a:lvl4pPr>
      <a:lvl5pPr marL="8858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11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11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11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11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11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066" name="Picture 2" descr="grou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</p:spPr>
      </p:pic>
      <p:sp>
        <p:nvSpPr>
          <p:cNvPr id="7280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78311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72806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02957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3838" y="6416675"/>
            <a:ext cx="18145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fr-FR"/>
              <a:t>2016.02.05</a:t>
            </a:r>
            <a:endParaRPr lang="fr-FR" dirty="0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/>
            </a:lvl1pPr>
          </a:lstStyle>
          <a:p>
            <a:r>
              <a:rPr lang="fr-FR"/>
              <a:t>P.</a:t>
            </a:r>
            <a:fld id="{5A3FA343-5A81-4655-9CBB-7EB5BE392CA1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771775" y="6416675"/>
            <a:ext cx="35972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Financial Management</a:t>
            </a:r>
            <a:endParaRPr lang="fr-FR" dirty="0"/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728076" name="Line 12"/>
          <p:cNvSpPr>
            <a:spLocks noChangeShapeType="1"/>
          </p:cNvSpPr>
          <p:nvPr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8077" name="Rectangle 13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fr-FR" sz="800" b="1">
                <a:solidFill>
                  <a:prstClr val="black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xmlns="" val="83633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fontAlgn="base">
        <a:spcBef>
          <a:spcPct val="10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77800" algn="l" rtl="0" fontAlgn="base">
        <a:spcBef>
          <a:spcPct val="50000"/>
        </a:spcBef>
        <a:spcAft>
          <a:spcPct val="0"/>
        </a:spcAft>
        <a:buChar char="•"/>
        <a:defRPr sz="1300" b="1">
          <a:solidFill>
            <a:srgbClr val="000000"/>
          </a:solidFill>
          <a:latin typeface="+mn-lt"/>
          <a:cs typeface="+mn-cs"/>
        </a:defRPr>
      </a:lvl2pPr>
      <a:lvl3pPr marL="542925" indent="-180975" algn="l" rtl="0" fontAlgn="base">
        <a:spcBef>
          <a:spcPct val="50000"/>
        </a:spcBef>
        <a:spcAft>
          <a:spcPct val="0"/>
        </a:spcAft>
        <a:buFont typeface="Arial" charset="0"/>
        <a:buChar char="▫"/>
        <a:defRPr sz="1300">
          <a:solidFill>
            <a:srgbClr val="000000"/>
          </a:solidFill>
          <a:latin typeface="+mn-lt"/>
          <a:cs typeface="+mn-cs"/>
        </a:defRPr>
      </a:lvl3pPr>
      <a:lvl4pPr marL="723900" indent="-179388" algn="l" rtl="0" fontAlgn="base">
        <a:spcBef>
          <a:spcPct val="50000"/>
        </a:spcBef>
        <a:spcAft>
          <a:spcPct val="0"/>
        </a:spcAft>
        <a:buFont typeface="Arial" charset="0"/>
        <a:buChar char="-"/>
        <a:defRPr sz="1100">
          <a:solidFill>
            <a:srgbClr val="000000"/>
          </a:solidFill>
          <a:latin typeface="+mn-lt"/>
          <a:cs typeface="+mn-cs"/>
        </a:defRPr>
      </a:lvl4pPr>
      <a:lvl5pPr marL="8858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11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11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11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11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11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63580" y="2085975"/>
            <a:ext cx="6416842" cy="2681288"/>
          </a:xfrm>
        </p:spPr>
        <p:txBody>
          <a:bodyPr/>
          <a:lstStyle/>
          <a:p>
            <a:r>
              <a:rPr lang="en-US" dirty="0"/>
              <a:t>OS Factory</a:t>
            </a:r>
            <a:br>
              <a:rPr lang="en-US" dirty="0"/>
            </a:br>
            <a:r>
              <a:rPr lang="en-US" sz="2400" dirty="0">
                <a:solidFill>
                  <a:schemeClr val="bg2"/>
                </a:solidFill>
              </a:rPr>
              <a:t>(Linux on AWS)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000" dirty="0">
                <a:solidFill>
                  <a:srgbClr val="000000"/>
                </a:solidFill>
              </a:rPr>
              <a:t>Le 22/02/2017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57213" y="1585096"/>
            <a:ext cx="8029575" cy="719138"/>
          </a:xfrm>
        </p:spPr>
        <p:txBody>
          <a:bodyPr/>
          <a:lstStyle/>
          <a:p>
            <a:r>
              <a:rPr lang="fr-FR" dirty="0" err="1"/>
              <a:t>CoE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5472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 &amp; OS </a:t>
            </a:r>
            <a:r>
              <a:rPr lang="fr-FR" dirty="0" err="1"/>
              <a:t>Factory</a:t>
            </a:r>
            <a:r>
              <a:rPr lang="fr-FR" dirty="0"/>
              <a:t> - </a:t>
            </a:r>
            <a:r>
              <a:rPr lang="fr-FR" dirty="0" err="1"/>
              <a:t>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Dans le cadre du projet « Public Cloud », GTS (</a:t>
            </a:r>
            <a:r>
              <a:rPr lang="fr-FR" sz="1400" dirty="0" err="1"/>
              <a:t>CoE</a:t>
            </a:r>
            <a:r>
              <a:rPr lang="fr-FR" sz="1400" dirty="0"/>
              <a:t>) doit délivrer à ses </a:t>
            </a:r>
            <a:r>
              <a:rPr lang="fr-FR" sz="1400" dirty="0" err="1"/>
              <a:t>DSIs</a:t>
            </a:r>
            <a:r>
              <a:rPr lang="fr-FR" sz="1400" dirty="0"/>
              <a:t> des Operating </a:t>
            </a:r>
            <a:r>
              <a:rPr lang="fr-FR" sz="1400" dirty="0" err="1"/>
              <a:t>Systems</a:t>
            </a:r>
            <a:r>
              <a:rPr lang="fr-FR" sz="1400" dirty="0"/>
              <a:t> (</a:t>
            </a:r>
            <a:r>
              <a:rPr lang="fr-FR" sz="1400" dirty="0" err="1">
                <a:solidFill>
                  <a:schemeClr val="tx1"/>
                </a:solidFill>
              </a:rPr>
              <a:t>Core</a:t>
            </a:r>
            <a:r>
              <a:rPr lang="fr-FR" sz="1400" dirty="0">
                <a:solidFill>
                  <a:schemeClr val="tx1"/>
                </a:solidFill>
              </a:rPr>
              <a:t> OS GTS</a:t>
            </a:r>
            <a:r>
              <a:rPr lang="fr-FR" sz="1400" dirty="0"/>
              <a:t>) de manière plus agile &amp; automatisé</a:t>
            </a:r>
          </a:p>
          <a:p>
            <a:r>
              <a:rPr lang="fr-FR" sz="1400" dirty="0"/>
              <a:t>Objectifs / ambitions : </a:t>
            </a:r>
          </a:p>
          <a:p>
            <a:pPr lvl="1"/>
            <a:r>
              <a:rPr lang="fr-FR" sz="1200" dirty="0"/>
              <a:t>Mis à disposition d’un operating system mis à jour (patch, </a:t>
            </a:r>
            <a:r>
              <a:rPr lang="fr-FR" sz="1200" dirty="0" err="1"/>
              <a:t>feature</a:t>
            </a:r>
            <a:r>
              <a:rPr lang="fr-FR" sz="1200" dirty="0"/>
              <a:t> du périmètre GTS*, configurations) tous les mois ou 14j en cas de 0 </a:t>
            </a:r>
            <a:r>
              <a:rPr lang="fr-FR" sz="1200" dirty="0" err="1"/>
              <a:t>day</a:t>
            </a:r>
            <a:endParaRPr lang="fr-FR" sz="1200" dirty="0"/>
          </a:p>
          <a:p>
            <a:pPr lvl="1"/>
            <a:r>
              <a:rPr lang="fr-FR" sz="1200" dirty="0"/>
              <a:t>Le scope des OS est le suivant : Windows (2012 &amp; 2016) / Linux (RHEL7 &amp; CentOS7)</a:t>
            </a:r>
          </a:p>
          <a:p>
            <a:pPr lvl="1"/>
            <a:r>
              <a:rPr lang="fr-FR" sz="1200" dirty="0"/>
              <a:t>Les « Clients » peuvent dériver la « </a:t>
            </a:r>
            <a:r>
              <a:rPr lang="fr-FR" sz="1200" dirty="0" err="1"/>
              <a:t>Core</a:t>
            </a:r>
            <a:r>
              <a:rPr lang="fr-FR" sz="1200" dirty="0"/>
              <a:t> OS GTS (unique) » et construire un « OS Projet »</a:t>
            </a:r>
          </a:p>
          <a:p>
            <a:pPr lvl="1"/>
            <a:r>
              <a:rPr lang="fr-FR" sz="1200" dirty="0"/>
              <a:t>Le </a:t>
            </a:r>
            <a:r>
              <a:rPr lang="fr-FR" sz="1200" dirty="0" err="1"/>
              <a:t>Core</a:t>
            </a:r>
            <a:r>
              <a:rPr lang="fr-FR" sz="1200" dirty="0"/>
              <a:t> OS GTS et  l’OS Projet doivent « </a:t>
            </a:r>
            <a:r>
              <a:rPr lang="fr-FR" sz="1200" dirty="0" err="1"/>
              <a:t>compliant</a:t>
            </a:r>
            <a:r>
              <a:rPr lang="fr-FR" sz="1200" dirty="0"/>
              <a:t> » (sécurité, compliance…)</a:t>
            </a:r>
          </a:p>
          <a:p>
            <a:pPr lvl="1"/>
            <a:r>
              <a:rPr lang="fr-FR" sz="1200" dirty="0"/>
              <a:t>L’OS généré doit pouvoir être chiffré</a:t>
            </a:r>
          </a:p>
          <a:p>
            <a:pPr lvl="1"/>
            <a:r>
              <a:rPr lang="fr-FR" sz="1200" dirty="0"/>
              <a:t>Les services de l’OS </a:t>
            </a:r>
            <a:r>
              <a:rPr lang="fr-FR" sz="1200" dirty="0" err="1"/>
              <a:t>factory</a:t>
            </a:r>
            <a:r>
              <a:rPr lang="fr-FR" sz="1200" dirty="0"/>
              <a:t> doivent </a:t>
            </a:r>
            <a:r>
              <a:rPr lang="fr-FR" sz="1200" dirty="0" err="1"/>
              <a:t>etre</a:t>
            </a:r>
            <a:r>
              <a:rPr lang="fr-FR" sz="1200" dirty="0"/>
              <a:t> accessible en AS A Service &amp; API</a:t>
            </a:r>
          </a:p>
          <a:p>
            <a:r>
              <a:rPr lang="fr-FR" sz="1400" dirty="0"/>
              <a:t>A l’instar des « Software </a:t>
            </a:r>
            <a:r>
              <a:rPr lang="fr-FR" sz="1400" dirty="0" err="1"/>
              <a:t>Factory</a:t>
            </a:r>
            <a:r>
              <a:rPr lang="fr-FR" sz="1400" dirty="0"/>
              <a:t> » qui permettent d’industrialiser la construction d’une application, une « </a:t>
            </a:r>
            <a:r>
              <a:rPr lang="fr-FR" sz="1400" dirty="0">
                <a:solidFill>
                  <a:schemeClr val="tx1"/>
                </a:solidFill>
              </a:rPr>
              <a:t>OS </a:t>
            </a:r>
            <a:r>
              <a:rPr lang="fr-FR" sz="1400" dirty="0" err="1">
                <a:solidFill>
                  <a:schemeClr val="tx1"/>
                </a:solidFill>
              </a:rPr>
              <a:t>Factory</a:t>
            </a:r>
            <a:r>
              <a:rPr lang="fr-FR" sz="1400" dirty="0"/>
              <a:t> » est nécessaire </a:t>
            </a:r>
          </a:p>
          <a:p>
            <a:r>
              <a:rPr lang="fr-FR" sz="1400" dirty="0"/>
              <a:t>Cette présentation a pour objectif de partager un premier niveau de travail sur </a:t>
            </a:r>
          </a:p>
          <a:p>
            <a:pPr lvl="1"/>
            <a:r>
              <a:rPr lang="fr-FR" sz="1200" dirty="0"/>
              <a:t>la cinématique de construction d’un OS</a:t>
            </a:r>
          </a:p>
          <a:p>
            <a:pPr lvl="1"/>
            <a:r>
              <a:rPr lang="fr-FR" sz="1200" dirty="0"/>
              <a:t> l’architecture de l’OS </a:t>
            </a:r>
            <a:r>
              <a:rPr lang="fr-FR" sz="1200" dirty="0" err="1"/>
              <a:t>Factory</a:t>
            </a:r>
            <a:endParaRPr lang="fr-FR" sz="1200" dirty="0"/>
          </a:p>
          <a:p>
            <a:r>
              <a:rPr lang="fr-FR" sz="1200" dirty="0"/>
              <a:t>(*) : agent </a:t>
            </a:r>
            <a:r>
              <a:rPr lang="fr-FR" sz="1200" dirty="0" err="1"/>
              <a:t>qualys</a:t>
            </a:r>
            <a:r>
              <a:rPr lang="fr-FR" sz="1200" dirty="0"/>
              <a:t>, agent </a:t>
            </a:r>
            <a:r>
              <a:rPr lang="fr-FR" sz="1200" dirty="0" err="1"/>
              <a:t>sysog</a:t>
            </a:r>
            <a:r>
              <a:rPr lang="fr-FR" sz="1200" dirty="0"/>
              <a:t> </a:t>
            </a:r>
            <a:r>
              <a:rPr lang="fr-FR" sz="1200" dirty="0" err="1"/>
              <a:t>ng</a:t>
            </a:r>
            <a:r>
              <a:rPr lang="fr-FR" sz="1200" dirty="0"/>
              <a:t>, agent de monitoring… pas de composant applicatif</a:t>
            </a:r>
            <a:endParaRPr lang="fr-F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P.</a:t>
            </a:r>
            <a:fld id="{FD0B18BA-9CC0-4DFC-894F-4E5D5D8BBDB1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3439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8693" y="3961131"/>
            <a:ext cx="712094" cy="738468"/>
          </a:xfrm>
          <a:prstGeom prst="rect">
            <a:avLst/>
          </a:prstGeom>
        </p:spPr>
      </p:pic>
      <p:pic>
        <p:nvPicPr>
          <p:cNvPr id="146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07593" y="4242485"/>
            <a:ext cx="712094" cy="738468"/>
          </a:xfrm>
          <a:prstGeom prst="rect">
            <a:avLst/>
          </a:prstGeom>
        </p:spPr>
      </p:pic>
      <p:pic>
        <p:nvPicPr>
          <p:cNvPr id="98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0861" y="4864765"/>
            <a:ext cx="657066" cy="917153"/>
          </a:xfrm>
          <a:prstGeom prst="rect">
            <a:avLst/>
          </a:prstGeom>
        </p:spPr>
      </p:pic>
      <p:sp>
        <p:nvSpPr>
          <p:cNvPr id="190" name="Rounded Rectangle 2"/>
          <p:cNvSpPr/>
          <p:nvPr/>
        </p:nvSpPr>
        <p:spPr>
          <a:xfrm>
            <a:off x="648427" y="896293"/>
            <a:ext cx="7961391" cy="5237807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Cinématique de création de l’AMI Core OS GTS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P.</a:t>
            </a:r>
            <a:fld id="{FD0B18BA-9CC0-4DFC-894F-4E5D5D8BBD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OS Factory</a:t>
            </a:r>
          </a:p>
        </p:txBody>
      </p:sp>
      <p:pic>
        <p:nvPicPr>
          <p:cNvPr id="191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417" y="798686"/>
            <a:ext cx="600768" cy="392168"/>
          </a:xfrm>
          <a:prstGeom prst="rect">
            <a:avLst/>
          </a:prstGeom>
        </p:spPr>
      </p:pic>
      <p:sp>
        <p:nvSpPr>
          <p:cNvPr id="86" name="Rounded Rectangle 2"/>
          <p:cNvSpPr/>
          <p:nvPr/>
        </p:nvSpPr>
        <p:spPr>
          <a:xfrm>
            <a:off x="1311367" y="1367072"/>
            <a:ext cx="2246645" cy="4698447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1222304" y="1236119"/>
            <a:ext cx="762000" cy="333375"/>
          </a:xfrm>
          <a:prstGeom prst="rect">
            <a:avLst/>
          </a:prstGeom>
          <a:solidFill>
            <a:srgbClr val="0070C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Compte APP</a:t>
            </a:r>
          </a:p>
        </p:txBody>
      </p:sp>
      <p:sp>
        <p:nvSpPr>
          <p:cNvPr id="88" name="Rounded Rectangle 2"/>
          <p:cNvSpPr/>
          <p:nvPr/>
        </p:nvSpPr>
        <p:spPr>
          <a:xfrm>
            <a:off x="4504146" y="2417222"/>
            <a:ext cx="3852175" cy="3657600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4436019" y="2258655"/>
            <a:ext cx="762000" cy="333375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Compte GTS</a:t>
            </a:r>
          </a:p>
        </p:txBody>
      </p:sp>
      <p:sp>
        <p:nvSpPr>
          <p:cNvPr id="95" name="ZoneTexte 94"/>
          <p:cNvSpPr txBox="1"/>
          <p:nvPr/>
        </p:nvSpPr>
        <p:spPr>
          <a:xfrm>
            <a:off x="3562423" y="5324835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Bucket S3</a:t>
            </a:r>
          </a:p>
          <a:p>
            <a:r>
              <a:rPr lang="fr-FR" sz="800" dirty="0"/>
              <a:t>Repository  Red Hat</a:t>
            </a:r>
          </a:p>
        </p:txBody>
      </p:sp>
      <p:sp>
        <p:nvSpPr>
          <p:cNvPr id="96" name="ZoneTexte 95"/>
          <p:cNvSpPr txBox="1"/>
          <p:nvPr/>
        </p:nvSpPr>
        <p:spPr>
          <a:xfrm>
            <a:off x="7334977" y="4041942"/>
            <a:ext cx="8191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800" dirty="0"/>
              <a:t>Instance RHEL </a:t>
            </a:r>
          </a:p>
          <a:p>
            <a:r>
              <a:rPr lang="fr-FR" sz="800" dirty="0"/>
              <a:t>Synchro Repo</a:t>
            </a: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2141" y="5108742"/>
            <a:ext cx="501956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ZoneTexte 98"/>
          <p:cNvSpPr txBox="1"/>
          <p:nvPr/>
        </p:nvSpPr>
        <p:spPr>
          <a:xfrm>
            <a:off x="7325452" y="5794542"/>
            <a:ext cx="819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EBS</a:t>
            </a:r>
          </a:p>
        </p:txBody>
      </p:sp>
      <p:cxnSp>
        <p:nvCxnSpPr>
          <p:cNvPr id="105" name="Connecteur droit 104"/>
          <p:cNvCxnSpPr/>
          <p:nvPr/>
        </p:nvCxnSpPr>
        <p:spPr bwMode="auto">
          <a:xfrm>
            <a:off x="7744552" y="4680117"/>
            <a:ext cx="0" cy="314325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7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3402" y="4911335"/>
            <a:ext cx="430706" cy="446658"/>
          </a:xfrm>
          <a:prstGeom prst="rect">
            <a:avLst/>
          </a:prstGeom>
        </p:spPr>
      </p:pic>
      <p:cxnSp>
        <p:nvCxnSpPr>
          <p:cNvPr id="117" name="Connecteur en angle 71"/>
          <p:cNvCxnSpPr/>
          <p:nvPr/>
        </p:nvCxnSpPr>
        <p:spPr bwMode="auto">
          <a:xfrm rot="16200000" flipV="1">
            <a:off x="7001493" y="2973453"/>
            <a:ext cx="1975168" cy="188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26599" y="2264821"/>
            <a:ext cx="331694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" name="Oval 107"/>
          <p:cNvSpPr/>
          <p:nvPr/>
        </p:nvSpPr>
        <p:spPr bwMode="auto">
          <a:xfrm>
            <a:off x="7804739" y="3319037"/>
            <a:ext cx="365760" cy="36576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6144352" y="4313771"/>
            <a:ext cx="8191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800" dirty="0"/>
              <a:t>Nœud de Build </a:t>
            </a:r>
          </a:p>
          <a:p>
            <a:r>
              <a:rPr lang="fr-FR" sz="800" dirty="0"/>
              <a:t>AMI Core OS</a:t>
            </a:r>
          </a:p>
          <a:p>
            <a:r>
              <a:rPr lang="fr-FR" sz="800" dirty="0"/>
              <a:t>GTS</a:t>
            </a:r>
          </a:p>
        </p:txBody>
      </p:sp>
      <p:cxnSp>
        <p:nvCxnSpPr>
          <p:cNvPr id="127" name="Connecteur en angle 164"/>
          <p:cNvCxnSpPr/>
          <p:nvPr/>
        </p:nvCxnSpPr>
        <p:spPr bwMode="auto">
          <a:xfrm rot="5400000" flipH="1" flipV="1">
            <a:off x="4942396" y="3651524"/>
            <a:ext cx="237042" cy="2282580"/>
          </a:xfrm>
          <a:prstGeom prst="bentConnector2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0" name="Oval 110"/>
          <p:cNvSpPr/>
          <p:nvPr/>
        </p:nvSpPr>
        <p:spPr bwMode="auto">
          <a:xfrm>
            <a:off x="6022134" y="3982750"/>
            <a:ext cx="365760" cy="36576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4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45" name="Pictur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0463" y="2921681"/>
            <a:ext cx="509570" cy="528442"/>
          </a:xfrm>
          <a:prstGeom prst="rect">
            <a:avLst/>
          </a:prstGeom>
        </p:spPr>
      </p:pic>
      <p:sp>
        <p:nvSpPr>
          <p:cNvPr id="152" name="ZoneTexte 151"/>
          <p:cNvSpPr txBox="1"/>
          <p:nvPr/>
        </p:nvSpPr>
        <p:spPr>
          <a:xfrm>
            <a:off x="5356461" y="2679755"/>
            <a:ext cx="1232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AMI Core OS GTS</a:t>
            </a:r>
          </a:p>
        </p:txBody>
      </p:sp>
      <p:pic>
        <p:nvPicPr>
          <p:cNvPr id="158" name="Pictur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3519" y="1823471"/>
            <a:ext cx="464100" cy="481288"/>
          </a:xfrm>
          <a:prstGeom prst="rect">
            <a:avLst/>
          </a:prstGeom>
        </p:spPr>
      </p:pic>
      <p:sp>
        <p:nvSpPr>
          <p:cNvPr id="160" name="ZoneTexte 159"/>
          <p:cNvSpPr txBox="1"/>
          <p:nvPr/>
        </p:nvSpPr>
        <p:spPr>
          <a:xfrm>
            <a:off x="1463059" y="1615496"/>
            <a:ext cx="1232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AMI Core OS Projet</a:t>
            </a:r>
          </a:p>
        </p:txBody>
      </p:sp>
      <p:cxnSp>
        <p:nvCxnSpPr>
          <p:cNvPr id="170" name="Straight Arrow Connector 35"/>
          <p:cNvCxnSpPr>
            <a:stCxn id="158" idx="2"/>
          </p:cNvCxnSpPr>
          <p:nvPr/>
        </p:nvCxnSpPr>
        <p:spPr bwMode="auto">
          <a:xfrm flipH="1">
            <a:off x="2002422" y="2304759"/>
            <a:ext cx="3147" cy="1048719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6" name="Oval 107"/>
          <p:cNvSpPr/>
          <p:nvPr/>
        </p:nvSpPr>
        <p:spPr bwMode="auto">
          <a:xfrm>
            <a:off x="1819093" y="2651812"/>
            <a:ext cx="365760" cy="36576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7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7201" y="3402141"/>
            <a:ext cx="712094" cy="738468"/>
          </a:xfrm>
          <a:prstGeom prst="rect">
            <a:avLst/>
          </a:prstGeom>
        </p:spPr>
      </p:pic>
      <p:sp>
        <p:nvSpPr>
          <p:cNvPr id="180" name="ZoneTexte 179"/>
          <p:cNvSpPr txBox="1"/>
          <p:nvPr/>
        </p:nvSpPr>
        <p:spPr>
          <a:xfrm>
            <a:off x="1592537" y="3537269"/>
            <a:ext cx="819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800" dirty="0"/>
              <a:t>Instance</a:t>
            </a:r>
          </a:p>
          <a:p>
            <a:r>
              <a:rPr lang="fr-FR" sz="800" dirty="0"/>
              <a:t>EC2</a:t>
            </a:r>
          </a:p>
          <a:p>
            <a:r>
              <a:rPr lang="fr-FR" sz="800" dirty="0"/>
              <a:t>Projet</a:t>
            </a:r>
          </a:p>
        </p:txBody>
      </p:sp>
      <p:cxnSp>
        <p:nvCxnSpPr>
          <p:cNvPr id="181" name="Connecteur en angle 164"/>
          <p:cNvCxnSpPr>
            <a:stCxn id="146" idx="0"/>
            <a:endCxn id="145" idx="3"/>
          </p:cNvCxnSpPr>
          <p:nvPr/>
        </p:nvCxnSpPr>
        <p:spPr bwMode="auto">
          <a:xfrm rot="16200000" flipV="1">
            <a:off x="5868546" y="3547390"/>
            <a:ext cx="1056583" cy="333607"/>
          </a:xfrm>
          <a:prstGeom prst="bentConnector2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1" name="Oval 107"/>
          <p:cNvSpPr/>
          <p:nvPr/>
        </p:nvSpPr>
        <p:spPr bwMode="auto">
          <a:xfrm>
            <a:off x="6377982" y="2995093"/>
            <a:ext cx="365760" cy="36576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88" name="Pictur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4377" y="4936394"/>
            <a:ext cx="449642" cy="466295"/>
          </a:xfrm>
          <a:prstGeom prst="rect">
            <a:avLst/>
          </a:prstGeom>
        </p:spPr>
      </p:pic>
      <p:cxnSp>
        <p:nvCxnSpPr>
          <p:cNvPr id="196" name="Straight Arrow Connector 35"/>
          <p:cNvCxnSpPr/>
          <p:nvPr/>
        </p:nvCxnSpPr>
        <p:spPr bwMode="auto">
          <a:xfrm>
            <a:off x="2174438" y="4150183"/>
            <a:ext cx="0" cy="787652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8" name="Oval 107"/>
          <p:cNvSpPr/>
          <p:nvPr/>
        </p:nvSpPr>
        <p:spPr bwMode="auto">
          <a:xfrm>
            <a:off x="1997135" y="4368989"/>
            <a:ext cx="365760" cy="3657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9" name="ZoneTexte 198"/>
          <p:cNvSpPr txBox="1"/>
          <p:nvPr/>
        </p:nvSpPr>
        <p:spPr>
          <a:xfrm>
            <a:off x="1355807" y="5456073"/>
            <a:ext cx="1232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AMI Projet</a:t>
            </a:r>
          </a:p>
        </p:txBody>
      </p:sp>
      <p:cxnSp>
        <p:nvCxnSpPr>
          <p:cNvPr id="215" name="Connecteur droit avec flèche 214"/>
          <p:cNvCxnSpPr>
            <a:stCxn id="107" idx="1"/>
          </p:cNvCxnSpPr>
          <p:nvPr/>
        </p:nvCxnSpPr>
        <p:spPr bwMode="auto">
          <a:xfrm flipH="1">
            <a:off x="2670772" y="5134664"/>
            <a:ext cx="1082630" cy="7704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21" name="Oval 107"/>
          <p:cNvSpPr/>
          <p:nvPr/>
        </p:nvSpPr>
        <p:spPr bwMode="auto">
          <a:xfrm>
            <a:off x="2511513" y="4955636"/>
            <a:ext cx="365760" cy="3657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33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331" y="4133483"/>
            <a:ext cx="430706" cy="446658"/>
          </a:xfrm>
          <a:prstGeom prst="rect">
            <a:avLst/>
          </a:prstGeom>
        </p:spPr>
      </p:pic>
      <p:sp>
        <p:nvSpPr>
          <p:cNvPr id="234" name="ZoneTexte 233"/>
          <p:cNvSpPr txBox="1"/>
          <p:nvPr/>
        </p:nvSpPr>
        <p:spPr>
          <a:xfrm>
            <a:off x="558034" y="4548344"/>
            <a:ext cx="81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Bucket S3</a:t>
            </a:r>
          </a:p>
          <a:p>
            <a:r>
              <a:rPr lang="fr-FR" sz="800" dirty="0"/>
              <a:t>APP</a:t>
            </a:r>
          </a:p>
        </p:txBody>
      </p:sp>
      <p:cxnSp>
        <p:nvCxnSpPr>
          <p:cNvPr id="254" name="Connecteur en angle 203"/>
          <p:cNvCxnSpPr>
            <a:endCxn id="233" idx="0"/>
          </p:cNvCxnSpPr>
          <p:nvPr/>
        </p:nvCxnSpPr>
        <p:spPr bwMode="auto">
          <a:xfrm rot="10800000" flipV="1">
            <a:off x="971685" y="3768101"/>
            <a:ext cx="640439" cy="365382"/>
          </a:xfrm>
          <a:prstGeom prst="bentConnector2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58" name="Straight Arrow Connector 35"/>
          <p:cNvCxnSpPr/>
          <p:nvPr/>
        </p:nvCxnSpPr>
        <p:spPr bwMode="auto">
          <a:xfrm>
            <a:off x="1767032" y="4168290"/>
            <a:ext cx="1" cy="760491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9" name="Oval 107"/>
          <p:cNvSpPr/>
          <p:nvPr/>
        </p:nvSpPr>
        <p:spPr bwMode="auto">
          <a:xfrm>
            <a:off x="1597302" y="4385594"/>
            <a:ext cx="365760" cy="36576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</a:rPr>
              <a:t>3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1" name="Oval 107"/>
          <p:cNvSpPr/>
          <p:nvPr/>
        </p:nvSpPr>
        <p:spPr bwMode="auto">
          <a:xfrm>
            <a:off x="1086192" y="3598244"/>
            <a:ext cx="365760" cy="36576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</a:rPr>
              <a:t>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5" name="Pictur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4889" y="2786930"/>
            <a:ext cx="509570" cy="528442"/>
          </a:xfrm>
          <a:prstGeom prst="rect">
            <a:avLst/>
          </a:prstGeom>
        </p:spPr>
      </p:pic>
      <p:cxnSp>
        <p:nvCxnSpPr>
          <p:cNvPr id="66" name="Connecteur en angle 71"/>
          <p:cNvCxnSpPr>
            <a:stCxn id="65" idx="2"/>
          </p:cNvCxnSpPr>
          <p:nvPr/>
        </p:nvCxnSpPr>
        <p:spPr bwMode="auto">
          <a:xfrm rot="16200000" flipH="1">
            <a:off x="7236286" y="3628759"/>
            <a:ext cx="627978" cy="1203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ZoneTexte 67"/>
          <p:cNvSpPr txBox="1"/>
          <p:nvPr/>
        </p:nvSpPr>
        <p:spPr>
          <a:xfrm>
            <a:off x="6926032" y="2582187"/>
            <a:ext cx="1232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AMI RHEL AWS</a:t>
            </a:r>
          </a:p>
        </p:txBody>
      </p:sp>
      <p:sp>
        <p:nvSpPr>
          <p:cNvPr id="122" name="Oval 107"/>
          <p:cNvSpPr/>
          <p:nvPr/>
        </p:nvSpPr>
        <p:spPr bwMode="auto">
          <a:xfrm>
            <a:off x="7369431" y="3402342"/>
            <a:ext cx="365760" cy="36576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10132" y="1229637"/>
            <a:ext cx="123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Red Hat Update Infrastructure</a:t>
            </a:r>
          </a:p>
          <a:p>
            <a:r>
              <a:rPr lang="fr-FR" sz="800" dirty="0"/>
              <a:t>(CloudFront)</a:t>
            </a:r>
          </a:p>
        </p:txBody>
      </p:sp>
      <p:cxnSp>
        <p:nvCxnSpPr>
          <p:cNvPr id="82" name="Connecteur en angle 164"/>
          <p:cNvCxnSpPr>
            <a:endCxn id="107" idx="3"/>
          </p:cNvCxnSpPr>
          <p:nvPr/>
        </p:nvCxnSpPr>
        <p:spPr bwMode="auto">
          <a:xfrm rot="10800000">
            <a:off x="4184109" y="5134664"/>
            <a:ext cx="3149199" cy="460370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4" name="Oval 107"/>
          <p:cNvSpPr/>
          <p:nvPr/>
        </p:nvSpPr>
        <p:spPr bwMode="auto">
          <a:xfrm>
            <a:off x="5579407" y="4965797"/>
            <a:ext cx="365760" cy="36576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3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1" name="Connecteur en angle 164"/>
          <p:cNvCxnSpPr>
            <a:stCxn id="102" idx="1"/>
            <a:endCxn id="158" idx="3"/>
          </p:cNvCxnSpPr>
          <p:nvPr/>
        </p:nvCxnSpPr>
        <p:spPr bwMode="auto">
          <a:xfrm rot="10800000">
            <a:off x="2237620" y="2064115"/>
            <a:ext cx="2453647" cy="1137400"/>
          </a:xfrm>
          <a:prstGeom prst="bentConnector3">
            <a:avLst>
              <a:gd name="adj1" fmla="val 31649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1" name="Picture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3148" y="1015460"/>
            <a:ext cx="612254" cy="73470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95435" y="1511441"/>
            <a:ext cx="466725" cy="53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1266" y="2968367"/>
            <a:ext cx="449642" cy="466295"/>
          </a:xfrm>
          <a:prstGeom prst="rect">
            <a:avLst/>
          </a:prstGeom>
        </p:spPr>
      </p:pic>
      <p:sp>
        <p:nvSpPr>
          <p:cNvPr id="103" name="ZoneTexte 102"/>
          <p:cNvSpPr txBox="1"/>
          <p:nvPr/>
        </p:nvSpPr>
        <p:spPr>
          <a:xfrm>
            <a:off x="4109159" y="2629503"/>
            <a:ext cx="1603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AMI </a:t>
            </a:r>
            <a:r>
              <a:rPr lang="fr-FR" sz="800" dirty="0" err="1"/>
              <a:t>Core</a:t>
            </a:r>
            <a:r>
              <a:rPr lang="fr-FR" sz="800" dirty="0"/>
              <a:t> OS GTS</a:t>
            </a:r>
            <a:br>
              <a:rPr lang="fr-FR" sz="800" dirty="0"/>
            </a:br>
            <a:r>
              <a:rPr lang="fr-FR" sz="800" dirty="0"/>
              <a:t> + </a:t>
            </a:r>
            <a:r>
              <a:rPr lang="fr-FR" sz="800" dirty="0" err="1"/>
              <a:t>ssh</a:t>
            </a:r>
            <a:r>
              <a:rPr lang="fr-FR" sz="800" dirty="0"/>
              <a:t> key</a:t>
            </a:r>
          </a:p>
        </p:txBody>
      </p:sp>
      <p:cxnSp>
        <p:nvCxnSpPr>
          <p:cNvPr id="104" name="Connecteur en angle 164"/>
          <p:cNvCxnSpPr>
            <a:stCxn id="145" idx="1"/>
          </p:cNvCxnSpPr>
          <p:nvPr/>
        </p:nvCxnSpPr>
        <p:spPr bwMode="auto">
          <a:xfrm rot="10800000">
            <a:off x="5134857" y="3168616"/>
            <a:ext cx="585607" cy="17286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ZoneTexte 66"/>
          <p:cNvSpPr txBox="1"/>
          <p:nvPr/>
        </p:nvSpPr>
        <p:spPr>
          <a:xfrm>
            <a:off x="3562423" y="3461446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Bucket S3</a:t>
            </a:r>
          </a:p>
          <a:p>
            <a:r>
              <a:rPr lang="fr-FR" sz="800" dirty="0"/>
              <a:t>Repository  SocGen </a:t>
            </a:r>
          </a:p>
        </p:txBody>
      </p:sp>
      <p:pic>
        <p:nvPicPr>
          <p:cNvPr id="69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3402" y="3913113"/>
            <a:ext cx="430706" cy="446658"/>
          </a:xfrm>
          <a:prstGeom prst="rect">
            <a:avLst/>
          </a:prstGeom>
        </p:spPr>
      </p:pic>
      <p:cxnSp>
        <p:nvCxnSpPr>
          <p:cNvPr id="71" name="Connecteur en angle 164"/>
          <p:cNvCxnSpPr>
            <a:stCxn id="69" idx="2"/>
          </p:cNvCxnSpPr>
          <p:nvPr/>
        </p:nvCxnSpPr>
        <p:spPr bwMode="auto">
          <a:xfrm rot="16200000" flipH="1">
            <a:off x="5025356" y="3303169"/>
            <a:ext cx="123057" cy="2236259"/>
          </a:xfrm>
          <a:prstGeom prst="bentConnector2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1" name="Oval 107"/>
          <p:cNvSpPr/>
          <p:nvPr/>
        </p:nvSpPr>
        <p:spPr bwMode="auto">
          <a:xfrm>
            <a:off x="4999516" y="4369574"/>
            <a:ext cx="365760" cy="36576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4" name="Connecteur en angle 203"/>
          <p:cNvCxnSpPr>
            <a:stCxn id="69" idx="1"/>
          </p:cNvCxnSpPr>
          <p:nvPr/>
        </p:nvCxnSpPr>
        <p:spPr bwMode="auto">
          <a:xfrm rot="10800000" flipV="1">
            <a:off x="2867352" y="4136442"/>
            <a:ext cx="886050" cy="3980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triangle" w="med" len="med"/>
            <a:tailEnd type="triangle"/>
          </a:ln>
          <a:effectLst/>
        </p:spPr>
      </p:cxnSp>
      <p:sp>
        <p:nvSpPr>
          <p:cNvPr id="83" name="Oval 107"/>
          <p:cNvSpPr/>
          <p:nvPr/>
        </p:nvSpPr>
        <p:spPr bwMode="auto">
          <a:xfrm>
            <a:off x="2092419" y="5134112"/>
            <a:ext cx="365760" cy="36576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</a:rPr>
              <a:t>4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Oval 107"/>
          <p:cNvSpPr/>
          <p:nvPr/>
        </p:nvSpPr>
        <p:spPr bwMode="auto">
          <a:xfrm>
            <a:off x="1444494" y="3210020"/>
            <a:ext cx="365760" cy="36576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</a:rPr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0" name="Oval 107"/>
          <p:cNvSpPr/>
          <p:nvPr/>
        </p:nvSpPr>
        <p:spPr bwMode="auto">
          <a:xfrm>
            <a:off x="2918745" y="1900574"/>
            <a:ext cx="365760" cy="36576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8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6" name="Oval 107"/>
          <p:cNvSpPr/>
          <p:nvPr/>
        </p:nvSpPr>
        <p:spPr bwMode="auto">
          <a:xfrm>
            <a:off x="5269888" y="3010384"/>
            <a:ext cx="365760" cy="36576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7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Oval 107"/>
          <p:cNvSpPr/>
          <p:nvPr/>
        </p:nvSpPr>
        <p:spPr bwMode="auto">
          <a:xfrm>
            <a:off x="2506097" y="3938204"/>
            <a:ext cx="365760" cy="3657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4013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Actuel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P.</a:t>
            </a:r>
            <a:fld id="{FD0B18BA-9CC0-4DFC-894F-4E5D5D8BBDB1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OS Factory</a:t>
            </a:r>
          </a:p>
        </p:txBody>
      </p:sp>
      <p:sp>
        <p:nvSpPr>
          <p:cNvPr id="45" name="Rounded Rectangle 2"/>
          <p:cNvSpPr/>
          <p:nvPr/>
        </p:nvSpPr>
        <p:spPr>
          <a:xfrm>
            <a:off x="480993" y="4161546"/>
            <a:ext cx="1843107" cy="1834366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49809" y="4043146"/>
            <a:ext cx="762000" cy="333375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i="1" dirty="0" err="1"/>
              <a:t>OnPrem</a:t>
            </a:r>
            <a:endParaRPr kumimoji="0" lang="fr-FR" sz="800" b="1" i="1" u="none" strike="noStrike" cap="none" normalizeH="0" baseline="0" dirty="0">
              <a:ln>
                <a:noFill/>
              </a:ln>
              <a:effectLst/>
              <a:latin typeface="Arial" charset="0"/>
              <a:cs typeface="Arial" charset="0"/>
            </a:endParaRP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690" y="4429413"/>
            <a:ext cx="709931" cy="75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ZoneTexte 47"/>
          <p:cNvSpPr txBox="1"/>
          <p:nvPr/>
        </p:nvSpPr>
        <p:spPr>
          <a:xfrm>
            <a:off x="956080" y="5194393"/>
            <a:ext cx="819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SGitHub</a:t>
            </a:r>
            <a:endParaRPr lang="fr-FR" sz="800" dirty="0"/>
          </a:p>
        </p:txBody>
      </p:sp>
      <p:pic>
        <p:nvPicPr>
          <p:cNvPr id="5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2245" y="789730"/>
            <a:ext cx="612254" cy="734705"/>
          </a:xfrm>
          <a:prstGeom prst="rect">
            <a:avLst/>
          </a:prstGeom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3425" y="1294778"/>
            <a:ext cx="466725" cy="53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ZoneTexte 48"/>
          <p:cNvSpPr txBox="1"/>
          <p:nvPr/>
        </p:nvSpPr>
        <p:spPr>
          <a:xfrm>
            <a:off x="7890303" y="1768482"/>
            <a:ext cx="99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Red Hat Update Infrastructure</a:t>
            </a:r>
          </a:p>
          <a:p>
            <a:r>
              <a:rPr lang="fr-FR" sz="800" dirty="0"/>
              <a:t>(CloudFront)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49085" y="888620"/>
            <a:ext cx="3221946" cy="259064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07440" y="3607472"/>
            <a:ext cx="3183824" cy="2562220"/>
          </a:xfrm>
          <a:prstGeom prst="rect">
            <a:avLst/>
          </a:prstGeom>
        </p:spPr>
      </p:pic>
      <p:cxnSp>
        <p:nvCxnSpPr>
          <p:cNvPr id="37" name="Connecteur en angle 36"/>
          <p:cNvCxnSpPr/>
          <p:nvPr/>
        </p:nvCxnSpPr>
        <p:spPr bwMode="auto">
          <a:xfrm flipV="1">
            <a:off x="6903538" y="1004460"/>
            <a:ext cx="1158707" cy="229657"/>
          </a:xfrm>
          <a:prstGeom prst="bentConnector3">
            <a:avLst>
              <a:gd name="adj1" fmla="val 88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8165" y="892510"/>
            <a:ext cx="3247307" cy="2607102"/>
          </a:xfrm>
          <a:prstGeom prst="rect">
            <a:avLst/>
          </a:prstGeom>
        </p:spPr>
      </p:pic>
      <p:cxnSp>
        <p:nvCxnSpPr>
          <p:cNvPr id="70" name="Connecteur en angle 69"/>
          <p:cNvCxnSpPr/>
          <p:nvPr/>
        </p:nvCxnSpPr>
        <p:spPr bwMode="auto">
          <a:xfrm flipV="1">
            <a:off x="3571631" y="859320"/>
            <a:ext cx="4490614" cy="247228"/>
          </a:xfrm>
          <a:prstGeom prst="bentConnector3">
            <a:avLst>
              <a:gd name="adj1" fmla="val 51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Connecteur en angle 71"/>
          <p:cNvCxnSpPr/>
          <p:nvPr/>
        </p:nvCxnSpPr>
        <p:spPr bwMode="auto">
          <a:xfrm flipV="1">
            <a:off x="3259015" y="1106548"/>
            <a:ext cx="312616" cy="188230"/>
          </a:xfrm>
          <a:prstGeom prst="bentConnector3">
            <a:avLst>
              <a:gd name="adj1" fmla="val 0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Connecteur en angle 74"/>
          <p:cNvCxnSpPr>
            <a:endCxn id="50" idx="1"/>
          </p:cNvCxnSpPr>
          <p:nvPr/>
        </p:nvCxnSpPr>
        <p:spPr bwMode="auto">
          <a:xfrm rot="5400000" flipH="1" flipV="1">
            <a:off x="6985541" y="1744651"/>
            <a:ext cx="1664271" cy="489137"/>
          </a:xfrm>
          <a:prstGeom prst="bentConnector2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Connecteur en angle 82"/>
          <p:cNvCxnSpPr/>
          <p:nvPr/>
        </p:nvCxnSpPr>
        <p:spPr bwMode="auto">
          <a:xfrm rot="5400000" flipH="1" flipV="1">
            <a:off x="6961333" y="3080332"/>
            <a:ext cx="870751" cy="352799"/>
          </a:xfrm>
          <a:prstGeom prst="bentConnector3">
            <a:avLst>
              <a:gd name="adj1" fmla="val 18298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Connecteur en angle 85"/>
          <p:cNvCxnSpPr/>
          <p:nvPr/>
        </p:nvCxnSpPr>
        <p:spPr bwMode="auto">
          <a:xfrm rot="5400000" flipH="1" flipV="1">
            <a:off x="6886404" y="3709242"/>
            <a:ext cx="351039" cy="316771"/>
          </a:xfrm>
          <a:prstGeom prst="bentConnector3">
            <a:avLst>
              <a:gd name="adj1" fmla="val 84404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Connecteur en angle 97"/>
          <p:cNvCxnSpPr/>
          <p:nvPr/>
        </p:nvCxnSpPr>
        <p:spPr bwMode="auto">
          <a:xfrm rot="10800000">
            <a:off x="1761983" y="4806564"/>
            <a:ext cx="3872800" cy="921376"/>
          </a:xfrm>
          <a:prstGeom prst="bentConnector3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Connecteur en angle 99"/>
          <p:cNvCxnSpPr/>
          <p:nvPr/>
        </p:nvCxnSpPr>
        <p:spPr bwMode="auto">
          <a:xfrm rot="10800000" flipV="1">
            <a:off x="1720621" y="3046746"/>
            <a:ext cx="3914162" cy="1596703"/>
          </a:xfrm>
          <a:prstGeom prst="bentConnector3">
            <a:avLst>
              <a:gd name="adj1" fmla="val 40303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Connecteur en angle 106"/>
          <p:cNvCxnSpPr>
            <a:endCxn id="47" idx="0"/>
          </p:cNvCxnSpPr>
          <p:nvPr/>
        </p:nvCxnSpPr>
        <p:spPr bwMode="auto">
          <a:xfrm rot="5400000">
            <a:off x="1221646" y="3400742"/>
            <a:ext cx="1172682" cy="884661"/>
          </a:xfrm>
          <a:prstGeom prst="bentConnector3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342398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avec </a:t>
            </a:r>
            <a:r>
              <a:rPr lang="fr-FR" dirty="0" err="1"/>
              <a:t>CloudCell</a:t>
            </a:r>
            <a:r>
              <a:rPr lang="fr-FR" dirty="0"/>
              <a:t> GTS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P.</a:t>
            </a:r>
            <a:fld id="{FD0B18BA-9CC0-4DFC-894F-4E5D5D8BBDB1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OS Factory</a:t>
            </a:r>
          </a:p>
        </p:txBody>
      </p:sp>
      <p:sp>
        <p:nvSpPr>
          <p:cNvPr id="45" name="Rounded Rectangle 2"/>
          <p:cNvSpPr/>
          <p:nvPr/>
        </p:nvSpPr>
        <p:spPr>
          <a:xfrm>
            <a:off x="2799697" y="4175458"/>
            <a:ext cx="1843107" cy="1834366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63534" y="4046950"/>
            <a:ext cx="762000" cy="333375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i="1" dirty="0" err="1"/>
              <a:t>OnPrem</a:t>
            </a:r>
            <a:endParaRPr kumimoji="0" lang="fr-FR" sz="800" b="1" i="1" u="none" strike="noStrike" cap="none" normalizeH="0" baseline="0" dirty="0">
              <a:ln>
                <a:noFill/>
              </a:ln>
              <a:effectLst/>
              <a:latin typeface="Arial" charset="0"/>
              <a:cs typeface="Arial" charset="0"/>
            </a:endParaRP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9394" y="4443325"/>
            <a:ext cx="709931" cy="75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ZoneTexte 47"/>
          <p:cNvSpPr txBox="1"/>
          <p:nvPr/>
        </p:nvSpPr>
        <p:spPr>
          <a:xfrm>
            <a:off x="3274784" y="5208305"/>
            <a:ext cx="819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SGitHub</a:t>
            </a:r>
            <a:endParaRPr lang="fr-FR" sz="800" dirty="0"/>
          </a:p>
        </p:txBody>
      </p:sp>
      <p:pic>
        <p:nvPicPr>
          <p:cNvPr id="5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2245" y="789730"/>
            <a:ext cx="612254" cy="734705"/>
          </a:xfrm>
          <a:prstGeom prst="rect">
            <a:avLst/>
          </a:prstGeom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3425" y="1294778"/>
            <a:ext cx="466725" cy="53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ZoneTexte 48"/>
          <p:cNvSpPr txBox="1"/>
          <p:nvPr/>
        </p:nvSpPr>
        <p:spPr>
          <a:xfrm>
            <a:off x="7890303" y="1768482"/>
            <a:ext cx="996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Red Hat Update Infrastructure</a:t>
            </a:r>
          </a:p>
          <a:p>
            <a:r>
              <a:rPr lang="fr-FR" sz="800" dirty="0"/>
              <a:t>(CloudFront)</a:t>
            </a:r>
          </a:p>
        </p:txBody>
      </p:sp>
      <p:cxnSp>
        <p:nvCxnSpPr>
          <p:cNvPr id="98" name="Connecteur en angle 97"/>
          <p:cNvCxnSpPr>
            <a:stCxn id="28" idx="1"/>
            <a:endCxn id="47" idx="3"/>
          </p:cNvCxnSpPr>
          <p:nvPr/>
        </p:nvCxnSpPr>
        <p:spPr bwMode="auto">
          <a:xfrm rot="10800000">
            <a:off x="4039326" y="4820476"/>
            <a:ext cx="1688049" cy="308812"/>
          </a:xfrm>
          <a:prstGeom prst="bentConnector3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ounded Rectangle 2"/>
          <p:cNvSpPr/>
          <p:nvPr/>
        </p:nvSpPr>
        <p:spPr>
          <a:xfrm>
            <a:off x="4924130" y="4161546"/>
            <a:ext cx="3683452" cy="1834366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825799" y="4051920"/>
            <a:ext cx="867912" cy="333375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1" u="none" strike="noStrike" cap="none" normalizeH="0" baseline="0" dirty="0" err="1">
                <a:ln>
                  <a:noFill/>
                </a:ln>
                <a:effectLst/>
                <a:latin typeface="Arial" charset="0"/>
                <a:cs typeface="Arial" charset="0"/>
              </a:rPr>
              <a:t>CloudCell</a:t>
            </a:r>
            <a:r>
              <a:rPr kumimoji="0" lang="fr-FR" sz="800" b="1" i="1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</a:rPr>
              <a:t> GTS</a:t>
            </a:r>
          </a:p>
        </p:txBody>
      </p:sp>
      <p:pic>
        <p:nvPicPr>
          <p:cNvPr id="27" name="Picture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3711" y="4697441"/>
            <a:ext cx="1012694" cy="843198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5727374" y="4836900"/>
            <a:ext cx="94993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800" dirty="0"/>
              <a:t>Nœud d’automatisation</a:t>
            </a:r>
          </a:p>
          <a:p>
            <a:r>
              <a:rPr lang="fr-FR" sz="800" dirty="0"/>
              <a:t>(Master Jenkins Linux)</a:t>
            </a:r>
          </a:p>
        </p:txBody>
      </p:sp>
      <p:pic>
        <p:nvPicPr>
          <p:cNvPr id="29" name="Picture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4435" y="4697441"/>
            <a:ext cx="1097768" cy="843198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6713528" y="4827792"/>
            <a:ext cx="10361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800" dirty="0"/>
              <a:t>Nœud d’automatisation</a:t>
            </a:r>
          </a:p>
          <a:p>
            <a:r>
              <a:rPr lang="fr-FR" sz="800" dirty="0"/>
              <a:t>(Slave Jenkins Windows)</a:t>
            </a:r>
          </a:p>
        </p:txBody>
      </p:sp>
      <p:pic>
        <p:nvPicPr>
          <p:cNvPr id="33" name="Picture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7858" y="1851816"/>
            <a:ext cx="712094" cy="738468"/>
          </a:xfrm>
          <a:prstGeom prst="rect">
            <a:avLst/>
          </a:prstGeom>
        </p:spPr>
      </p:pic>
      <p:pic>
        <p:nvPicPr>
          <p:cNvPr id="34" name="Picture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7877" y="2456057"/>
            <a:ext cx="712094" cy="738468"/>
          </a:xfrm>
          <a:prstGeom prst="rect">
            <a:avLst/>
          </a:prstGeom>
        </p:spPr>
      </p:pic>
      <p:pic>
        <p:nvPicPr>
          <p:cNvPr id="35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0278" y="2775496"/>
            <a:ext cx="657066" cy="917153"/>
          </a:xfrm>
          <a:prstGeom prst="rect">
            <a:avLst/>
          </a:prstGeom>
        </p:spPr>
      </p:pic>
      <p:sp>
        <p:nvSpPr>
          <p:cNvPr id="36" name="Rounded Rectangle 2"/>
          <p:cNvSpPr/>
          <p:nvPr/>
        </p:nvSpPr>
        <p:spPr>
          <a:xfrm>
            <a:off x="1648761" y="1142244"/>
            <a:ext cx="1647084" cy="1076085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49590" y="1002291"/>
            <a:ext cx="993984" cy="333375"/>
          </a:xfrm>
          <a:prstGeom prst="rect">
            <a:avLst/>
          </a:prstGeom>
          <a:solidFill>
            <a:srgbClr val="0070C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Compte APP BSC</a:t>
            </a:r>
          </a:p>
        </p:txBody>
      </p:sp>
      <p:sp>
        <p:nvSpPr>
          <p:cNvPr id="39" name="Rounded Rectangle 2"/>
          <p:cNvSpPr/>
          <p:nvPr/>
        </p:nvSpPr>
        <p:spPr>
          <a:xfrm>
            <a:off x="3808772" y="1142244"/>
            <a:ext cx="3907872" cy="2781604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684769" y="1037127"/>
            <a:ext cx="1020300" cy="333375"/>
          </a:xfrm>
          <a:prstGeom prst="rect">
            <a:avLst/>
          </a:prstGeom>
          <a:solidFill>
            <a:srgbClr val="00B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Compte GTS 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393415" y="2930638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Bucket S3</a:t>
            </a:r>
          </a:p>
          <a:p>
            <a:r>
              <a:rPr lang="fr-FR" sz="800" dirty="0"/>
              <a:t>Repository  Red Hat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6603575" y="1925005"/>
            <a:ext cx="8191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800" dirty="0"/>
              <a:t>Instance RHEL </a:t>
            </a:r>
          </a:p>
          <a:p>
            <a:r>
              <a:rPr lang="fr-FR" sz="800" dirty="0"/>
              <a:t>Synchro Repo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51710" y="3007518"/>
            <a:ext cx="501956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ZoneTexte 43"/>
          <p:cNvSpPr txBox="1"/>
          <p:nvPr/>
        </p:nvSpPr>
        <p:spPr>
          <a:xfrm>
            <a:off x="6605847" y="3736181"/>
            <a:ext cx="819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EBS</a:t>
            </a:r>
          </a:p>
        </p:txBody>
      </p:sp>
      <p:cxnSp>
        <p:nvCxnSpPr>
          <p:cNvPr id="52" name="Connecteur droit 51"/>
          <p:cNvCxnSpPr/>
          <p:nvPr/>
        </p:nvCxnSpPr>
        <p:spPr bwMode="auto">
          <a:xfrm>
            <a:off x="7004121" y="2578893"/>
            <a:ext cx="0" cy="314325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7881" y="2907465"/>
            <a:ext cx="430706" cy="446658"/>
          </a:xfrm>
          <a:prstGeom prst="rect">
            <a:avLst/>
          </a:prstGeom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9563" y="981566"/>
            <a:ext cx="513423" cy="54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ZoneTexte 54"/>
          <p:cNvSpPr txBox="1"/>
          <p:nvPr/>
        </p:nvSpPr>
        <p:spPr>
          <a:xfrm>
            <a:off x="5386174" y="2515148"/>
            <a:ext cx="8191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800" dirty="0"/>
              <a:t>Nœud de </a:t>
            </a:r>
            <a:r>
              <a:rPr lang="fr-FR" sz="800" dirty="0" err="1"/>
              <a:t>Build</a:t>
            </a:r>
            <a:r>
              <a:rPr lang="fr-FR" sz="800" dirty="0"/>
              <a:t> </a:t>
            </a:r>
          </a:p>
          <a:p>
            <a:r>
              <a:rPr lang="fr-FR" sz="800" dirty="0"/>
              <a:t>AMI </a:t>
            </a:r>
            <a:r>
              <a:rPr lang="fr-FR" sz="800" dirty="0" err="1"/>
              <a:t>Core</a:t>
            </a:r>
            <a:r>
              <a:rPr lang="fr-FR" sz="800" dirty="0"/>
              <a:t> OS</a:t>
            </a:r>
          </a:p>
          <a:p>
            <a:r>
              <a:rPr lang="fr-FR" sz="800" dirty="0"/>
              <a:t>GTS</a:t>
            </a:r>
          </a:p>
        </p:txBody>
      </p:sp>
      <p:cxnSp>
        <p:nvCxnSpPr>
          <p:cNvPr id="56" name="Connecteur en angle 164"/>
          <p:cNvCxnSpPr/>
          <p:nvPr/>
        </p:nvCxnSpPr>
        <p:spPr bwMode="auto">
          <a:xfrm flipV="1">
            <a:off x="3560290" y="3007518"/>
            <a:ext cx="1874004" cy="65409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7" name="Picture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5499" y="1884694"/>
            <a:ext cx="509570" cy="528442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3830501" y="1698058"/>
            <a:ext cx="1232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AMI Core OS GTS</a:t>
            </a:r>
          </a:p>
        </p:txBody>
      </p:sp>
      <p:pic>
        <p:nvPicPr>
          <p:cNvPr id="59" name="Picture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0434" y="1556671"/>
            <a:ext cx="464100" cy="481288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2161688" y="1362058"/>
            <a:ext cx="1232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AMI Core OS GTS</a:t>
            </a:r>
          </a:p>
        </p:txBody>
      </p:sp>
      <p:cxnSp>
        <p:nvCxnSpPr>
          <p:cNvPr id="61" name="Connecteur en angle 164"/>
          <p:cNvCxnSpPr>
            <a:stCxn id="34" idx="0"/>
            <a:endCxn id="57" idx="3"/>
          </p:cNvCxnSpPr>
          <p:nvPr/>
        </p:nvCxnSpPr>
        <p:spPr bwMode="auto">
          <a:xfrm rot="16200000" flipV="1">
            <a:off x="5095926" y="1758058"/>
            <a:ext cx="307142" cy="1088855"/>
          </a:xfrm>
          <a:prstGeom prst="bentConnector2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Connecteur en angle 164"/>
          <p:cNvCxnSpPr/>
          <p:nvPr/>
        </p:nvCxnSpPr>
        <p:spPr bwMode="auto">
          <a:xfrm rot="10800000">
            <a:off x="3508590" y="3252113"/>
            <a:ext cx="3159443" cy="195604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Connecteur en angle 164"/>
          <p:cNvCxnSpPr>
            <a:stCxn id="57" idx="1"/>
            <a:endCxn id="59" idx="3"/>
          </p:cNvCxnSpPr>
          <p:nvPr/>
        </p:nvCxnSpPr>
        <p:spPr bwMode="auto">
          <a:xfrm rot="10800000">
            <a:off x="3044535" y="1797315"/>
            <a:ext cx="1150965" cy="351600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ZoneTexte 63"/>
          <p:cNvSpPr txBox="1"/>
          <p:nvPr/>
        </p:nvSpPr>
        <p:spPr>
          <a:xfrm>
            <a:off x="2366391" y="2370150"/>
            <a:ext cx="8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Bucket S3</a:t>
            </a:r>
          </a:p>
          <a:p>
            <a:r>
              <a:rPr lang="fr-FR" sz="800" dirty="0"/>
              <a:t>Repository  SocGen </a:t>
            </a:r>
          </a:p>
        </p:txBody>
      </p:sp>
      <p:pic>
        <p:nvPicPr>
          <p:cNvPr id="65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8044" y="2369495"/>
            <a:ext cx="430706" cy="446658"/>
          </a:xfrm>
          <a:prstGeom prst="rect">
            <a:avLst/>
          </a:prstGeom>
        </p:spPr>
      </p:pic>
      <p:cxnSp>
        <p:nvCxnSpPr>
          <p:cNvPr id="66" name="Connecteur en angle 164"/>
          <p:cNvCxnSpPr/>
          <p:nvPr/>
        </p:nvCxnSpPr>
        <p:spPr bwMode="auto">
          <a:xfrm flipV="1">
            <a:off x="3573795" y="2629232"/>
            <a:ext cx="1869333" cy="127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ounded Rectangle 2"/>
          <p:cNvSpPr/>
          <p:nvPr/>
        </p:nvSpPr>
        <p:spPr>
          <a:xfrm>
            <a:off x="453993" y="2371633"/>
            <a:ext cx="1647084" cy="1076085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9990" y="2245655"/>
            <a:ext cx="993984" cy="333375"/>
          </a:xfrm>
          <a:prstGeom prst="rect">
            <a:avLst/>
          </a:prstGeom>
          <a:solidFill>
            <a:srgbClr val="0070C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Compte APP RBDF</a:t>
            </a:r>
          </a:p>
        </p:txBody>
      </p:sp>
      <p:pic>
        <p:nvPicPr>
          <p:cNvPr id="69" name="Picture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5666" y="2786060"/>
            <a:ext cx="464100" cy="481288"/>
          </a:xfrm>
          <a:prstGeom prst="rect">
            <a:avLst/>
          </a:prstGeom>
        </p:spPr>
      </p:pic>
      <p:sp>
        <p:nvSpPr>
          <p:cNvPr id="71" name="Rounded Rectangle 2"/>
          <p:cNvSpPr/>
          <p:nvPr/>
        </p:nvSpPr>
        <p:spPr>
          <a:xfrm>
            <a:off x="455274" y="3744091"/>
            <a:ext cx="1647084" cy="1076085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60461" y="3592270"/>
            <a:ext cx="993984" cy="333375"/>
          </a:xfrm>
          <a:prstGeom prst="rect">
            <a:avLst/>
          </a:prstGeom>
          <a:solidFill>
            <a:srgbClr val="0070C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Compte APP GBIS</a:t>
            </a:r>
          </a:p>
        </p:txBody>
      </p:sp>
      <p:pic>
        <p:nvPicPr>
          <p:cNvPr id="74" name="Picture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6947" y="4158518"/>
            <a:ext cx="464100" cy="481288"/>
          </a:xfrm>
          <a:prstGeom prst="rect">
            <a:avLst/>
          </a:prstGeom>
        </p:spPr>
      </p:pic>
      <p:cxnSp>
        <p:nvCxnSpPr>
          <p:cNvPr id="8" name="Connecteur en angle 7"/>
          <p:cNvCxnSpPr>
            <a:stCxn id="35" idx="3"/>
            <a:endCxn id="50" idx="1"/>
          </p:cNvCxnSpPr>
          <p:nvPr/>
        </p:nvCxnSpPr>
        <p:spPr bwMode="auto">
          <a:xfrm flipV="1">
            <a:off x="7337344" y="1157083"/>
            <a:ext cx="724901" cy="2076990"/>
          </a:xfrm>
          <a:prstGeom prst="bentConnector3">
            <a:avLst>
              <a:gd name="adj1" fmla="val 30779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Connecteur en angle 10"/>
          <p:cNvCxnSpPr/>
          <p:nvPr/>
        </p:nvCxnSpPr>
        <p:spPr bwMode="auto">
          <a:xfrm rot="10800000" flipV="1">
            <a:off x="1821793" y="2150661"/>
            <a:ext cx="1813321" cy="1015093"/>
          </a:xfrm>
          <a:prstGeom prst="bentConnector3">
            <a:avLst>
              <a:gd name="adj1" fmla="val 75454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onnecteur en angle 17"/>
          <p:cNvCxnSpPr>
            <a:endCxn id="74" idx="3"/>
          </p:cNvCxnSpPr>
          <p:nvPr/>
        </p:nvCxnSpPr>
        <p:spPr bwMode="auto">
          <a:xfrm rot="5400000">
            <a:off x="1438835" y="3573683"/>
            <a:ext cx="1237692" cy="413267"/>
          </a:xfrm>
          <a:prstGeom prst="bentConnector2">
            <a:avLst/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Connecteur en angle 75"/>
          <p:cNvCxnSpPr>
            <a:stCxn id="27" idx="0"/>
            <a:endCxn id="29" idx="0"/>
          </p:cNvCxnSpPr>
          <p:nvPr/>
        </p:nvCxnSpPr>
        <p:spPr bwMode="auto">
          <a:xfrm rot="5400000" flipH="1" flipV="1">
            <a:off x="6716688" y="4180811"/>
            <a:ext cx="12700" cy="1033261"/>
          </a:xfrm>
          <a:prstGeom prst="bentConnector3">
            <a:avLst>
              <a:gd name="adj1" fmla="val 1800000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Connecteur en angle 78"/>
          <p:cNvCxnSpPr>
            <a:endCxn id="34" idx="2"/>
          </p:cNvCxnSpPr>
          <p:nvPr/>
        </p:nvCxnSpPr>
        <p:spPr bwMode="auto">
          <a:xfrm rot="16200000" flipV="1">
            <a:off x="5634081" y="3354368"/>
            <a:ext cx="1248800" cy="929114"/>
          </a:xfrm>
          <a:prstGeom prst="bentConnector3">
            <a:avLst>
              <a:gd name="adj1" fmla="val 31869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onnecteur en angle 80"/>
          <p:cNvCxnSpPr/>
          <p:nvPr/>
        </p:nvCxnSpPr>
        <p:spPr bwMode="auto">
          <a:xfrm rot="5400000" flipH="1" flipV="1">
            <a:off x="5757031" y="2362207"/>
            <a:ext cx="3076284" cy="1144956"/>
          </a:xfrm>
          <a:prstGeom prst="bentConnector3">
            <a:avLst>
              <a:gd name="adj1" fmla="val 13765"/>
            </a:avLst>
          </a:prstGeom>
          <a:solidFill>
            <a:schemeClr val="bg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xmlns="" val="172717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compte unique pour GTS pour toutes les </a:t>
            </a:r>
            <a:r>
              <a:rPr lang="fr-FR" dirty="0" err="1"/>
              <a:t>DSIs</a:t>
            </a:r>
            <a:r>
              <a:rPr lang="fr-FR" dirty="0"/>
              <a:t> ou 3 comptes OS alignés par </a:t>
            </a:r>
            <a:r>
              <a:rPr lang="fr-FR" dirty="0" err="1"/>
              <a:t>DSIs</a:t>
            </a:r>
            <a:r>
              <a:rPr lang="fr-FR" dirty="0"/>
              <a:t> ?</a:t>
            </a:r>
          </a:p>
          <a:p>
            <a:r>
              <a:rPr lang="fr-FR" dirty="0"/>
              <a:t>On a besoin d’une </a:t>
            </a:r>
            <a:r>
              <a:rPr lang="fr-FR" dirty="0" err="1"/>
              <a:t>cloudcell</a:t>
            </a:r>
            <a:r>
              <a:rPr lang="fr-FR" dirty="0"/>
              <a:t> GTS pour ces services mutualisés (NTP, relai DNS…) ? OU multiplication des pains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P.</a:t>
            </a:r>
            <a:fld id="{FD0B18BA-9CC0-4DFC-894F-4E5D5D8BBDB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Financial Management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0740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AMI Core OS GTS + AMI Projet + patches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55643872"/>
              </p:ext>
            </p:extLst>
          </p:nvPr>
        </p:nvGraphicFramePr>
        <p:xfrm>
          <a:off x="382329" y="875465"/>
          <a:ext cx="7021883" cy="2331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2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9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Flux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Description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Création à partir de l’AMI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 RHEL AWS </a:t>
                      </a:r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de l’instance EC2 en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 charge de l’update du Repository Red Hat GTS</a:t>
                      </a:r>
                      <a:endParaRPr lang="fr-FR" sz="1000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Synchronisation du Repository Red Hat GTS sur l’EBS depuis RHUI (Red Hat Update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 Infrastructure)</a:t>
                      </a:r>
                      <a:endParaRPr lang="fr-FR" sz="1000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Création/Mise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 à jour du Repository Red Hat GTS sur Bucket S3</a:t>
                      </a:r>
                      <a:endParaRPr lang="fr-FR" sz="1000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Création du nœud de « Build AMI »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Installation de l’OS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 Core GTS à partir des </a:t>
                      </a:r>
                      <a:r>
                        <a:rPr lang="fr-FR" sz="1000" baseline="0" noProof="0" dirty="0" err="1">
                          <a:solidFill>
                            <a:srgbClr val="000000"/>
                          </a:solidFill>
                        </a:rPr>
                        <a:t>RPMs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 des </a:t>
                      </a:r>
                      <a:r>
                        <a:rPr lang="fr-FR" sz="1000" baseline="0" noProof="0" dirty="0" err="1">
                          <a:solidFill>
                            <a:srgbClr val="000000"/>
                          </a:solidFill>
                        </a:rPr>
                        <a:t>Repository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 Red Hat et GTS sur </a:t>
                      </a:r>
                      <a:r>
                        <a:rPr lang="fr-FR" sz="1000" baseline="0" noProof="0" dirty="0" err="1">
                          <a:solidFill>
                            <a:srgbClr val="000000"/>
                          </a:solidFill>
                        </a:rPr>
                        <a:t>Bucket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 S3</a:t>
                      </a:r>
                      <a:endParaRPr lang="fr-FR" sz="1000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Création de l’AMI Core OS GTS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Création à partir de l’AMI </a:t>
                      </a:r>
                      <a:r>
                        <a:rPr lang="fr-FR" sz="1000" noProof="0" dirty="0" err="1">
                          <a:solidFill>
                            <a:srgbClr val="000000"/>
                          </a:solidFill>
                        </a:rPr>
                        <a:t>Core</a:t>
                      </a:r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 OS GTS de l’instance EC2 Projet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200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Partage de l’AMI Core OS GTS avec les comptes projets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P.</a:t>
            </a:r>
            <a:fld id="{FD0B18BA-9CC0-4DFC-894F-4E5D5D8BBDB1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OS Factory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30097" y="1902321"/>
            <a:ext cx="7309642" cy="1294992"/>
          </a:xfrm>
          <a:prstGeom prst="rect">
            <a:avLst/>
          </a:prstGeom>
          <a:solidFill>
            <a:schemeClr val="bg2">
              <a:alpha val="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582068" y="1171716"/>
            <a:ext cx="1376980" cy="615553"/>
          </a:xfrm>
          <a:prstGeom prst="wedgeRectCallout">
            <a:avLst>
              <a:gd name="adj1" fmla="val -41297"/>
              <a:gd name="adj2" fmla="val 139192"/>
            </a:avLst>
          </a:prstGeom>
          <a:solidFill>
            <a:srgbClr val="DCE6F2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Mécanique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automatisée et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développée par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P. Lachance (RET/NXT)</a:t>
            </a: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41554583"/>
              </p:ext>
            </p:extLst>
          </p:nvPr>
        </p:nvGraphicFramePr>
        <p:xfrm>
          <a:off x="382329" y="3322237"/>
          <a:ext cx="7021883" cy="1691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49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69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Flux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Création à partir de l’AMI Core OS GTS de l’instance EC2 Projet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Déploiement des packages applicatifs sur l’instance EC2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 ou autres composants techniques mis à disposition sur le Repository SocGen</a:t>
                      </a:r>
                      <a:endParaRPr lang="fr-FR" sz="1000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Création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 de l’AMI Projet pour cette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aseline="0" noProof="0" dirty="0" err="1">
                          <a:solidFill>
                            <a:srgbClr val="000000"/>
                          </a:solidFill>
                        </a:rPr>
                        <a:t>Re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-certification de l’AMI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478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Contrôles réguliers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589144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13688529"/>
              </p:ext>
            </p:extLst>
          </p:nvPr>
        </p:nvGraphicFramePr>
        <p:xfrm>
          <a:off x="382329" y="5128323"/>
          <a:ext cx="7021883" cy="777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49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69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Flux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Description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Mise à jour des packages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 OS depuis le </a:t>
                      </a:r>
                      <a:r>
                        <a:rPr lang="fr-FR" sz="1000" baseline="0" noProof="0" dirty="0" err="1">
                          <a:solidFill>
                            <a:srgbClr val="000000"/>
                          </a:solidFill>
                        </a:rPr>
                        <a:t>Repository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 Red Hat sur le bucket S3</a:t>
                      </a:r>
                      <a:endParaRPr lang="fr-FR" sz="1000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noProof="0" dirty="0">
                          <a:solidFill>
                            <a:srgbClr val="000000"/>
                          </a:solidFill>
                        </a:rPr>
                        <a:t>Création d’une nouvelle AMI avec les dernières versions de RPMs</a:t>
                      </a:r>
                      <a:r>
                        <a:rPr lang="fr-FR" sz="1000" baseline="0" noProof="0" dirty="0">
                          <a:solidFill>
                            <a:srgbClr val="000000"/>
                          </a:solidFill>
                        </a:rPr>
                        <a:t> pour une release</a:t>
                      </a:r>
                      <a:endParaRPr lang="fr-FR" sz="1000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36691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dirty="0"/>
              <a:t>P.</a:t>
            </a:r>
            <a:fld id="{FD0B18BA-9CC0-4DFC-894F-4E5D5D8BBDB1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OS Factory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2218" y="896492"/>
            <a:ext cx="7641124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85725" indent="-85725" algn="l">
              <a:spcAft>
                <a:spcPts val="0"/>
              </a:spcAft>
              <a:buFont typeface="Wingdings" pitchFamily="2" charset="2"/>
              <a:buChar char="§"/>
            </a:pPr>
            <a:r>
              <a:rPr lang="fr-FR" sz="1000" dirty="0">
                <a:ea typeface="Times New Roman"/>
              </a:rPr>
              <a:t>Les instances EC2 créés dans cette mécanique sont éphémères (elles sont créées au besoin et détruites ensuite)</a:t>
            </a:r>
          </a:p>
          <a:p>
            <a:pPr marL="85725" indent="-85725" algn="l">
              <a:spcAft>
                <a:spcPts val="0"/>
              </a:spcAft>
              <a:buFont typeface="Wingdings" pitchFamily="2" charset="2"/>
              <a:buChar char="§"/>
            </a:pPr>
            <a:r>
              <a:rPr lang="fr-FR" sz="1000" dirty="0">
                <a:ea typeface="Times New Roman"/>
              </a:rPr>
              <a:t>La Policy du bucket S3 hébergeant le Repository OS Red Hat GTS doit permettre à tous les comptes applicatifs de récupérer en lecture seule les RPMs Red Hat (Limite AWS : La policy est limitée en taille à 20K)</a:t>
            </a:r>
          </a:p>
          <a:p>
            <a:pPr marL="85725" indent="-85725" algn="l">
              <a:spcAft>
                <a:spcPts val="0"/>
              </a:spcAft>
              <a:buFont typeface="Wingdings" pitchFamily="2" charset="2"/>
              <a:buChar char="§"/>
            </a:pPr>
            <a:r>
              <a:rPr lang="fr-FR" sz="1000" dirty="0">
                <a:ea typeface="Times New Roman"/>
              </a:rPr>
              <a:t>Pas de limite sur le nombre de comptes auxquels rattachés l’AMI Core OS GTS</a:t>
            </a:r>
          </a:p>
          <a:p>
            <a:pPr marL="85725" indent="-85725" algn="l">
              <a:spcAft>
                <a:spcPts val="0"/>
              </a:spcAft>
              <a:buFont typeface="Wingdings" pitchFamily="2" charset="2"/>
              <a:buChar char="§"/>
            </a:pPr>
            <a:r>
              <a:rPr lang="fr-FR" sz="1000" dirty="0">
                <a:ea typeface="Times New Roman"/>
              </a:rPr>
              <a:t>Cycle de vie : Une AMI Core OS GTS par release (actuellement 1 AMI RHEL 7.2 64bits)</a:t>
            </a:r>
          </a:p>
          <a:p>
            <a:pPr marL="85725" indent="-85725" algn="l">
              <a:spcAft>
                <a:spcPts val="0"/>
              </a:spcAft>
              <a:buFont typeface="Wingdings" pitchFamily="2" charset="2"/>
              <a:buChar char="§"/>
            </a:pPr>
            <a:r>
              <a:rPr lang="fr-FR" sz="1000" dirty="0">
                <a:ea typeface="Times New Roman"/>
              </a:rPr>
              <a:t>La configuration OS spécifique a pour objectif de mettre en place l’ensemble des spécificités OS pour le projet (comptes, arborescence, etc.)</a:t>
            </a:r>
          </a:p>
          <a:p>
            <a:pPr marL="85725" indent="-85725" algn="l">
              <a:spcAft>
                <a:spcPts val="0"/>
              </a:spcAft>
              <a:buFont typeface="Wingdings" pitchFamily="2" charset="2"/>
              <a:buChar char="§"/>
            </a:pPr>
            <a:r>
              <a:rPr lang="fr-FR" sz="1000" dirty="0">
                <a:ea typeface="Times New Roman"/>
              </a:rPr>
              <a:t>Les packages applicatifs comprennent les binaires applicatifs et les fichiers de configurations</a:t>
            </a:r>
          </a:p>
          <a:p>
            <a:pPr marL="85725" indent="-85725" algn="l">
              <a:spcAft>
                <a:spcPts val="0"/>
              </a:spcAft>
              <a:buFont typeface="Wingdings" pitchFamily="2" charset="2"/>
              <a:buChar char="§"/>
            </a:pPr>
            <a:r>
              <a:rPr lang="fr-FR" sz="1000" dirty="0">
                <a:ea typeface="Times New Roman"/>
              </a:rPr>
              <a:t>L’AMI projet pour un composant doit être autonome (permet à l’</a:t>
            </a:r>
            <a:r>
              <a:rPr lang="fr-FR" sz="1000" dirty="0" err="1">
                <a:ea typeface="Times New Roman"/>
              </a:rPr>
              <a:t>Autoscaling</a:t>
            </a:r>
            <a:r>
              <a:rPr lang="fr-FR" sz="1000" dirty="0">
                <a:ea typeface="Times New Roman"/>
              </a:rPr>
              <a:t> group de remédier de façon autonome une instance à partir de son AMI)</a:t>
            </a:r>
          </a:p>
          <a:p>
            <a:pPr marL="85725" indent="-85725" algn="l">
              <a:spcAft>
                <a:spcPts val="0"/>
              </a:spcAft>
              <a:buFont typeface="Wingdings" pitchFamily="2" charset="2"/>
              <a:buChar char="§"/>
            </a:pPr>
            <a:r>
              <a:rPr lang="fr-FR" sz="1000" dirty="0">
                <a:ea typeface="Times New Roman"/>
              </a:rPr>
              <a:t>Le cycle de vie et la gestion des AMI </a:t>
            </a:r>
            <a:r>
              <a:rPr lang="fr-FR" sz="1000" dirty="0" err="1">
                <a:ea typeface="Times New Roman"/>
              </a:rPr>
              <a:t>Core</a:t>
            </a:r>
            <a:r>
              <a:rPr lang="fr-FR" sz="1000" dirty="0">
                <a:ea typeface="Times New Roman"/>
              </a:rPr>
              <a:t> OS Projet et des AMI Projet est laissée à la main du projet</a:t>
            </a:r>
          </a:p>
          <a:p>
            <a:pPr marL="85725" indent="-85725" algn="l">
              <a:spcAft>
                <a:spcPts val="0"/>
              </a:spcAft>
              <a:buFont typeface="Wingdings" pitchFamily="2" charset="2"/>
              <a:buChar char="§"/>
            </a:pPr>
            <a:r>
              <a:rPr lang="fr-FR" sz="1000" dirty="0">
                <a:ea typeface="Times New Roman"/>
              </a:rPr>
              <a:t>Ce processus permet de récupérer les derniers patchs de sécurités sur les packages OS. </a:t>
            </a:r>
          </a:p>
        </p:txBody>
      </p:sp>
      <p:sp>
        <p:nvSpPr>
          <p:cNvPr id="7" name="Espace réservé du contenu 8"/>
          <p:cNvSpPr>
            <a:spLocks noGrp="1"/>
          </p:cNvSpPr>
          <p:nvPr>
            <p:ph idx="1"/>
          </p:nvPr>
        </p:nvSpPr>
        <p:spPr>
          <a:xfrm>
            <a:off x="516435" y="3285436"/>
            <a:ext cx="8029575" cy="2681287"/>
          </a:xfrm>
        </p:spPr>
        <p:txBody>
          <a:bodyPr/>
          <a:lstStyle/>
          <a:p>
            <a:r>
              <a:rPr lang="fr-FR" sz="1400" b="0" dirty="0"/>
              <a:t>Valider avec ITIM/SRO que toutes les instances peuvent avoir accès au même bucket S3 en lecture seule (Repository Red Hat GTS)</a:t>
            </a:r>
          </a:p>
          <a:p>
            <a:r>
              <a:rPr lang="fr-FR" sz="1400" b="0" dirty="0"/>
              <a:t>Point d’attention sur la problématique de charge sur le bucket S3 et les potentiels problèmes de performance</a:t>
            </a:r>
          </a:p>
          <a:p>
            <a:r>
              <a:rPr lang="fr-FR" sz="1400" b="0" dirty="0"/>
              <a:t>Valider légalement le droit de synchroniser le Repo Red Hat avec un bucket S3</a:t>
            </a:r>
          </a:p>
          <a:p>
            <a:r>
              <a:rPr lang="fr-FR" sz="1400" b="0" dirty="0"/>
              <a:t>Déterminer la fréquence de synchronisation du Repo Red Hat </a:t>
            </a:r>
          </a:p>
          <a:p>
            <a:r>
              <a:rPr lang="fr-FR" sz="1400" b="0" dirty="0"/>
              <a:t>Valider le processus et la mécanique d’audit de conformité OS au niveau des AMI Core OS GTS, AMI Core OS Projet et AMI Projet</a:t>
            </a:r>
          </a:p>
          <a:p>
            <a:pPr>
              <a:buNone/>
            </a:pP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66919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4b162953-8034-4858-bdb4-c70f2612be6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6f70b334-2b6f-41c4-b4b1-f445eb68720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a526d82-0e25-432d-8cd9-131e269a46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d62f9c0-b265-40cb-b4c0-32939d1862c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64d4c2fd-b7fd-4b12-98ff-178df29cc51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42792ed2-01c5-447c-acfe-87a1aef1bad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e64dec3a-98cf-47eb-919e-ab1cf110d8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827413d-a459-435f-9ec2-58a351c8b924"/>
</p:tagLst>
</file>

<file path=ppt/theme/theme1.xml><?xml version="1.0" encoding="utf-8"?>
<a:theme xmlns:a="http://schemas.openxmlformats.org/drawingml/2006/main" name="1_SG_GB_Couverture_Texte">
  <a:themeElements>
    <a:clrScheme name="1_SG_GB_Couverture_Texte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GB_Couverture_Tex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GB_Couverture_Texte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G_FR_Couverture_Tex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G_FR_Couverture_Tex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FR_Couverture_Texte 1">
        <a:dk1>
          <a:srgbClr val="000000"/>
        </a:dk1>
        <a:lt1>
          <a:srgbClr val="FFFFFF"/>
        </a:lt1>
        <a:dk2>
          <a:srgbClr val="69AACD"/>
        </a:dk2>
        <a:lt2>
          <a:srgbClr val="6E6E87"/>
        </a:lt2>
        <a:accent1>
          <a:srgbClr val="223D58"/>
        </a:accent1>
        <a:accent2>
          <a:srgbClr val="BE877A"/>
        </a:accent2>
        <a:accent3>
          <a:srgbClr val="FFFFFF"/>
        </a:accent3>
        <a:accent4>
          <a:srgbClr val="000000"/>
        </a:accent4>
        <a:accent5>
          <a:srgbClr val="ABAFB4"/>
        </a:accent5>
        <a:accent6>
          <a:srgbClr val="AC7A6E"/>
        </a:accent6>
        <a:hlink>
          <a:srgbClr val="B2BBC5"/>
        </a:hlink>
        <a:folHlink>
          <a:srgbClr val="DCB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G_FR_Couverture_Tex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G_FR_Couverture_Tex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FR_Couverture_Texte 1">
        <a:dk1>
          <a:srgbClr val="000000"/>
        </a:dk1>
        <a:lt1>
          <a:srgbClr val="FFFFFF"/>
        </a:lt1>
        <a:dk2>
          <a:srgbClr val="69AACD"/>
        </a:dk2>
        <a:lt2>
          <a:srgbClr val="6E6E87"/>
        </a:lt2>
        <a:accent1>
          <a:srgbClr val="223D58"/>
        </a:accent1>
        <a:accent2>
          <a:srgbClr val="BE877A"/>
        </a:accent2>
        <a:accent3>
          <a:srgbClr val="FFFFFF"/>
        </a:accent3>
        <a:accent4>
          <a:srgbClr val="000000"/>
        </a:accent4>
        <a:accent5>
          <a:srgbClr val="ABAFB4"/>
        </a:accent5>
        <a:accent6>
          <a:srgbClr val="AC7A6E"/>
        </a:accent6>
        <a:hlink>
          <a:srgbClr val="B2BBC5"/>
        </a:hlink>
        <a:folHlink>
          <a:srgbClr val="DCB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Affichage à l'écran (4:3)</PresentationFormat>
  <Paragraphs>161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1_SG_GB_Couverture_Texte</vt:lpstr>
      <vt:lpstr>1_SG_FR_Couverture_Texte</vt:lpstr>
      <vt:lpstr>2_SG_FR_Couverture_Texte</vt:lpstr>
      <vt:lpstr>OS Factory (Linux on AWS)  Le 22/02/2017</vt:lpstr>
      <vt:lpstr>OS &amp; OS Factory - Scoping</vt:lpstr>
      <vt:lpstr>Cinématique de création de l’AMI Core OS GTS</vt:lpstr>
      <vt:lpstr>Design Actuel</vt:lpstr>
      <vt:lpstr>Design avec CloudCell GTS</vt:lpstr>
      <vt:lpstr>Diapositive 6</vt:lpstr>
      <vt:lpstr>Construction AMI Core OS GTS + AMI Projet + patches</vt:lpstr>
      <vt:lpstr>Annexe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2015-12-01T20:57:55Z</dcterms:created>
  <dcterms:modified xsi:type="dcterms:W3CDTF">2017-02-28T17:11:35Z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148864</vt:lpwstr>
  </property>
  <property fmtid="{D5CDD505-2E9C-101B-9397-08002B2CF9AE}" pid="3" name="Offisync_ProviderInitializationData">
    <vt:lpwstr>https://sbc.safe.socgen</vt:lpwstr>
  </property>
  <property fmtid="{D5CDD505-2E9C-101B-9397-08002B2CF9AE}" pid="4" name="Offisync_UpdateToken">
    <vt:lpwstr>4</vt:lpwstr>
  </property>
  <property fmtid="{D5CDD505-2E9C-101B-9397-08002B2CF9AE}" pid="5" name="Offisync_ServerID">
    <vt:lpwstr>f9309e5c-31ec-4b6c-b5fe-3a48b4a240cf</vt:lpwstr>
  </property>
  <property fmtid="{D5CDD505-2E9C-101B-9397-08002B2CF9AE}" pid="6" name="Jive_VersionGuid">
    <vt:lpwstr>9b6ddf293b764bdf877b9a7c7cf994f0</vt:lpwstr>
  </property>
  <property fmtid="{D5CDD505-2E9C-101B-9397-08002B2CF9AE}" pid="7" name="Jive_LatestUserAccountName">
    <vt:lpwstr>x117509</vt:lpwstr>
  </property>
  <property fmtid="{D5CDD505-2E9C-101B-9397-08002B2CF9AE}" pid="8" name="Jive_ModifiedButNotPublished">
    <vt:lpwstr/>
  </property>
  <property fmtid="{D5CDD505-2E9C-101B-9397-08002B2CF9AE}" pid="9" name="Jive_PrevVersionNumber">
    <vt:lpwstr/>
  </property>
  <property fmtid="{D5CDD505-2E9C-101B-9397-08002B2CF9AE}" pid="10" name="Jive_VersionGuid_v2.5">
    <vt:lpwstr/>
  </property>
  <property fmtid="{D5CDD505-2E9C-101B-9397-08002B2CF9AE}" pid="11" name="Jive_LatestFileFullName">
    <vt:lpwstr/>
  </property>
</Properties>
</file>