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1" r:id="rId6"/>
    <p:sldMasterId id="2147483682" r:id="rId7"/>
    <p:sldMasterId id="2147483696" r:id="rId8"/>
    <p:sldMasterId id="2147483711" r:id="rId9"/>
    <p:sldMasterId id="2147483725" r:id="rId10"/>
    <p:sldMasterId id="2147483739" r:id="rId11"/>
    <p:sldMasterId id="2147483754" r:id="rId12"/>
    <p:sldMasterId id="2147483768" r:id="rId13"/>
  </p:sldMasterIdLst>
  <p:notesMasterIdLst>
    <p:notesMasterId r:id="rId55"/>
  </p:notesMasterIdLst>
  <p:sldIdLst>
    <p:sldId id="257" r:id="rId14"/>
    <p:sldId id="268" r:id="rId15"/>
    <p:sldId id="267" r:id="rId16"/>
    <p:sldId id="269" r:id="rId17"/>
    <p:sldId id="271" r:id="rId18"/>
    <p:sldId id="273" r:id="rId19"/>
    <p:sldId id="274" r:id="rId20"/>
    <p:sldId id="278" r:id="rId21"/>
    <p:sldId id="281" r:id="rId22"/>
    <p:sldId id="282" r:id="rId23"/>
    <p:sldId id="283" r:id="rId24"/>
    <p:sldId id="328" r:id="rId25"/>
    <p:sldId id="330" r:id="rId26"/>
    <p:sldId id="284" r:id="rId27"/>
    <p:sldId id="285" r:id="rId28"/>
    <p:sldId id="286" r:id="rId29"/>
    <p:sldId id="287" r:id="rId30"/>
    <p:sldId id="288" r:id="rId31"/>
    <p:sldId id="300" r:id="rId32"/>
    <p:sldId id="289" r:id="rId33"/>
    <p:sldId id="291" r:id="rId34"/>
    <p:sldId id="323" r:id="rId35"/>
    <p:sldId id="290" r:id="rId36"/>
    <p:sldId id="322" r:id="rId37"/>
    <p:sldId id="296" r:id="rId38"/>
    <p:sldId id="298" r:id="rId39"/>
    <p:sldId id="302" r:id="rId40"/>
    <p:sldId id="325" r:id="rId41"/>
    <p:sldId id="299" r:id="rId42"/>
    <p:sldId id="303" r:id="rId43"/>
    <p:sldId id="305" r:id="rId44"/>
    <p:sldId id="301" r:id="rId45"/>
    <p:sldId id="308" r:id="rId46"/>
    <p:sldId id="307" r:id="rId47"/>
    <p:sldId id="317" r:id="rId48"/>
    <p:sldId id="310" r:id="rId49"/>
    <p:sldId id="312" r:id="rId50"/>
    <p:sldId id="319" r:id="rId51"/>
    <p:sldId id="313" r:id="rId52"/>
    <p:sldId id="318" r:id="rId53"/>
    <p:sldId id="25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dalam, Madhukar" initials="Y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551" autoAdjust="0"/>
    <p:restoredTop sz="79433" autoAdjust="0"/>
  </p:normalViewPr>
  <p:slideViewPr>
    <p:cSldViewPr>
      <p:cViewPr>
        <p:scale>
          <a:sx n="80" d="100"/>
          <a:sy n="80" d="100"/>
        </p:scale>
        <p:origin x="-260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9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commentAuthors" Target="commentAuthors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A90F-99A5-4FF8-B175-945899E1B61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90426-C1BB-451F-A8CF-401A5213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6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marL="171441" indent="-171441">
              <a:buFontTx/>
              <a:buChar char="-"/>
            </a:pPr>
            <a:r>
              <a:rPr lang="en-US" dirty="0" err="1" smtClean="0"/>
              <a:t>infa</a:t>
            </a:r>
            <a:r>
              <a:rPr lang="en-US" dirty="0" smtClean="0"/>
              <a:t>* CLI</a:t>
            </a:r>
            <a:r>
              <a:rPr lang="en-US" baseline="0" dirty="0" smtClean="0"/>
              <a:t> denotes </a:t>
            </a:r>
            <a:r>
              <a:rPr lang="en-US" baseline="0" dirty="0" err="1" smtClean="0"/>
              <a:t>infacmd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infasetup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infaservice</a:t>
            </a:r>
            <a:endParaRPr lang="en-US" dirty="0" smtClean="0"/>
          </a:p>
          <a:p>
            <a:pPr marL="171441" indent="-171441">
              <a:buFontTx/>
              <a:buChar char="-"/>
            </a:pPr>
            <a:r>
              <a:rPr lang="en-US" dirty="0" smtClean="0"/>
              <a:t>PC CLI denotes </a:t>
            </a:r>
            <a:r>
              <a:rPr lang="en-US" dirty="0" err="1" smtClean="0"/>
              <a:t>pmcmd</a:t>
            </a:r>
            <a:r>
              <a:rPr lang="en-US" dirty="0" smtClean="0"/>
              <a:t>, </a:t>
            </a:r>
            <a:r>
              <a:rPr lang="en-US" dirty="0" err="1" smtClean="0"/>
              <a:t>pmrep</a:t>
            </a:r>
            <a:r>
              <a:rPr lang="en-US" dirty="0" smtClean="0"/>
              <a:t>, </a:t>
            </a:r>
            <a:r>
              <a:rPr lang="en-US" dirty="0" err="1" smtClean="0"/>
              <a:t>mmcmd</a:t>
            </a:r>
            <a:r>
              <a:rPr lang="en-US" dirty="0" smtClean="0"/>
              <a:t>, LM API SDK</a:t>
            </a:r>
          </a:p>
          <a:p>
            <a:pPr marL="171441" indent="-171441">
              <a:buFontTx/>
              <a:buChar char="-"/>
            </a:pPr>
            <a:endParaRPr lang="en-US" dirty="0" smtClean="0"/>
          </a:p>
          <a:p>
            <a:pPr eaLnBrk="1" hangingPunct="1"/>
            <a:r>
              <a:rPr lang="en-US" dirty="0" smtClean="0"/>
              <a:t>Not</a:t>
            </a:r>
            <a:r>
              <a:rPr lang="en-US" baseline="0" dirty="0" smtClean="0"/>
              <a:t> Shown:</a:t>
            </a:r>
          </a:p>
          <a:p>
            <a:pPr marL="171441" indent="-171441">
              <a:buFontTx/>
              <a:buChar char="-"/>
            </a:pPr>
            <a:r>
              <a:rPr lang="en-US" dirty="0" smtClean="0"/>
              <a:t>BW Service</a:t>
            </a:r>
          </a:p>
          <a:p>
            <a:pPr marL="171441" indent="-171441">
              <a:buFontTx/>
              <a:buChar char="-"/>
            </a:pPr>
            <a:r>
              <a:rPr lang="en-US" dirty="0" err="1" smtClean="0"/>
              <a:t>Jaspersoft</a:t>
            </a:r>
            <a:endParaRPr lang="en-US" dirty="0" smtClean="0"/>
          </a:p>
          <a:p>
            <a:pPr marL="171441" indent="-171441">
              <a:buFontTx/>
              <a:buChar char="-"/>
            </a:pPr>
            <a:r>
              <a:rPr lang="en-US" dirty="0" smtClean="0"/>
              <a:t>DA</a:t>
            </a:r>
          </a:p>
          <a:p>
            <a:pPr marL="171441" indent="-171441">
              <a:buFontTx/>
              <a:buChar char="-"/>
            </a:pPr>
            <a:r>
              <a:rPr lang="en-US" dirty="0" smtClean="0"/>
              <a:t>Support</a:t>
            </a:r>
            <a:r>
              <a:rPr lang="en-US" baseline="0" dirty="0" smtClean="0"/>
              <a:t> Console (CSM)</a:t>
            </a:r>
          </a:p>
          <a:p>
            <a:pPr marL="171441" indent="-171441">
              <a:buFontTx/>
              <a:buChar char="-"/>
            </a:pPr>
            <a:r>
              <a:rPr lang="en-US" baseline="0" dirty="0" smtClean="0"/>
              <a:t>i9Pi (Informatica 9.x pre-install check)</a:t>
            </a:r>
          </a:p>
          <a:p>
            <a:pPr marL="171441" indent="-171441">
              <a:buFontTx/>
              <a:buChar char="-"/>
            </a:pPr>
            <a:r>
              <a:rPr lang="en-US" baseline="0" dirty="0" smtClean="0"/>
              <a:t>Inter-node communication (Secure) </a:t>
            </a:r>
          </a:p>
          <a:p>
            <a:pPr marL="171441" indent="-171441">
              <a:buFontTx/>
              <a:buChar char="-"/>
            </a:pPr>
            <a:r>
              <a:rPr lang="en-US" baseline="0" dirty="0" smtClean="0"/>
              <a:t>DTM-Adapter communication (varies based on the data source/target)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screen shots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7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OWASP</a:t>
            </a:r>
            <a:r>
              <a:rPr lang="en-US" baseline="0" dirty="0" smtClean="0"/>
              <a:t> as a </a:t>
            </a:r>
            <a:r>
              <a:rPr lang="en-US" b="1" dirty="0" smtClean="0"/>
              <a:t>guideline</a:t>
            </a:r>
            <a:r>
              <a:rPr lang="en-US" baseline="0" dirty="0" smtClean="0"/>
              <a:t> for fixing vulnerabilities within our thin client – Need to highlight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4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7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</a:t>
            </a:r>
            <a:r>
              <a:rPr lang="en-US" baseline="0" dirty="0" smtClean="0"/>
              <a:t>erver environment has been secured</a:t>
            </a:r>
            <a:endParaRPr lang="en-US" dirty="0" smtClean="0"/>
          </a:p>
          <a:p>
            <a:r>
              <a:rPr lang="en-US" dirty="0" smtClean="0"/>
              <a:t>Generic key still used for encryption of passwords that travel over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9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7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5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1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6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5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7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31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The name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Kerberos is inspired by ‘Cerberus’ – A three headed dog which guards the entrance to hades (underworld).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Kerberos</a:t>
            </a:r>
            <a:r>
              <a:rPr lang="en-US" baseline="0" dirty="0" smtClean="0">
                <a:solidFill>
                  <a:srgbClr val="FF0000"/>
                </a:solidFill>
              </a:rPr>
              <a:t> protocol is inspired by this name since it’s core components are also three in number; Authentication Service, Ticket Granting Service &amp; Key Distribution Center (KDC).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2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: Authentication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r>
              <a:rPr lang="en-US" dirty="0" smtClean="0"/>
              <a:t>KDC : key distribution center</a:t>
            </a:r>
          </a:p>
          <a:p>
            <a:r>
              <a:rPr lang="en-US" dirty="0" smtClean="0"/>
              <a:t>TGT : Ticket Granting Services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79CBD9-A0A7-A44C-9967-6069F4F627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2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90426-C1BB-451F-A8CF-401A52134F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marL="171441" indent="-171441">
              <a:buFontTx/>
              <a:buChar char="-"/>
            </a:pPr>
            <a:r>
              <a:rPr lang="en-US" dirty="0" smtClean="0"/>
              <a:t>CLI</a:t>
            </a:r>
            <a:r>
              <a:rPr lang="en-US" baseline="0" dirty="0" smtClean="0"/>
              <a:t> denotes </a:t>
            </a:r>
            <a:r>
              <a:rPr lang="en-US" baseline="0" dirty="0" err="1" smtClean="0"/>
              <a:t>infacmd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infasetup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infaservice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</a:t>
            </a:r>
            <a:r>
              <a:rPr lang="en-US" baseline="0" dirty="0" smtClean="0"/>
              <a:t> shown:</a:t>
            </a:r>
          </a:p>
          <a:p>
            <a:pPr eaLnBrk="1" hangingPunct="1"/>
            <a:r>
              <a:rPr lang="en-US" baseline="0" dirty="0" smtClean="0"/>
              <a:t>Inter-node communication (Secure) </a:t>
            </a:r>
          </a:p>
          <a:p>
            <a:pPr eaLnBrk="1" hangingPunct="1"/>
            <a:r>
              <a:rPr lang="en-US" baseline="0" dirty="0" smtClean="0"/>
              <a:t>DTM-Adapter communication (varies based on the data source/target)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749509" y="1580102"/>
            <a:ext cx="3502315" cy="738550"/>
            <a:chOff x="1749509" y="1580102"/>
            <a:chExt cx="3502315" cy="738550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765435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945925" y="1989523"/>
              <a:ext cx="325149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312215" y="1803725"/>
              <a:ext cx="224286" cy="50497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545791" y="1989523"/>
              <a:ext cx="37159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965167" y="1994832"/>
              <a:ext cx="231586" cy="3125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235902" y="1989523"/>
              <a:ext cx="522893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803918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207367" y="1904586"/>
              <a:ext cx="206369" cy="4007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446253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605507" y="1989523"/>
              <a:ext cx="24485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892170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749509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204678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34406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64134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938624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235902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538490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413304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83576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43032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604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 bwMode="black">
          <a:xfrm>
            <a:off x="333375" y="6327776"/>
            <a:ext cx="1359950" cy="286780"/>
            <a:chOff x="1756249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762433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832518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974748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2065446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2228289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333416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553977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0"/>
            <p:cNvSpPr>
              <a:spLocks/>
            </p:cNvSpPr>
            <p:nvPr/>
          </p:nvSpPr>
          <p:spPr bwMode="black">
            <a:xfrm>
              <a:off x="2710636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31"/>
            <p:cNvSpPr>
              <a:spLocks/>
            </p:cNvSpPr>
            <p:nvPr/>
          </p:nvSpPr>
          <p:spPr bwMode="black">
            <a:xfrm>
              <a:off x="2803396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2"/>
            <p:cNvSpPr>
              <a:spLocks/>
            </p:cNvSpPr>
            <p:nvPr/>
          </p:nvSpPr>
          <p:spPr bwMode="black">
            <a:xfrm>
              <a:off x="2865234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3"/>
            <p:cNvSpPr>
              <a:spLocks/>
            </p:cNvSpPr>
            <p:nvPr/>
          </p:nvSpPr>
          <p:spPr bwMode="black">
            <a:xfrm>
              <a:off x="2976545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34"/>
            <p:cNvSpPr>
              <a:spLocks/>
            </p:cNvSpPr>
            <p:nvPr/>
          </p:nvSpPr>
          <p:spPr bwMode="black">
            <a:xfrm>
              <a:off x="175624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5"/>
            <p:cNvSpPr>
              <a:spLocks/>
            </p:cNvSpPr>
            <p:nvPr/>
          </p:nvSpPr>
          <p:spPr bwMode="black">
            <a:xfrm>
              <a:off x="187168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36"/>
            <p:cNvSpPr>
              <a:spLocks/>
            </p:cNvSpPr>
            <p:nvPr/>
          </p:nvSpPr>
          <p:spPr bwMode="black">
            <a:xfrm>
              <a:off x="198711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210255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221798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233341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24509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268177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256634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27972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64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black">
          <a:xfrm>
            <a:off x="1749509" y="1580102"/>
            <a:ext cx="3502315" cy="738550"/>
            <a:chOff x="1454796" y="1538312"/>
            <a:chExt cx="3700486" cy="780339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471623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662326" y="1970899"/>
              <a:ext cx="343547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049342" y="1774588"/>
              <a:ext cx="236977" cy="5335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296134" y="1970899"/>
              <a:ext cx="39262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739239" y="1976508"/>
              <a:ext cx="244690" cy="3302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025293" y="1970899"/>
              <a:ext cx="552480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625449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051727" y="1881156"/>
              <a:ext cx="218046" cy="4234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304129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472395" y="1970899"/>
              <a:ext cx="258713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775278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4547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17688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082994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3970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7111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02529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34500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39732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6591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287302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3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 bwMode="black">
          <a:xfrm>
            <a:off x="1770851" y="998810"/>
            <a:ext cx="3356021" cy="1308912"/>
            <a:chOff x="1764194" y="1506414"/>
            <a:chExt cx="3476204" cy="1355786"/>
          </a:xfrm>
        </p:grpSpPr>
        <p:sp>
          <p:nvSpPr>
            <p:cNvPr id="27" name="AutoShape 1"/>
            <p:cNvSpPr>
              <a:spLocks/>
            </p:cNvSpPr>
            <p:nvPr/>
          </p:nvSpPr>
          <p:spPr bwMode="black">
            <a:xfrm>
              <a:off x="3240379" y="1567413"/>
              <a:ext cx="497145" cy="398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"/>
            <p:cNvSpPr>
              <a:spLocks/>
            </p:cNvSpPr>
            <p:nvPr/>
          </p:nvSpPr>
          <p:spPr bwMode="black">
            <a:xfrm>
              <a:off x="2703585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4203" y="21600"/>
                  </a:lnTo>
                  <a:lnTo>
                    <a:pt x="21600" y="10351"/>
                  </a:lnTo>
                  <a:lnTo>
                    <a:pt x="14794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3"/>
            <p:cNvSpPr>
              <a:spLocks/>
            </p:cNvSpPr>
            <p:nvPr/>
          </p:nvSpPr>
          <p:spPr bwMode="black">
            <a:xfrm>
              <a:off x="3484377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806" y="0"/>
                  </a:lnTo>
                  <a:lnTo>
                    <a:pt x="0" y="10351"/>
                  </a:lnTo>
                  <a:lnTo>
                    <a:pt x="7397" y="2160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4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5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6"/>
            <p:cNvSpPr>
              <a:spLocks/>
            </p:cNvSpPr>
            <p:nvPr/>
          </p:nvSpPr>
          <p:spPr bwMode="black">
            <a:xfrm>
              <a:off x="4564066" y="1768711"/>
              <a:ext cx="118949" cy="4003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8261" y="21600"/>
                  </a:lnTo>
                  <a:lnTo>
                    <a:pt x="8261" y="3857"/>
                  </a:lnTo>
                  <a:lnTo>
                    <a:pt x="0" y="3857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black">
            <a:xfrm>
              <a:off x="4747064" y="1756511"/>
              <a:ext cx="261535" cy="416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19" y="10248"/>
                  </a:moveTo>
                  <a:cubicBezTo>
                    <a:pt x="20121" y="9195"/>
                    <a:pt x="21152" y="7704"/>
                    <a:pt x="21152" y="5944"/>
                  </a:cubicBezTo>
                  <a:cubicBezTo>
                    <a:pt x="21152" y="2500"/>
                    <a:pt x="16921" y="0"/>
                    <a:pt x="11090" y="0"/>
                  </a:cubicBezTo>
                  <a:cubicBezTo>
                    <a:pt x="5441" y="0"/>
                    <a:pt x="1732" y="2006"/>
                    <a:pt x="926" y="5504"/>
                  </a:cubicBezTo>
                  <a:lnTo>
                    <a:pt x="726" y="6369"/>
                  </a:lnTo>
                  <a:lnTo>
                    <a:pt x="6928" y="6369"/>
                  </a:lnTo>
                  <a:lnTo>
                    <a:pt x="7085" y="5727"/>
                  </a:lnTo>
                  <a:cubicBezTo>
                    <a:pt x="7408" y="4400"/>
                    <a:pt x="8858" y="3609"/>
                    <a:pt x="10969" y="3609"/>
                  </a:cubicBezTo>
                  <a:cubicBezTo>
                    <a:pt x="13394" y="3609"/>
                    <a:pt x="15090" y="4653"/>
                    <a:pt x="15090" y="6149"/>
                  </a:cubicBezTo>
                  <a:cubicBezTo>
                    <a:pt x="15090" y="7151"/>
                    <a:pt x="14590" y="8485"/>
                    <a:pt x="10279" y="8485"/>
                  </a:cubicBezTo>
                  <a:lnTo>
                    <a:pt x="9078" y="8485"/>
                  </a:lnTo>
                  <a:lnTo>
                    <a:pt x="9078" y="12050"/>
                  </a:lnTo>
                  <a:lnTo>
                    <a:pt x="10370" y="11990"/>
                  </a:lnTo>
                  <a:cubicBezTo>
                    <a:pt x="13512" y="11845"/>
                    <a:pt x="15535" y="13011"/>
                    <a:pt x="15535" y="14966"/>
                  </a:cubicBezTo>
                  <a:cubicBezTo>
                    <a:pt x="15535" y="16691"/>
                    <a:pt x="13536" y="17991"/>
                    <a:pt x="10889" y="17991"/>
                  </a:cubicBezTo>
                  <a:cubicBezTo>
                    <a:pt x="8374" y="17991"/>
                    <a:pt x="6427" y="17004"/>
                    <a:pt x="6154" y="15590"/>
                  </a:cubicBezTo>
                  <a:lnTo>
                    <a:pt x="6026" y="14924"/>
                  </a:lnTo>
                  <a:lnTo>
                    <a:pt x="0" y="14924"/>
                  </a:lnTo>
                  <a:lnTo>
                    <a:pt x="60" y="15718"/>
                  </a:lnTo>
                  <a:cubicBezTo>
                    <a:pt x="319" y="19072"/>
                    <a:pt x="4853" y="21600"/>
                    <a:pt x="10604" y="21600"/>
                  </a:cubicBezTo>
                  <a:cubicBezTo>
                    <a:pt x="17078" y="21600"/>
                    <a:pt x="21600" y="18914"/>
                    <a:pt x="21600" y="15068"/>
                  </a:cubicBezTo>
                  <a:cubicBezTo>
                    <a:pt x="21600" y="13022"/>
                    <a:pt x="20388" y="11324"/>
                    <a:pt x="18219" y="10248"/>
                  </a:cubicBezTo>
                  <a:close/>
                  <a:moveTo>
                    <a:pt x="18219" y="10248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EB1C2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 bwMode="black">
            <a:xfrm>
              <a:off x="1764194" y="2561703"/>
              <a:ext cx="3476204" cy="300497"/>
              <a:chOff x="1764194" y="2561703"/>
              <a:chExt cx="3492978" cy="301947"/>
            </a:xfrm>
          </p:grpSpPr>
          <p:sp>
            <p:nvSpPr>
              <p:cNvPr id="58" name="AutoShape 11"/>
              <p:cNvSpPr>
                <a:spLocks/>
              </p:cNvSpPr>
              <p:nvPr/>
            </p:nvSpPr>
            <p:spPr bwMode="black">
              <a:xfrm>
                <a:off x="1764194" y="2573903"/>
                <a:ext cx="35075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AutoShape 12"/>
              <p:cNvSpPr>
                <a:spLocks/>
              </p:cNvSpPr>
              <p:nvPr/>
            </p:nvSpPr>
            <p:spPr bwMode="black">
              <a:xfrm>
                <a:off x="1831293" y="2677602"/>
                <a:ext cx="149449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875" y="3452"/>
                    </a:moveTo>
                    <a:lnTo>
                      <a:pt x="4982" y="3452"/>
                    </a:lnTo>
                    <a:cubicBezTo>
                      <a:pt x="6498" y="1211"/>
                      <a:pt x="9530" y="0"/>
                      <a:pt x="12617" y="0"/>
                    </a:cubicBezTo>
                    <a:cubicBezTo>
                      <a:pt x="19761" y="0"/>
                      <a:pt x="21600" y="3990"/>
                      <a:pt x="21600" y="9097"/>
                    </a:cubicBezTo>
                    <a:lnTo>
                      <a:pt x="21600" y="21600"/>
                    </a:lnTo>
                    <a:lnTo>
                      <a:pt x="16729" y="21600"/>
                    </a:lnTo>
                    <a:lnTo>
                      <a:pt x="16729" y="9592"/>
                    </a:lnTo>
                    <a:cubicBezTo>
                      <a:pt x="16729" y="6007"/>
                      <a:pt x="16132" y="3585"/>
                      <a:pt x="11154" y="3585"/>
                    </a:cubicBezTo>
                    <a:cubicBezTo>
                      <a:pt x="4875" y="3585"/>
                      <a:pt x="4875" y="8156"/>
                      <a:pt x="4875" y="11965"/>
                    </a:cubicBezTo>
                    <a:lnTo>
                      <a:pt x="4875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4875" y="630"/>
                    </a:lnTo>
                    <a:lnTo>
                      <a:pt x="4875" y="3452"/>
                    </a:lnTo>
                    <a:close/>
                    <a:moveTo>
                      <a:pt x="4875" y="345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utoShape 13"/>
              <p:cNvSpPr>
                <a:spLocks/>
              </p:cNvSpPr>
              <p:nvPr/>
            </p:nvSpPr>
            <p:spPr bwMode="black">
              <a:xfrm>
                <a:off x="2014292" y="2573903"/>
                <a:ext cx="95312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960"/>
                    </a:moveTo>
                    <a:cubicBezTo>
                      <a:pt x="20075" y="2729"/>
                      <a:pt x="18125" y="2414"/>
                      <a:pt x="16517" y="2414"/>
                    </a:cubicBezTo>
                    <a:cubicBezTo>
                      <a:pt x="11095" y="2414"/>
                      <a:pt x="11095" y="4742"/>
                      <a:pt x="11095" y="6063"/>
                    </a:cubicBezTo>
                    <a:lnTo>
                      <a:pt x="11095" y="8152"/>
                    </a:lnTo>
                    <a:lnTo>
                      <a:pt x="21599" y="8152"/>
                    </a:lnTo>
                    <a:lnTo>
                      <a:pt x="21599" y="10565"/>
                    </a:lnTo>
                    <a:lnTo>
                      <a:pt x="11095" y="10565"/>
                    </a:lnTo>
                    <a:lnTo>
                      <a:pt x="11095" y="21600"/>
                    </a:lnTo>
                    <a:lnTo>
                      <a:pt x="3475" y="21600"/>
                    </a:lnTo>
                    <a:lnTo>
                      <a:pt x="3475" y="10565"/>
                    </a:lnTo>
                    <a:lnTo>
                      <a:pt x="0" y="10565"/>
                    </a:lnTo>
                    <a:lnTo>
                      <a:pt x="0" y="8152"/>
                    </a:lnTo>
                    <a:lnTo>
                      <a:pt x="3475" y="8152"/>
                    </a:lnTo>
                    <a:lnTo>
                      <a:pt x="3475" y="5288"/>
                    </a:lnTo>
                    <a:cubicBezTo>
                      <a:pt x="3475" y="2357"/>
                      <a:pt x="6438" y="0"/>
                      <a:pt x="16261" y="0"/>
                    </a:cubicBezTo>
                    <a:cubicBezTo>
                      <a:pt x="18125" y="0"/>
                      <a:pt x="19906" y="116"/>
                      <a:pt x="21600" y="345"/>
                    </a:cubicBezTo>
                    <a:lnTo>
                      <a:pt x="21600" y="2960"/>
                    </a:lnTo>
                    <a:close/>
                    <a:moveTo>
                      <a:pt x="21600" y="296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AutoShape 14"/>
              <p:cNvSpPr>
                <a:spLocks/>
              </p:cNvSpPr>
              <p:nvPr/>
            </p:nvSpPr>
            <p:spPr bwMode="black">
              <a:xfrm>
                <a:off x="2111891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7" y="21599"/>
                      <a:pt x="10800" y="21599"/>
                    </a:cubicBezTo>
                    <a:cubicBezTo>
                      <a:pt x="4751" y="21599"/>
                      <a:pt x="0" y="16916"/>
                      <a:pt x="0" y="10802"/>
                    </a:cubicBezTo>
                    <a:cubicBezTo>
                      <a:pt x="0" y="4682"/>
                      <a:pt x="4751" y="0"/>
                      <a:pt x="10800" y="0"/>
                    </a:cubicBezTo>
                    <a:cubicBezTo>
                      <a:pt x="16847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3" y="17870"/>
                      <a:pt x="10799" y="17870"/>
                    </a:cubicBezTo>
                    <a:cubicBezTo>
                      <a:pt x="14642" y="17870"/>
                      <a:pt x="17711" y="14616"/>
                      <a:pt x="17711" y="10802"/>
                    </a:cubicBezTo>
                    <a:cubicBezTo>
                      <a:pt x="17711" y="6940"/>
                      <a:pt x="14642" y="3732"/>
                      <a:pt x="10799" y="3732"/>
                    </a:cubicBezTo>
                    <a:cubicBezTo>
                      <a:pt x="6953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AutoShape 15"/>
              <p:cNvSpPr>
                <a:spLocks/>
              </p:cNvSpPr>
              <p:nvPr/>
            </p:nvSpPr>
            <p:spPr bwMode="black">
              <a:xfrm>
                <a:off x="2331488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8" y="4033"/>
                    </a:moveTo>
                    <a:lnTo>
                      <a:pt x="6812" y="4033"/>
                    </a:lnTo>
                    <a:cubicBezTo>
                      <a:pt x="8421" y="1570"/>
                      <a:pt x="11791" y="0"/>
                      <a:pt x="16182" y="0"/>
                    </a:cubicBezTo>
                    <a:cubicBezTo>
                      <a:pt x="18086" y="0"/>
                      <a:pt x="19989" y="407"/>
                      <a:pt x="21600" y="1032"/>
                    </a:cubicBezTo>
                    <a:lnTo>
                      <a:pt x="18599" y="4709"/>
                    </a:lnTo>
                    <a:cubicBezTo>
                      <a:pt x="17431" y="4079"/>
                      <a:pt x="16109" y="3856"/>
                      <a:pt x="14573" y="3856"/>
                    </a:cubicBezTo>
                    <a:cubicBezTo>
                      <a:pt x="7469" y="3856"/>
                      <a:pt x="6587" y="7887"/>
                      <a:pt x="6587" y="11294"/>
                    </a:cubicBezTo>
                    <a:lnTo>
                      <a:pt x="6587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7" y="630"/>
                    </a:lnTo>
                    <a:lnTo>
                      <a:pt x="6587" y="4033"/>
                    </a:lnTo>
                    <a:close/>
                    <a:moveTo>
                      <a:pt x="6588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AutoShape 16"/>
              <p:cNvSpPr>
                <a:spLocks/>
              </p:cNvSpPr>
              <p:nvPr/>
            </p:nvSpPr>
            <p:spPr bwMode="black">
              <a:xfrm>
                <a:off x="2459587" y="2677602"/>
                <a:ext cx="243235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991" y="3273"/>
                    </a:moveTo>
                    <a:lnTo>
                      <a:pt x="3056" y="3273"/>
                    </a:lnTo>
                    <a:cubicBezTo>
                      <a:pt x="3923" y="1436"/>
                      <a:pt x="5483" y="0"/>
                      <a:pt x="7179" y="0"/>
                    </a:cubicBezTo>
                    <a:cubicBezTo>
                      <a:pt x="9205" y="0"/>
                      <a:pt x="10668" y="1393"/>
                      <a:pt x="11665" y="3719"/>
                    </a:cubicBezTo>
                    <a:cubicBezTo>
                      <a:pt x="12628" y="1481"/>
                      <a:pt x="14489" y="0"/>
                      <a:pt x="16450" y="0"/>
                    </a:cubicBezTo>
                    <a:cubicBezTo>
                      <a:pt x="20536" y="0"/>
                      <a:pt x="21600" y="4302"/>
                      <a:pt x="21600" y="9055"/>
                    </a:cubicBezTo>
                    <a:lnTo>
                      <a:pt x="21600" y="21600"/>
                    </a:lnTo>
                    <a:lnTo>
                      <a:pt x="18610" y="21600"/>
                    </a:lnTo>
                    <a:lnTo>
                      <a:pt x="18610" y="9727"/>
                    </a:lnTo>
                    <a:cubicBezTo>
                      <a:pt x="18610" y="7036"/>
                      <a:pt x="18342" y="3585"/>
                      <a:pt x="15716" y="3585"/>
                    </a:cubicBezTo>
                    <a:cubicBezTo>
                      <a:pt x="12529" y="3585"/>
                      <a:pt x="12296" y="8067"/>
                      <a:pt x="12296" y="11294"/>
                    </a:cubicBezTo>
                    <a:lnTo>
                      <a:pt x="12296" y="21600"/>
                    </a:lnTo>
                    <a:lnTo>
                      <a:pt x="9304" y="21600"/>
                    </a:lnTo>
                    <a:lnTo>
                      <a:pt x="9304" y="10487"/>
                    </a:lnTo>
                    <a:cubicBezTo>
                      <a:pt x="9304" y="7753"/>
                      <a:pt x="9205" y="3585"/>
                      <a:pt x="6446" y="3585"/>
                    </a:cubicBezTo>
                    <a:cubicBezTo>
                      <a:pt x="3258" y="3585"/>
                      <a:pt x="2990" y="8024"/>
                      <a:pt x="2990" y="11294"/>
                    </a:cubicBezTo>
                    <a:lnTo>
                      <a:pt x="2990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2990" y="630"/>
                    </a:lnTo>
                    <a:lnTo>
                      <a:pt x="2990" y="3273"/>
                    </a:lnTo>
                    <a:close/>
                    <a:moveTo>
                      <a:pt x="2991" y="327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AutoShape 17"/>
              <p:cNvSpPr>
                <a:spLocks/>
              </p:cNvSpPr>
              <p:nvPr/>
            </p:nvSpPr>
            <p:spPr bwMode="black">
              <a:xfrm>
                <a:off x="2727984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80" y="20038"/>
                      <a:pt x="13233" y="21600"/>
                      <a:pt x="10187" y="21600"/>
                    </a:cubicBezTo>
                    <a:cubicBezTo>
                      <a:pt x="3684" y="21600"/>
                      <a:pt x="0" y="16441"/>
                      <a:pt x="0" y="10627"/>
                    </a:cubicBezTo>
                    <a:cubicBezTo>
                      <a:pt x="0" y="5076"/>
                      <a:pt x="3866" y="0"/>
                      <a:pt x="10049" y="0"/>
                    </a:cubicBezTo>
                    <a:cubicBezTo>
                      <a:pt x="13186" y="0"/>
                      <a:pt x="15735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5" y="10758"/>
                    </a:moveTo>
                    <a:cubicBezTo>
                      <a:pt x="17735" y="6809"/>
                      <a:pt x="15235" y="3470"/>
                      <a:pt x="10823" y="3470"/>
                    </a:cubicBezTo>
                    <a:cubicBezTo>
                      <a:pt x="6595" y="3470"/>
                      <a:pt x="4091" y="6984"/>
                      <a:pt x="4091" y="10758"/>
                    </a:cubicBezTo>
                    <a:cubicBezTo>
                      <a:pt x="4091" y="14575"/>
                      <a:pt x="6503" y="18130"/>
                      <a:pt x="10823" y="18130"/>
                    </a:cubicBezTo>
                    <a:cubicBezTo>
                      <a:pt x="15281" y="18130"/>
                      <a:pt x="17735" y="14749"/>
                      <a:pt x="17735" y="10758"/>
                    </a:cubicBezTo>
                    <a:close/>
                    <a:moveTo>
                      <a:pt x="17735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AutoShape 18"/>
              <p:cNvSpPr>
                <a:spLocks/>
              </p:cNvSpPr>
              <p:nvPr/>
            </p:nvSpPr>
            <p:spPr bwMode="black">
              <a:xfrm>
                <a:off x="2935382" y="2616603"/>
                <a:ext cx="84637" cy="2424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26" y="21600"/>
                    </a:moveTo>
                    <a:lnTo>
                      <a:pt x="4665" y="21600"/>
                    </a:lnTo>
                    <a:lnTo>
                      <a:pt x="4665" y="8780"/>
                    </a:lnTo>
                    <a:lnTo>
                      <a:pt x="0" y="8780"/>
                    </a:lnTo>
                    <a:lnTo>
                      <a:pt x="0" y="5978"/>
                    </a:lnTo>
                    <a:lnTo>
                      <a:pt x="4665" y="5978"/>
                    </a:lnTo>
                    <a:lnTo>
                      <a:pt x="4665" y="0"/>
                    </a:lnTo>
                    <a:lnTo>
                      <a:pt x="13226" y="0"/>
                    </a:lnTo>
                    <a:lnTo>
                      <a:pt x="13226" y="5978"/>
                    </a:lnTo>
                    <a:lnTo>
                      <a:pt x="21600" y="5978"/>
                    </a:lnTo>
                    <a:lnTo>
                      <a:pt x="21600" y="8780"/>
                    </a:lnTo>
                    <a:lnTo>
                      <a:pt x="13226" y="8780"/>
                    </a:lnTo>
                    <a:lnTo>
                      <a:pt x="13226" y="21600"/>
                    </a:lnTo>
                    <a:close/>
                    <a:moveTo>
                      <a:pt x="13226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AutoShape 19"/>
              <p:cNvSpPr>
                <a:spLocks/>
              </p:cNvSpPr>
              <p:nvPr/>
            </p:nvSpPr>
            <p:spPr bwMode="black">
              <a:xfrm>
                <a:off x="3045181" y="2580003"/>
                <a:ext cx="45750" cy="2790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827"/>
                    </a:moveTo>
                    <a:cubicBezTo>
                      <a:pt x="21600" y="2812"/>
                      <a:pt x="16721" y="3596"/>
                      <a:pt x="10797" y="3596"/>
                    </a:cubicBezTo>
                    <a:cubicBezTo>
                      <a:pt x="4873" y="3596"/>
                      <a:pt x="0" y="2812"/>
                      <a:pt x="0" y="1827"/>
                    </a:cubicBezTo>
                    <a:cubicBezTo>
                      <a:pt x="0" y="813"/>
                      <a:pt x="4870" y="0"/>
                      <a:pt x="10797" y="0"/>
                    </a:cubicBezTo>
                    <a:cubicBezTo>
                      <a:pt x="16724" y="0"/>
                      <a:pt x="21600" y="813"/>
                      <a:pt x="21600" y="1827"/>
                    </a:cubicBezTo>
                    <a:close/>
                    <a:moveTo>
                      <a:pt x="18642" y="21600"/>
                    </a:moveTo>
                    <a:lnTo>
                      <a:pt x="2966" y="21600"/>
                    </a:lnTo>
                    <a:lnTo>
                      <a:pt x="2966" y="8032"/>
                    </a:lnTo>
                    <a:lnTo>
                      <a:pt x="18642" y="8032"/>
                    </a:lnTo>
                    <a:lnTo>
                      <a:pt x="18642" y="21600"/>
                    </a:lnTo>
                    <a:close/>
                    <a:moveTo>
                      <a:pt x="18642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AutoShape 20"/>
              <p:cNvSpPr>
                <a:spLocks/>
              </p:cNvSpPr>
              <p:nvPr/>
            </p:nvSpPr>
            <p:spPr bwMode="black">
              <a:xfrm>
                <a:off x="3118381" y="2677602"/>
                <a:ext cx="141824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378"/>
                    </a:moveTo>
                    <a:cubicBezTo>
                      <a:pt x="19556" y="4601"/>
                      <a:pt x="17054" y="3645"/>
                      <a:pt x="13982" y="3645"/>
                    </a:cubicBezTo>
                    <a:cubicBezTo>
                      <a:pt x="8981" y="3645"/>
                      <a:pt x="5114" y="7029"/>
                      <a:pt x="5114" y="10759"/>
                    </a:cubicBezTo>
                    <a:cubicBezTo>
                      <a:pt x="5114" y="14922"/>
                      <a:pt x="8925" y="17957"/>
                      <a:pt x="14323" y="17957"/>
                    </a:cubicBezTo>
                    <a:cubicBezTo>
                      <a:pt x="17279" y="17957"/>
                      <a:pt x="19667" y="16917"/>
                      <a:pt x="21600" y="15271"/>
                    </a:cubicBezTo>
                    <a:lnTo>
                      <a:pt x="21600" y="20258"/>
                    </a:lnTo>
                    <a:cubicBezTo>
                      <a:pt x="19270" y="21211"/>
                      <a:pt x="16941" y="21600"/>
                      <a:pt x="14267" y="21600"/>
                    </a:cubicBezTo>
                    <a:cubicBezTo>
                      <a:pt x="6421" y="21600"/>
                      <a:pt x="0" y="17003"/>
                      <a:pt x="0" y="10932"/>
                    </a:cubicBezTo>
                    <a:cubicBezTo>
                      <a:pt x="0" y="4641"/>
                      <a:pt x="6366" y="0"/>
                      <a:pt x="14550" y="0"/>
                    </a:cubicBezTo>
                    <a:cubicBezTo>
                      <a:pt x="16941" y="0"/>
                      <a:pt x="19556" y="434"/>
                      <a:pt x="21600" y="1348"/>
                    </a:cubicBezTo>
                    <a:lnTo>
                      <a:pt x="21600" y="6378"/>
                    </a:lnTo>
                    <a:close/>
                    <a:moveTo>
                      <a:pt x="21600" y="63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AutoShape 21"/>
              <p:cNvSpPr>
                <a:spLocks/>
              </p:cNvSpPr>
              <p:nvPr/>
            </p:nvSpPr>
            <p:spPr bwMode="black">
              <a:xfrm>
                <a:off x="3283079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79" y="20038"/>
                      <a:pt x="13232" y="21600"/>
                      <a:pt x="10188" y="21600"/>
                    </a:cubicBezTo>
                    <a:cubicBezTo>
                      <a:pt x="3682" y="21600"/>
                      <a:pt x="0" y="16441"/>
                      <a:pt x="0" y="10627"/>
                    </a:cubicBezTo>
                    <a:cubicBezTo>
                      <a:pt x="0" y="5076"/>
                      <a:pt x="3864" y="0"/>
                      <a:pt x="10050" y="0"/>
                    </a:cubicBezTo>
                    <a:cubicBezTo>
                      <a:pt x="13188" y="0"/>
                      <a:pt x="15733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6" y="10758"/>
                    </a:moveTo>
                    <a:cubicBezTo>
                      <a:pt x="17736" y="6809"/>
                      <a:pt x="15233" y="3470"/>
                      <a:pt x="10824" y="3470"/>
                    </a:cubicBezTo>
                    <a:cubicBezTo>
                      <a:pt x="6592" y="3470"/>
                      <a:pt x="4091" y="6984"/>
                      <a:pt x="4091" y="10758"/>
                    </a:cubicBezTo>
                    <a:cubicBezTo>
                      <a:pt x="4091" y="14575"/>
                      <a:pt x="6499" y="18130"/>
                      <a:pt x="10824" y="18130"/>
                    </a:cubicBezTo>
                    <a:cubicBezTo>
                      <a:pt x="15278" y="18130"/>
                      <a:pt x="17736" y="14749"/>
                      <a:pt x="17736" y="10758"/>
                    </a:cubicBezTo>
                    <a:close/>
                    <a:moveTo>
                      <a:pt x="17736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AutoShape 22"/>
              <p:cNvSpPr>
                <a:spLocks/>
              </p:cNvSpPr>
              <p:nvPr/>
            </p:nvSpPr>
            <p:spPr bwMode="black">
              <a:xfrm>
                <a:off x="3478277" y="2573903"/>
                <a:ext cx="394209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26" y="15578"/>
                    </a:moveTo>
                    <a:lnTo>
                      <a:pt x="10579" y="0"/>
                    </a:lnTo>
                    <a:lnTo>
                      <a:pt x="11001" y="0"/>
                    </a:lnTo>
                    <a:lnTo>
                      <a:pt x="15173" y="15578"/>
                    </a:lnTo>
                    <a:lnTo>
                      <a:pt x="19505" y="0"/>
                    </a:lnTo>
                    <a:lnTo>
                      <a:pt x="21600" y="0"/>
                    </a:lnTo>
                    <a:lnTo>
                      <a:pt x="15444" y="21600"/>
                    </a:lnTo>
                    <a:lnTo>
                      <a:pt x="14899" y="21600"/>
                    </a:lnTo>
                    <a:lnTo>
                      <a:pt x="10800" y="6663"/>
                    </a:lnTo>
                    <a:lnTo>
                      <a:pt x="6670" y="21600"/>
                    </a:lnTo>
                    <a:lnTo>
                      <a:pt x="6166" y="21600"/>
                    </a:lnTo>
                    <a:lnTo>
                      <a:pt x="0" y="0"/>
                    </a:lnTo>
                    <a:lnTo>
                      <a:pt x="2093" y="0"/>
                    </a:lnTo>
                    <a:lnTo>
                      <a:pt x="6426" y="15578"/>
                    </a:lnTo>
                    <a:close/>
                    <a:moveTo>
                      <a:pt x="6426" y="155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AutoShape 23"/>
              <p:cNvSpPr>
                <a:spLocks/>
              </p:cNvSpPr>
              <p:nvPr/>
            </p:nvSpPr>
            <p:spPr bwMode="black">
              <a:xfrm>
                <a:off x="3838173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8" y="21599"/>
                      <a:pt x="10799" y="21599"/>
                    </a:cubicBezTo>
                    <a:cubicBezTo>
                      <a:pt x="4752" y="21599"/>
                      <a:pt x="0" y="16916"/>
                      <a:pt x="0" y="10802"/>
                    </a:cubicBezTo>
                    <a:cubicBezTo>
                      <a:pt x="0" y="4682"/>
                      <a:pt x="4752" y="0"/>
                      <a:pt x="10799" y="0"/>
                    </a:cubicBezTo>
                    <a:cubicBezTo>
                      <a:pt x="16848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7" y="17870"/>
                      <a:pt x="10799" y="17870"/>
                    </a:cubicBezTo>
                    <a:cubicBezTo>
                      <a:pt x="14645" y="17870"/>
                      <a:pt x="17710" y="14616"/>
                      <a:pt x="17710" y="10802"/>
                    </a:cubicBezTo>
                    <a:cubicBezTo>
                      <a:pt x="17710" y="6940"/>
                      <a:pt x="14645" y="3732"/>
                      <a:pt x="10799" y="3732"/>
                    </a:cubicBezTo>
                    <a:cubicBezTo>
                      <a:pt x="6957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AutoShape 24"/>
              <p:cNvSpPr>
                <a:spLocks/>
              </p:cNvSpPr>
              <p:nvPr/>
            </p:nvSpPr>
            <p:spPr bwMode="black">
              <a:xfrm>
                <a:off x="4051671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9" y="4033"/>
                    </a:moveTo>
                    <a:lnTo>
                      <a:pt x="6807" y="4033"/>
                    </a:lnTo>
                    <a:cubicBezTo>
                      <a:pt x="8422" y="1570"/>
                      <a:pt x="11789" y="0"/>
                      <a:pt x="16183" y="0"/>
                    </a:cubicBezTo>
                    <a:cubicBezTo>
                      <a:pt x="18084" y="0"/>
                      <a:pt x="19992" y="407"/>
                      <a:pt x="21600" y="1032"/>
                    </a:cubicBezTo>
                    <a:lnTo>
                      <a:pt x="18599" y="4709"/>
                    </a:lnTo>
                    <a:cubicBezTo>
                      <a:pt x="17430" y="4079"/>
                      <a:pt x="16107" y="3856"/>
                      <a:pt x="14571" y="3856"/>
                    </a:cubicBezTo>
                    <a:cubicBezTo>
                      <a:pt x="7464" y="3856"/>
                      <a:pt x="6589" y="7887"/>
                      <a:pt x="6589" y="11294"/>
                    </a:cubicBezTo>
                    <a:lnTo>
                      <a:pt x="6589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9" y="630"/>
                    </a:lnTo>
                    <a:lnTo>
                      <a:pt x="6589" y="4033"/>
                    </a:lnTo>
                    <a:close/>
                    <a:moveTo>
                      <a:pt x="6589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AutoShape 25"/>
              <p:cNvSpPr>
                <a:spLocks/>
              </p:cNvSpPr>
              <p:nvPr/>
            </p:nvSpPr>
            <p:spPr bwMode="black">
              <a:xfrm>
                <a:off x="4179770" y="2573903"/>
                <a:ext cx="33550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AutoShape 26"/>
              <p:cNvSpPr>
                <a:spLocks/>
              </p:cNvSpPr>
              <p:nvPr/>
            </p:nvSpPr>
            <p:spPr bwMode="black">
              <a:xfrm>
                <a:off x="4240769" y="2573903"/>
                <a:ext cx="177661" cy="2866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507" y="19091"/>
                    </a:moveTo>
                    <a:lnTo>
                      <a:pt x="17418" y="19091"/>
                    </a:lnTo>
                    <a:cubicBezTo>
                      <a:pt x="15778" y="20585"/>
                      <a:pt x="13187" y="21600"/>
                      <a:pt x="10186" y="21600"/>
                    </a:cubicBezTo>
                    <a:cubicBezTo>
                      <a:pt x="3638" y="21600"/>
                      <a:pt x="0" y="18247"/>
                      <a:pt x="0" y="14468"/>
                    </a:cubicBezTo>
                    <a:cubicBezTo>
                      <a:pt x="0" y="10860"/>
                      <a:pt x="3863" y="7561"/>
                      <a:pt x="10005" y="7561"/>
                    </a:cubicBezTo>
                    <a:cubicBezTo>
                      <a:pt x="13187" y="7561"/>
                      <a:pt x="15734" y="8577"/>
                      <a:pt x="17418" y="10154"/>
                    </a:cubicBezTo>
                    <a:lnTo>
                      <a:pt x="17507" y="10154"/>
                    </a:lnTo>
                    <a:lnTo>
                      <a:pt x="17507" y="0"/>
                    </a:lnTo>
                    <a:lnTo>
                      <a:pt x="21600" y="0"/>
                    </a:lnTo>
                    <a:lnTo>
                      <a:pt x="21600" y="21150"/>
                    </a:lnTo>
                    <a:lnTo>
                      <a:pt x="17507" y="21150"/>
                    </a:lnTo>
                    <a:lnTo>
                      <a:pt x="17507" y="19091"/>
                    </a:lnTo>
                    <a:close/>
                    <a:moveTo>
                      <a:pt x="17733" y="14553"/>
                    </a:moveTo>
                    <a:cubicBezTo>
                      <a:pt x="17733" y="11986"/>
                      <a:pt x="15233" y="9816"/>
                      <a:pt x="10822" y="9816"/>
                    </a:cubicBezTo>
                    <a:cubicBezTo>
                      <a:pt x="6591" y="9816"/>
                      <a:pt x="4090" y="12100"/>
                      <a:pt x="4090" y="14553"/>
                    </a:cubicBezTo>
                    <a:cubicBezTo>
                      <a:pt x="4090" y="17034"/>
                      <a:pt x="6500" y="19345"/>
                      <a:pt x="10822" y="19345"/>
                    </a:cubicBezTo>
                    <a:cubicBezTo>
                      <a:pt x="15277" y="19345"/>
                      <a:pt x="17733" y="17147"/>
                      <a:pt x="17733" y="14553"/>
                    </a:cubicBezTo>
                    <a:close/>
                    <a:moveTo>
                      <a:pt x="17733" y="1455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AutoShape 27"/>
              <p:cNvSpPr>
                <a:spLocks/>
              </p:cNvSpPr>
              <p:nvPr/>
            </p:nvSpPr>
            <p:spPr bwMode="black">
              <a:xfrm>
                <a:off x="4490867" y="2561703"/>
                <a:ext cx="186811" cy="2958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18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4632" y="10239"/>
                    </a:lnTo>
                    <a:cubicBezTo>
                      <a:pt x="16007" y="9173"/>
                      <a:pt x="17603" y="7855"/>
                      <a:pt x="17603" y="6452"/>
                    </a:cubicBezTo>
                    <a:cubicBezTo>
                      <a:pt x="17603" y="4236"/>
                      <a:pt x="14502" y="2415"/>
                      <a:pt x="11042" y="2415"/>
                    </a:cubicBezTo>
                    <a:cubicBezTo>
                      <a:pt x="7627" y="2415"/>
                      <a:pt x="4831" y="4152"/>
                      <a:pt x="4610" y="6284"/>
                    </a:cubicBezTo>
                    <a:lnTo>
                      <a:pt x="440" y="6284"/>
                    </a:lnTo>
                    <a:cubicBezTo>
                      <a:pt x="1108" y="2525"/>
                      <a:pt x="4965" y="0"/>
                      <a:pt x="11042" y="0"/>
                    </a:cubicBezTo>
                    <a:cubicBezTo>
                      <a:pt x="16722" y="0"/>
                      <a:pt x="21600" y="2665"/>
                      <a:pt x="21600" y="6341"/>
                    </a:cubicBezTo>
                    <a:cubicBezTo>
                      <a:pt x="21600" y="7911"/>
                      <a:pt x="20669" y="9481"/>
                      <a:pt x="19115" y="10688"/>
                    </a:cubicBezTo>
                    <a:lnTo>
                      <a:pt x="8115" y="19188"/>
                    </a:lnTo>
                    <a:lnTo>
                      <a:pt x="21600" y="19188"/>
                    </a:lnTo>
                    <a:close/>
                    <a:moveTo>
                      <a:pt x="21600" y="19187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AutoShape 28"/>
              <p:cNvSpPr>
                <a:spLocks/>
              </p:cNvSpPr>
              <p:nvPr/>
            </p:nvSpPr>
            <p:spPr bwMode="black">
              <a:xfrm>
                <a:off x="4716565" y="2561703"/>
                <a:ext cx="20206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1"/>
                    </a:moveTo>
                    <a:cubicBezTo>
                      <a:pt x="0" y="6541"/>
                      <a:pt x="2790" y="0"/>
                      <a:pt x="10798" y="0"/>
                    </a:cubicBezTo>
                    <a:cubicBezTo>
                      <a:pt x="18808" y="0"/>
                      <a:pt x="21600" y="6541"/>
                      <a:pt x="21600" y="10801"/>
                    </a:cubicBezTo>
                    <a:cubicBezTo>
                      <a:pt x="21600" y="15032"/>
                      <a:pt x="18769" y="21600"/>
                      <a:pt x="10798" y="21600"/>
                    </a:cubicBezTo>
                    <a:cubicBezTo>
                      <a:pt x="2835" y="21600"/>
                      <a:pt x="0" y="15032"/>
                      <a:pt x="0" y="10801"/>
                    </a:cubicBezTo>
                    <a:close/>
                    <a:moveTo>
                      <a:pt x="3697" y="10774"/>
                    </a:moveTo>
                    <a:cubicBezTo>
                      <a:pt x="3697" y="13631"/>
                      <a:pt x="5255" y="19293"/>
                      <a:pt x="10797" y="19293"/>
                    </a:cubicBezTo>
                    <a:cubicBezTo>
                      <a:pt x="16342" y="19293"/>
                      <a:pt x="17903" y="13631"/>
                      <a:pt x="17903" y="10774"/>
                    </a:cubicBezTo>
                    <a:cubicBezTo>
                      <a:pt x="17903" y="7915"/>
                      <a:pt x="16343" y="2200"/>
                      <a:pt x="10797" y="2200"/>
                    </a:cubicBezTo>
                    <a:cubicBezTo>
                      <a:pt x="5255" y="2200"/>
                      <a:pt x="3697" y="7915"/>
                      <a:pt x="3697" y="10774"/>
                    </a:cubicBezTo>
                    <a:close/>
                    <a:moveTo>
                      <a:pt x="3697" y="1077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AutoShape 29"/>
              <p:cNvSpPr>
                <a:spLocks/>
              </p:cNvSpPr>
              <p:nvPr/>
            </p:nvSpPr>
            <p:spPr bwMode="black">
              <a:xfrm>
                <a:off x="4936162" y="2567803"/>
                <a:ext cx="84637" cy="2897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464"/>
                    </a:moveTo>
                    <a:lnTo>
                      <a:pt x="5075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12799" y="21600"/>
                    </a:lnTo>
                    <a:lnTo>
                      <a:pt x="12799" y="2464"/>
                    </a:lnTo>
                    <a:lnTo>
                      <a:pt x="0" y="2464"/>
                    </a:lnTo>
                    <a:close/>
                    <a:moveTo>
                      <a:pt x="0" y="246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utoShape 30"/>
              <p:cNvSpPr>
                <a:spLocks/>
              </p:cNvSpPr>
              <p:nvPr/>
            </p:nvSpPr>
            <p:spPr bwMode="black">
              <a:xfrm>
                <a:off x="5076461" y="2561703"/>
                <a:ext cx="18071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182" y="9126"/>
                    </a:moveTo>
                    <a:cubicBezTo>
                      <a:pt x="13896" y="9126"/>
                      <a:pt x="16971" y="8300"/>
                      <a:pt x="16971" y="5800"/>
                    </a:cubicBezTo>
                    <a:cubicBezTo>
                      <a:pt x="16971" y="3710"/>
                      <a:pt x="14401" y="2253"/>
                      <a:pt x="10962" y="2253"/>
                    </a:cubicBezTo>
                    <a:cubicBezTo>
                      <a:pt x="7843" y="2253"/>
                      <a:pt x="5688" y="3438"/>
                      <a:pt x="5231" y="5222"/>
                    </a:cubicBezTo>
                    <a:lnTo>
                      <a:pt x="966" y="5222"/>
                    </a:lnTo>
                    <a:cubicBezTo>
                      <a:pt x="1792" y="1815"/>
                      <a:pt x="5412" y="0"/>
                      <a:pt x="11100" y="0"/>
                    </a:cubicBezTo>
                    <a:cubicBezTo>
                      <a:pt x="16605" y="0"/>
                      <a:pt x="21096" y="2117"/>
                      <a:pt x="21096" y="5580"/>
                    </a:cubicBezTo>
                    <a:cubicBezTo>
                      <a:pt x="21096" y="7613"/>
                      <a:pt x="19628" y="9261"/>
                      <a:pt x="16693" y="10250"/>
                    </a:cubicBezTo>
                    <a:cubicBezTo>
                      <a:pt x="20089" y="11212"/>
                      <a:pt x="21600" y="13164"/>
                      <a:pt x="21600" y="15390"/>
                    </a:cubicBezTo>
                    <a:cubicBezTo>
                      <a:pt x="21600" y="19266"/>
                      <a:pt x="16742" y="21600"/>
                      <a:pt x="10550" y="21600"/>
                    </a:cubicBezTo>
                    <a:cubicBezTo>
                      <a:pt x="5134" y="21600"/>
                      <a:pt x="278" y="19459"/>
                      <a:pt x="0" y="16051"/>
                    </a:cubicBezTo>
                    <a:lnTo>
                      <a:pt x="4173" y="16051"/>
                    </a:lnTo>
                    <a:cubicBezTo>
                      <a:pt x="4586" y="18084"/>
                      <a:pt x="7567" y="19347"/>
                      <a:pt x="10874" y="19347"/>
                    </a:cubicBezTo>
                    <a:cubicBezTo>
                      <a:pt x="14723" y="19347"/>
                      <a:pt x="17475" y="17534"/>
                      <a:pt x="17475" y="15281"/>
                    </a:cubicBezTo>
                    <a:cubicBezTo>
                      <a:pt x="17475" y="12642"/>
                      <a:pt x="14451" y="11076"/>
                      <a:pt x="10183" y="11269"/>
                    </a:cubicBezTo>
                    <a:lnTo>
                      <a:pt x="10183" y="9126"/>
                    </a:lnTo>
                    <a:close/>
                    <a:moveTo>
                      <a:pt x="10182" y="912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3541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>
                <a:solidFill>
                  <a:srgbClr val="B3B3B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B3B3B3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33375" y="6327776"/>
            <a:ext cx="1359950" cy="286780"/>
            <a:chOff x="333375" y="6327776"/>
            <a:chExt cx="1359950" cy="286780"/>
          </a:xfrm>
        </p:grpSpPr>
        <p:sp>
          <p:nvSpPr>
            <p:cNvPr id="34" name="Rectangle 23"/>
            <p:cNvSpPr>
              <a:spLocks/>
            </p:cNvSpPr>
            <p:nvPr/>
          </p:nvSpPr>
          <p:spPr bwMode="black">
            <a:xfrm>
              <a:off x="339559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black">
            <a:xfrm>
              <a:off x="409644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black">
            <a:xfrm>
              <a:off x="551874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black">
            <a:xfrm>
              <a:off x="642572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black">
            <a:xfrm>
              <a:off x="805415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8"/>
            <p:cNvSpPr>
              <a:spLocks/>
            </p:cNvSpPr>
            <p:nvPr/>
          </p:nvSpPr>
          <p:spPr bwMode="black">
            <a:xfrm>
              <a:off x="910542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9"/>
            <p:cNvSpPr>
              <a:spLocks/>
            </p:cNvSpPr>
            <p:nvPr/>
          </p:nvSpPr>
          <p:spPr bwMode="black">
            <a:xfrm>
              <a:off x="1131103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0"/>
            <p:cNvSpPr>
              <a:spLocks/>
            </p:cNvSpPr>
            <p:nvPr/>
          </p:nvSpPr>
          <p:spPr bwMode="black">
            <a:xfrm>
              <a:off x="1287762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1"/>
            <p:cNvSpPr>
              <a:spLocks/>
            </p:cNvSpPr>
            <p:nvPr/>
          </p:nvSpPr>
          <p:spPr bwMode="black">
            <a:xfrm>
              <a:off x="1380522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2"/>
            <p:cNvSpPr>
              <a:spLocks/>
            </p:cNvSpPr>
            <p:nvPr/>
          </p:nvSpPr>
          <p:spPr bwMode="black">
            <a:xfrm>
              <a:off x="1442360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3"/>
            <p:cNvSpPr>
              <a:spLocks/>
            </p:cNvSpPr>
            <p:nvPr/>
          </p:nvSpPr>
          <p:spPr bwMode="black">
            <a:xfrm>
              <a:off x="155367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4"/>
            <p:cNvSpPr>
              <a:spLocks/>
            </p:cNvSpPr>
            <p:nvPr/>
          </p:nvSpPr>
          <p:spPr bwMode="black">
            <a:xfrm>
              <a:off x="33337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5"/>
            <p:cNvSpPr>
              <a:spLocks/>
            </p:cNvSpPr>
            <p:nvPr/>
          </p:nvSpPr>
          <p:spPr bwMode="black">
            <a:xfrm>
              <a:off x="44880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black">
            <a:xfrm>
              <a:off x="56424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67967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79510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91054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10280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125890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114347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13743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532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3B3B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6226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4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9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007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2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49509" y="1580102"/>
            <a:ext cx="3502315" cy="738550"/>
            <a:chOff x="1749509" y="1580102"/>
            <a:chExt cx="3502315" cy="738550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765435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945925" y="1989523"/>
              <a:ext cx="325149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312215" y="1803725"/>
              <a:ext cx="224286" cy="50497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545791" y="1989523"/>
              <a:ext cx="37159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965167" y="1994832"/>
              <a:ext cx="231586" cy="3125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235902" y="1989523"/>
              <a:ext cx="522893" cy="31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803918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207367" y="1904586"/>
              <a:ext cx="206369" cy="4007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446253" y="2000139"/>
              <a:ext cx="109489" cy="30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605507" y="1989523"/>
              <a:ext cx="244858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892170" y="1989523"/>
              <a:ext cx="359654" cy="3291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749509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204678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34406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641345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938624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235902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538490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413304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835768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430327" y="1580102"/>
              <a:ext cx="144659" cy="14532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1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040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88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5639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28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 bwMode="black">
          <a:xfrm>
            <a:off x="333375" y="6327776"/>
            <a:ext cx="1359950" cy="286780"/>
            <a:chOff x="1756249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762433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832518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974748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2065446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2228289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333416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553977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0"/>
            <p:cNvSpPr>
              <a:spLocks/>
            </p:cNvSpPr>
            <p:nvPr/>
          </p:nvSpPr>
          <p:spPr bwMode="black">
            <a:xfrm>
              <a:off x="2710636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31"/>
            <p:cNvSpPr>
              <a:spLocks/>
            </p:cNvSpPr>
            <p:nvPr/>
          </p:nvSpPr>
          <p:spPr bwMode="black">
            <a:xfrm>
              <a:off x="2803396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2"/>
            <p:cNvSpPr>
              <a:spLocks/>
            </p:cNvSpPr>
            <p:nvPr/>
          </p:nvSpPr>
          <p:spPr bwMode="black">
            <a:xfrm>
              <a:off x="2865234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3"/>
            <p:cNvSpPr>
              <a:spLocks/>
            </p:cNvSpPr>
            <p:nvPr/>
          </p:nvSpPr>
          <p:spPr bwMode="black">
            <a:xfrm>
              <a:off x="2976545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34"/>
            <p:cNvSpPr>
              <a:spLocks/>
            </p:cNvSpPr>
            <p:nvPr/>
          </p:nvSpPr>
          <p:spPr bwMode="black">
            <a:xfrm>
              <a:off x="175624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5"/>
            <p:cNvSpPr>
              <a:spLocks/>
            </p:cNvSpPr>
            <p:nvPr/>
          </p:nvSpPr>
          <p:spPr bwMode="black">
            <a:xfrm>
              <a:off x="187168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36"/>
            <p:cNvSpPr>
              <a:spLocks/>
            </p:cNvSpPr>
            <p:nvPr/>
          </p:nvSpPr>
          <p:spPr bwMode="black">
            <a:xfrm>
              <a:off x="198711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210255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221798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233341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24509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268177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256634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27972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01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492260" y="6396702"/>
            <a:ext cx="319953" cy="290231"/>
          </a:xfrm>
        </p:spPr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75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 wrap="square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60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2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2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72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2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7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563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98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492260" y="6396702"/>
            <a:ext cx="319953" cy="290231"/>
          </a:xfrm>
        </p:spPr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3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52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black">
          <a:xfrm>
            <a:off x="1749509" y="1580102"/>
            <a:ext cx="3502315" cy="738550"/>
            <a:chOff x="1454796" y="1538312"/>
            <a:chExt cx="3700486" cy="780339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471623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662326" y="1970899"/>
              <a:ext cx="343547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049342" y="1774588"/>
              <a:ext cx="236977" cy="5335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296134" y="1970899"/>
              <a:ext cx="39262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739239" y="1976508"/>
              <a:ext cx="244690" cy="3302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025293" y="1970899"/>
              <a:ext cx="552480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625449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051727" y="1881156"/>
              <a:ext cx="218046" cy="4234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304129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472395" y="1970899"/>
              <a:ext cx="258713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775278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4547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17688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082994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3970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7111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02529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34500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39732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6591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287302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86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 bwMode="black">
          <a:xfrm>
            <a:off x="1770851" y="998810"/>
            <a:ext cx="3356021" cy="1308912"/>
            <a:chOff x="1764194" y="1506414"/>
            <a:chExt cx="3476204" cy="1355786"/>
          </a:xfrm>
        </p:grpSpPr>
        <p:sp>
          <p:nvSpPr>
            <p:cNvPr id="27" name="AutoShape 1"/>
            <p:cNvSpPr>
              <a:spLocks/>
            </p:cNvSpPr>
            <p:nvPr/>
          </p:nvSpPr>
          <p:spPr bwMode="black">
            <a:xfrm>
              <a:off x="3240379" y="1567413"/>
              <a:ext cx="497145" cy="398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"/>
            <p:cNvSpPr>
              <a:spLocks/>
            </p:cNvSpPr>
            <p:nvPr/>
          </p:nvSpPr>
          <p:spPr bwMode="black">
            <a:xfrm>
              <a:off x="2703585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4203" y="21600"/>
                  </a:lnTo>
                  <a:lnTo>
                    <a:pt x="21600" y="10351"/>
                  </a:lnTo>
                  <a:lnTo>
                    <a:pt x="14794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3"/>
            <p:cNvSpPr>
              <a:spLocks/>
            </p:cNvSpPr>
            <p:nvPr/>
          </p:nvSpPr>
          <p:spPr bwMode="black">
            <a:xfrm>
              <a:off x="3484377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806" y="0"/>
                  </a:lnTo>
                  <a:lnTo>
                    <a:pt x="0" y="10351"/>
                  </a:lnTo>
                  <a:lnTo>
                    <a:pt x="7397" y="2160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4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5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6"/>
            <p:cNvSpPr>
              <a:spLocks/>
            </p:cNvSpPr>
            <p:nvPr/>
          </p:nvSpPr>
          <p:spPr bwMode="black">
            <a:xfrm>
              <a:off x="4564066" y="1768711"/>
              <a:ext cx="118949" cy="4003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8261" y="21600"/>
                  </a:lnTo>
                  <a:lnTo>
                    <a:pt x="8261" y="3857"/>
                  </a:lnTo>
                  <a:lnTo>
                    <a:pt x="0" y="3857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black">
            <a:xfrm>
              <a:off x="4747064" y="1756511"/>
              <a:ext cx="261535" cy="416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19" y="10248"/>
                  </a:moveTo>
                  <a:cubicBezTo>
                    <a:pt x="20121" y="9195"/>
                    <a:pt x="21152" y="7704"/>
                    <a:pt x="21152" y="5944"/>
                  </a:cubicBezTo>
                  <a:cubicBezTo>
                    <a:pt x="21152" y="2500"/>
                    <a:pt x="16921" y="0"/>
                    <a:pt x="11090" y="0"/>
                  </a:cubicBezTo>
                  <a:cubicBezTo>
                    <a:pt x="5441" y="0"/>
                    <a:pt x="1732" y="2006"/>
                    <a:pt x="926" y="5504"/>
                  </a:cubicBezTo>
                  <a:lnTo>
                    <a:pt x="726" y="6369"/>
                  </a:lnTo>
                  <a:lnTo>
                    <a:pt x="6928" y="6369"/>
                  </a:lnTo>
                  <a:lnTo>
                    <a:pt x="7085" y="5727"/>
                  </a:lnTo>
                  <a:cubicBezTo>
                    <a:pt x="7408" y="4400"/>
                    <a:pt x="8858" y="3609"/>
                    <a:pt x="10969" y="3609"/>
                  </a:cubicBezTo>
                  <a:cubicBezTo>
                    <a:pt x="13394" y="3609"/>
                    <a:pt x="15090" y="4653"/>
                    <a:pt x="15090" y="6149"/>
                  </a:cubicBezTo>
                  <a:cubicBezTo>
                    <a:pt x="15090" y="7151"/>
                    <a:pt x="14590" y="8485"/>
                    <a:pt x="10279" y="8485"/>
                  </a:cubicBezTo>
                  <a:lnTo>
                    <a:pt x="9078" y="8485"/>
                  </a:lnTo>
                  <a:lnTo>
                    <a:pt x="9078" y="12050"/>
                  </a:lnTo>
                  <a:lnTo>
                    <a:pt x="10370" y="11990"/>
                  </a:lnTo>
                  <a:cubicBezTo>
                    <a:pt x="13512" y="11845"/>
                    <a:pt x="15535" y="13011"/>
                    <a:pt x="15535" y="14966"/>
                  </a:cubicBezTo>
                  <a:cubicBezTo>
                    <a:pt x="15535" y="16691"/>
                    <a:pt x="13536" y="17991"/>
                    <a:pt x="10889" y="17991"/>
                  </a:cubicBezTo>
                  <a:cubicBezTo>
                    <a:pt x="8374" y="17991"/>
                    <a:pt x="6427" y="17004"/>
                    <a:pt x="6154" y="15590"/>
                  </a:cubicBezTo>
                  <a:lnTo>
                    <a:pt x="6026" y="14924"/>
                  </a:lnTo>
                  <a:lnTo>
                    <a:pt x="0" y="14924"/>
                  </a:lnTo>
                  <a:lnTo>
                    <a:pt x="60" y="15718"/>
                  </a:lnTo>
                  <a:cubicBezTo>
                    <a:pt x="319" y="19072"/>
                    <a:pt x="4853" y="21600"/>
                    <a:pt x="10604" y="21600"/>
                  </a:cubicBezTo>
                  <a:cubicBezTo>
                    <a:pt x="17078" y="21600"/>
                    <a:pt x="21600" y="18914"/>
                    <a:pt x="21600" y="15068"/>
                  </a:cubicBezTo>
                  <a:cubicBezTo>
                    <a:pt x="21600" y="13022"/>
                    <a:pt x="20388" y="11324"/>
                    <a:pt x="18219" y="10248"/>
                  </a:cubicBezTo>
                  <a:close/>
                  <a:moveTo>
                    <a:pt x="18219" y="10248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EB1C2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 bwMode="black">
            <a:xfrm>
              <a:off x="1764194" y="2561703"/>
              <a:ext cx="3476204" cy="300497"/>
              <a:chOff x="1764194" y="2561703"/>
              <a:chExt cx="3492978" cy="301947"/>
            </a:xfrm>
          </p:grpSpPr>
          <p:sp>
            <p:nvSpPr>
              <p:cNvPr id="58" name="AutoShape 11"/>
              <p:cNvSpPr>
                <a:spLocks/>
              </p:cNvSpPr>
              <p:nvPr/>
            </p:nvSpPr>
            <p:spPr bwMode="black">
              <a:xfrm>
                <a:off x="1764194" y="2573903"/>
                <a:ext cx="35075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AutoShape 12"/>
              <p:cNvSpPr>
                <a:spLocks/>
              </p:cNvSpPr>
              <p:nvPr/>
            </p:nvSpPr>
            <p:spPr bwMode="black">
              <a:xfrm>
                <a:off x="1831293" y="2677602"/>
                <a:ext cx="149449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875" y="3452"/>
                    </a:moveTo>
                    <a:lnTo>
                      <a:pt x="4982" y="3452"/>
                    </a:lnTo>
                    <a:cubicBezTo>
                      <a:pt x="6498" y="1211"/>
                      <a:pt x="9530" y="0"/>
                      <a:pt x="12617" y="0"/>
                    </a:cubicBezTo>
                    <a:cubicBezTo>
                      <a:pt x="19761" y="0"/>
                      <a:pt x="21600" y="3990"/>
                      <a:pt x="21600" y="9097"/>
                    </a:cubicBezTo>
                    <a:lnTo>
                      <a:pt x="21600" y="21600"/>
                    </a:lnTo>
                    <a:lnTo>
                      <a:pt x="16729" y="21600"/>
                    </a:lnTo>
                    <a:lnTo>
                      <a:pt x="16729" y="9592"/>
                    </a:lnTo>
                    <a:cubicBezTo>
                      <a:pt x="16729" y="6007"/>
                      <a:pt x="16132" y="3585"/>
                      <a:pt x="11154" y="3585"/>
                    </a:cubicBezTo>
                    <a:cubicBezTo>
                      <a:pt x="4875" y="3585"/>
                      <a:pt x="4875" y="8156"/>
                      <a:pt x="4875" y="11965"/>
                    </a:cubicBezTo>
                    <a:lnTo>
                      <a:pt x="4875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4875" y="630"/>
                    </a:lnTo>
                    <a:lnTo>
                      <a:pt x="4875" y="3452"/>
                    </a:lnTo>
                    <a:close/>
                    <a:moveTo>
                      <a:pt x="4875" y="345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utoShape 13"/>
              <p:cNvSpPr>
                <a:spLocks/>
              </p:cNvSpPr>
              <p:nvPr/>
            </p:nvSpPr>
            <p:spPr bwMode="black">
              <a:xfrm>
                <a:off x="2014292" y="2573903"/>
                <a:ext cx="95312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960"/>
                    </a:moveTo>
                    <a:cubicBezTo>
                      <a:pt x="20075" y="2729"/>
                      <a:pt x="18125" y="2414"/>
                      <a:pt x="16517" y="2414"/>
                    </a:cubicBezTo>
                    <a:cubicBezTo>
                      <a:pt x="11095" y="2414"/>
                      <a:pt x="11095" y="4742"/>
                      <a:pt x="11095" y="6063"/>
                    </a:cubicBezTo>
                    <a:lnTo>
                      <a:pt x="11095" y="8152"/>
                    </a:lnTo>
                    <a:lnTo>
                      <a:pt x="21599" y="8152"/>
                    </a:lnTo>
                    <a:lnTo>
                      <a:pt x="21599" y="10565"/>
                    </a:lnTo>
                    <a:lnTo>
                      <a:pt x="11095" y="10565"/>
                    </a:lnTo>
                    <a:lnTo>
                      <a:pt x="11095" y="21600"/>
                    </a:lnTo>
                    <a:lnTo>
                      <a:pt x="3475" y="21600"/>
                    </a:lnTo>
                    <a:lnTo>
                      <a:pt x="3475" y="10565"/>
                    </a:lnTo>
                    <a:lnTo>
                      <a:pt x="0" y="10565"/>
                    </a:lnTo>
                    <a:lnTo>
                      <a:pt x="0" y="8152"/>
                    </a:lnTo>
                    <a:lnTo>
                      <a:pt x="3475" y="8152"/>
                    </a:lnTo>
                    <a:lnTo>
                      <a:pt x="3475" y="5288"/>
                    </a:lnTo>
                    <a:cubicBezTo>
                      <a:pt x="3475" y="2357"/>
                      <a:pt x="6438" y="0"/>
                      <a:pt x="16261" y="0"/>
                    </a:cubicBezTo>
                    <a:cubicBezTo>
                      <a:pt x="18125" y="0"/>
                      <a:pt x="19906" y="116"/>
                      <a:pt x="21600" y="345"/>
                    </a:cubicBezTo>
                    <a:lnTo>
                      <a:pt x="21600" y="2960"/>
                    </a:lnTo>
                    <a:close/>
                    <a:moveTo>
                      <a:pt x="21600" y="296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AutoShape 14"/>
              <p:cNvSpPr>
                <a:spLocks/>
              </p:cNvSpPr>
              <p:nvPr/>
            </p:nvSpPr>
            <p:spPr bwMode="black">
              <a:xfrm>
                <a:off x="2111891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7" y="21599"/>
                      <a:pt x="10800" y="21599"/>
                    </a:cubicBezTo>
                    <a:cubicBezTo>
                      <a:pt x="4751" y="21599"/>
                      <a:pt x="0" y="16916"/>
                      <a:pt x="0" y="10802"/>
                    </a:cubicBezTo>
                    <a:cubicBezTo>
                      <a:pt x="0" y="4682"/>
                      <a:pt x="4751" y="0"/>
                      <a:pt x="10800" y="0"/>
                    </a:cubicBezTo>
                    <a:cubicBezTo>
                      <a:pt x="16847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3" y="17870"/>
                      <a:pt x="10799" y="17870"/>
                    </a:cubicBezTo>
                    <a:cubicBezTo>
                      <a:pt x="14642" y="17870"/>
                      <a:pt x="17711" y="14616"/>
                      <a:pt x="17711" y="10802"/>
                    </a:cubicBezTo>
                    <a:cubicBezTo>
                      <a:pt x="17711" y="6940"/>
                      <a:pt x="14642" y="3732"/>
                      <a:pt x="10799" y="3732"/>
                    </a:cubicBezTo>
                    <a:cubicBezTo>
                      <a:pt x="6953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AutoShape 15"/>
              <p:cNvSpPr>
                <a:spLocks/>
              </p:cNvSpPr>
              <p:nvPr/>
            </p:nvSpPr>
            <p:spPr bwMode="black">
              <a:xfrm>
                <a:off x="2331488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8" y="4033"/>
                    </a:moveTo>
                    <a:lnTo>
                      <a:pt x="6812" y="4033"/>
                    </a:lnTo>
                    <a:cubicBezTo>
                      <a:pt x="8421" y="1570"/>
                      <a:pt x="11791" y="0"/>
                      <a:pt x="16182" y="0"/>
                    </a:cubicBezTo>
                    <a:cubicBezTo>
                      <a:pt x="18086" y="0"/>
                      <a:pt x="19989" y="407"/>
                      <a:pt x="21600" y="1032"/>
                    </a:cubicBezTo>
                    <a:lnTo>
                      <a:pt x="18599" y="4709"/>
                    </a:lnTo>
                    <a:cubicBezTo>
                      <a:pt x="17431" y="4079"/>
                      <a:pt x="16109" y="3856"/>
                      <a:pt x="14573" y="3856"/>
                    </a:cubicBezTo>
                    <a:cubicBezTo>
                      <a:pt x="7469" y="3856"/>
                      <a:pt x="6587" y="7887"/>
                      <a:pt x="6587" y="11294"/>
                    </a:cubicBezTo>
                    <a:lnTo>
                      <a:pt x="6587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7" y="630"/>
                    </a:lnTo>
                    <a:lnTo>
                      <a:pt x="6587" y="4033"/>
                    </a:lnTo>
                    <a:close/>
                    <a:moveTo>
                      <a:pt x="6588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AutoShape 16"/>
              <p:cNvSpPr>
                <a:spLocks/>
              </p:cNvSpPr>
              <p:nvPr/>
            </p:nvSpPr>
            <p:spPr bwMode="black">
              <a:xfrm>
                <a:off x="2459587" y="2677602"/>
                <a:ext cx="243235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991" y="3273"/>
                    </a:moveTo>
                    <a:lnTo>
                      <a:pt x="3056" y="3273"/>
                    </a:lnTo>
                    <a:cubicBezTo>
                      <a:pt x="3923" y="1436"/>
                      <a:pt x="5483" y="0"/>
                      <a:pt x="7179" y="0"/>
                    </a:cubicBezTo>
                    <a:cubicBezTo>
                      <a:pt x="9205" y="0"/>
                      <a:pt x="10668" y="1393"/>
                      <a:pt x="11665" y="3719"/>
                    </a:cubicBezTo>
                    <a:cubicBezTo>
                      <a:pt x="12628" y="1481"/>
                      <a:pt x="14489" y="0"/>
                      <a:pt x="16450" y="0"/>
                    </a:cubicBezTo>
                    <a:cubicBezTo>
                      <a:pt x="20536" y="0"/>
                      <a:pt x="21600" y="4302"/>
                      <a:pt x="21600" y="9055"/>
                    </a:cubicBezTo>
                    <a:lnTo>
                      <a:pt x="21600" y="21600"/>
                    </a:lnTo>
                    <a:lnTo>
                      <a:pt x="18610" y="21600"/>
                    </a:lnTo>
                    <a:lnTo>
                      <a:pt x="18610" y="9727"/>
                    </a:lnTo>
                    <a:cubicBezTo>
                      <a:pt x="18610" y="7036"/>
                      <a:pt x="18342" y="3585"/>
                      <a:pt x="15716" y="3585"/>
                    </a:cubicBezTo>
                    <a:cubicBezTo>
                      <a:pt x="12529" y="3585"/>
                      <a:pt x="12296" y="8067"/>
                      <a:pt x="12296" y="11294"/>
                    </a:cubicBezTo>
                    <a:lnTo>
                      <a:pt x="12296" y="21600"/>
                    </a:lnTo>
                    <a:lnTo>
                      <a:pt x="9304" y="21600"/>
                    </a:lnTo>
                    <a:lnTo>
                      <a:pt x="9304" y="10487"/>
                    </a:lnTo>
                    <a:cubicBezTo>
                      <a:pt x="9304" y="7753"/>
                      <a:pt x="9205" y="3585"/>
                      <a:pt x="6446" y="3585"/>
                    </a:cubicBezTo>
                    <a:cubicBezTo>
                      <a:pt x="3258" y="3585"/>
                      <a:pt x="2990" y="8024"/>
                      <a:pt x="2990" y="11294"/>
                    </a:cubicBezTo>
                    <a:lnTo>
                      <a:pt x="2990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2990" y="630"/>
                    </a:lnTo>
                    <a:lnTo>
                      <a:pt x="2990" y="3273"/>
                    </a:lnTo>
                    <a:close/>
                    <a:moveTo>
                      <a:pt x="2991" y="327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AutoShape 17"/>
              <p:cNvSpPr>
                <a:spLocks/>
              </p:cNvSpPr>
              <p:nvPr/>
            </p:nvSpPr>
            <p:spPr bwMode="black">
              <a:xfrm>
                <a:off x="2727984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80" y="20038"/>
                      <a:pt x="13233" y="21600"/>
                      <a:pt x="10187" y="21600"/>
                    </a:cubicBezTo>
                    <a:cubicBezTo>
                      <a:pt x="3684" y="21600"/>
                      <a:pt x="0" y="16441"/>
                      <a:pt x="0" y="10627"/>
                    </a:cubicBezTo>
                    <a:cubicBezTo>
                      <a:pt x="0" y="5076"/>
                      <a:pt x="3866" y="0"/>
                      <a:pt x="10049" y="0"/>
                    </a:cubicBezTo>
                    <a:cubicBezTo>
                      <a:pt x="13186" y="0"/>
                      <a:pt x="15735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5" y="10758"/>
                    </a:moveTo>
                    <a:cubicBezTo>
                      <a:pt x="17735" y="6809"/>
                      <a:pt x="15235" y="3470"/>
                      <a:pt x="10823" y="3470"/>
                    </a:cubicBezTo>
                    <a:cubicBezTo>
                      <a:pt x="6595" y="3470"/>
                      <a:pt x="4091" y="6984"/>
                      <a:pt x="4091" y="10758"/>
                    </a:cubicBezTo>
                    <a:cubicBezTo>
                      <a:pt x="4091" y="14575"/>
                      <a:pt x="6503" y="18130"/>
                      <a:pt x="10823" y="18130"/>
                    </a:cubicBezTo>
                    <a:cubicBezTo>
                      <a:pt x="15281" y="18130"/>
                      <a:pt x="17735" y="14749"/>
                      <a:pt x="17735" y="10758"/>
                    </a:cubicBezTo>
                    <a:close/>
                    <a:moveTo>
                      <a:pt x="17735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AutoShape 18"/>
              <p:cNvSpPr>
                <a:spLocks/>
              </p:cNvSpPr>
              <p:nvPr/>
            </p:nvSpPr>
            <p:spPr bwMode="black">
              <a:xfrm>
                <a:off x="2935382" y="2616603"/>
                <a:ext cx="84637" cy="2424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26" y="21600"/>
                    </a:moveTo>
                    <a:lnTo>
                      <a:pt x="4665" y="21600"/>
                    </a:lnTo>
                    <a:lnTo>
                      <a:pt x="4665" y="8780"/>
                    </a:lnTo>
                    <a:lnTo>
                      <a:pt x="0" y="8780"/>
                    </a:lnTo>
                    <a:lnTo>
                      <a:pt x="0" y="5978"/>
                    </a:lnTo>
                    <a:lnTo>
                      <a:pt x="4665" y="5978"/>
                    </a:lnTo>
                    <a:lnTo>
                      <a:pt x="4665" y="0"/>
                    </a:lnTo>
                    <a:lnTo>
                      <a:pt x="13226" y="0"/>
                    </a:lnTo>
                    <a:lnTo>
                      <a:pt x="13226" y="5978"/>
                    </a:lnTo>
                    <a:lnTo>
                      <a:pt x="21600" y="5978"/>
                    </a:lnTo>
                    <a:lnTo>
                      <a:pt x="21600" y="8780"/>
                    </a:lnTo>
                    <a:lnTo>
                      <a:pt x="13226" y="8780"/>
                    </a:lnTo>
                    <a:lnTo>
                      <a:pt x="13226" y="21600"/>
                    </a:lnTo>
                    <a:close/>
                    <a:moveTo>
                      <a:pt x="13226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AutoShape 19"/>
              <p:cNvSpPr>
                <a:spLocks/>
              </p:cNvSpPr>
              <p:nvPr/>
            </p:nvSpPr>
            <p:spPr bwMode="black">
              <a:xfrm>
                <a:off x="3045181" y="2580003"/>
                <a:ext cx="45750" cy="2790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827"/>
                    </a:moveTo>
                    <a:cubicBezTo>
                      <a:pt x="21600" y="2812"/>
                      <a:pt x="16721" y="3596"/>
                      <a:pt x="10797" y="3596"/>
                    </a:cubicBezTo>
                    <a:cubicBezTo>
                      <a:pt x="4873" y="3596"/>
                      <a:pt x="0" y="2812"/>
                      <a:pt x="0" y="1827"/>
                    </a:cubicBezTo>
                    <a:cubicBezTo>
                      <a:pt x="0" y="813"/>
                      <a:pt x="4870" y="0"/>
                      <a:pt x="10797" y="0"/>
                    </a:cubicBezTo>
                    <a:cubicBezTo>
                      <a:pt x="16724" y="0"/>
                      <a:pt x="21600" y="813"/>
                      <a:pt x="21600" y="1827"/>
                    </a:cubicBezTo>
                    <a:close/>
                    <a:moveTo>
                      <a:pt x="18642" y="21600"/>
                    </a:moveTo>
                    <a:lnTo>
                      <a:pt x="2966" y="21600"/>
                    </a:lnTo>
                    <a:lnTo>
                      <a:pt x="2966" y="8032"/>
                    </a:lnTo>
                    <a:lnTo>
                      <a:pt x="18642" y="8032"/>
                    </a:lnTo>
                    <a:lnTo>
                      <a:pt x="18642" y="21600"/>
                    </a:lnTo>
                    <a:close/>
                    <a:moveTo>
                      <a:pt x="18642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AutoShape 20"/>
              <p:cNvSpPr>
                <a:spLocks/>
              </p:cNvSpPr>
              <p:nvPr/>
            </p:nvSpPr>
            <p:spPr bwMode="black">
              <a:xfrm>
                <a:off x="3118381" y="2677602"/>
                <a:ext cx="141824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378"/>
                    </a:moveTo>
                    <a:cubicBezTo>
                      <a:pt x="19556" y="4601"/>
                      <a:pt x="17054" y="3645"/>
                      <a:pt x="13982" y="3645"/>
                    </a:cubicBezTo>
                    <a:cubicBezTo>
                      <a:pt x="8981" y="3645"/>
                      <a:pt x="5114" y="7029"/>
                      <a:pt x="5114" y="10759"/>
                    </a:cubicBezTo>
                    <a:cubicBezTo>
                      <a:pt x="5114" y="14922"/>
                      <a:pt x="8925" y="17957"/>
                      <a:pt x="14323" y="17957"/>
                    </a:cubicBezTo>
                    <a:cubicBezTo>
                      <a:pt x="17279" y="17957"/>
                      <a:pt x="19667" y="16917"/>
                      <a:pt x="21600" y="15271"/>
                    </a:cubicBezTo>
                    <a:lnTo>
                      <a:pt x="21600" y="20258"/>
                    </a:lnTo>
                    <a:cubicBezTo>
                      <a:pt x="19270" y="21211"/>
                      <a:pt x="16941" y="21600"/>
                      <a:pt x="14267" y="21600"/>
                    </a:cubicBezTo>
                    <a:cubicBezTo>
                      <a:pt x="6421" y="21600"/>
                      <a:pt x="0" y="17003"/>
                      <a:pt x="0" y="10932"/>
                    </a:cubicBezTo>
                    <a:cubicBezTo>
                      <a:pt x="0" y="4641"/>
                      <a:pt x="6366" y="0"/>
                      <a:pt x="14550" y="0"/>
                    </a:cubicBezTo>
                    <a:cubicBezTo>
                      <a:pt x="16941" y="0"/>
                      <a:pt x="19556" y="434"/>
                      <a:pt x="21600" y="1348"/>
                    </a:cubicBezTo>
                    <a:lnTo>
                      <a:pt x="21600" y="6378"/>
                    </a:lnTo>
                    <a:close/>
                    <a:moveTo>
                      <a:pt x="21600" y="63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AutoShape 21"/>
              <p:cNvSpPr>
                <a:spLocks/>
              </p:cNvSpPr>
              <p:nvPr/>
            </p:nvSpPr>
            <p:spPr bwMode="black">
              <a:xfrm>
                <a:off x="3283079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79" y="20038"/>
                      <a:pt x="13232" y="21600"/>
                      <a:pt x="10188" y="21600"/>
                    </a:cubicBezTo>
                    <a:cubicBezTo>
                      <a:pt x="3682" y="21600"/>
                      <a:pt x="0" y="16441"/>
                      <a:pt x="0" y="10627"/>
                    </a:cubicBezTo>
                    <a:cubicBezTo>
                      <a:pt x="0" y="5076"/>
                      <a:pt x="3864" y="0"/>
                      <a:pt x="10050" y="0"/>
                    </a:cubicBezTo>
                    <a:cubicBezTo>
                      <a:pt x="13188" y="0"/>
                      <a:pt x="15733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6" y="10758"/>
                    </a:moveTo>
                    <a:cubicBezTo>
                      <a:pt x="17736" y="6809"/>
                      <a:pt x="15233" y="3470"/>
                      <a:pt x="10824" y="3470"/>
                    </a:cubicBezTo>
                    <a:cubicBezTo>
                      <a:pt x="6592" y="3470"/>
                      <a:pt x="4091" y="6984"/>
                      <a:pt x="4091" y="10758"/>
                    </a:cubicBezTo>
                    <a:cubicBezTo>
                      <a:pt x="4091" y="14575"/>
                      <a:pt x="6499" y="18130"/>
                      <a:pt x="10824" y="18130"/>
                    </a:cubicBezTo>
                    <a:cubicBezTo>
                      <a:pt x="15278" y="18130"/>
                      <a:pt x="17736" y="14749"/>
                      <a:pt x="17736" y="10758"/>
                    </a:cubicBezTo>
                    <a:close/>
                    <a:moveTo>
                      <a:pt x="17736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AutoShape 22"/>
              <p:cNvSpPr>
                <a:spLocks/>
              </p:cNvSpPr>
              <p:nvPr/>
            </p:nvSpPr>
            <p:spPr bwMode="black">
              <a:xfrm>
                <a:off x="3478277" y="2573903"/>
                <a:ext cx="394209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26" y="15578"/>
                    </a:moveTo>
                    <a:lnTo>
                      <a:pt x="10579" y="0"/>
                    </a:lnTo>
                    <a:lnTo>
                      <a:pt x="11001" y="0"/>
                    </a:lnTo>
                    <a:lnTo>
                      <a:pt x="15173" y="15578"/>
                    </a:lnTo>
                    <a:lnTo>
                      <a:pt x="19505" y="0"/>
                    </a:lnTo>
                    <a:lnTo>
                      <a:pt x="21600" y="0"/>
                    </a:lnTo>
                    <a:lnTo>
                      <a:pt x="15444" y="21600"/>
                    </a:lnTo>
                    <a:lnTo>
                      <a:pt x="14899" y="21600"/>
                    </a:lnTo>
                    <a:lnTo>
                      <a:pt x="10800" y="6663"/>
                    </a:lnTo>
                    <a:lnTo>
                      <a:pt x="6670" y="21600"/>
                    </a:lnTo>
                    <a:lnTo>
                      <a:pt x="6166" y="21600"/>
                    </a:lnTo>
                    <a:lnTo>
                      <a:pt x="0" y="0"/>
                    </a:lnTo>
                    <a:lnTo>
                      <a:pt x="2093" y="0"/>
                    </a:lnTo>
                    <a:lnTo>
                      <a:pt x="6426" y="15578"/>
                    </a:lnTo>
                    <a:close/>
                    <a:moveTo>
                      <a:pt x="6426" y="155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AutoShape 23"/>
              <p:cNvSpPr>
                <a:spLocks/>
              </p:cNvSpPr>
              <p:nvPr/>
            </p:nvSpPr>
            <p:spPr bwMode="black">
              <a:xfrm>
                <a:off x="3838173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8" y="21599"/>
                      <a:pt x="10799" y="21599"/>
                    </a:cubicBezTo>
                    <a:cubicBezTo>
                      <a:pt x="4752" y="21599"/>
                      <a:pt x="0" y="16916"/>
                      <a:pt x="0" y="10802"/>
                    </a:cubicBezTo>
                    <a:cubicBezTo>
                      <a:pt x="0" y="4682"/>
                      <a:pt x="4752" y="0"/>
                      <a:pt x="10799" y="0"/>
                    </a:cubicBezTo>
                    <a:cubicBezTo>
                      <a:pt x="16848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7" y="17870"/>
                      <a:pt x="10799" y="17870"/>
                    </a:cubicBezTo>
                    <a:cubicBezTo>
                      <a:pt x="14645" y="17870"/>
                      <a:pt x="17710" y="14616"/>
                      <a:pt x="17710" y="10802"/>
                    </a:cubicBezTo>
                    <a:cubicBezTo>
                      <a:pt x="17710" y="6940"/>
                      <a:pt x="14645" y="3732"/>
                      <a:pt x="10799" y="3732"/>
                    </a:cubicBezTo>
                    <a:cubicBezTo>
                      <a:pt x="6957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AutoShape 24"/>
              <p:cNvSpPr>
                <a:spLocks/>
              </p:cNvSpPr>
              <p:nvPr/>
            </p:nvSpPr>
            <p:spPr bwMode="black">
              <a:xfrm>
                <a:off x="4051671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9" y="4033"/>
                    </a:moveTo>
                    <a:lnTo>
                      <a:pt x="6807" y="4033"/>
                    </a:lnTo>
                    <a:cubicBezTo>
                      <a:pt x="8422" y="1570"/>
                      <a:pt x="11789" y="0"/>
                      <a:pt x="16183" y="0"/>
                    </a:cubicBezTo>
                    <a:cubicBezTo>
                      <a:pt x="18084" y="0"/>
                      <a:pt x="19992" y="407"/>
                      <a:pt x="21600" y="1032"/>
                    </a:cubicBezTo>
                    <a:lnTo>
                      <a:pt x="18599" y="4709"/>
                    </a:lnTo>
                    <a:cubicBezTo>
                      <a:pt x="17430" y="4079"/>
                      <a:pt x="16107" y="3856"/>
                      <a:pt x="14571" y="3856"/>
                    </a:cubicBezTo>
                    <a:cubicBezTo>
                      <a:pt x="7464" y="3856"/>
                      <a:pt x="6589" y="7887"/>
                      <a:pt x="6589" y="11294"/>
                    </a:cubicBezTo>
                    <a:lnTo>
                      <a:pt x="6589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9" y="630"/>
                    </a:lnTo>
                    <a:lnTo>
                      <a:pt x="6589" y="4033"/>
                    </a:lnTo>
                    <a:close/>
                    <a:moveTo>
                      <a:pt x="6589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AutoShape 25"/>
              <p:cNvSpPr>
                <a:spLocks/>
              </p:cNvSpPr>
              <p:nvPr/>
            </p:nvSpPr>
            <p:spPr bwMode="black">
              <a:xfrm>
                <a:off x="4179770" y="2573903"/>
                <a:ext cx="33550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AutoShape 26"/>
              <p:cNvSpPr>
                <a:spLocks/>
              </p:cNvSpPr>
              <p:nvPr/>
            </p:nvSpPr>
            <p:spPr bwMode="black">
              <a:xfrm>
                <a:off x="4240769" y="2573903"/>
                <a:ext cx="177661" cy="2866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507" y="19091"/>
                    </a:moveTo>
                    <a:lnTo>
                      <a:pt x="17418" y="19091"/>
                    </a:lnTo>
                    <a:cubicBezTo>
                      <a:pt x="15778" y="20585"/>
                      <a:pt x="13187" y="21600"/>
                      <a:pt x="10186" y="21600"/>
                    </a:cubicBezTo>
                    <a:cubicBezTo>
                      <a:pt x="3638" y="21600"/>
                      <a:pt x="0" y="18247"/>
                      <a:pt x="0" y="14468"/>
                    </a:cubicBezTo>
                    <a:cubicBezTo>
                      <a:pt x="0" y="10860"/>
                      <a:pt x="3863" y="7561"/>
                      <a:pt x="10005" y="7561"/>
                    </a:cubicBezTo>
                    <a:cubicBezTo>
                      <a:pt x="13187" y="7561"/>
                      <a:pt x="15734" y="8577"/>
                      <a:pt x="17418" y="10154"/>
                    </a:cubicBezTo>
                    <a:lnTo>
                      <a:pt x="17507" y="10154"/>
                    </a:lnTo>
                    <a:lnTo>
                      <a:pt x="17507" y="0"/>
                    </a:lnTo>
                    <a:lnTo>
                      <a:pt x="21600" y="0"/>
                    </a:lnTo>
                    <a:lnTo>
                      <a:pt x="21600" y="21150"/>
                    </a:lnTo>
                    <a:lnTo>
                      <a:pt x="17507" y="21150"/>
                    </a:lnTo>
                    <a:lnTo>
                      <a:pt x="17507" y="19091"/>
                    </a:lnTo>
                    <a:close/>
                    <a:moveTo>
                      <a:pt x="17733" y="14553"/>
                    </a:moveTo>
                    <a:cubicBezTo>
                      <a:pt x="17733" y="11986"/>
                      <a:pt x="15233" y="9816"/>
                      <a:pt x="10822" y="9816"/>
                    </a:cubicBezTo>
                    <a:cubicBezTo>
                      <a:pt x="6591" y="9816"/>
                      <a:pt x="4090" y="12100"/>
                      <a:pt x="4090" y="14553"/>
                    </a:cubicBezTo>
                    <a:cubicBezTo>
                      <a:pt x="4090" y="17034"/>
                      <a:pt x="6500" y="19345"/>
                      <a:pt x="10822" y="19345"/>
                    </a:cubicBezTo>
                    <a:cubicBezTo>
                      <a:pt x="15277" y="19345"/>
                      <a:pt x="17733" y="17147"/>
                      <a:pt x="17733" y="14553"/>
                    </a:cubicBezTo>
                    <a:close/>
                    <a:moveTo>
                      <a:pt x="17733" y="1455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AutoShape 27"/>
              <p:cNvSpPr>
                <a:spLocks/>
              </p:cNvSpPr>
              <p:nvPr/>
            </p:nvSpPr>
            <p:spPr bwMode="black">
              <a:xfrm>
                <a:off x="4490867" y="2561703"/>
                <a:ext cx="186811" cy="2958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18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4632" y="10239"/>
                    </a:lnTo>
                    <a:cubicBezTo>
                      <a:pt x="16007" y="9173"/>
                      <a:pt x="17603" y="7855"/>
                      <a:pt x="17603" y="6452"/>
                    </a:cubicBezTo>
                    <a:cubicBezTo>
                      <a:pt x="17603" y="4236"/>
                      <a:pt x="14502" y="2415"/>
                      <a:pt x="11042" y="2415"/>
                    </a:cubicBezTo>
                    <a:cubicBezTo>
                      <a:pt x="7627" y="2415"/>
                      <a:pt x="4831" y="4152"/>
                      <a:pt x="4610" y="6284"/>
                    </a:cubicBezTo>
                    <a:lnTo>
                      <a:pt x="440" y="6284"/>
                    </a:lnTo>
                    <a:cubicBezTo>
                      <a:pt x="1108" y="2525"/>
                      <a:pt x="4965" y="0"/>
                      <a:pt x="11042" y="0"/>
                    </a:cubicBezTo>
                    <a:cubicBezTo>
                      <a:pt x="16722" y="0"/>
                      <a:pt x="21600" y="2665"/>
                      <a:pt x="21600" y="6341"/>
                    </a:cubicBezTo>
                    <a:cubicBezTo>
                      <a:pt x="21600" y="7911"/>
                      <a:pt x="20669" y="9481"/>
                      <a:pt x="19115" y="10688"/>
                    </a:cubicBezTo>
                    <a:lnTo>
                      <a:pt x="8115" y="19188"/>
                    </a:lnTo>
                    <a:lnTo>
                      <a:pt x="21600" y="19188"/>
                    </a:lnTo>
                    <a:close/>
                    <a:moveTo>
                      <a:pt x="21600" y="19187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AutoShape 28"/>
              <p:cNvSpPr>
                <a:spLocks/>
              </p:cNvSpPr>
              <p:nvPr/>
            </p:nvSpPr>
            <p:spPr bwMode="black">
              <a:xfrm>
                <a:off x="4716565" y="2561703"/>
                <a:ext cx="20206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1"/>
                    </a:moveTo>
                    <a:cubicBezTo>
                      <a:pt x="0" y="6541"/>
                      <a:pt x="2790" y="0"/>
                      <a:pt x="10798" y="0"/>
                    </a:cubicBezTo>
                    <a:cubicBezTo>
                      <a:pt x="18808" y="0"/>
                      <a:pt x="21600" y="6541"/>
                      <a:pt x="21600" y="10801"/>
                    </a:cubicBezTo>
                    <a:cubicBezTo>
                      <a:pt x="21600" y="15032"/>
                      <a:pt x="18769" y="21600"/>
                      <a:pt x="10798" y="21600"/>
                    </a:cubicBezTo>
                    <a:cubicBezTo>
                      <a:pt x="2835" y="21600"/>
                      <a:pt x="0" y="15032"/>
                      <a:pt x="0" y="10801"/>
                    </a:cubicBezTo>
                    <a:close/>
                    <a:moveTo>
                      <a:pt x="3697" y="10774"/>
                    </a:moveTo>
                    <a:cubicBezTo>
                      <a:pt x="3697" y="13631"/>
                      <a:pt x="5255" y="19293"/>
                      <a:pt x="10797" y="19293"/>
                    </a:cubicBezTo>
                    <a:cubicBezTo>
                      <a:pt x="16342" y="19293"/>
                      <a:pt x="17903" y="13631"/>
                      <a:pt x="17903" y="10774"/>
                    </a:cubicBezTo>
                    <a:cubicBezTo>
                      <a:pt x="17903" y="7915"/>
                      <a:pt x="16343" y="2200"/>
                      <a:pt x="10797" y="2200"/>
                    </a:cubicBezTo>
                    <a:cubicBezTo>
                      <a:pt x="5255" y="2200"/>
                      <a:pt x="3697" y="7915"/>
                      <a:pt x="3697" y="10774"/>
                    </a:cubicBezTo>
                    <a:close/>
                    <a:moveTo>
                      <a:pt x="3697" y="1077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AutoShape 29"/>
              <p:cNvSpPr>
                <a:spLocks/>
              </p:cNvSpPr>
              <p:nvPr/>
            </p:nvSpPr>
            <p:spPr bwMode="black">
              <a:xfrm>
                <a:off x="4936162" y="2567803"/>
                <a:ext cx="84637" cy="2897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464"/>
                    </a:moveTo>
                    <a:lnTo>
                      <a:pt x="5075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12799" y="21600"/>
                    </a:lnTo>
                    <a:lnTo>
                      <a:pt x="12799" y="2464"/>
                    </a:lnTo>
                    <a:lnTo>
                      <a:pt x="0" y="2464"/>
                    </a:lnTo>
                    <a:close/>
                    <a:moveTo>
                      <a:pt x="0" y="246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utoShape 30"/>
              <p:cNvSpPr>
                <a:spLocks/>
              </p:cNvSpPr>
              <p:nvPr/>
            </p:nvSpPr>
            <p:spPr bwMode="black">
              <a:xfrm>
                <a:off x="5076461" y="2561703"/>
                <a:ext cx="18071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182" y="9126"/>
                    </a:moveTo>
                    <a:cubicBezTo>
                      <a:pt x="13896" y="9126"/>
                      <a:pt x="16971" y="8300"/>
                      <a:pt x="16971" y="5800"/>
                    </a:cubicBezTo>
                    <a:cubicBezTo>
                      <a:pt x="16971" y="3710"/>
                      <a:pt x="14401" y="2253"/>
                      <a:pt x="10962" y="2253"/>
                    </a:cubicBezTo>
                    <a:cubicBezTo>
                      <a:pt x="7843" y="2253"/>
                      <a:pt x="5688" y="3438"/>
                      <a:pt x="5231" y="5222"/>
                    </a:cubicBezTo>
                    <a:lnTo>
                      <a:pt x="966" y="5222"/>
                    </a:lnTo>
                    <a:cubicBezTo>
                      <a:pt x="1792" y="1815"/>
                      <a:pt x="5412" y="0"/>
                      <a:pt x="11100" y="0"/>
                    </a:cubicBezTo>
                    <a:cubicBezTo>
                      <a:pt x="16605" y="0"/>
                      <a:pt x="21096" y="2117"/>
                      <a:pt x="21096" y="5580"/>
                    </a:cubicBezTo>
                    <a:cubicBezTo>
                      <a:pt x="21096" y="7613"/>
                      <a:pt x="19628" y="9261"/>
                      <a:pt x="16693" y="10250"/>
                    </a:cubicBezTo>
                    <a:cubicBezTo>
                      <a:pt x="20089" y="11212"/>
                      <a:pt x="21600" y="13164"/>
                      <a:pt x="21600" y="15390"/>
                    </a:cubicBezTo>
                    <a:cubicBezTo>
                      <a:pt x="21600" y="19266"/>
                      <a:pt x="16742" y="21600"/>
                      <a:pt x="10550" y="21600"/>
                    </a:cubicBezTo>
                    <a:cubicBezTo>
                      <a:pt x="5134" y="21600"/>
                      <a:pt x="278" y="19459"/>
                      <a:pt x="0" y="16051"/>
                    </a:cubicBezTo>
                    <a:lnTo>
                      <a:pt x="4173" y="16051"/>
                    </a:lnTo>
                    <a:cubicBezTo>
                      <a:pt x="4586" y="18084"/>
                      <a:pt x="7567" y="19347"/>
                      <a:pt x="10874" y="19347"/>
                    </a:cubicBezTo>
                    <a:cubicBezTo>
                      <a:pt x="14723" y="19347"/>
                      <a:pt x="17475" y="17534"/>
                      <a:pt x="17475" y="15281"/>
                    </a:cubicBezTo>
                    <a:cubicBezTo>
                      <a:pt x="17475" y="12642"/>
                      <a:pt x="14451" y="11076"/>
                      <a:pt x="10183" y="11269"/>
                    </a:cubicBezTo>
                    <a:lnTo>
                      <a:pt x="10183" y="9126"/>
                    </a:lnTo>
                    <a:close/>
                    <a:moveTo>
                      <a:pt x="10182" y="912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193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>
                <a:solidFill>
                  <a:srgbClr val="B3B3B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B3B3B3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33375" y="6327776"/>
            <a:ext cx="1359950" cy="286780"/>
            <a:chOff x="333375" y="6327776"/>
            <a:chExt cx="1359950" cy="286780"/>
          </a:xfrm>
        </p:grpSpPr>
        <p:sp>
          <p:nvSpPr>
            <p:cNvPr id="34" name="Rectangle 23"/>
            <p:cNvSpPr>
              <a:spLocks/>
            </p:cNvSpPr>
            <p:nvPr/>
          </p:nvSpPr>
          <p:spPr bwMode="black">
            <a:xfrm>
              <a:off x="339559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black">
            <a:xfrm>
              <a:off x="409644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black">
            <a:xfrm>
              <a:off x="551874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black">
            <a:xfrm>
              <a:off x="642572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black">
            <a:xfrm>
              <a:off x="805415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8"/>
            <p:cNvSpPr>
              <a:spLocks/>
            </p:cNvSpPr>
            <p:nvPr/>
          </p:nvSpPr>
          <p:spPr bwMode="black">
            <a:xfrm>
              <a:off x="910542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9"/>
            <p:cNvSpPr>
              <a:spLocks/>
            </p:cNvSpPr>
            <p:nvPr/>
          </p:nvSpPr>
          <p:spPr bwMode="black">
            <a:xfrm>
              <a:off x="1131103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0"/>
            <p:cNvSpPr>
              <a:spLocks/>
            </p:cNvSpPr>
            <p:nvPr/>
          </p:nvSpPr>
          <p:spPr bwMode="black">
            <a:xfrm>
              <a:off x="1287762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1"/>
            <p:cNvSpPr>
              <a:spLocks/>
            </p:cNvSpPr>
            <p:nvPr/>
          </p:nvSpPr>
          <p:spPr bwMode="black">
            <a:xfrm>
              <a:off x="1380522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2"/>
            <p:cNvSpPr>
              <a:spLocks/>
            </p:cNvSpPr>
            <p:nvPr/>
          </p:nvSpPr>
          <p:spPr bwMode="black">
            <a:xfrm>
              <a:off x="1442360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3"/>
            <p:cNvSpPr>
              <a:spLocks/>
            </p:cNvSpPr>
            <p:nvPr/>
          </p:nvSpPr>
          <p:spPr bwMode="black">
            <a:xfrm>
              <a:off x="155367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4"/>
            <p:cNvSpPr>
              <a:spLocks/>
            </p:cNvSpPr>
            <p:nvPr/>
          </p:nvSpPr>
          <p:spPr bwMode="black">
            <a:xfrm>
              <a:off x="33337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5"/>
            <p:cNvSpPr>
              <a:spLocks/>
            </p:cNvSpPr>
            <p:nvPr/>
          </p:nvSpPr>
          <p:spPr bwMode="black">
            <a:xfrm>
              <a:off x="44880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black">
            <a:xfrm>
              <a:off x="56424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67967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79510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91054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10280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125890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114347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13743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59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3B3B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477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344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1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756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1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388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 wrap="square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7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78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471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38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 bwMode="black">
          <a:xfrm>
            <a:off x="333375" y="6327776"/>
            <a:ext cx="1359950" cy="286780"/>
            <a:chOff x="1756249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762433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832518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974748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2065446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2228289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333416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553977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0"/>
            <p:cNvSpPr>
              <a:spLocks/>
            </p:cNvSpPr>
            <p:nvPr/>
          </p:nvSpPr>
          <p:spPr bwMode="black">
            <a:xfrm>
              <a:off x="2710636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31"/>
            <p:cNvSpPr>
              <a:spLocks/>
            </p:cNvSpPr>
            <p:nvPr/>
          </p:nvSpPr>
          <p:spPr bwMode="black">
            <a:xfrm>
              <a:off x="2803396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2"/>
            <p:cNvSpPr>
              <a:spLocks/>
            </p:cNvSpPr>
            <p:nvPr/>
          </p:nvSpPr>
          <p:spPr bwMode="black">
            <a:xfrm>
              <a:off x="2865234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3"/>
            <p:cNvSpPr>
              <a:spLocks/>
            </p:cNvSpPr>
            <p:nvPr/>
          </p:nvSpPr>
          <p:spPr bwMode="black">
            <a:xfrm>
              <a:off x="2976545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34"/>
            <p:cNvSpPr>
              <a:spLocks/>
            </p:cNvSpPr>
            <p:nvPr/>
          </p:nvSpPr>
          <p:spPr bwMode="black">
            <a:xfrm>
              <a:off x="175624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5"/>
            <p:cNvSpPr>
              <a:spLocks/>
            </p:cNvSpPr>
            <p:nvPr/>
          </p:nvSpPr>
          <p:spPr bwMode="black">
            <a:xfrm>
              <a:off x="187168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36"/>
            <p:cNvSpPr>
              <a:spLocks/>
            </p:cNvSpPr>
            <p:nvPr/>
          </p:nvSpPr>
          <p:spPr bwMode="black">
            <a:xfrm>
              <a:off x="198711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210255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221798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233341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24509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268177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256634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27972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7608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black">
          <a:xfrm>
            <a:off x="1749509" y="1580102"/>
            <a:ext cx="3502315" cy="738550"/>
            <a:chOff x="1454796" y="1538312"/>
            <a:chExt cx="3700486" cy="780339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471623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662326" y="1970899"/>
              <a:ext cx="343547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049342" y="1774588"/>
              <a:ext cx="236977" cy="5335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296134" y="1970899"/>
              <a:ext cx="39262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739239" y="1976508"/>
              <a:ext cx="244690" cy="3302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025293" y="1970899"/>
              <a:ext cx="552480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625449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051727" y="1881156"/>
              <a:ext cx="218046" cy="4234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304129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472395" y="1970899"/>
              <a:ext cx="258713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775278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4547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17688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082994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3970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7111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02529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34500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39732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6591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287302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7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 bwMode="black">
          <a:xfrm>
            <a:off x="1770851" y="998810"/>
            <a:ext cx="3356021" cy="1308912"/>
            <a:chOff x="1764194" y="1506414"/>
            <a:chExt cx="3476204" cy="1355786"/>
          </a:xfrm>
        </p:grpSpPr>
        <p:sp>
          <p:nvSpPr>
            <p:cNvPr id="27" name="AutoShape 1"/>
            <p:cNvSpPr>
              <a:spLocks/>
            </p:cNvSpPr>
            <p:nvPr/>
          </p:nvSpPr>
          <p:spPr bwMode="black">
            <a:xfrm>
              <a:off x="3240379" y="1567413"/>
              <a:ext cx="497145" cy="398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"/>
            <p:cNvSpPr>
              <a:spLocks/>
            </p:cNvSpPr>
            <p:nvPr/>
          </p:nvSpPr>
          <p:spPr bwMode="black">
            <a:xfrm>
              <a:off x="2703585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4203" y="21600"/>
                  </a:lnTo>
                  <a:lnTo>
                    <a:pt x="21600" y="10351"/>
                  </a:lnTo>
                  <a:lnTo>
                    <a:pt x="14794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3"/>
            <p:cNvSpPr>
              <a:spLocks/>
            </p:cNvSpPr>
            <p:nvPr/>
          </p:nvSpPr>
          <p:spPr bwMode="black">
            <a:xfrm>
              <a:off x="3484377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806" y="0"/>
                  </a:lnTo>
                  <a:lnTo>
                    <a:pt x="0" y="10351"/>
                  </a:lnTo>
                  <a:lnTo>
                    <a:pt x="7397" y="2160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4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5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6"/>
            <p:cNvSpPr>
              <a:spLocks/>
            </p:cNvSpPr>
            <p:nvPr/>
          </p:nvSpPr>
          <p:spPr bwMode="black">
            <a:xfrm>
              <a:off x="4564066" y="1768711"/>
              <a:ext cx="118949" cy="4003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8261" y="21600"/>
                  </a:lnTo>
                  <a:lnTo>
                    <a:pt x="8261" y="3857"/>
                  </a:lnTo>
                  <a:lnTo>
                    <a:pt x="0" y="3857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black">
            <a:xfrm>
              <a:off x="4747064" y="1756511"/>
              <a:ext cx="261535" cy="416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19" y="10248"/>
                  </a:moveTo>
                  <a:cubicBezTo>
                    <a:pt x="20121" y="9195"/>
                    <a:pt x="21152" y="7704"/>
                    <a:pt x="21152" y="5944"/>
                  </a:cubicBezTo>
                  <a:cubicBezTo>
                    <a:pt x="21152" y="2500"/>
                    <a:pt x="16921" y="0"/>
                    <a:pt x="11090" y="0"/>
                  </a:cubicBezTo>
                  <a:cubicBezTo>
                    <a:pt x="5441" y="0"/>
                    <a:pt x="1732" y="2006"/>
                    <a:pt x="926" y="5504"/>
                  </a:cubicBezTo>
                  <a:lnTo>
                    <a:pt x="726" y="6369"/>
                  </a:lnTo>
                  <a:lnTo>
                    <a:pt x="6928" y="6369"/>
                  </a:lnTo>
                  <a:lnTo>
                    <a:pt x="7085" y="5727"/>
                  </a:lnTo>
                  <a:cubicBezTo>
                    <a:pt x="7408" y="4400"/>
                    <a:pt x="8858" y="3609"/>
                    <a:pt x="10969" y="3609"/>
                  </a:cubicBezTo>
                  <a:cubicBezTo>
                    <a:pt x="13394" y="3609"/>
                    <a:pt x="15090" y="4653"/>
                    <a:pt x="15090" y="6149"/>
                  </a:cubicBezTo>
                  <a:cubicBezTo>
                    <a:pt x="15090" y="7151"/>
                    <a:pt x="14590" y="8485"/>
                    <a:pt x="10279" y="8485"/>
                  </a:cubicBezTo>
                  <a:lnTo>
                    <a:pt x="9078" y="8485"/>
                  </a:lnTo>
                  <a:lnTo>
                    <a:pt x="9078" y="12050"/>
                  </a:lnTo>
                  <a:lnTo>
                    <a:pt x="10370" y="11990"/>
                  </a:lnTo>
                  <a:cubicBezTo>
                    <a:pt x="13512" y="11845"/>
                    <a:pt x="15535" y="13011"/>
                    <a:pt x="15535" y="14966"/>
                  </a:cubicBezTo>
                  <a:cubicBezTo>
                    <a:pt x="15535" y="16691"/>
                    <a:pt x="13536" y="17991"/>
                    <a:pt x="10889" y="17991"/>
                  </a:cubicBezTo>
                  <a:cubicBezTo>
                    <a:pt x="8374" y="17991"/>
                    <a:pt x="6427" y="17004"/>
                    <a:pt x="6154" y="15590"/>
                  </a:cubicBezTo>
                  <a:lnTo>
                    <a:pt x="6026" y="14924"/>
                  </a:lnTo>
                  <a:lnTo>
                    <a:pt x="0" y="14924"/>
                  </a:lnTo>
                  <a:lnTo>
                    <a:pt x="60" y="15718"/>
                  </a:lnTo>
                  <a:cubicBezTo>
                    <a:pt x="319" y="19072"/>
                    <a:pt x="4853" y="21600"/>
                    <a:pt x="10604" y="21600"/>
                  </a:cubicBezTo>
                  <a:cubicBezTo>
                    <a:pt x="17078" y="21600"/>
                    <a:pt x="21600" y="18914"/>
                    <a:pt x="21600" y="15068"/>
                  </a:cubicBezTo>
                  <a:cubicBezTo>
                    <a:pt x="21600" y="13022"/>
                    <a:pt x="20388" y="11324"/>
                    <a:pt x="18219" y="10248"/>
                  </a:cubicBezTo>
                  <a:close/>
                  <a:moveTo>
                    <a:pt x="18219" y="10248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EB1C2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 bwMode="black">
            <a:xfrm>
              <a:off x="1764194" y="2561703"/>
              <a:ext cx="3476204" cy="300497"/>
              <a:chOff x="1764194" y="2561703"/>
              <a:chExt cx="3492978" cy="301947"/>
            </a:xfrm>
          </p:grpSpPr>
          <p:sp>
            <p:nvSpPr>
              <p:cNvPr id="58" name="AutoShape 11"/>
              <p:cNvSpPr>
                <a:spLocks/>
              </p:cNvSpPr>
              <p:nvPr/>
            </p:nvSpPr>
            <p:spPr bwMode="black">
              <a:xfrm>
                <a:off x="1764194" y="2573903"/>
                <a:ext cx="35075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AutoShape 12"/>
              <p:cNvSpPr>
                <a:spLocks/>
              </p:cNvSpPr>
              <p:nvPr/>
            </p:nvSpPr>
            <p:spPr bwMode="black">
              <a:xfrm>
                <a:off x="1831293" y="2677602"/>
                <a:ext cx="149449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875" y="3452"/>
                    </a:moveTo>
                    <a:lnTo>
                      <a:pt x="4982" y="3452"/>
                    </a:lnTo>
                    <a:cubicBezTo>
                      <a:pt x="6498" y="1211"/>
                      <a:pt x="9530" y="0"/>
                      <a:pt x="12617" y="0"/>
                    </a:cubicBezTo>
                    <a:cubicBezTo>
                      <a:pt x="19761" y="0"/>
                      <a:pt x="21600" y="3990"/>
                      <a:pt x="21600" y="9097"/>
                    </a:cubicBezTo>
                    <a:lnTo>
                      <a:pt x="21600" y="21600"/>
                    </a:lnTo>
                    <a:lnTo>
                      <a:pt x="16729" y="21600"/>
                    </a:lnTo>
                    <a:lnTo>
                      <a:pt x="16729" y="9592"/>
                    </a:lnTo>
                    <a:cubicBezTo>
                      <a:pt x="16729" y="6007"/>
                      <a:pt x="16132" y="3585"/>
                      <a:pt x="11154" y="3585"/>
                    </a:cubicBezTo>
                    <a:cubicBezTo>
                      <a:pt x="4875" y="3585"/>
                      <a:pt x="4875" y="8156"/>
                      <a:pt x="4875" y="11965"/>
                    </a:cubicBezTo>
                    <a:lnTo>
                      <a:pt x="4875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4875" y="630"/>
                    </a:lnTo>
                    <a:lnTo>
                      <a:pt x="4875" y="3452"/>
                    </a:lnTo>
                    <a:close/>
                    <a:moveTo>
                      <a:pt x="4875" y="345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utoShape 13"/>
              <p:cNvSpPr>
                <a:spLocks/>
              </p:cNvSpPr>
              <p:nvPr/>
            </p:nvSpPr>
            <p:spPr bwMode="black">
              <a:xfrm>
                <a:off x="2014292" y="2573903"/>
                <a:ext cx="95312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960"/>
                    </a:moveTo>
                    <a:cubicBezTo>
                      <a:pt x="20075" y="2729"/>
                      <a:pt x="18125" y="2414"/>
                      <a:pt x="16517" y="2414"/>
                    </a:cubicBezTo>
                    <a:cubicBezTo>
                      <a:pt x="11095" y="2414"/>
                      <a:pt x="11095" y="4742"/>
                      <a:pt x="11095" y="6063"/>
                    </a:cubicBezTo>
                    <a:lnTo>
                      <a:pt x="11095" y="8152"/>
                    </a:lnTo>
                    <a:lnTo>
                      <a:pt x="21599" y="8152"/>
                    </a:lnTo>
                    <a:lnTo>
                      <a:pt x="21599" y="10565"/>
                    </a:lnTo>
                    <a:lnTo>
                      <a:pt x="11095" y="10565"/>
                    </a:lnTo>
                    <a:lnTo>
                      <a:pt x="11095" y="21600"/>
                    </a:lnTo>
                    <a:lnTo>
                      <a:pt x="3475" y="21600"/>
                    </a:lnTo>
                    <a:lnTo>
                      <a:pt x="3475" y="10565"/>
                    </a:lnTo>
                    <a:lnTo>
                      <a:pt x="0" y="10565"/>
                    </a:lnTo>
                    <a:lnTo>
                      <a:pt x="0" y="8152"/>
                    </a:lnTo>
                    <a:lnTo>
                      <a:pt x="3475" y="8152"/>
                    </a:lnTo>
                    <a:lnTo>
                      <a:pt x="3475" y="5288"/>
                    </a:lnTo>
                    <a:cubicBezTo>
                      <a:pt x="3475" y="2357"/>
                      <a:pt x="6438" y="0"/>
                      <a:pt x="16261" y="0"/>
                    </a:cubicBezTo>
                    <a:cubicBezTo>
                      <a:pt x="18125" y="0"/>
                      <a:pt x="19906" y="116"/>
                      <a:pt x="21600" y="345"/>
                    </a:cubicBezTo>
                    <a:lnTo>
                      <a:pt x="21600" y="2960"/>
                    </a:lnTo>
                    <a:close/>
                    <a:moveTo>
                      <a:pt x="21600" y="296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AutoShape 14"/>
              <p:cNvSpPr>
                <a:spLocks/>
              </p:cNvSpPr>
              <p:nvPr/>
            </p:nvSpPr>
            <p:spPr bwMode="black">
              <a:xfrm>
                <a:off x="2111891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7" y="21599"/>
                      <a:pt x="10800" y="21599"/>
                    </a:cubicBezTo>
                    <a:cubicBezTo>
                      <a:pt x="4751" y="21599"/>
                      <a:pt x="0" y="16916"/>
                      <a:pt x="0" y="10802"/>
                    </a:cubicBezTo>
                    <a:cubicBezTo>
                      <a:pt x="0" y="4682"/>
                      <a:pt x="4751" y="0"/>
                      <a:pt x="10800" y="0"/>
                    </a:cubicBezTo>
                    <a:cubicBezTo>
                      <a:pt x="16847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3" y="17870"/>
                      <a:pt x="10799" y="17870"/>
                    </a:cubicBezTo>
                    <a:cubicBezTo>
                      <a:pt x="14642" y="17870"/>
                      <a:pt x="17711" y="14616"/>
                      <a:pt x="17711" y="10802"/>
                    </a:cubicBezTo>
                    <a:cubicBezTo>
                      <a:pt x="17711" y="6940"/>
                      <a:pt x="14642" y="3732"/>
                      <a:pt x="10799" y="3732"/>
                    </a:cubicBezTo>
                    <a:cubicBezTo>
                      <a:pt x="6953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AutoShape 15"/>
              <p:cNvSpPr>
                <a:spLocks/>
              </p:cNvSpPr>
              <p:nvPr/>
            </p:nvSpPr>
            <p:spPr bwMode="black">
              <a:xfrm>
                <a:off x="2331488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8" y="4033"/>
                    </a:moveTo>
                    <a:lnTo>
                      <a:pt x="6812" y="4033"/>
                    </a:lnTo>
                    <a:cubicBezTo>
                      <a:pt x="8421" y="1570"/>
                      <a:pt x="11791" y="0"/>
                      <a:pt x="16182" y="0"/>
                    </a:cubicBezTo>
                    <a:cubicBezTo>
                      <a:pt x="18086" y="0"/>
                      <a:pt x="19989" y="407"/>
                      <a:pt x="21600" y="1032"/>
                    </a:cubicBezTo>
                    <a:lnTo>
                      <a:pt x="18599" y="4709"/>
                    </a:lnTo>
                    <a:cubicBezTo>
                      <a:pt x="17431" y="4079"/>
                      <a:pt x="16109" y="3856"/>
                      <a:pt x="14573" y="3856"/>
                    </a:cubicBezTo>
                    <a:cubicBezTo>
                      <a:pt x="7469" y="3856"/>
                      <a:pt x="6587" y="7887"/>
                      <a:pt x="6587" y="11294"/>
                    </a:cubicBezTo>
                    <a:lnTo>
                      <a:pt x="6587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7" y="630"/>
                    </a:lnTo>
                    <a:lnTo>
                      <a:pt x="6587" y="4033"/>
                    </a:lnTo>
                    <a:close/>
                    <a:moveTo>
                      <a:pt x="6588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AutoShape 16"/>
              <p:cNvSpPr>
                <a:spLocks/>
              </p:cNvSpPr>
              <p:nvPr/>
            </p:nvSpPr>
            <p:spPr bwMode="black">
              <a:xfrm>
                <a:off x="2459587" y="2677602"/>
                <a:ext cx="243235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991" y="3273"/>
                    </a:moveTo>
                    <a:lnTo>
                      <a:pt x="3056" y="3273"/>
                    </a:lnTo>
                    <a:cubicBezTo>
                      <a:pt x="3923" y="1436"/>
                      <a:pt x="5483" y="0"/>
                      <a:pt x="7179" y="0"/>
                    </a:cubicBezTo>
                    <a:cubicBezTo>
                      <a:pt x="9205" y="0"/>
                      <a:pt x="10668" y="1393"/>
                      <a:pt x="11665" y="3719"/>
                    </a:cubicBezTo>
                    <a:cubicBezTo>
                      <a:pt x="12628" y="1481"/>
                      <a:pt x="14489" y="0"/>
                      <a:pt x="16450" y="0"/>
                    </a:cubicBezTo>
                    <a:cubicBezTo>
                      <a:pt x="20536" y="0"/>
                      <a:pt x="21600" y="4302"/>
                      <a:pt x="21600" y="9055"/>
                    </a:cubicBezTo>
                    <a:lnTo>
                      <a:pt x="21600" y="21600"/>
                    </a:lnTo>
                    <a:lnTo>
                      <a:pt x="18610" y="21600"/>
                    </a:lnTo>
                    <a:lnTo>
                      <a:pt x="18610" y="9727"/>
                    </a:lnTo>
                    <a:cubicBezTo>
                      <a:pt x="18610" y="7036"/>
                      <a:pt x="18342" y="3585"/>
                      <a:pt x="15716" y="3585"/>
                    </a:cubicBezTo>
                    <a:cubicBezTo>
                      <a:pt x="12529" y="3585"/>
                      <a:pt x="12296" y="8067"/>
                      <a:pt x="12296" y="11294"/>
                    </a:cubicBezTo>
                    <a:lnTo>
                      <a:pt x="12296" y="21600"/>
                    </a:lnTo>
                    <a:lnTo>
                      <a:pt x="9304" y="21600"/>
                    </a:lnTo>
                    <a:lnTo>
                      <a:pt x="9304" y="10487"/>
                    </a:lnTo>
                    <a:cubicBezTo>
                      <a:pt x="9304" y="7753"/>
                      <a:pt x="9205" y="3585"/>
                      <a:pt x="6446" y="3585"/>
                    </a:cubicBezTo>
                    <a:cubicBezTo>
                      <a:pt x="3258" y="3585"/>
                      <a:pt x="2990" y="8024"/>
                      <a:pt x="2990" y="11294"/>
                    </a:cubicBezTo>
                    <a:lnTo>
                      <a:pt x="2990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2990" y="630"/>
                    </a:lnTo>
                    <a:lnTo>
                      <a:pt x="2990" y="3273"/>
                    </a:lnTo>
                    <a:close/>
                    <a:moveTo>
                      <a:pt x="2991" y="327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AutoShape 17"/>
              <p:cNvSpPr>
                <a:spLocks/>
              </p:cNvSpPr>
              <p:nvPr/>
            </p:nvSpPr>
            <p:spPr bwMode="black">
              <a:xfrm>
                <a:off x="2727984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80" y="20038"/>
                      <a:pt x="13233" y="21600"/>
                      <a:pt x="10187" y="21600"/>
                    </a:cubicBezTo>
                    <a:cubicBezTo>
                      <a:pt x="3684" y="21600"/>
                      <a:pt x="0" y="16441"/>
                      <a:pt x="0" y="10627"/>
                    </a:cubicBezTo>
                    <a:cubicBezTo>
                      <a:pt x="0" y="5076"/>
                      <a:pt x="3866" y="0"/>
                      <a:pt x="10049" y="0"/>
                    </a:cubicBezTo>
                    <a:cubicBezTo>
                      <a:pt x="13186" y="0"/>
                      <a:pt x="15735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5" y="10758"/>
                    </a:moveTo>
                    <a:cubicBezTo>
                      <a:pt x="17735" y="6809"/>
                      <a:pt x="15235" y="3470"/>
                      <a:pt x="10823" y="3470"/>
                    </a:cubicBezTo>
                    <a:cubicBezTo>
                      <a:pt x="6595" y="3470"/>
                      <a:pt x="4091" y="6984"/>
                      <a:pt x="4091" y="10758"/>
                    </a:cubicBezTo>
                    <a:cubicBezTo>
                      <a:pt x="4091" y="14575"/>
                      <a:pt x="6503" y="18130"/>
                      <a:pt x="10823" y="18130"/>
                    </a:cubicBezTo>
                    <a:cubicBezTo>
                      <a:pt x="15281" y="18130"/>
                      <a:pt x="17735" y="14749"/>
                      <a:pt x="17735" y="10758"/>
                    </a:cubicBezTo>
                    <a:close/>
                    <a:moveTo>
                      <a:pt x="17735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AutoShape 18"/>
              <p:cNvSpPr>
                <a:spLocks/>
              </p:cNvSpPr>
              <p:nvPr/>
            </p:nvSpPr>
            <p:spPr bwMode="black">
              <a:xfrm>
                <a:off x="2935382" y="2616603"/>
                <a:ext cx="84637" cy="2424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26" y="21600"/>
                    </a:moveTo>
                    <a:lnTo>
                      <a:pt x="4665" y="21600"/>
                    </a:lnTo>
                    <a:lnTo>
                      <a:pt x="4665" y="8780"/>
                    </a:lnTo>
                    <a:lnTo>
                      <a:pt x="0" y="8780"/>
                    </a:lnTo>
                    <a:lnTo>
                      <a:pt x="0" y="5978"/>
                    </a:lnTo>
                    <a:lnTo>
                      <a:pt x="4665" y="5978"/>
                    </a:lnTo>
                    <a:lnTo>
                      <a:pt x="4665" y="0"/>
                    </a:lnTo>
                    <a:lnTo>
                      <a:pt x="13226" y="0"/>
                    </a:lnTo>
                    <a:lnTo>
                      <a:pt x="13226" y="5978"/>
                    </a:lnTo>
                    <a:lnTo>
                      <a:pt x="21600" y="5978"/>
                    </a:lnTo>
                    <a:lnTo>
                      <a:pt x="21600" y="8780"/>
                    </a:lnTo>
                    <a:lnTo>
                      <a:pt x="13226" y="8780"/>
                    </a:lnTo>
                    <a:lnTo>
                      <a:pt x="13226" y="21600"/>
                    </a:lnTo>
                    <a:close/>
                    <a:moveTo>
                      <a:pt x="13226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AutoShape 19"/>
              <p:cNvSpPr>
                <a:spLocks/>
              </p:cNvSpPr>
              <p:nvPr/>
            </p:nvSpPr>
            <p:spPr bwMode="black">
              <a:xfrm>
                <a:off x="3045181" y="2580003"/>
                <a:ext cx="45750" cy="2790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827"/>
                    </a:moveTo>
                    <a:cubicBezTo>
                      <a:pt x="21600" y="2812"/>
                      <a:pt x="16721" y="3596"/>
                      <a:pt x="10797" y="3596"/>
                    </a:cubicBezTo>
                    <a:cubicBezTo>
                      <a:pt x="4873" y="3596"/>
                      <a:pt x="0" y="2812"/>
                      <a:pt x="0" y="1827"/>
                    </a:cubicBezTo>
                    <a:cubicBezTo>
                      <a:pt x="0" y="813"/>
                      <a:pt x="4870" y="0"/>
                      <a:pt x="10797" y="0"/>
                    </a:cubicBezTo>
                    <a:cubicBezTo>
                      <a:pt x="16724" y="0"/>
                      <a:pt x="21600" y="813"/>
                      <a:pt x="21600" y="1827"/>
                    </a:cubicBezTo>
                    <a:close/>
                    <a:moveTo>
                      <a:pt x="18642" y="21600"/>
                    </a:moveTo>
                    <a:lnTo>
                      <a:pt x="2966" y="21600"/>
                    </a:lnTo>
                    <a:lnTo>
                      <a:pt x="2966" y="8032"/>
                    </a:lnTo>
                    <a:lnTo>
                      <a:pt x="18642" y="8032"/>
                    </a:lnTo>
                    <a:lnTo>
                      <a:pt x="18642" y="21600"/>
                    </a:lnTo>
                    <a:close/>
                    <a:moveTo>
                      <a:pt x="18642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AutoShape 20"/>
              <p:cNvSpPr>
                <a:spLocks/>
              </p:cNvSpPr>
              <p:nvPr/>
            </p:nvSpPr>
            <p:spPr bwMode="black">
              <a:xfrm>
                <a:off x="3118381" y="2677602"/>
                <a:ext cx="141824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378"/>
                    </a:moveTo>
                    <a:cubicBezTo>
                      <a:pt x="19556" y="4601"/>
                      <a:pt x="17054" y="3645"/>
                      <a:pt x="13982" y="3645"/>
                    </a:cubicBezTo>
                    <a:cubicBezTo>
                      <a:pt x="8981" y="3645"/>
                      <a:pt x="5114" y="7029"/>
                      <a:pt x="5114" y="10759"/>
                    </a:cubicBezTo>
                    <a:cubicBezTo>
                      <a:pt x="5114" y="14922"/>
                      <a:pt x="8925" y="17957"/>
                      <a:pt x="14323" y="17957"/>
                    </a:cubicBezTo>
                    <a:cubicBezTo>
                      <a:pt x="17279" y="17957"/>
                      <a:pt x="19667" y="16917"/>
                      <a:pt x="21600" y="15271"/>
                    </a:cubicBezTo>
                    <a:lnTo>
                      <a:pt x="21600" y="20258"/>
                    </a:lnTo>
                    <a:cubicBezTo>
                      <a:pt x="19270" y="21211"/>
                      <a:pt x="16941" y="21600"/>
                      <a:pt x="14267" y="21600"/>
                    </a:cubicBezTo>
                    <a:cubicBezTo>
                      <a:pt x="6421" y="21600"/>
                      <a:pt x="0" y="17003"/>
                      <a:pt x="0" y="10932"/>
                    </a:cubicBezTo>
                    <a:cubicBezTo>
                      <a:pt x="0" y="4641"/>
                      <a:pt x="6366" y="0"/>
                      <a:pt x="14550" y="0"/>
                    </a:cubicBezTo>
                    <a:cubicBezTo>
                      <a:pt x="16941" y="0"/>
                      <a:pt x="19556" y="434"/>
                      <a:pt x="21600" y="1348"/>
                    </a:cubicBezTo>
                    <a:lnTo>
                      <a:pt x="21600" y="6378"/>
                    </a:lnTo>
                    <a:close/>
                    <a:moveTo>
                      <a:pt x="21600" y="63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AutoShape 21"/>
              <p:cNvSpPr>
                <a:spLocks/>
              </p:cNvSpPr>
              <p:nvPr/>
            </p:nvSpPr>
            <p:spPr bwMode="black">
              <a:xfrm>
                <a:off x="3283079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79" y="20038"/>
                      <a:pt x="13232" y="21600"/>
                      <a:pt x="10188" y="21600"/>
                    </a:cubicBezTo>
                    <a:cubicBezTo>
                      <a:pt x="3682" y="21600"/>
                      <a:pt x="0" y="16441"/>
                      <a:pt x="0" y="10627"/>
                    </a:cubicBezTo>
                    <a:cubicBezTo>
                      <a:pt x="0" y="5076"/>
                      <a:pt x="3864" y="0"/>
                      <a:pt x="10050" y="0"/>
                    </a:cubicBezTo>
                    <a:cubicBezTo>
                      <a:pt x="13188" y="0"/>
                      <a:pt x="15733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6" y="10758"/>
                    </a:moveTo>
                    <a:cubicBezTo>
                      <a:pt x="17736" y="6809"/>
                      <a:pt x="15233" y="3470"/>
                      <a:pt x="10824" y="3470"/>
                    </a:cubicBezTo>
                    <a:cubicBezTo>
                      <a:pt x="6592" y="3470"/>
                      <a:pt x="4091" y="6984"/>
                      <a:pt x="4091" y="10758"/>
                    </a:cubicBezTo>
                    <a:cubicBezTo>
                      <a:pt x="4091" y="14575"/>
                      <a:pt x="6499" y="18130"/>
                      <a:pt x="10824" y="18130"/>
                    </a:cubicBezTo>
                    <a:cubicBezTo>
                      <a:pt x="15278" y="18130"/>
                      <a:pt x="17736" y="14749"/>
                      <a:pt x="17736" y="10758"/>
                    </a:cubicBezTo>
                    <a:close/>
                    <a:moveTo>
                      <a:pt x="17736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AutoShape 22"/>
              <p:cNvSpPr>
                <a:spLocks/>
              </p:cNvSpPr>
              <p:nvPr/>
            </p:nvSpPr>
            <p:spPr bwMode="black">
              <a:xfrm>
                <a:off x="3478277" y="2573903"/>
                <a:ext cx="394209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26" y="15578"/>
                    </a:moveTo>
                    <a:lnTo>
                      <a:pt x="10579" y="0"/>
                    </a:lnTo>
                    <a:lnTo>
                      <a:pt x="11001" y="0"/>
                    </a:lnTo>
                    <a:lnTo>
                      <a:pt x="15173" y="15578"/>
                    </a:lnTo>
                    <a:lnTo>
                      <a:pt x="19505" y="0"/>
                    </a:lnTo>
                    <a:lnTo>
                      <a:pt x="21600" y="0"/>
                    </a:lnTo>
                    <a:lnTo>
                      <a:pt x="15444" y="21600"/>
                    </a:lnTo>
                    <a:lnTo>
                      <a:pt x="14899" y="21600"/>
                    </a:lnTo>
                    <a:lnTo>
                      <a:pt x="10800" y="6663"/>
                    </a:lnTo>
                    <a:lnTo>
                      <a:pt x="6670" y="21600"/>
                    </a:lnTo>
                    <a:lnTo>
                      <a:pt x="6166" y="21600"/>
                    </a:lnTo>
                    <a:lnTo>
                      <a:pt x="0" y="0"/>
                    </a:lnTo>
                    <a:lnTo>
                      <a:pt x="2093" y="0"/>
                    </a:lnTo>
                    <a:lnTo>
                      <a:pt x="6426" y="15578"/>
                    </a:lnTo>
                    <a:close/>
                    <a:moveTo>
                      <a:pt x="6426" y="155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AutoShape 23"/>
              <p:cNvSpPr>
                <a:spLocks/>
              </p:cNvSpPr>
              <p:nvPr/>
            </p:nvSpPr>
            <p:spPr bwMode="black">
              <a:xfrm>
                <a:off x="3838173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8" y="21599"/>
                      <a:pt x="10799" y="21599"/>
                    </a:cubicBezTo>
                    <a:cubicBezTo>
                      <a:pt x="4752" y="21599"/>
                      <a:pt x="0" y="16916"/>
                      <a:pt x="0" y="10802"/>
                    </a:cubicBezTo>
                    <a:cubicBezTo>
                      <a:pt x="0" y="4682"/>
                      <a:pt x="4752" y="0"/>
                      <a:pt x="10799" y="0"/>
                    </a:cubicBezTo>
                    <a:cubicBezTo>
                      <a:pt x="16848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7" y="17870"/>
                      <a:pt x="10799" y="17870"/>
                    </a:cubicBezTo>
                    <a:cubicBezTo>
                      <a:pt x="14645" y="17870"/>
                      <a:pt x="17710" y="14616"/>
                      <a:pt x="17710" y="10802"/>
                    </a:cubicBezTo>
                    <a:cubicBezTo>
                      <a:pt x="17710" y="6940"/>
                      <a:pt x="14645" y="3732"/>
                      <a:pt x="10799" y="3732"/>
                    </a:cubicBezTo>
                    <a:cubicBezTo>
                      <a:pt x="6957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AutoShape 24"/>
              <p:cNvSpPr>
                <a:spLocks/>
              </p:cNvSpPr>
              <p:nvPr/>
            </p:nvSpPr>
            <p:spPr bwMode="black">
              <a:xfrm>
                <a:off x="4051671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9" y="4033"/>
                    </a:moveTo>
                    <a:lnTo>
                      <a:pt x="6807" y="4033"/>
                    </a:lnTo>
                    <a:cubicBezTo>
                      <a:pt x="8422" y="1570"/>
                      <a:pt x="11789" y="0"/>
                      <a:pt x="16183" y="0"/>
                    </a:cubicBezTo>
                    <a:cubicBezTo>
                      <a:pt x="18084" y="0"/>
                      <a:pt x="19992" y="407"/>
                      <a:pt x="21600" y="1032"/>
                    </a:cubicBezTo>
                    <a:lnTo>
                      <a:pt x="18599" y="4709"/>
                    </a:lnTo>
                    <a:cubicBezTo>
                      <a:pt x="17430" y="4079"/>
                      <a:pt x="16107" y="3856"/>
                      <a:pt x="14571" y="3856"/>
                    </a:cubicBezTo>
                    <a:cubicBezTo>
                      <a:pt x="7464" y="3856"/>
                      <a:pt x="6589" y="7887"/>
                      <a:pt x="6589" y="11294"/>
                    </a:cubicBezTo>
                    <a:lnTo>
                      <a:pt x="6589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9" y="630"/>
                    </a:lnTo>
                    <a:lnTo>
                      <a:pt x="6589" y="4033"/>
                    </a:lnTo>
                    <a:close/>
                    <a:moveTo>
                      <a:pt x="6589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AutoShape 25"/>
              <p:cNvSpPr>
                <a:spLocks/>
              </p:cNvSpPr>
              <p:nvPr/>
            </p:nvSpPr>
            <p:spPr bwMode="black">
              <a:xfrm>
                <a:off x="4179770" y="2573903"/>
                <a:ext cx="33550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AutoShape 26"/>
              <p:cNvSpPr>
                <a:spLocks/>
              </p:cNvSpPr>
              <p:nvPr/>
            </p:nvSpPr>
            <p:spPr bwMode="black">
              <a:xfrm>
                <a:off x="4240769" y="2573903"/>
                <a:ext cx="177661" cy="2866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507" y="19091"/>
                    </a:moveTo>
                    <a:lnTo>
                      <a:pt x="17418" y="19091"/>
                    </a:lnTo>
                    <a:cubicBezTo>
                      <a:pt x="15778" y="20585"/>
                      <a:pt x="13187" y="21600"/>
                      <a:pt x="10186" y="21600"/>
                    </a:cubicBezTo>
                    <a:cubicBezTo>
                      <a:pt x="3638" y="21600"/>
                      <a:pt x="0" y="18247"/>
                      <a:pt x="0" y="14468"/>
                    </a:cubicBezTo>
                    <a:cubicBezTo>
                      <a:pt x="0" y="10860"/>
                      <a:pt x="3863" y="7561"/>
                      <a:pt x="10005" y="7561"/>
                    </a:cubicBezTo>
                    <a:cubicBezTo>
                      <a:pt x="13187" y="7561"/>
                      <a:pt x="15734" y="8577"/>
                      <a:pt x="17418" y="10154"/>
                    </a:cubicBezTo>
                    <a:lnTo>
                      <a:pt x="17507" y="10154"/>
                    </a:lnTo>
                    <a:lnTo>
                      <a:pt x="17507" y="0"/>
                    </a:lnTo>
                    <a:lnTo>
                      <a:pt x="21600" y="0"/>
                    </a:lnTo>
                    <a:lnTo>
                      <a:pt x="21600" y="21150"/>
                    </a:lnTo>
                    <a:lnTo>
                      <a:pt x="17507" y="21150"/>
                    </a:lnTo>
                    <a:lnTo>
                      <a:pt x="17507" y="19091"/>
                    </a:lnTo>
                    <a:close/>
                    <a:moveTo>
                      <a:pt x="17733" y="14553"/>
                    </a:moveTo>
                    <a:cubicBezTo>
                      <a:pt x="17733" y="11986"/>
                      <a:pt x="15233" y="9816"/>
                      <a:pt x="10822" y="9816"/>
                    </a:cubicBezTo>
                    <a:cubicBezTo>
                      <a:pt x="6591" y="9816"/>
                      <a:pt x="4090" y="12100"/>
                      <a:pt x="4090" y="14553"/>
                    </a:cubicBezTo>
                    <a:cubicBezTo>
                      <a:pt x="4090" y="17034"/>
                      <a:pt x="6500" y="19345"/>
                      <a:pt x="10822" y="19345"/>
                    </a:cubicBezTo>
                    <a:cubicBezTo>
                      <a:pt x="15277" y="19345"/>
                      <a:pt x="17733" y="17147"/>
                      <a:pt x="17733" y="14553"/>
                    </a:cubicBezTo>
                    <a:close/>
                    <a:moveTo>
                      <a:pt x="17733" y="1455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AutoShape 27"/>
              <p:cNvSpPr>
                <a:spLocks/>
              </p:cNvSpPr>
              <p:nvPr/>
            </p:nvSpPr>
            <p:spPr bwMode="black">
              <a:xfrm>
                <a:off x="4490867" y="2561703"/>
                <a:ext cx="186811" cy="2958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18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4632" y="10239"/>
                    </a:lnTo>
                    <a:cubicBezTo>
                      <a:pt x="16007" y="9173"/>
                      <a:pt x="17603" y="7855"/>
                      <a:pt x="17603" y="6452"/>
                    </a:cubicBezTo>
                    <a:cubicBezTo>
                      <a:pt x="17603" y="4236"/>
                      <a:pt x="14502" y="2415"/>
                      <a:pt x="11042" y="2415"/>
                    </a:cubicBezTo>
                    <a:cubicBezTo>
                      <a:pt x="7627" y="2415"/>
                      <a:pt x="4831" y="4152"/>
                      <a:pt x="4610" y="6284"/>
                    </a:cubicBezTo>
                    <a:lnTo>
                      <a:pt x="440" y="6284"/>
                    </a:lnTo>
                    <a:cubicBezTo>
                      <a:pt x="1108" y="2525"/>
                      <a:pt x="4965" y="0"/>
                      <a:pt x="11042" y="0"/>
                    </a:cubicBezTo>
                    <a:cubicBezTo>
                      <a:pt x="16722" y="0"/>
                      <a:pt x="21600" y="2665"/>
                      <a:pt x="21600" y="6341"/>
                    </a:cubicBezTo>
                    <a:cubicBezTo>
                      <a:pt x="21600" y="7911"/>
                      <a:pt x="20669" y="9481"/>
                      <a:pt x="19115" y="10688"/>
                    </a:cubicBezTo>
                    <a:lnTo>
                      <a:pt x="8115" y="19188"/>
                    </a:lnTo>
                    <a:lnTo>
                      <a:pt x="21600" y="19188"/>
                    </a:lnTo>
                    <a:close/>
                    <a:moveTo>
                      <a:pt x="21600" y="19187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AutoShape 28"/>
              <p:cNvSpPr>
                <a:spLocks/>
              </p:cNvSpPr>
              <p:nvPr/>
            </p:nvSpPr>
            <p:spPr bwMode="black">
              <a:xfrm>
                <a:off x="4716565" y="2561703"/>
                <a:ext cx="20206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1"/>
                    </a:moveTo>
                    <a:cubicBezTo>
                      <a:pt x="0" y="6541"/>
                      <a:pt x="2790" y="0"/>
                      <a:pt x="10798" y="0"/>
                    </a:cubicBezTo>
                    <a:cubicBezTo>
                      <a:pt x="18808" y="0"/>
                      <a:pt x="21600" y="6541"/>
                      <a:pt x="21600" y="10801"/>
                    </a:cubicBezTo>
                    <a:cubicBezTo>
                      <a:pt x="21600" y="15032"/>
                      <a:pt x="18769" y="21600"/>
                      <a:pt x="10798" y="21600"/>
                    </a:cubicBezTo>
                    <a:cubicBezTo>
                      <a:pt x="2835" y="21600"/>
                      <a:pt x="0" y="15032"/>
                      <a:pt x="0" y="10801"/>
                    </a:cubicBezTo>
                    <a:close/>
                    <a:moveTo>
                      <a:pt x="3697" y="10774"/>
                    </a:moveTo>
                    <a:cubicBezTo>
                      <a:pt x="3697" y="13631"/>
                      <a:pt x="5255" y="19293"/>
                      <a:pt x="10797" y="19293"/>
                    </a:cubicBezTo>
                    <a:cubicBezTo>
                      <a:pt x="16342" y="19293"/>
                      <a:pt x="17903" y="13631"/>
                      <a:pt x="17903" y="10774"/>
                    </a:cubicBezTo>
                    <a:cubicBezTo>
                      <a:pt x="17903" y="7915"/>
                      <a:pt x="16343" y="2200"/>
                      <a:pt x="10797" y="2200"/>
                    </a:cubicBezTo>
                    <a:cubicBezTo>
                      <a:pt x="5255" y="2200"/>
                      <a:pt x="3697" y="7915"/>
                      <a:pt x="3697" y="10774"/>
                    </a:cubicBezTo>
                    <a:close/>
                    <a:moveTo>
                      <a:pt x="3697" y="1077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AutoShape 29"/>
              <p:cNvSpPr>
                <a:spLocks/>
              </p:cNvSpPr>
              <p:nvPr/>
            </p:nvSpPr>
            <p:spPr bwMode="black">
              <a:xfrm>
                <a:off x="4936162" y="2567803"/>
                <a:ext cx="84637" cy="2897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464"/>
                    </a:moveTo>
                    <a:lnTo>
                      <a:pt x="5075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12799" y="21600"/>
                    </a:lnTo>
                    <a:lnTo>
                      <a:pt x="12799" y="2464"/>
                    </a:lnTo>
                    <a:lnTo>
                      <a:pt x="0" y="2464"/>
                    </a:lnTo>
                    <a:close/>
                    <a:moveTo>
                      <a:pt x="0" y="246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utoShape 30"/>
              <p:cNvSpPr>
                <a:spLocks/>
              </p:cNvSpPr>
              <p:nvPr/>
            </p:nvSpPr>
            <p:spPr bwMode="black">
              <a:xfrm>
                <a:off x="5076461" y="2561703"/>
                <a:ext cx="18071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182" y="9126"/>
                    </a:moveTo>
                    <a:cubicBezTo>
                      <a:pt x="13896" y="9126"/>
                      <a:pt x="16971" y="8300"/>
                      <a:pt x="16971" y="5800"/>
                    </a:cubicBezTo>
                    <a:cubicBezTo>
                      <a:pt x="16971" y="3710"/>
                      <a:pt x="14401" y="2253"/>
                      <a:pt x="10962" y="2253"/>
                    </a:cubicBezTo>
                    <a:cubicBezTo>
                      <a:pt x="7843" y="2253"/>
                      <a:pt x="5688" y="3438"/>
                      <a:pt x="5231" y="5222"/>
                    </a:cubicBezTo>
                    <a:lnTo>
                      <a:pt x="966" y="5222"/>
                    </a:lnTo>
                    <a:cubicBezTo>
                      <a:pt x="1792" y="1815"/>
                      <a:pt x="5412" y="0"/>
                      <a:pt x="11100" y="0"/>
                    </a:cubicBezTo>
                    <a:cubicBezTo>
                      <a:pt x="16605" y="0"/>
                      <a:pt x="21096" y="2117"/>
                      <a:pt x="21096" y="5580"/>
                    </a:cubicBezTo>
                    <a:cubicBezTo>
                      <a:pt x="21096" y="7613"/>
                      <a:pt x="19628" y="9261"/>
                      <a:pt x="16693" y="10250"/>
                    </a:cubicBezTo>
                    <a:cubicBezTo>
                      <a:pt x="20089" y="11212"/>
                      <a:pt x="21600" y="13164"/>
                      <a:pt x="21600" y="15390"/>
                    </a:cubicBezTo>
                    <a:cubicBezTo>
                      <a:pt x="21600" y="19266"/>
                      <a:pt x="16742" y="21600"/>
                      <a:pt x="10550" y="21600"/>
                    </a:cubicBezTo>
                    <a:cubicBezTo>
                      <a:pt x="5134" y="21600"/>
                      <a:pt x="278" y="19459"/>
                      <a:pt x="0" y="16051"/>
                    </a:cubicBezTo>
                    <a:lnTo>
                      <a:pt x="4173" y="16051"/>
                    </a:lnTo>
                    <a:cubicBezTo>
                      <a:pt x="4586" y="18084"/>
                      <a:pt x="7567" y="19347"/>
                      <a:pt x="10874" y="19347"/>
                    </a:cubicBezTo>
                    <a:cubicBezTo>
                      <a:pt x="14723" y="19347"/>
                      <a:pt x="17475" y="17534"/>
                      <a:pt x="17475" y="15281"/>
                    </a:cubicBezTo>
                    <a:cubicBezTo>
                      <a:pt x="17475" y="12642"/>
                      <a:pt x="14451" y="11076"/>
                      <a:pt x="10183" y="11269"/>
                    </a:cubicBezTo>
                    <a:lnTo>
                      <a:pt x="10183" y="9126"/>
                    </a:lnTo>
                    <a:close/>
                    <a:moveTo>
                      <a:pt x="10182" y="912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3563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>
                <a:solidFill>
                  <a:srgbClr val="B3B3B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B3B3B3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33375" y="6327776"/>
            <a:ext cx="1359950" cy="286780"/>
            <a:chOff x="333375" y="6327776"/>
            <a:chExt cx="1359950" cy="286780"/>
          </a:xfrm>
        </p:grpSpPr>
        <p:sp>
          <p:nvSpPr>
            <p:cNvPr id="34" name="Rectangle 23"/>
            <p:cNvSpPr>
              <a:spLocks/>
            </p:cNvSpPr>
            <p:nvPr/>
          </p:nvSpPr>
          <p:spPr bwMode="black">
            <a:xfrm>
              <a:off x="339559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black">
            <a:xfrm>
              <a:off x="409644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black">
            <a:xfrm>
              <a:off x="551874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black">
            <a:xfrm>
              <a:off x="642572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black">
            <a:xfrm>
              <a:off x="805415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8"/>
            <p:cNvSpPr>
              <a:spLocks/>
            </p:cNvSpPr>
            <p:nvPr/>
          </p:nvSpPr>
          <p:spPr bwMode="black">
            <a:xfrm>
              <a:off x="910542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9"/>
            <p:cNvSpPr>
              <a:spLocks/>
            </p:cNvSpPr>
            <p:nvPr/>
          </p:nvSpPr>
          <p:spPr bwMode="black">
            <a:xfrm>
              <a:off x="1131103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0"/>
            <p:cNvSpPr>
              <a:spLocks/>
            </p:cNvSpPr>
            <p:nvPr/>
          </p:nvSpPr>
          <p:spPr bwMode="black">
            <a:xfrm>
              <a:off x="1287762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1"/>
            <p:cNvSpPr>
              <a:spLocks/>
            </p:cNvSpPr>
            <p:nvPr/>
          </p:nvSpPr>
          <p:spPr bwMode="black">
            <a:xfrm>
              <a:off x="1380522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2"/>
            <p:cNvSpPr>
              <a:spLocks/>
            </p:cNvSpPr>
            <p:nvPr/>
          </p:nvSpPr>
          <p:spPr bwMode="black">
            <a:xfrm>
              <a:off x="1442360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3"/>
            <p:cNvSpPr>
              <a:spLocks/>
            </p:cNvSpPr>
            <p:nvPr/>
          </p:nvSpPr>
          <p:spPr bwMode="black">
            <a:xfrm>
              <a:off x="155367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4"/>
            <p:cNvSpPr>
              <a:spLocks/>
            </p:cNvSpPr>
            <p:nvPr/>
          </p:nvSpPr>
          <p:spPr bwMode="black">
            <a:xfrm>
              <a:off x="33337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5"/>
            <p:cNvSpPr>
              <a:spLocks/>
            </p:cNvSpPr>
            <p:nvPr/>
          </p:nvSpPr>
          <p:spPr bwMode="black">
            <a:xfrm>
              <a:off x="44880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black">
            <a:xfrm>
              <a:off x="56424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67967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79510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91054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10280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125890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114347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13743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576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3B3B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971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3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2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1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0776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634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4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7876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202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 bwMode="black">
          <a:xfrm>
            <a:off x="333375" y="6327776"/>
            <a:ext cx="1359950" cy="286780"/>
            <a:chOff x="1756249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762433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832518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974748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2065446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2228289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333416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553977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0"/>
            <p:cNvSpPr>
              <a:spLocks/>
            </p:cNvSpPr>
            <p:nvPr/>
          </p:nvSpPr>
          <p:spPr bwMode="black">
            <a:xfrm>
              <a:off x="2710636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31"/>
            <p:cNvSpPr>
              <a:spLocks/>
            </p:cNvSpPr>
            <p:nvPr/>
          </p:nvSpPr>
          <p:spPr bwMode="black">
            <a:xfrm>
              <a:off x="2803396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2"/>
            <p:cNvSpPr>
              <a:spLocks/>
            </p:cNvSpPr>
            <p:nvPr/>
          </p:nvSpPr>
          <p:spPr bwMode="black">
            <a:xfrm>
              <a:off x="2865234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3"/>
            <p:cNvSpPr>
              <a:spLocks/>
            </p:cNvSpPr>
            <p:nvPr/>
          </p:nvSpPr>
          <p:spPr bwMode="black">
            <a:xfrm>
              <a:off x="2976545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34"/>
            <p:cNvSpPr>
              <a:spLocks/>
            </p:cNvSpPr>
            <p:nvPr/>
          </p:nvSpPr>
          <p:spPr bwMode="black">
            <a:xfrm>
              <a:off x="175624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5"/>
            <p:cNvSpPr>
              <a:spLocks/>
            </p:cNvSpPr>
            <p:nvPr/>
          </p:nvSpPr>
          <p:spPr bwMode="black">
            <a:xfrm>
              <a:off x="187168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36"/>
            <p:cNvSpPr>
              <a:spLocks/>
            </p:cNvSpPr>
            <p:nvPr/>
          </p:nvSpPr>
          <p:spPr bwMode="black">
            <a:xfrm>
              <a:off x="198711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210255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221798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233341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24509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268177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256634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27972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6976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93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black">
          <a:xfrm>
            <a:off x="1749509" y="1580102"/>
            <a:ext cx="3502315" cy="738550"/>
            <a:chOff x="1454796" y="1538312"/>
            <a:chExt cx="3700486" cy="780339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471623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662326" y="1970899"/>
              <a:ext cx="343547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049342" y="1774588"/>
              <a:ext cx="236977" cy="5335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296134" y="1970899"/>
              <a:ext cx="39262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739239" y="1976508"/>
              <a:ext cx="244690" cy="3302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025293" y="1970899"/>
              <a:ext cx="552480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625449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051727" y="1881156"/>
              <a:ext cx="218046" cy="4234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304129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472395" y="1970899"/>
              <a:ext cx="258713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775278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4547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17688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082994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3970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7111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02529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34500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39732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6591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287302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5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 bwMode="black">
          <a:xfrm>
            <a:off x="1770851" y="998810"/>
            <a:ext cx="3356021" cy="1308912"/>
            <a:chOff x="1764194" y="1506414"/>
            <a:chExt cx="3476204" cy="1355786"/>
          </a:xfrm>
        </p:grpSpPr>
        <p:sp>
          <p:nvSpPr>
            <p:cNvPr id="27" name="AutoShape 1"/>
            <p:cNvSpPr>
              <a:spLocks/>
            </p:cNvSpPr>
            <p:nvPr/>
          </p:nvSpPr>
          <p:spPr bwMode="black">
            <a:xfrm>
              <a:off x="3240379" y="1567413"/>
              <a:ext cx="497145" cy="398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"/>
            <p:cNvSpPr>
              <a:spLocks/>
            </p:cNvSpPr>
            <p:nvPr/>
          </p:nvSpPr>
          <p:spPr bwMode="black">
            <a:xfrm>
              <a:off x="2703585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4203" y="21600"/>
                  </a:lnTo>
                  <a:lnTo>
                    <a:pt x="21600" y="10351"/>
                  </a:lnTo>
                  <a:lnTo>
                    <a:pt x="14794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3"/>
            <p:cNvSpPr>
              <a:spLocks/>
            </p:cNvSpPr>
            <p:nvPr/>
          </p:nvSpPr>
          <p:spPr bwMode="black">
            <a:xfrm>
              <a:off x="3484377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806" y="0"/>
                  </a:lnTo>
                  <a:lnTo>
                    <a:pt x="0" y="10351"/>
                  </a:lnTo>
                  <a:lnTo>
                    <a:pt x="7397" y="2160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4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5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6"/>
            <p:cNvSpPr>
              <a:spLocks/>
            </p:cNvSpPr>
            <p:nvPr/>
          </p:nvSpPr>
          <p:spPr bwMode="black">
            <a:xfrm>
              <a:off x="4564066" y="1768711"/>
              <a:ext cx="118949" cy="4003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8261" y="21600"/>
                  </a:lnTo>
                  <a:lnTo>
                    <a:pt x="8261" y="3857"/>
                  </a:lnTo>
                  <a:lnTo>
                    <a:pt x="0" y="3857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black">
            <a:xfrm>
              <a:off x="4747064" y="1756511"/>
              <a:ext cx="261535" cy="416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19" y="10248"/>
                  </a:moveTo>
                  <a:cubicBezTo>
                    <a:pt x="20121" y="9195"/>
                    <a:pt x="21152" y="7704"/>
                    <a:pt x="21152" y="5944"/>
                  </a:cubicBezTo>
                  <a:cubicBezTo>
                    <a:pt x="21152" y="2500"/>
                    <a:pt x="16921" y="0"/>
                    <a:pt x="11090" y="0"/>
                  </a:cubicBezTo>
                  <a:cubicBezTo>
                    <a:pt x="5441" y="0"/>
                    <a:pt x="1732" y="2006"/>
                    <a:pt x="926" y="5504"/>
                  </a:cubicBezTo>
                  <a:lnTo>
                    <a:pt x="726" y="6369"/>
                  </a:lnTo>
                  <a:lnTo>
                    <a:pt x="6928" y="6369"/>
                  </a:lnTo>
                  <a:lnTo>
                    <a:pt x="7085" y="5727"/>
                  </a:lnTo>
                  <a:cubicBezTo>
                    <a:pt x="7408" y="4400"/>
                    <a:pt x="8858" y="3609"/>
                    <a:pt x="10969" y="3609"/>
                  </a:cubicBezTo>
                  <a:cubicBezTo>
                    <a:pt x="13394" y="3609"/>
                    <a:pt x="15090" y="4653"/>
                    <a:pt x="15090" y="6149"/>
                  </a:cubicBezTo>
                  <a:cubicBezTo>
                    <a:pt x="15090" y="7151"/>
                    <a:pt x="14590" y="8485"/>
                    <a:pt x="10279" y="8485"/>
                  </a:cubicBezTo>
                  <a:lnTo>
                    <a:pt x="9078" y="8485"/>
                  </a:lnTo>
                  <a:lnTo>
                    <a:pt x="9078" y="12050"/>
                  </a:lnTo>
                  <a:lnTo>
                    <a:pt x="10370" y="11990"/>
                  </a:lnTo>
                  <a:cubicBezTo>
                    <a:pt x="13512" y="11845"/>
                    <a:pt x="15535" y="13011"/>
                    <a:pt x="15535" y="14966"/>
                  </a:cubicBezTo>
                  <a:cubicBezTo>
                    <a:pt x="15535" y="16691"/>
                    <a:pt x="13536" y="17991"/>
                    <a:pt x="10889" y="17991"/>
                  </a:cubicBezTo>
                  <a:cubicBezTo>
                    <a:pt x="8374" y="17991"/>
                    <a:pt x="6427" y="17004"/>
                    <a:pt x="6154" y="15590"/>
                  </a:cubicBezTo>
                  <a:lnTo>
                    <a:pt x="6026" y="14924"/>
                  </a:lnTo>
                  <a:lnTo>
                    <a:pt x="0" y="14924"/>
                  </a:lnTo>
                  <a:lnTo>
                    <a:pt x="60" y="15718"/>
                  </a:lnTo>
                  <a:cubicBezTo>
                    <a:pt x="319" y="19072"/>
                    <a:pt x="4853" y="21600"/>
                    <a:pt x="10604" y="21600"/>
                  </a:cubicBezTo>
                  <a:cubicBezTo>
                    <a:pt x="17078" y="21600"/>
                    <a:pt x="21600" y="18914"/>
                    <a:pt x="21600" y="15068"/>
                  </a:cubicBezTo>
                  <a:cubicBezTo>
                    <a:pt x="21600" y="13022"/>
                    <a:pt x="20388" y="11324"/>
                    <a:pt x="18219" y="10248"/>
                  </a:cubicBezTo>
                  <a:close/>
                  <a:moveTo>
                    <a:pt x="18219" y="10248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EB1C2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 bwMode="black">
            <a:xfrm>
              <a:off x="1764194" y="2561703"/>
              <a:ext cx="3476204" cy="300497"/>
              <a:chOff x="1764194" y="2561703"/>
              <a:chExt cx="3492978" cy="301947"/>
            </a:xfrm>
          </p:grpSpPr>
          <p:sp>
            <p:nvSpPr>
              <p:cNvPr id="58" name="AutoShape 11"/>
              <p:cNvSpPr>
                <a:spLocks/>
              </p:cNvSpPr>
              <p:nvPr/>
            </p:nvSpPr>
            <p:spPr bwMode="black">
              <a:xfrm>
                <a:off x="1764194" y="2573903"/>
                <a:ext cx="35075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AutoShape 12"/>
              <p:cNvSpPr>
                <a:spLocks/>
              </p:cNvSpPr>
              <p:nvPr/>
            </p:nvSpPr>
            <p:spPr bwMode="black">
              <a:xfrm>
                <a:off x="1831293" y="2677602"/>
                <a:ext cx="149449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875" y="3452"/>
                    </a:moveTo>
                    <a:lnTo>
                      <a:pt x="4982" y="3452"/>
                    </a:lnTo>
                    <a:cubicBezTo>
                      <a:pt x="6498" y="1211"/>
                      <a:pt x="9530" y="0"/>
                      <a:pt x="12617" y="0"/>
                    </a:cubicBezTo>
                    <a:cubicBezTo>
                      <a:pt x="19761" y="0"/>
                      <a:pt x="21600" y="3990"/>
                      <a:pt x="21600" y="9097"/>
                    </a:cubicBezTo>
                    <a:lnTo>
                      <a:pt x="21600" y="21600"/>
                    </a:lnTo>
                    <a:lnTo>
                      <a:pt x="16729" y="21600"/>
                    </a:lnTo>
                    <a:lnTo>
                      <a:pt x="16729" y="9592"/>
                    </a:lnTo>
                    <a:cubicBezTo>
                      <a:pt x="16729" y="6007"/>
                      <a:pt x="16132" y="3585"/>
                      <a:pt x="11154" y="3585"/>
                    </a:cubicBezTo>
                    <a:cubicBezTo>
                      <a:pt x="4875" y="3585"/>
                      <a:pt x="4875" y="8156"/>
                      <a:pt x="4875" y="11965"/>
                    </a:cubicBezTo>
                    <a:lnTo>
                      <a:pt x="4875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4875" y="630"/>
                    </a:lnTo>
                    <a:lnTo>
                      <a:pt x="4875" y="3452"/>
                    </a:lnTo>
                    <a:close/>
                    <a:moveTo>
                      <a:pt x="4875" y="345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utoShape 13"/>
              <p:cNvSpPr>
                <a:spLocks/>
              </p:cNvSpPr>
              <p:nvPr/>
            </p:nvSpPr>
            <p:spPr bwMode="black">
              <a:xfrm>
                <a:off x="2014292" y="2573903"/>
                <a:ext cx="95312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960"/>
                    </a:moveTo>
                    <a:cubicBezTo>
                      <a:pt x="20075" y="2729"/>
                      <a:pt x="18125" y="2414"/>
                      <a:pt x="16517" y="2414"/>
                    </a:cubicBezTo>
                    <a:cubicBezTo>
                      <a:pt x="11095" y="2414"/>
                      <a:pt x="11095" y="4742"/>
                      <a:pt x="11095" y="6063"/>
                    </a:cubicBezTo>
                    <a:lnTo>
                      <a:pt x="11095" y="8152"/>
                    </a:lnTo>
                    <a:lnTo>
                      <a:pt x="21599" y="8152"/>
                    </a:lnTo>
                    <a:lnTo>
                      <a:pt x="21599" y="10565"/>
                    </a:lnTo>
                    <a:lnTo>
                      <a:pt x="11095" y="10565"/>
                    </a:lnTo>
                    <a:lnTo>
                      <a:pt x="11095" y="21600"/>
                    </a:lnTo>
                    <a:lnTo>
                      <a:pt x="3475" y="21600"/>
                    </a:lnTo>
                    <a:lnTo>
                      <a:pt x="3475" y="10565"/>
                    </a:lnTo>
                    <a:lnTo>
                      <a:pt x="0" y="10565"/>
                    </a:lnTo>
                    <a:lnTo>
                      <a:pt x="0" y="8152"/>
                    </a:lnTo>
                    <a:lnTo>
                      <a:pt x="3475" y="8152"/>
                    </a:lnTo>
                    <a:lnTo>
                      <a:pt x="3475" y="5288"/>
                    </a:lnTo>
                    <a:cubicBezTo>
                      <a:pt x="3475" y="2357"/>
                      <a:pt x="6438" y="0"/>
                      <a:pt x="16261" y="0"/>
                    </a:cubicBezTo>
                    <a:cubicBezTo>
                      <a:pt x="18125" y="0"/>
                      <a:pt x="19906" y="116"/>
                      <a:pt x="21600" y="345"/>
                    </a:cubicBezTo>
                    <a:lnTo>
                      <a:pt x="21600" y="2960"/>
                    </a:lnTo>
                    <a:close/>
                    <a:moveTo>
                      <a:pt x="21600" y="296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AutoShape 14"/>
              <p:cNvSpPr>
                <a:spLocks/>
              </p:cNvSpPr>
              <p:nvPr/>
            </p:nvSpPr>
            <p:spPr bwMode="black">
              <a:xfrm>
                <a:off x="2111891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7" y="21599"/>
                      <a:pt x="10800" y="21599"/>
                    </a:cubicBezTo>
                    <a:cubicBezTo>
                      <a:pt x="4751" y="21599"/>
                      <a:pt x="0" y="16916"/>
                      <a:pt x="0" y="10802"/>
                    </a:cubicBezTo>
                    <a:cubicBezTo>
                      <a:pt x="0" y="4682"/>
                      <a:pt x="4751" y="0"/>
                      <a:pt x="10800" y="0"/>
                    </a:cubicBezTo>
                    <a:cubicBezTo>
                      <a:pt x="16847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3" y="17870"/>
                      <a:pt x="10799" y="17870"/>
                    </a:cubicBezTo>
                    <a:cubicBezTo>
                      <a:pt x="14642" y="17870"/>
                      <a:pt x="17711" y="14616"/>
                      <a:pt x="17711" y="10802"/>
                    </a:cubicBezTo>
                    <a:cubicBezTo>
                      <a:pt x="17711" y="6940"/>
                      <a:pt x="14642" y="3732"/>
                      <a:pt x="10799" y="3732"/>
                    </a:cubicBezTo>
                    <a:cubicBezTo>
                      <a:pt x="6953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AutoShape 15"/>
              <p:cNvSpPr>
                <a:spLocks/>
              </p:cNvSpPr>
              <p:nvPr/>
            </p:nvSpPr>
            <p:spPr bwMode="black">
              <a:xfrm>
                <a:off x="2331488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8" y="4033"/>
                    </a:moveTo>
                    <a:lnTo>
                      <a:pt x="6812" y="4033"/>
                    </a:lnTo>
                    <a:cubicBezTo>
                      <a:pt x="8421" y="1570"/>
                      <a:pt x="11791" y="0"/>
                      <a:pt x="16182" y="0"/>
                    </a:cubicBezTo>
                    <a:cubicBezTo>
                      <a:pt x="18086" y="0"/>
                      <a:pt x="19989" y="407"/>
                      <a:pt x="21600" y="1032"/>
                    </a:cubicBezTo>
                    <a:lnTo>
                      <a:pt x="18599" y="4709"/>
                    </a:lnTo>
                    <a:cubicBezTo>
                      <a:pt x="17431" y="4079"/>
                      <a:pt x="16109" y="3856"/>
                      <a:pt x="14573" y="3856"/>
                    </a:cubicBezTo>
                    <a:cubicBezTo>
                      <a:pt x="7469" y="3856"/>
                      <a:pt x="6587" y="7887"/>
                      <a:pt x="6587" y="11294"/>
                    </a:cubicBezTo>
                    <a:lnTo>
                      <a:pt x="6587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7" y="630"/>
                    </a:lnTo>
                    <a:lnTo>
                      <a:pt x="6587" y="4033"/>
                    </a:lnTo>
                    <a:close/>
                    <a:moveTo>
                      <a:pt x="6588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AutoShape 16"/>
              <p:cNvSpPr>
                <a:spLocks/>
              </p:cNvSpPr>
              <p:nvPr/>
            </p:nvSpPr>
            <p:spPr bwMode="black">
              <a:xfrm>
                <a:off x="2459587" y="2677602"/>
                <a:ext cx="243235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991" y="3273"/>
                    </a:moveTo>
                    <a:lnTo>
                      <a:pt x="3056" y="3273"/>
                    </a:lnTo>
                    <a:cubicBezTo>
                      <a:pt x="3923" y="1436"/>
                      <a:pt x="5483" y="0"/>
                      <a:pt x="7179" y="0"/>
                    </a:cubicBezTo>
                    <a:cubicBezTo>
                      <a:pt x="9205" y="0"/>
                      <a:pt x="10668" y="1393"/>
                      <a:pt x="11665" y="3719"/>
                    </a:cubicBezTo>
                    <a:cubicBezTo>
                      <a:pt x="12628" y="1481"/>
                      <a:pt x="14489" y="0"/>
                      <a:pt x="16450" y="0"/>
                    </a:cubicBezTo>
                    <a:cubicBezTo>
                      <a:pt x="20536" y="0"/>
                      <a:pt x="21600" y="4302"/>
                      <a:pt x="21600" y="9055"/>
                    </a:cubicBezTo>
                    <a:lnTo>
                      <a:pt x="21600" y="21600"/>
                    </a:lnTo>
                    <a:lnTo>
                      <a:pt x="18610" y="21600"/>
                    </a:lnTo>
                    <a:lnTo>
                      <a:pt x="18610" y="9727"/>
                    </a:lnTo>
                    <a:cubicBezTo>
                      <a:pt x="18610" y="7036"/>
                      <a:pt x="18342" y="3585"/>
                      <a:pt x="15716" y="3585"/>
                    </a:cubicBezTo>
                    <a:cubicBezTo>
                      <a:pt x="12529" y="3585"/>
                      <a:pt x="12296" y="8067"/>
                      <a:pt x="12296" y="11294"/>
                    </a:cubicBezTo>
                    <a:lnTo>
                      <a:pt x="12296" y="21600"/>
                    </a:lnTo>
                    <a:lnTo>
                      <a:pt x="9304" y="21600"/>
                    </a:lnTo>
                    <a:lnTo>
                      <a:pt x="9304" y="10487"/>
                    </a:lnTo>
                    <a:cubicBezTo>
                      <a:pt x="9304" y="7753"/>
                      <a:pt x="9205" y="3585"/>
                      <a:pt x="6446" y="3585"/>
                    </a:cubicBezTo>
                    <a:cubicBezTo>
                      <a:pt x="3258" y="3585"/>
                      <a:pt x="2990" y="8024"/>
                      <a:pt x="2990" y="11294"/>
                    </a:cubicBezTo>
                    <a:lnTo>
                      <a:pt x="2990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2990" y="630"/>
                    </a:lnTo>
                    <a:lnTo>
                      <a:pt x="2990" y="3273"/>
                    </a:lnTo>
                    <a:close/>
                    <a:moveTo>
                      <a:pt x="2991" y="327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AutoShape 17"/>
              <p:cNvSpPr>
                <a:spLocks/>
              </p:cNvSpPr>
              <p:nvPr/>
            </p:nvSpPr>
            <p:spPr bwMode="black">
              <a:xfrm>
                <a:off x="2727984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80" y="20038"/>
                      <a:pt x="13233" y="21600"/>
                      <a:pt x="10187" y="21600"/>
                    </a:cubicBezTo>
                    <a:cubicBezTo>
                      <a:pt x="3684" y="21600"/>
                      <a:pt x="0" y="16441"/>
                      <a:pt x="0" y="10627"/>
                    </a:cubicBezTo>
                    <a:cubicBezTo>
                      <a:pt x="0" y="5076"/>
                      <a:pt x="3866" y="0"/>
                      <a:pt x="10049" y="0"/>
                    </a:cubicBezTo>
                    <a:cubicBezTo>
                      <a:pt x="13186" y="0"/>
                      <a:pt x="15735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5" y="10758"/>
                    </a:moveTo>
                    <a:cubicBezTo>
                      <a:pt x="17735" y="6809"/>
                      <a:pt x="15235" y="3470"/>
                      <a:pt x="10823" y="3470"/>
                    </a:cubicBezTo>
                    <a:cubicBezTo>
                      <a:pt x="6595" y="3470"/>
                      <a:pt x="4091" y="6984"/>
                      <a:pt x="4091" y="10758"/>
                    </a:cubicBezTo>
                    <a:cubicBezTo>
                      <a:pt x="4091" y="14575"/>
                      <a:pt x="6503" y="18130"/>
                      <a:pt x="10823" y="18130"/>
                    </a:cubicBezTo>
                    <a:cubicBezTo>
                      <a:pt x="15281" y="18130"/>
                      <a:pt x="17735" y="14749"/>
                      <a:pt x="17735" y="10758"/>
                    </a:cubicBezTo>
                    <a:close/>
                    <a:moveTo>
                      <a:pt x="17735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AutoShape 18"/>
              <p:cNvSpPr>
                <a:spLocks/>
              </p:cNvSpPr>
              <p:nvPr/>
            </p:nvSpPr>
            <p:spPr bwMode="black">
              <a:xfrm>
                <a:off x="2935382" y="2616603"/>
                <a:ext cx="84637" cy="2424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26" y="21600"/>
                    </a:moveTo>
                    <a:lnTo>
                      <a:pt x="4665" y="21600"/>
                    </a:lnTo>
                    <a:lnTo>
                      <a:pt x="4665" y="8780"/>
                    </a:lnTo>
                    <a:lnTo>
                      <a:pt x="0" y="8780"/>
                    </a:lnTo>
                    <a:lnTo>
                      <a:pt x="0" y="5978"/>
                    </a:lnTo>
                    <a:lnTo>
                      <a:pt x="4665" y="5978"/>
                    </a:lnTo>
                    <a:lnTo>
                      <a:pt x="4665" y="0"/>
                    </a:lnTo>
                    <a:lnTo>
                      <a:pt x="13226" y="0"/>
                    </a:lnTo>
                    <a:lnTo>
                      <a:pt x="13226" y="5978"/>
                    </a:lnTo>
                    <a:lnTo>
                      <a:pt x="21600" y="5978"/>
                    </a:lnTo>
                    <a:lnTo>
                      <a:pt x="21600" y="8780"/>
                    </a:lnTo>
                    <a:lnTo>
                      <a:pt x="13226" y="8780"/>
                    </a:lnTo>
                    <a:lnTo>
                      <a:pt x="13226" y="21600"/>
                    </a:lnTo>
                    <a:close/>
                    <a:moveTo>
                      <a:pt x="13226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AutoShape 19"/>
              <p:cNvSpPr>
                <a:spLocks/>
              </p:cNvSpPr>
              <p:nvPr/>
            </p:nvSpPr>
            <p:spPr bwMode="black">
              <a:xfrm>
                <a:off x="3045181" y="2580003"/>
                <a:ext cx="45750" cy="2790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827"/>
                    </a:moveTo>
                    <a:cubicBezTo>
                      <a:pt x="21600" y="2812"/>
                      <a:pt x="16721" y="3596"/>
                      <a:pt x="10797" y="3596"/>
                    </a:cubicBezTo>
                    <a:cubicBezTo>
                      <a:pt x="4873" y="3596"/>
                      <a:pt x="0" y="2812"/>
                      <a:pt x="0" y="1827"/>
                    </a:cubicBezTo>
                    <a:cubicBezTo>
                      <a:pt x="0" y="813"/>
                      <a:pt x="4870" y="0"/>
                      <a:pt x="10797" y="0"/>
                    </a:cubicBezTo>
                    <a:cubicBezTo>
                      <a:pt x="16724" y="0"/>
                      <a:pt x="21600" y="813"/>
                      <a:pt x="21600" y="1827"/>
                    </a:cubicBezTo>
                    <a:close/>
                    <a:moveTo>
                      <a:pt x="18642" y="21600"/>
                    </a:moveTo>
                    <a:lnTo>
                      <a:pt x="2966" y="21600"/>
                    </a:lnTo>
                    <a:lnTo>
                      <a:pt x="2966" y="8032"/>
                    </a:lnTo>
                    <a:lnTo>
                      <a:pt x="18642" y="8032"/>
                    </a:lnTo>
                    <a:lnTo>
                      <a:pt x="18642" y="21600"/>
                    </a:lnTo>
                    <a:close/>
                    <a:moveTo>
                      <a:pt x="18642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AutoShape 20"/>
              <p:cNvSpPr>
                <a:spLocks/>
              </p:cNvSpPr>
              <p:nvPr/>
            </p:nvSpPr>
            <p:spPr bwMode="black">
              <a:xfrm>
                <a:off x="3118381" y="2677602"/>
                <a:ext cx="141824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378"/>
                    </a:moveTo>
                    <a:cubicBezTo>
                      <a:pt x="19556" y="4601"/>
                      <a:pt x="17054" y="3645"/>
                      <a:pt x="13982" y="3645"/>
                    </a:cubicBezTo>
                    <a:cubicBezTo>
                      <a:pt x="8981" y="3645"/>
                      <a:pt x="5114" y="7029"/>
                      <a:pt x="5114" y="10759"/>
                    </a:cubicBezTo>
                    <a:cubicBezTo>
                      <a:pt x="5114" y="14922"/>
                      <a:pt x="8925" y="17957"/>
                      <a:pt x="14323" y="17957"/>
                    </a:cubicBezTo>
                    <a:cubicBezTo>
                      <a:pt x="17279" y="17957"/>
                      <a:pt x="19667" y="16917"/>
                      <a:pt x="21600" y="15271"/>
                    </a:cubicBezTo>
                    <a:lnTo>
                      <a:pt x="21600" y="20258"/>
                    </a:lnTo>
                    <a:cubicBezTo>
                      <a:pt x="19270" y="21211"/>
                      <a:pt x="16941" y="21600"/>
                      <a:pt x="14267" y="21600"/>
                    </a:cubicBezTo>
                    <a:cubicBezTo>
                      <a:pt x="6421" y="21600"/>
                      <a:pt x="0" y="17003"/>
                      <a:pt x="0" y="10932"/>
                    </a:cubicBezTo>
                    <a:cubicBezTo>
                      <a:pt x="0" y="4641"/>
                      <a:pt x="6366" y="0"/>
                      <a:pt x="14550" y="0"/>
                    </a:cubicBezTo>
                    <a:cubicBezTo>
                      <a:pt x="16941" y="0"/>
                      <a:pt x="19556" y="434"/>
                      <a:pt x="21600" y="1348"/>
                    </a:cubicBezTo>
                    <a:lnTo>
                      <a:pt x="21600" y="6378"/>
                    </a:lnTo>
                    <a:close/>
                    <a:moveTo>
                      <a:pt x="21600" y="63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AutoShape 21"/>
              <p:cNvSpPr>
                <a:spLocks/>
              </p:cNvSpPr>
              <p:nvPr/>
            </p:nvSpPr>
            <p:spPr bwMode="black">
              <a:xfrm>
                <a:off x="3283079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79" y="20038"/>
                      <a:pt x="13232" y="21600"/>
                      <a:pt x="10188" y="21600"/>
                    </a:cubicBezTo>
                    <a:cubicBezTo>
                      <a:pt x="3682" y="21600"/>
                      <a:pt x="0" y="16441"/>
                      <a:pt x="0" y="10627"/>
                    </a:cubicBezTo>
                    <a:cubicBezTo>
                      <a:pt x="0" y="5076"/>
                      <a:pt x="3864" y="0"/>
                      <a:pt x="10050" y="0"/>
                    </a:cubicBezTo>
                    <a:cubicBezTo>
                      <a:pt x="13188" y="0"/>
                      <a:pt x="15733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6" y="10758"/>
                    </a:moveTo>
                    <a:cubicBezTo>
                      <a:pt x="17736" y="6809"/>
                      <a:pt x="15233" y="3470"/>
                      <a:pt x="10824" y="3470"/>
                    </a:cubicBezTo>
                    <a:cubicBezTo>
                      <a:pt x="6592" y="3470"/>
                      <a:pt x="4091" y="6984"/>
                      <a:pt x="4091" y="10758"/>
                    </a:cubicBezTo>
                    <a:cubicBezTo>
                      <a:pt x="4091" y="14575"/>
                      <a:pt x="6499" y="18130"/>
                      <a:pt x="10824" y="18130"/>
                    </a:cubicBezTo>
                    <a:cubicBezTo>
                      <a:pt x="15278" y="18130"/>
                      <a:pt x="17736" y="14749"/>
                      <a:pt x="17736" y="10758"/>
                    </a:cubicBezTo>
                    <a:close/>
                    <a:moveTo>
                      <a:pt x="17736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AutoShape 22"/>
              <p:cNvSpPr>
                <a:spLocks/>
              </p:cNvSpPr>
              <p:nvPr/>
            </p:nvSpPr>
            <p:spPr bwMode="black">
              <a:xfrm>
                <a:off x="3478277" y="2573903"/>
                <a:ext cx="394209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26" y="15578"/>
                    </a:moveTo>
                    <a:lnTo>
                      <a:pt x="10579" y="0"/>
                    </a:lnTo>
                    <a:lnTo>
                      <a:pt x="11001" y="0"/>
                    </a:lnTo>
                    <a:lnTo>
                      <a:pt x="15173" y="15578"/>
                    </a:lnTo>
                    <a:lnTo>
                      <a:pt x="19505" y="0"/>
                    </a:lnTo>
                    <a:lnTo>
                      <a:pt x="21600" y="0"/>
                    </a:lnTo>
                    <a:lnTo>
                      <a:pt x="15444" y="21600"/>
                    </a:lnTo>
                    <a:lnTo>
                      <a:pt x="14899" y="21600"/>
                    </a:lnTo>
                    <a:lnTo>
                      <a:pt x="10800" y="6663"/>
                    </a:lnTo>
                    <a:lnTo>
                      <a:pt x="6670" y="21600"/>
                    </a:lnTo>
                    <a:lnTo>
                      <a:pt x="6166" y="21600"/>
                    </a:lnTo>
                    <a:lnTo>
                      <a:pt x="0" y="0"/>
                    </a:lnTo>
                    <a:lnTo>
                      <a:pt x="2093" y="0"/>
                    </a:lnTo>
                    <a:lnTo>
                      <a:pt x="6426" y="15578"/>
                    </a:lnTo>
                    <a:close/>
                    <a:moveTo>
                      <a:pt x="6426" y="155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AutoShape 23"/>
              <p:cNvSpPr>
                <a:spLocks/>
              </p:cNvSpPr>
              <p:nvPr/>
            </p:nvSpPr>
            <p:spPr bwMode="black">
              <a:xfrm>
                <a:off x="3838173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8" y="21599"/>
                      <a:pt x="10799" y="21599"/>
                    </a:cubicBezTo>
                    <a:cubicBezTo>
                      <a:pt x="4752" y="21599"/>
                      <a:pt x="0" y="16916"/>
                      <a:pt x="0" y="10802"/>
                    </a:cubicBezTo>
                    <a:cubicBezTo>
                      <a:pt x="0" y="4682"/>
                      <a:pt x="4752" y="0"/>
                      <a:pt x="10799" y="0"/>
                    </a:cubicBezTo>
                    <a:cubicBezTo>
                      <a:pt x="16848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7" y="17870"/>
                      <a:pt x="10799" y="17870"/>
                    </a:cubicBezTo>
                    <a:cubicBezTo>
                      <a:pt x="14645" y="17870"/>
                      <a:pt x="17710" y="14616"/>
                      <a:pt x="17710" y="10802"/>
                    </a:cubicBezTo>
                    <a:cubicBezTo>
                      <a:pt x="17710" y="6940"/>
                      <a:pt x="14645" y="3732"/>
                      <a:pt x="10799" y="3732"/>
                    </a:cubicBezTo>
                    <a:cubicBezTo>
                      <a:pt x="6957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AutoShape 24"/>
              <p:cNvSpPr>
                <a:spLocks/>
              </p:cNvSpPr>
              <p:nvPr/>
            </p:nvSpPr>
            <p:spPr bwMode="black">
              <a:xfrm>
                <a:off x="4051671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9" y="4033"/>
                    </a:moveTo>
                    <a:lnTo>
                      <a:pt x="6807" y="4033"/>
                    </a:lnTo>
                    <a:cubicBezTo>
                      <a:pt x="8422" y="1570"/>
                      <a:pt x="11789" y="0"/>
                      <a:pt x="16183" y="0"/>
                    </a:cubicBezTo>
                    <a:cubicBezTo>
                      <a:pt x="18084" y="0"/>
                      <a:pt x="19992" y="407"/>
                      <a:pt x="21600" y="1032"/>
                    </a:cubicBezTo>
                    <a:lnTo>
                      <a:pt x="18599" y="4709"/>
                    </a:lnTo>
                    <a:cubicBezTo>
                      <a:pt x="17430" y="4079"/>
                      <a:pt x="16107" y="3856"/>
                      <a:pt x="14571" y="3856"/>
                    </a:cubicBezTo>
                    <a:cubicBezTo>
                      <a:pt x="7464" y="3856"/>
                      <a:pt x="6589" y="7887"/>
                      <a:pt x="6589" y="11294"/>
                    </a:cubicBezTo>
                    <a:lnTo>
                      <a:pt x="6589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9" y="630"/>
                    </a:lnTo>
                    <a:lnTo>
                      <a:pt x="6589" y="4033"/>
                    </a:lnTo>
                    <a:close/>
                    <a:moveTo>
                      <a:pt x="6589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AutoShape 25"/>
              <p:cNvSpPr>
                <a:spLocks/>
              </p:cNvSpPr>
              <p:nvPr/>
            </p:nvSpPr>
            <p:spPr bwMode="black">
              <a:xfrm>
                <a:off x="4179770" y="2573903"/>
                <a:ext cx="33550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AutoShape 26"/>
              <p:cNvSpPr>
                <a:spLocks/>
              </p:cNvSpPr>
              <p:nvPr/>
            </p:nvSpPr>
            <p:spPr bwMode="black">
              <a:xfrm>
                <a:off x="4240769" y="2573903"/>
                <a:ext cx="177661" cy="2866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507" y="19091"/>
                    </a:moveTo>
                    <a:lnTo>
                      <a:pt x="17418" y="19091"/>
                    </a:lnTo>
                    <a:cubicBezTo>
                      <a:pt x="15778" y="20585"/>
                      <a:pt x="13187" y="21600"/>
                      <a:pt x="10186" y="21600"/>
                    </a:cubicBezTo>
                    <a:cubicBezTo>
                      <a:pt x="3638" y="21600"/>
                      <a:pt x="0" y="18247"/>
                      <a:pt x="0" y="14468"/>
                    </a:cubicBezTo>
                    <a:cubicBezTo>
                      <a:pt x="0" y="10860"/>
                      <a:pt x="3863" y="7561"/>
                      <a:pt x="10005" y="7561"/>
                    </a:cubicBezTo>
                    <a:cubicBezTo>
                      <a:pt x="13187" y="7561"/>
                      <a:pt x="15734" y="8577"/>
                      <a:pt x="17418" y="10154"/>
                    </a:cubicBezTo>
                    <a:lnTo>
                      <a:pt x="17507" y="10154"/>
                    </a:lnTo>
                    <a:lnTo>
                      <a:pt x="17507" y="0"/>
                    </a:lnTo>
                    <a:lnTo>
                      <a:pt x="21600" y="0"/>
                    </a:lnTo>
                    <a:lnTo>
                      <a:pt x="21600" y="21150"/>
                    </a:lnTo>
                    <a:lnTo>
                      <a:pt x="17507" y="21150"/>
                    </a:lnTo>
                    <a:lnTo>
                      <a:pt x="17507" y="19091"/>
                    </a:lnTo>
                    <a:close/>
                    <a:moveTo>
                      <a:pt x="17733" y="14553"/>
                    </a:moveTo>
                    <a:cubicBezTo>
                      <a:pt x="17733" y="11986"/>
                      <a:pt x="15233" y="9816"/>
                      <a:pt x="10822" y="9816"/>
                    </a:cubicBezTo>
                    <a:cubicBezTo>
                      <a:pt x="6591" y="9816"/>
                      <a:pt x="4090" y="12100"/>
                      <a:pt x="4090" y="14553"/>
                    </a:cubicBezTo>
                    <a:cubicBezTo>
                      <a:pt x="4090" y="17034"/>
                      <a:pt x="6500" y="19345"/>
                      <a:pt x="10822" y="19345"/>
                    </a:cubicBezTo>
                    <a:cubicBezTo>
                      <a:pt x="15277" y="19345"/>
                      <a:pt x="17733" y="17147"/>
                      <a:pt x="17733" y="14553"/>
                    </a:cubicBezTo>
                    <a:close/>
                    <a:moveTo>
                      <a:pt x="17733" y="1455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AutoShape 27"/>
              <p:cNvSpPr>
                <a:spLocks/>
              </p:cNvSpPr>
              <p:nvPr/>
            </p:nvSpPr>
            <p:spPr bwMode="black">
              <a:xfrm>
                <a:off x="4490867" y="2561703"/>
                <a:ext cx="186811" cy="2958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18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4632" y="10239"/>
                    </a:lnTo>
                    <a:cubicBezTo>
                      <a:pt x="16007" y="9173"/>
                      <a:pt x="17603" y="7855"/>
                      <a:pt x="17603" y="6452"/>
                    </a:cubicBezTo>
                    <a:cubicBezTo>
                      <a:pt x="17603" y="4236"/>
                      <a:pt x="14502" y="2415"/>
                      <a:pt x="11042" y="2415"/>
                    </a:cubicBezTo>
                    <a:cubicBezTo>
                      <a:pt x="7627" y="2415"/>
                      <a:pt x="4831" y="4152"/>
                      <a:pt x="4610" y="6284"/>
                    </a:cubicBezTo>
                    <a:lnTo>
                      <a:pt x="440" y="6284"/>
                    </a:lnTo>
                    <a:cubicBezTo>
                      <a:pt x="1108" y="2525"/>
                      <a:pt x="4965" y="0"/>
                      <a:pt x="11042" y="0"/>
                    </a:cubicBezTo>
                    <a:cubicBezTo>
                      <a:pt x="16722" y="0"/>
                      <a:pt x="21600" y="2665"/>
                      <a:pt x="21600" y="6341"/>
                    </a:cubicBezTo>
                    <a:cubicBezTo>
                      <a:pt x="21600" y="7911"/>
                      <a:pt x="20669" y="9481"/>
                      <a:pt x="19115" y="10688"/>
                    </a:cubicBezTo>
                    <a:lnTo>
                      <a:pt x="8115" y="19188"/>
                    </a:lnTo>
                    <a:lnTo>
                      <a:pt x="21600" y="19188"/>
                    </a:lnTo>
                    <a:close/>
                    <a:moveTo>
                      <a:pt x="21600" y="19187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AutoShape 28"/>
              <p:cNvSpPr>
                <a:spLocks/>
              </p:cNvSpPr>
              <p:nvPr/>
            </p:nvSpPr>
            <p:spPr bwMode="black">
              <a:xfrm>
                <a:off x="4716565" y="2561703"/>
                <a:ext cx="20206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1"/>
                    </a:moveTo>
                    <a:cubicBezTo>
                      <a:pt x="0" y="6541"/>
                      <a:pt x="2790" y="0"/>
                      <a:pt x="10798" y="0"/>
                    </a:cubicBezTo>
                    <a:cubicBezTo>
                      <a:pt x="18808" y="0"/>
                      <a:pt x="21600" y="6541"/>
                      <a:pt x="21600" y="10801"/>
                    </a:cubicBezTo>
                    <a:cubicBezTo>
                      <a:pt x="21600" y="15032"/>
                      <a:pt x="18769" y="21600"/>
                      <a:pt x="10798" y="21600"/>
                    </a:cubicBezTo>
                    <a:cubicBezTo>
                      <a:pt x="2835" y="21600"/>
                      <a:pt x="0" y="15032"/>
                      <a:pt x="0" y="10801"/>
                    </a:cubicBezTo>
                    <a:close/>
                    <a:moveTo>
                      <a:pt x="3697" y="10774"/>
                    </a:moveTo>
                    <a:cubicBezTo>
                      <a:pt x="3697" y="13631"/>
                      <a:pt x="5255" y="19293"/>
                      <a:pt x="10797" y="19293"/>
                    </a:cubicBezTo>
                    <a:cubicBezTo>
                      <a:pt x="16342" y="19293"/>
                      <a:pt x="17903" y="13631"/>
                      <a:pt x="17903" y="10774"/>
                    </a:cubicBezTo>
                    <a:cubicBezTo>
                      <a:pt x="17903" y="7915"/>
                      <a:pt x="16343" y="2200"/>
                      <a:pt x="10797" y="2200"/>
                    </a:cubicBezTo>
                    <a:cubicBezTo>
                      <a:pt x="5255" y="2200"/>
                      <a:pt x="3697" y="7915"/>
                      <a:pt x="3697" y="10774"/>
                    </a:cubicBezTo>
                    <a:close/>
                    <a:moveTo>
                      <a:pt x="3697" y="1077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AutoShape 29"/>
              <p:cNvSpPr>
                <a:spLocks/>
              </p:cNvSpPr>
              <p:nvPr/>
            </p:nvSpPr>
            <p:spPr bwMode="black">
              <a:xfrm>
                <a:off x="4936162" y="2567803"/>
                <a:ext cx="84637" cy="2897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464"/>
                    </a:moveTo>
                    <a:lnTo>
                      <a:pt x="5075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12799" y="21600"/>
                    </a:lnTo>
                    <a:lnTo>
                      <a:pt x="12799" y="2464"/>
                    </a:lnTo>
                    <a:lnTo>
                      <a:pt x="0" y="2464"/>
                    </a:lnTo>
                    <a:close/>
                    <a:moveTo>
                      <a:pt x="0" y="246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utoShape 30"/>
              <p:cNvSpPr>
                <a:spLocks/>
              </p:cNvSpPr>
              <p:nvPr/>
            </p:nvSpPr>
            <p:spPr bwMode="black">
              <a:xfrm>
                <a:off x="5076461" y="2561703"/>
                <a:ext cx="18071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182" y="9126"/>
                    </a:moveTo>
                    <a:cubicBezTo>
                      <a:pt x="13896" y="9126"/>
                      <a:pt x="16971" y="8300"/>
                      <a:pt x="16971" y="5800"/>
                    </a:cubicBezTo>
                    <a:cubicBezTo>
                      <a:pt x="16971" y="3710"/>
                      <a:pt x="14401" y="2253"/>
                      <a:pt x="10962" y="2253"/>
                    </a:cubicBezTo>
                    <a:cubicBezTo>
                      <a:pt x="7843" y="2253"/>
                      <a:pt x="5688" y="3438"/>
                      <a:pt x="5231" y="5222"/>
                    </a:cubicBezTo>
                    <a:lnTo>
                      <a:pt x="966" y="5222"/>
                    </a:lnTo>
                    <a:cubicBezTo>
                      <a:pt x="1792" y="1815"/>
                      <a:pt x="5412" y="0"/>
                      <a:pt x="11100" y="0"/>
                    </a:cubicBezTo>
                    <a:cubicBezTo>
                      <a:pt x="16605" y="0"/>
                      <a:pt x="21096" y="2117"/>
                      <a:pt x="21096" y="5580"/>
                    </a:cubicBezTo>
                    <a:cubicBezTo>
                      <a:pt x="21096" y="7613"/>
                      <a:pt x="19628" y="9261"/>
                      <a:pt x="16693" y="10250"/>
                    </a:cubicBezTo>
                    <a:cubicBezTo>
                      <a:pt x="20089" y="11212"/>
                      <a:pt x="21600" y="13164"/>
                      <a:pt x="21600" y="15390"/>
                    </a:cubicBezTo>
                    <a:cubicBezTo>
                      <a:pt x="21600" y="19266"/>
                      <a:pt x="16742" y="21600"/>
                      <a:pt x="10550" y="21600"/>
                    </a:cubicBezTo>
                    <a:cubicBezTo>
                      <a:pt x="5134" y="21600"/>
                      <a:pt x="278" y="19459"/>
                      <a:pt x="0" y="16051"/>
                    </a:cubicBezTo>
                    <a:lnTo>
                      <a:pt x="4173" y="16051"/>
                    </a:lnTo>
                    <a:cubicBezTo>
                      <a:pt x="4586" y="18084"/>
                      <a:pt x="7567" y="19347"/>
                      <a:pt x="10874" y="19347"/>
                    </a:cubicBezTo>
                    <a:cubicBezTo>
                      <a:pt x="14723" y="19347"/>
                      <a:pt x="17475" y="17534"/>
                      <a:pt x="17475" y="15281"/>
                    </a:cubicBezTo>
                    <a:cubicBezTo>
                      <a:pt x="17475" y="12642"/>
                      <a:pt x="14451" y="11076"/>
                      <a:pt x="10183" y="11269"/>
                    </a:cubicBezTo>
                    <a:lnTo>
                      <a:pt x="10183" y="9126"/>
                    </a:lnTo>
                    <a:close/>
                    <a:moveTo>
                      <a:pt x="10182" y="912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19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2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2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16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>
                <a:solidFill>
                  <a:srgbClr val="B3B3B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B3B3B3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33375" y="6327776"/>
            <a:ext cx="1359950" cy="286780"/>
            <a:chOff x="333375" y="6327776"/>
            <a:chExt cx="1359950" cy="286780"/>
          </a:xfrm>
        </p:grpSpPr>
        <p:sp>
          <p:nvSpPr>
            <p:cNvPr id="34" name="Rectangle 23"/>
            <p:cNvSpPr>
              <a:spLocks/>
            </p:cNvSpPr>
            <p:nvPr/>
          </p:nvSpPr>
          <p:spPr bwMode="black">
            <a:xfrm>
              <a:off x="339559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black">
            <a:xfrm>
              <a:off x="409644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black">
            <a:xfrm>
              <a:off x="551874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black">
            <a:xfrm>
              <a:off x="642572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black">
            <a:xfrm>
              <a:off x="805415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8"/>
            <p:cNvSpPr>
              <a:spLocks/>
            </p:cNvSpPr>
            <p:nvPr/>
          </p:nvSpPr>
          <p:spPr bwMode="black">
            <a:xfrm>
              <a:off x="910542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9"/>
            <p:cNvSpPr>
              <a:spLocks/>
            </p:cNvSpPr>
            <p:nvPr/>
          </p:nvSpPr>
          <p:spPr bwMode="black">
            <a:xfrm>
              <a:off x="1131103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0"/>
            <p:cNvSpPr>
              <a:spLocks/>
            </p:cNvSpPr>
            <p:nvPr/>
          </p:nvSpPr>
          <p:spPr bwMode="black">
            <a:xfrm>
              <a:off x="1287762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1"/>
            <p:cNvSpPr>
              <a:spLocks/>
            </p:cNvSpPr>
            <p:nvPr/>
          </p:nvSpPr>
          <p:spPr bwMode="black">
            <a:xfrm>
              <a:off x="1380522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2"/>
            <p:cNvSpPr>
              <a:spLocks/>
            </p:cNvSpPr>
            <p:nvPr/>
          </p:nvSpPr>
          <p:spPr bwMode="black">
            <a:xfrm>
              <a:off x="1442360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3"/>
            <p:cNvSpPr>
              <a:spLocks/>
            </p:cNvSpPr>
            <p:nvPr/>
          </p:nvSpPr>
          <p:spPr bwMode="black">
            <a:xfrm>
              <a:off x="155367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4"/>
            <p:cNvSpPr>
              <a:spLocks/>
            </p:cNvSpPr>
            <p:nvPr/>
          </p:nvSpPr>
          <p:spPr bwMode="black">
            <a:xfrm>
              <a:off x="33337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5"/>
            <p:cNvSpPr>
              <a:spLocks/>
            </p:cNvSpPr>
            <p:nvPr/>
          </p:nvSpPr>
          <p:spPr bwMode="black">
            <a:xfrm>
              <a:off x="44880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black">
            <a:xfrm>
              <a:off x="56424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67967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79510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91054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10280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125890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114347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13743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629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3B3B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852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4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8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501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53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2649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49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3540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732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6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 bwMode="black">
          <a:xfrm>
            <a:off x="333375" y="6327776"/>
            <a:ext cx="1359950" cy="286780"/>
            <a:chOff x="1756249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762433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832518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974748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2065446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2228289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333416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553977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0"/>
            <p:cNvSpPr>
              <a:spLocks/>
            </p:cNvSpPr>
            <p:nvPr/>
          </p:nvSpPr>
          <p:spPr bwMode="black">
            <a:xfrm>
              <a:off x="2710636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31"/>
            <p:cNvSpPr>
              <a:spLocks/>
            </p:cNvSpPr>
            <p:nvPr/>
          </p:nvSpPr>
          <p:spPr bwMode="black">
            <a:xfrm>
              <a:off x="2803396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2"/>
            <p:cNvSpPr>
              <a:spLocks/>
            </p:cNvSpPr>
            <p:nvPr/>
          </p:nvSpPr>
          <p:spPr bwMode="black">
            <a:xfrm>
              <a:off x="2865234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3"/>
            <p:cNvSpPr>
              <a:spLocks/>
            </p:cNvSpPr>
            <p:nvPr/>
          </p:nvSpPr>
          <p:spPr bwMode="black">
            <a:xfrm>
              <a:off x="2976545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34"/>
            <p:cNvSpPr>
              <a:spLocks/>
            </p:cNvSpPr>
            <p:nvPr/>
          </p:nvSpPr>
          <p:spPr bwMode="black">
            <a:xfrm>
              <a:off x="175624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5"/>
            <p:cNvSpPr>
              <a:spLocks/>
            </p:cNvSpPr>
            <p:nvPr/>
          </p:nvSpPr>
          <p:spPr bwMode="black">
            <a:xfrm>
              <a:off x="187168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36"/>
            <p:cNvSpPr>
              <a:spLocks/>
            </p:cNvSpPr>
            <p:nvPr/>
          </p:nvSpPr>
          <p:spPr bwMode="black">
            <a:xfrm>
              <a:off x="198711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210255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221798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233341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24509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268177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256634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27972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1973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black">
          <a:xfrm>
            <a:off x="1749509" y="1580102"/>
            <a:ext cx="3502315" cy="738550"/>
            <a:chOff x="1454796" y="1538312"/>
            <a:chExt cx="3700486" cy="780339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471623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662326" y="1970899"/>
              <a:ext cx="343547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049342" y="1774588"/>
              <a:ext cx="236977" cy="5335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296134" y="1970899"/>
              <a:ext cx="39262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739239" y="1976508"/>
              <a:ext cx="244690" cy="3302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025293" y="1970899"/>
              <a:ext cx="552480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625449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051727" y="1881156"/>
              <a:ext cx="218046" cy="4234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304129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472395" y="1970899"/>
              <a:ext cx="258713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775278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4547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17688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082994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3970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7111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02529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34500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39732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6591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287302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48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 bwMode="black">
          <a:xfrm>
            <a:off x="1770851" y="998810"/>
            <a:ext cx="3356021" cy="1308912"/>
            <a:chOff x="1764194" y="1506414"/>
            <a:chExt cx="3476204" cy="1355786"/>
          </a:xfrm>
        </p:grpSpPr>
        <p:sp>
          <p:nvSpPr>
            <p:cNvPr id="27" name="AutoShape 1"/>
            <p:cNvSpPr>
              <a:spLocks/>
            </p:cNvSpPr>
            <p:nvPr/>
          </p:nvSpPr>
          <p:spPr bwMode="black">
            <a:xfrm>
              <a:off x="3240379" y="1567413"/>
              <a:ext cx="497145" cy="398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"/>
            <p:cNvSpPr>
              <a:spLocks/>
            </p:cNvSpPr>
            <p:nvPr/>
          </p:nvSpPr>
          <p:spPr bwMode="black">
            <a:xfrm>
              <a:off x="2703585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4203" y="21600"/>
                  </a:lnTo>
                  <a:lnTo>
                    <a:pt x="21600" y="10351"/>
                  </a:lnTo>
                  <a:lnTo>
                    <a:pt x="14794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3"/>
            <p:cNvSpPr>
              <a:spLocks/>
            </p:cNvSpPr>
            <p:nvPr/>
          </p:nvSpPr>
          <p:spPr bwMode="black">
            <a:xfrm>
              <a:off x="3484377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806" y="0"/>
                  </a:lnTo>
                  <a:lnTo>
                    <a:pt x="0" y="10351"/>
                  </a:lnTo>
                  <a:lnTo>
                    <a:pt x="7397" y="2160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4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5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6"/>
            <p:cNvSpPr>
              <a:spLocks/>
            </p:cNvSpPr>
            <p:nvPr/>
          </p:nvSpPr>
          <p:spPr bwMode="black">
            <a:xfrm>
              <a:off x="4564066" y="1768711"/>
              <a:ext cx="118949" cy="4003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8261" y="21600"/>
                  </a:lnTo>
                  <a:lnTo>
                    <a:pt x="8261" y="3857"/>
                  </a:lnTo>
                  <a:lnTo>
                    <a:pt x="0" y="3857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black">
            <a:xfrm>
              <a:off x="4747064" y="1756511"/>
              <a:ext cx="261535" cy="416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19" y="10248"/>
                  </a:moveTo>
                  <a:cubicBezTo>
                    <a:pt x="20121" y="9195"/>
                    <a:pt x="21152" y="7704"/>
                    <a:pt x="21152" y="5944"/>
                  </a:cubicBezTo>
                  <a:cubicBezTo>
                    <a:pt x="21152" y="2500"/>
                    <a:pt x="16921" y="0"/>
                    <a:pt x="11090" y="0"/>
                  </a:cubicBezTo>
                  <a:cubicBezTo>
                    <a:pt x="5441" y="0"/>
                    <a:pt x="1732" y="2006"/>
                    <a:pt x="926" y="5504"/>
                  </a:cubicBezTo>
                  <a:lnTo>
                    <a:pt x="726" y="6369"/>
                  </a:lnTo>
                  <a:lnTo>
                    <a:pt x="6928" y="6369"/>
                  </a:lnTo>
                  <a:lnTo>
                    <a:pt x="7085" y="5727"/>
                  </a:lnTo>
                  <a:cubicBezTo>
                    <a:pt x="7408" y="4400"/>
                    <a:pt x="8858" y="3609"/>
                    <a:pt x="10969" y="3609"/>
                  </a:cubicBezTo>
                  <a:cubicBezTo>
                    <a:pt x="13394" y="3609"/>
                    <a:pt x="15090" y="4653"/>
                    <a:pt x="15090" y="6149"/>
                  </a:cubicBezTo>
                  <a:cubicBezTo>
                    <a:pt x="15090" y="7151"/>
                    <a:pt x="14590" y="8485"/>
                    <a:pt x="10279" y="8485"/>
                  </a:cubicBezTo>
                  <a:lnTo>
                    <a:pt x="9078" y="8485"/>
                  </a:lnTo>
                  <a:lnTo>
                    <a:pt x="9078" y="12050"/>
                  </a:lnTo>
                  <a:lnTo>
                    <a:pt x="10370" y="11990"/>
                  </a:lnTo>
                  <a:cubicBezTo>
                    <a:pt x="13512" y="11845"/>
                    <a:pt x="15535" y="13011"/>
                    <a:pt x="15535" y="14966"/>
                  </a:cubicBezTo>
                  <a:cubicBezTo>
                    <a:pt x="15535" y="16691"/>
                    <a:pt x="13536" y="17991"/>
                    <a:pt x="10889" y="17991"/>
                  </a:cubicBezTo>
                  <a:cubicBezTo>
                    <a:pt x="8374" y="17991"/>
                    <a:pt x="6427" y="17004"/>
                    <a:pt x="6154" y="15590"/>
                  </a:cubicBezTo>
                  <a:lnTo>
                    <a:pt x="6026" y="14924"/>
                  </a:lnTo>
                  <a:lnTo>
                    <a:pt x="0" y="14924"/>
                  </a:lnTo>
                  <a:lnTo>
                    <a:pt x="60" y="15718"/>
                  </a:lnTo>
                  <a:cubicBezTo>
                    <a:pt x="319" y="19072"/>
                    <a:pt x="4853" y="21600"/>
                    <a:pt x="10604" y="21600"/>
                  </a:cubicBezTo>
                  <a:cubicBezTo>
                    <a:pt x="17078" y="21600"/>
                    <a:pt x="21600" y="18914"/>
                    <a:pt x="21600" y="15068"/>
                  </a:cubicBezTo>
                  <a:cubicBezTo>
                    <a:pt x="21600" y="13022"/>
                    <a:pt x="20388" y="11324"/>
                    <a:pt x="18219" y="10248"/>
                  </a:cubicBezTo>
                  <a:close/>
                  <a:moveTo>
                    <a:pt x="18219" y="10248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EB1C2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 bwMode="black">
            <a:xfrm>
              <a:off x="1764194" y="2561703"/>
              <a:ext cx="3476204" cy="300497"/>
              <a:chOff x="1764194" y="2561703"/>
              <a:chExt cx="3492978" cy="301947"/>
            </a:xfrm>
          </p:grpSpPr>
          <p:sp>
            <p:nvSpPr>
              <p:cNvPr id="58" name="AutoShape 11"/>
              <p:cNvSpPr>
                <a:spLocks/>
              </p:cNvSpPr>
              <p:nvPr/>
            </p:nvSpPr>
            <p:spPr bwMode="black">
              <a:xfrm>
                <a:off x="1764194" y="2573903"/>
                <a:ext cx="35075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AutoShape 12"/>
              <p:cNvSpPr>
                <a:spLocks/>
              </p:cNvSpPr>
              <p:nvPr/>
            </p:nvSpPr>
            <p:spPr bwMode="black">
              <a:xfrm>
                <a:off x="1831293" y="2677602"/>
                <a:ext cx="149449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875" y="3452"/>
                    </a:moveTo>
                    <a:lnTo>
                      <a:pt x="4982" y="3452"/>
                    </a:lnTo>
                    <a:cubicBezTo>
                      <a:pt x="6498" y="1211"/>
                      <a:pt x="9530" y="0"/>
                      <a:pt x="12617" y="0"/>
                    </a:cubicBezTo>
                    <a:cubicBezTo>
                      <a:pt x="19761" y="0"/>
                      <a:pt x="21600" y="3990"/>
                      <a:pt x="21600" y="9097"/>
                    </a:cubicBezTo>
                    <a:lnTo>
                      <a:pt x="21600" y="21600"/>
                    </a:lnTo>
                    <a:lnTo>
                      <a:pt x="16729" y="21600"/>
                    </a:lnTo>
                    <a:lnTo>
                      <a:pt x="16729" y="9592"/>
                    </a:lnTo>
                    <a:cubicBezTo>
                      <a:pt x="16729" y="6007"/>
                      <a:pt x="16132" y="3585"/>
                      <a:pt x="11154" y="3585"/>
                    </a:cubicBezTo>
                    <a:cubicBezTo>
                      <a:pt x="4875" y="3585"/>
                      <a:pt x="4875" y="8156"/>
                      <a:pt x="4875" y="11965"/>
                    </a:cubicBezTo>
                    <a:lnTo>
                      <a:pt x="4875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4875" y="630"/>
                    </a:lnTo>
                    <a:lnTo>
                      <a:pt x="4875" y="3452"/>
                    </a:lnTo>
                    <a:close/>
                    <a:moveTo>
                      <a:pt x="4875" y="345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utoShape 13"/>
              <p:cNvSpPr>
                <a:spLocks/>
              </p:cNvSpPr>
              <p:nvPr/>
            </p:nvSpPr>
            <p:spPr bwMode="black">
              <a:xfrm>
                <a:off x="2014292" y="2573903"/>
                <a:ext cx="95312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960"/>
                    </a:moveTo>
                    <a:cubicBezTo>
                      <a:pt x="20075" y="2729"/>
                      <a:pt x="18125" y="2414"/>
                      <a:pt x="16517" y="2414"/>
                    </a:cubicBezTo>
                    <a:cubicBezTo>
                      <a:pt x="11095" y="2414"/>
                      <a:pt x="11095" y="4742"/>
                      <a:pt x="11095" y="6063"/>
                    </a:cubicBezTo>
                    <a:lnTo>
                      <a:pt x="11095" y="8152"/>
                    </a:lnTo>
                    <a:lnTo>
                      <a:pt x="21599" y="8152"/>
                    </a:lnTo>
                    <a:lnTo>
                      <a:pt x="21599" y="10565"/>
                    </a:lnTo>
                    <a:lnTo>
                      <a:pt x="11095" y="10565"/>
                    </a:lnTo>
                    <a:lnTo>
                      <a:pt x="11095" y="21600"/>
                    </a:lnTo>
                    <a:lnTo>
                      <a:pt x="3475" y="21600"/>
                    </a:lnTo>
                    <a:lnTo>
                      <a:pt x="3475" y="10565"/>
                    </a:lnTo>
                    <a:lnTo>
                      <a:pt x="0" y="10565"/>
                    </a:lnTo>
                    <a:lnTo>
                      <a:pt x="0" y="8152"/>
                    </a:lnTo>
                    <a:lnTo>
                      <a:pt x="3475" y="8152"/>
                    </a:lnTo>
                    <a:lnTo>
                      <a:pt x="3475" y="5288"/>
                    </a:lnTo>
                    <a:cubicBezTo>
                      <a:pt x="3475" y="2357"/>
                      <a:pt x="6438" y="0"/>
                      <a:pt x="16261" y="0"/>
                    </a:cubicBezTo>
                    <a:cubicBezTo>
                      <a:pt x="18125" y="0"/>
                      <a:pt x="19906" y="116"/>
                      <a:pt x="21600" y="345"/>
                    </a:cubicBezTo>
                    <a:lnTo>
                      <a:pt x="21600" y="2960"/>
                    </a:lnTo>
                    <a:close/>
                    <a:moveTo>
                      <a:pt x="21600" y="296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AutoShape 14"/>
              <p:cNvSpPr>
                <a:spLocks/>
              </p:cNvSpPr>
              <p:nvPr/>
            </p:nvSpPr>
            <p:spPr bwMode="black">
              <a:xfrm>
                <a:off x="2111891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7" y="21599"/>
                      <a:pt x="10800" y="21599"/>
                    </a:cubicBezTo>
                    <a:cubicBezTo>
                      <a:pt x="4751" y="21599"/>
                      <a:pt x="0" y="16916"/>
                      <a:pt x="0" y="10802"/>
                    </a:cubicBezTo>
                    <a:cubicBezTo>
                      <a:pt x="0" y="4682"/>
                      <a:pt x="4751" y="0"/>
                      <a:pt x="10800" y="0"/>
                    </a:cubicBezTo>
                    <a:cubicBezTo>
                      <a:pt x="16847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3" y="17870"/>
                      <a:pt x="10799" y="17870"/>
                    </a:cubicBezTo>
                    <a:cubicBezTo>
                      <a:pt x="14642" y="17870"/>
                      <a:pt x="17711" y="14616"/>
                      <a:pt x="17711" y="10802"/>
                    </a:cubicBezTo>
                    <a:cubicBezTo>
                      <a:pt x="17711" y="6940"/>
                      <a:pt x="14642" y="3732"/>
                      <a:pt x="10799" y="3732"/>
                    </a:cubicBezTo>
                    <a:cubicBezTo>
                      <a:pt x="6953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AutoShape 15"/>
              <p:cNvSpPr>
                <a:spLocks/>
              </p:cNvSpPr>
              <p:nvPr/>
            </p:nvSpPr>
            <p:spPr bwMode="black">
              <a:xfrm>
                <a:off x="2331488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8" y="4033"/>
                    </a:moveTo>
                    <a:lnTo>
                      <a:pt x="6812" y="4033"/>
                    </a:lnTo>
                    <a:cubicBezTo>
                      <a:pt x="8421" y="1570"/>
                      <a:pt x="11791" y="0"/>
                      <a:pt x="16182" y="0"/>
                    </a:cubicBezTo>
                    <a:cubicBezTo>
                      <a:pt x="18086" y="0"/>
                      <a:pt x="19989" y="407"/>
                      <a:pt x="21600" y="1032"/>
                    </a:cubicBezTo>
                    <a:lnTo>
                      <a:pt x="18599" y="4709"/>
                    </a:lnTo>
                    <a:cubicBezTo>
                      <a:pt x="17431" y="4079"/>
                      <a:pt x="16109" y="3856"/>
                      <a:pt x="14573" y="3856"/>
                    </a:cubicBezTo>
                    <a:cubicBezTo>
                      <a:pt x="7469" y="3856"/>
                      <a:pt x="6587" y="7887"/>
                      <a:pt x="6587" y="11294"/>
                    </a:cubicBezTo>
                    <a:lnTo>
                      <a:pt x="6587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7" y="630"/>
                    </a:lnTo>
                    <a:lnTo>
                      <a:pt x="6587" y="4033"/>
                    </a:lnTo>
                    <a:close/>
                    <a:moveTo>
                      <a:pt x="6588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AutoShape 16"/>
              <p:cNvSpPr>
                <a:spLocks/>
              </p:cNvSpPr>
              <p:nvPr/>
            </p:nvSpPr>
            <p:spPr bwMode="black">
              <a:xfrm>
                <a:off x="2459587" y="2677602"/>
                <a:ext cx="243235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991" y="3273"/>
                    </a:moveTo>
                    <a:lnTo>
                      <a:pt x="3056" y="3273"/>
                    </a:lnTo>
                    <a:cubicBezTo>
                      <a:pt x="3923" y="1436"/>
                      <a:pt x="5483" y="0"/>
                      <a:pt x="7179" y="0"/>
                    </a:cubicBezTo>
                    <a:cubicBezTo>
                      <a:pt x="9205" y="0"/>
                      <a:pt x="10668" y="1393"/>
                      <a:pt x="11665" y="3719"/>
                    </a:cubicBezTo>
                    <a:cubicBezTo>
                      <a:pt x="12628" y="1481"/>
                      <a:pt x="14489" y="0"/>
                      <a:pt x="16450" y="0"/>
                    </a:cubicBezTo>
                    <a:cubicBezTo>
                      <a:pt x="20536" y="0"/>
                      <a:pt x="21600" y="4302"/>
                      <a:pt x="21600" y="9055"/>
                    </a:cubicBezTo>
                    <a:lnTo>
                      <a:pt x="21600" y="21600"/>
                    </a:lnTo>
                    <a:lnTo>
                      <a:pt x="18610" y="21600"/>
                    </a:lnTo>
                    <a:lnTo>
                      <a:pt x="18610" y="9727"/>
                    </a:lnTo>
                    <a:cubicBezTo>
                      <a:pt x="18610" y="7036"/>
                      <a:pt x="18342" y="3585"/>
                      <a:pt x="15716" y="3585"/>
                    </a:cubicBezTo>
                    <a:cubicBezTo>
                      <a:pt x="12529" y="3585"/>
                      <a:pt x="12296" y="8067"/>
                      <a:pt x="12296" y="11294"/>
                    </a:cubicBezTo>
                    <a:lnTo>
                      <a:pt x="12296" y="21600"/>
                    </a:lnTo>
                    <a:lnTo>
                      <a:pt x="9304" y="21600"/>
                    </a:lnTo>
                    <a:lnTo>
                      <a:pt x="9304" y="10487"/>
                    </a:lnTo>
                    <a:cubicBezTo>
                      <a:pt x="9304" y="7753"/>
                      <a:pt x="9205" y="3585"/>
                      <a:pt x="6446" y="3585"/>
                    </a:cubicBezTo>
                    <a:cubicBezTo>
                      <a:pt x="3258" y="3585"/>
                      <a:pt x="2990" y="8024"/>
                      <a:pt x="2990" y="11294"/>
                    </a:cubicBezTo>
                    <a:lnTo>
                      <a:pt x="2990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2990" y="630"/>
                    </a:lnTo>
                    <a:lnTo>
                      <a:pt x="2990" y="3273"/>
                    </a:lnTo>
                    <a:close/>
                    <a:moveTo>
                      <a:pt x="2991" y="327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AutoShape 17"/>
              <p:cNvSpPr>
                <a:spLocks/>
              </p:cNvSpPr>
              <p:nvPr/>
            </p:nvSpPr>
            <p:spPr bwMode="black">
              <a:xfrm>
                <a:off x="2727984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80" y="20038"/>
                      <a:pt x="13233" y="21600"/>
                      <a:pt x="10187" y="21600"/>
                    </a:cubicBezTo>
                    <a:cubicBezTo>
                      <a:pt x="3684" y="21600"/>
                      <a:pt x="0" y="16441"/>
                      <a:pt x="0" y="10627"/>
                    </a:cubicBezTo>
                    <a:cubicBezTo>
                      <a:pt x="0" y="5076"/>
                      <a:pt x="3866" y="0"/>
                      <a:pt x="10049" y="0"/>
                    </a:cubicBezTo>
                    <a:cubicBezTo>
                      <a:pt x="13186" y="0"/>
                      <a:pt x="15735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5" y="10758"/>
                    </a:moveTo>
                    <a:cubicBezTo>
                      <a:pt x="17735" y="6809"/>
                      <a:pt x="15235" y="3470"/>
                      <a:pt x="10823" y="3470"/>
                    </a:cubicBezTo>
                    <a:cubicBezTo>
                      <a:pt x="6595" y="3470"/>
                      <a:pt x="4091" y="6984"/>
                      <a:pt x="4091" y="10758"/>
                    </a:cubicBezTo>
                    <a:cubicBezTo>
                      <a:pt x="4091" y="14575"/>
                      <a:pt x="6503" y="18130"/>
                      <a:pt x="10823" y="18130"/>
                    </a:cubicBezTo>
                    <a:cubicBezTo>
                      <a:pt x="15281" y="18130"/>
                      <a:pt x="17735" y="14749"/>
                      <a:pt x="17735" y="10758"/>
                    </a:cubicBezTo>
                    <a:close/>
                    <a:moveTo>
                      <a:pt x="17735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AutoShape 18"/>
              <p:cNvSpPr>
                <a:spLocks/>
              </p:cNvSpPr>
              <p:nvPr/>
            </p:nvSpPr>
            <p:spPr bwMode="black">
              <a:xfrm>
                <a:off x="2935382" y="2616603"/>
                <a:ext cx="84637" cy="2424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26" y="21600"/>
                    </a:moveTo>
                    <a:lnTo>
                      <a:pt x="4665" y="21600"/>
                    </a:lnTo>
                    <a:lnTo>
                      <a:pt x="4665" y="8780"/>
                    </a:lnTo>
                    <a:lnTo>
                      <a:pt x="0" y="8780"/>
                    </a:lnTo>
                    <a:lnTo>
                      <a:pt x="0" y="5978"/>
                    </a:lnTo>
                    <a:lnTo>
                      <a:pt x="4665" y="5978"/>
                    </a:lnTo>
                    <a:lnTo>
                      <a:pt x="4665" y="0"/>
                    </a:lnTo>
                    <a:lnTo>
                      <a:pt x="13226" y="0"/>
                    </a:lnTo>
                    <a:lnTo>
                      <a:pt x="13226" y="5978"/>
                    </a:lnTo>
                    <a:lnTo>
                      <a:pt x="21600" y="5978"/>
                    </a:lnTo>
                    <a:lnTo>
                      <a:pt x="21600" y="8780"/>
                    </a:lnTo>
                    <a:lnTo>
                      <a:pt x="13226" y="8780"/>
                    </a:lnTo>
                    <a:lnTo>
                      <a:pt x="13226" y="21600"/>
                    </a:lnTo>
                    <a:close/>
                    <a:moveTo>
                      <a:pt x="13226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AutoShape 19"/>
              <p:cNvSpPr>
                <a:spLocks/>
              </p:cNvSpPr>
              <p:nvPr/>
            </p:nvSpPr>
            <p:spPr bwMode="black">
              <a:xfrm>
                <a:off x="3045181" y="2580003"/>
                <a:ext cx="45750" cy="2790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827"/>
                    </a:moveTo>
                    <a:cubicBezTo>
                      <a:pt x="21600" y="2812"/>
                      <a:pt x="16721" y="3596"/>
                      <a:pt x="10797" y="3596"/>
                    </a:cubicBezTo>
                    <a:cubicBezTo>
                      <a:pt x="4873" y="3596"/>
                      <a:pt x="0" y="2812"/>
                      <a:pt x="0" y="1827"/>
                    </a:cubicBezTo>
                    <a:cubicBezTo>
                      <a:pt x="0" y="813"/>
                      <a:pt x="4870" y="0"/>
                      <a:pt x="10797" y="0"/>
                    </a:cubicBezTo>
                    <a:cubicBezTo>
                      <a:pt x="16724" y="0"/>
                      <a:pt x="21600" y="813"/>
                      <a:pt x="21600" y="1827"/>
                    </a:cubicBezTo>
                    <a:close/>
                    <a:moveTo>
                      <a:pt x="18642" y="21600"/>
                    </a:moveTo>
                    <a:lnTo>
                      <a:pt x="2966" y="21600"/>
                    </a:lnTo>
                    <a:lnTo>
                      <a:pt x="2966" y="8032"/>
                    </a:lnTo>
                    <a:lnTo>
                      <a:pt x="18642" y="8032"/>
                    </a:lnTo>
                    <a:lnTo>
                      <a:pt x="18642" y="21600"/>
                    </a:lnTo>
                    <a:close/>
                    <a:moveTo>
                      <a:pt x="18642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AutoShape 20"/>
              <p:cNvSpPr>
                <a:spLocks/>
              </p:cNvSpPr>
              <p:nvPr/>
            </p:nvSpPr>
            <p:spPr bwMode="black">
              <a:xfrm>
                <a:off x="3118381" y="2677602"/>
                <a:ext cx="141824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378"/>
                    </a:moveTo>
                    <a:cubicBezTo>
                      <a:pt x="19556" y="4601"/>
                      <a:pt x="17054" y="3645"/>
                      <a:pt x="13982" y="3645"/>
                    </a:cubicBezTo>
                    <a:cubicBezTo>
                      <a:pt x="8981" y="3645"/>
                      <a:pt x="5114" y="7029"/>
                      <a:pt x="5114" y="10759"/>
                    </a:cubicBezTo>
                    <a:cubicBezTo>
                      <a:pt x="5114" y="14922"/>
                      <a:pt x="8925" y="17957"/>
                      <a:pt x="14323" y="17957"/>
                    </a:cubicBezTo>
                    <a:cubicBezTo>
                      <a:pt x="17279" y="17957"/>
                      <a:pt x="19667" y="16917"/>
                      <a:pt x="21600" y="15271"/>
                    </a:cubicBezTo>
                    <a:lnTo>
                      <a:pt x="21600" y="20258"/>
                    </a:lnTo>
                    <a:cubicBezTo>
                      <a:pt x="19270" y="21211"/>
                      <a:pt x="16941" y="21600"/>
                      <a:pt x="14267" y="21600"/>
                    </a:cubicBezTo>
                    <a:cubicBezTo>
                      <a:pt x="6421" y="21600"/>
                      <a:pt x="0" y="17003"/>
                      <a:pt x="0" y="10932"/>
                    </a:cubicBezTo>
                    <a:cubicBezTo>
                      <a:pt x="0" y="4641"/>
                      <a:pt x="6366" y="0"/>
                      <a:pt x="14550" y="0"/>
                    </a:cubicBezTo>
                    <a:cubicBezTo>
                      <a:pt x="16941" y="0"/>
                      <a:pt x="19556" y="434"/>
                      <a:pt x="21600" y="1348"/>
                    </a:cubicBezTo>
                    <a:lnTo>
                      <a:pt x="21600" y="6378"/>
                    </a:lnTo>
                    <a:close/>
                    <a:moveTo>
                      <a:pt x="21600" y="63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AutoShape 21"/>
              <p:cNvSpPr>
                <a:spLocks/>
              </p:cNvSpPr>
              <p:nvPr/>
            </p:nvSpPr>
            <p:spPr bwMode="black">
              <a:xfrm>
                <a:off x="3283079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79" y="20038"/>
                      <a:pt x="13232" y="21600"/>
                      <a:pt x="10188" y="21600"/>
                    </a:cubicBezTo>
                    <a:cubicBezTo>
                      <a:pt x="3682" y="21600"/>
                      <a:pt x="0" y="16441"/>
                      <a:pt x="0" y="10627"/>
                    </a:cubicBezTo>
                    <a:cubicBezTo>
                      <a:pt x="0" y="5076"/>
                      <a:pt x="3864" y="0"/>
                      <a:pt x="10050" y="0"/>
                    </a:cubicBezTo>
                    <a:cubicBezTo>
                      <a:pt x="13188" y="0"/>
                      <a:pt x="15733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6" y="10758"/>
                    </a:moveTo>
                    <a:cubicBezTo>
                      <a:pt x="17736" y="6809"/>
                      <a:pt x="15233" y="3470"/>
                      <a:pt x="10824" y="3470"/>
                    </a:cubicBezTo>
                    <a:cubicBezTo>
                      <a:pt x="6592" y="3470"/>
                      <a:pt x="4091" y="6984"/>
                      <a:pt x="4091" y="10758"/>
                    </a:cubicBezTo>
                    <a:cubicBezTo>
                      <a:pt x="4091" y="14575"/>
                      <a:pt x="6499" y="18130"/>
                      <a:pt x="10824" y="18130"/>
                    </a:cubicBezTo>
                    <a:cubicBezTo>
                      <a:pt x="15278" y="18130"/>
                      <a:pt x="17736" y="14749"/>
                      <a:pt x="17736" y="10758"/>
                    </a:cubicBezTo>
                    <a:close/>
                    <a:moveTo>
                      <a:pt x="17736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AutoShape 22"/>
              <p:cNvSpPr>
                <a:spLocks/>
              </p:cNvSpPr>
              <p:nvPr/>
            </p:nvSpPr>
            <p:spPr bwMode="black">
              <a:xfrm>
                <a:off x="3478277" y="2573903"/>
                <a:ext cx="394209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26" y="15578"/>
                    </a:moveTo>
                    <a:lnTo>
                      <a:pt x="10579" y="0"/>
                    </a:lnTo>
                    <a:lnTo>
                      <a:pt x="11001" y="0"/>
                    </a:lnTo>
                    <a:lnTo>
                      <a:pt x="15173" y="15578"/>
                    </a:lnTo>
                    <a:lnTo>
                      <a:pt x="19505" y="0"/>
                    </a:lnTo>
                    <a:lnTo>
                      <a:pt x="21600" y="0"/>
                    </a:lnTo>
                    <a:lnTo>
                      <a:pt x="15444" y="21600"/>
                    </a:lnTo>
                    <a:lnTo>
                      <a:pt x="14899" y="21600"/>
                    </a:lnTo>
                    <a:lnTo>
                      <a:pt x="10800" y="6663"/>
                    </a:lnTo>
                    <a:lnTo>
                      <a:pt x="6670" y="21600"/>
                    </a:lnTo>
                    <a:lnTo>
                      <a:pt x="6166" y="21600"/>
                    </a:lnTo>
                    <a:lnTo>
                      <a:pt x="0" y="0"/>
                    </a:lnTo>
                    <a:lnTo>
                      <a:pt x="2093" y="0"/>
                    </a:lnTo>
                    <a:lnTo>
                      <a:pt x="6426" y="15578"/>
                    </a:lnTo>
                    <a:close/>
                    <a:moveTo>
                      <a:pt x="6426" y="155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AutoShape 23"/>
              <p:cNvSpPr>
                <a:spLocks/>
              </p:cNvSpPr>
              <p:nvPr/>
            </p:nvSpPr>
            <p:spPr bwMode="black">
              <a:xfrm>
                <a:off x="3838173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8" y="21599"/>
                      <a:pt x="10799" y="21599"/>
                    </a:cubicBezTo>
                    <a:cubicBezTo>
                      <a:pt x="4752" y="21599"/>
                      <a:pt x="0" y="16916"/>
                      <a:pt x="0" y="10802"/>
                    </a:cubicBezTo>
                    <a:cubicBezTo>
                      <a:pt x="0" y="4682"/>
                      <a:pt x="4752" y="0"/>
                      <a:pt x="10799" y="0"/>
                    </a:cubicBezTo>
                    <a:cubicBezTo>
                      <a:pt x="16848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7" y="17870"/>
                      <a:pt x="10799" y="17870"/>
                    </a:cubicBezTo>
                    <a:cubicBezTo>
                      <a:pt x="14645" y="17870"/>
                      <a:pt x="17710" y="14616"/>
                      <a:pt x="17710" y="10802"/>
                    </a:cubicBezTo>
                    <a:cubicBezTo>
                      <a:pt x="17710" y="6940"/>
                      <a:pt x="14645" y="3732"/>
                      <a:pt x="10799" y="3732"/>
                    </a:cubicBezTo>
                    <a:cubicBezTo>
                      <a:pt x="6957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AutoShape 24"/>
              <p:cNvSpPr>
                <a:spLocks/>
              </p:cNvSpPr>
              <p:nvPr/>
            </p:nvSpPr>
            <p:spPr bwMode="black">
              <a:xfrm>
                <a:off x="4051671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9" y="4033"/>
                    </a:moveTo>
                    <a:lnTo>
                      <a:pt x="6807" y="4033"/>
                    </a:lnTo>
                    <a:cubicBezTo>
                      <a:pt x="8422" y="1570"/>
                      <a:pt x="11789" y="0"/>
                      <a:pt x="16183" y="0"/>
                    </a:cubicBezTo>
                    <a:cubicBezTo>
                      <a:pt x="18084" y="0"/>
                      <a:pt x="19992" y="407"/>
                      <a:pt x="21600" y="1032"/>
                    </a:cubicBezTo>
                    <a:lnTo>
                      <a:pt x="18599" y="4709"/>
                    </a:lnTo>
                    <a:cubicBezTo>
                      <a:pt x="17430" y="4079"/>
                      <a:pt x="16107" y="3856"/>
                      <a:pt x="14571" y="3856"/>
                    </a:cubicBezTo>
                    <a:cubicBezTo>
                      <a:pt x="7464" y="3856"/>
                      <a:pt x="6589" y="7887"/>
                      <a:pt x="6589" y="11294"/>
                    </a:cubicBezTo>
                    <a:lnTo>
                      <a:pt x="6589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9" y="630"/>
                    </a:lnTo>
                    <a:lnTo>
                      <a:pt x="6589" y="4033"/>
                    </a:lnTo>
                    <a:close/>
                    <a:moveTo>
                      <a:pt x="6589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AutoShape 25"/>
              <p:cNvSpPr>
                <a:spLocks/>
              </p:cNvSpPr>
              <p:nvPr/>
            </p:nvSpPr>
            <p:spPr bwMode="black">
              <a:xfrm>
                <a:off x="4179770" y="2573903"/>
                <a:ext cx="33550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AutoShape 26"/>
              <p:cNvSpPr>
                <a:spLocks/>
              </p:cNvSpPr>
              <p:nvPr/>
            </p:nvSpPr>
            <p:spPr bwMode="black">
              <a:xfrm>
                <a:off x="4240769" y="2573903"/>
                <a:ext cx="177661" cy="2866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507" y="19091"/>
                    </a:moveTo>
                    <a:lnTo>
                      <a:pt x="17418" y="19091"/>
                    </a:lnTo>
                    <a:cubicBezTo>
                      <a:pt x="15778" y="20585"/>
                      <a:pt x="13187" y="21600"/>
                      <a:pt x="10186" y="21600"/>
                    </a:cubicBezTo>
                    <a:cubicBezTo>
                      <a:pt x="3638" y="21600"/>
                      <a:pt x="0" y="18247"/>
                      <a:pt x="0" y="14468"/>
                    </a:cubicBezTo>
                    <a:cubicBezTo>
                      <a:pt x="0" y="10860"/>
                      <a:pt x="3863" y="7561"/>
                      <a:pt x="10005" y="7561"/>
                    </a:cubicBezTo>
                    <a:cubicBezTo>
                      <a:pt x="13187" y="7561"/>
                      <a:pt x="15734" y="8577"/>
                      <a:pt x="17418" y="10154"/>
                    </a:cubicBezTo>
                    <a:lnTo>
                      <a:pt x="17507" y="10154"/>
                    </a:lnTo>
                    <a:lnTo>
                      <a:pt x="17507" y="0"/>
                    </a:lnTo>
                    <a:lnTo>
                      <a:pt x="21600" y="0"/>
                    </a:lnTo>
                    <a:lnTo>
                      <a:pt x="21600" y="21150"/>
                    </a:lnTo>
                    <a:lnTo>
                      <a:pt x="17507" y="21150"/>
                    </a:lnTo>
                    <a:lnTo>
                      <a:pt x="17507" y="19091"/>
                    </a:lnTo>
                    <a:close/>
                    <a:moveTo>
                      <a:pt x="17733" y="14553"/>
                    </a:moveTo>
                    <a:cubicBezTo>
                      <a:pt x="17733" y="11986"/>
                      <a:pt x="15233" y="9816"/>
                      <a:pt x="10822" y="9816"/>
                    </a:cubicBezTo>
                    <a:cubicBezTo>
                      <a:pt x="6591" y="9816"/>
                      <a:pt x="4090" y="12100"/>
                      <a:pt x="4090" y="14553"/>
                    </a:cubicBezTo>
                    <a:cubicBezTo>
                      <a:pt x="4090" y="17034"/>
                      <a:pt x="6500" y="19345"/>
                      <a:pt x="10822" y="19345"/>
                    </a:cubicBezTo>
                    <a:cubicBezTo>
                      <a:pt x="15277" y="19345"/>
                      <a:pt x="17733" y="17147"/>
                      <a:pt x="17733" y="14553"/>
                    </a:cubicBezTo>
                    <a:close/>
                    <a:moveTo>
                      <a:pt x="17733" y="1455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AutoShape 27"/>
              <p:cNvSpPr>
                <a:spLocks/>
              </p:cNvSpPr>
              <p:nvPr/>
            </p:nvSpPr>
            <p:spPr bwMode="black">
              <a:xfrm>
                <a:off x="4490867" y="2561703"/>
                <a:ext cx="186811" cy="2958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18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4632" y="10239"/>
                    </a:lnTo>
                    <a:cubicBezTo>
                      <a:pt x="16007" y="9173"/>
                      <a:pt x="17603" y="7855"/>
                      <a:pt x="17603" y="6452"/>
                    </a:cubicBezTo>
                    <a:cubicBezTo>
                      <a:pt x="17603" y="4236"/>
                      <a:pt x="14502" y="2415"/>
                      <a:pt x="11042" y="2415"/>
                    </a:cubicBezTo>
                    <a:cubicBezTo>
                      <a:pt x="7627" y="2415"/>
                      <a:pt x="4831" y="4152"/>
                      <a:pt x="4610" y="6284"/>
                    </a:cubicBezTo>
                    <a:lnTo>
                      <a:pt x="440" y="6284"/>
                    </a:lnTo>
                    <a:cubicBezTo>
                      <a:pt x="1108" y="2525"/>
                      <a:pt x="4965" y="0"/>
                      <a:pt x="11042" y="0"/>
                    </a:cubicBezTo>
                    <a:cubicBezTo>
                      <a:pt x="16722" y="0"/>
                      <a:pt x="21600" y="2665"/>
                      <a:pt x="21600" y="6341"/>
                    </a:cubicBezTo>
                    <a:cubicBezTo>
                      <a:pt x="21600" y="7911"/>
                      <a:pt x="20669" y="9481"/>
                      <a:pt x="19115" y="10688"/>
                    </a:cubicBezTo>
                    <a:lnTo>
                      <a:pt x="8115" y="19188"/>
                    </a:lnTo>
                    <a:lnTo>
                      <a:pt x="21600" y="19188"/>
                    </a:lnTo>
                    <a:close/>
                    <a:moveTo>
                      <a:pt x="21600" y="19187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AutoShape 28"/>
              <p:cNvSpPr>
                <a:spLocks/>
              </p:cNvSpPr>
              <p:nvPr/>
            </p:nvSpPr>
            <p:spPr bwMode="black">
              <a:xfrm>
                <a:off x="4716565" y="2561703"/>
                <a:ext cx="20206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1"/>
                    </a:moveTo>
                    <a:cubicBezTo>
                      <a:pt x="0" y="6541"/>
                      <a:pt x="2790" y="0"/>
                      <a:pt x="10798" y="0"/>
                    </a:cubicBezTo>
                    <a:cubicBezTo>
                      <a:pt x="18808" y="0"/>
                      <a:pt x="21600" y="6541"/>
                      <a:pt x="21600" y="10801"/>
                    </a:cubicBezTo>
                    <a:cubicBezTo>
                      <a:pt x="21600" y="15032"/>
                      <a:pt x="18769" y="21600"/>
                      <a:pt x="10798" y="21600"/>
                    </a:cubicBezTo>
                    <a:cubicBezTo>
                      <a:pt x="2835" y="21600"/>
                      <a:pt x="0" y="15032"/>
                      <a:pt x="0" y="10801"/>
                    </a:cubicBezTo>
                    <a:close/>
                    <a:moveTo>
                      <a:pt x="3697" y="10774"/>
                    </a:moveTo>
                    <a:cubicBezTo>
                      <a:pt x="3697" y="13631"/>
                      <a:pt x="5255" y="19293"/>
                      <a:pt x="10797" y="19293"/>
                    </a:cubicBezTo>
                    <a:cubicBezTo>
                      <a:pt x="16342" y="19293"/>
                      <a:pt x="17903" y="13631"/>
                      <a:pt x="17903" y="10774"/>
                    </a:cubicBezTo>
                    <a:cubicBezTo>
                      <a:pt x="17903" y="7915"/>
                      <a:pt x="16343" y="2200"/>
                      <a:pt x="10797" y="2200"/>
                    </a:cubicBezTo>
                    <a:cubicBezTo>
                      <a:pt x="5255" y="2200"/>
                      <a:pt x="3697" y="7915"/>
                      <a:pt x="3697" y="10774"/>
                    </a:cubicBezTo>
                    <a:close/>
                    <a:moveTo>
                      <a:pt x="3697" y="1077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AutoShape 29"/>
              <p:cNvSpPr>
                <a:spLocks/>
              </p:cNvSpPr>
              <p:nvPr/>
            </p:nvSpPr>
            <p:spPr bwMode="black">
              <a:xfrm>
                <a:off x="4936162" y="2567803"/>
                <a:ext cx="84637" cy="2897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464"/>
                    </a:moveTo>
                    <a:lnTo>
                      <a:pt x="5075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12799" y="21600"/>
                    </a:lnTo>
                    <a:lnTo>
                      <a:pt x="12799" y="2464"/>
                    </a:lnTo>
                    <a:lnTo>
                      <a:pt x="0" y="2464"/>
                    </a:lnTo>
                    <a:close/>
                    <a:moveTo>
                      <a:pt x="0" y="246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utoShape 30"/>
              <p:cNvSpPr>
                <a:spLocks/>
              </p:cNvSpPr>
              <p:nvPr/>
            </p:nvSpPr>
            <p:spPr bwMode="black">
              <a:xfrm>
                <a:off x="5076461" y="2561703"/>
                <a:ext cx="18071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182" y="9126"/>
                    </a:moveTo>
                    <a:cubicBezTo>
                      <a:pt x="13896" y="9126"/>
                      <a:pt x="16971" y="8300"/>
                      <a:pt x="16971" y="5800"/>
                    </a:cubicBezTo>
                    <a:cubicBezTo>
                      <a:pt x="16971" y="3710"/>
                      <a:pt x="14401" y="2253"/>
                      <a:pt x="10962" y="2253"/>
                    </a:cubicBezTo>
                    <a:cubicBezTo>
                      <a:pt x="7843" y="2253"/>
                      <a:pt x="5688" y="3438"/>
                      <a:pt x="5231" y="5222"/>
                    </a:cubicBezTo>
                    <a:lnTo>
                      <a:pt x="966" y="5222"/>
                    </a:lnTo>
                    <a:cubicBezTo>
                      <a:pt x="1792" y="1815"/>
                      <a:pt x="5412" y="0"/>
                      <a:pt x="11100" y="0"/>
                    </a:cubicBezTo>
                    <a:cubicBezTo>
                      <a:pt x="16605" y="0"/>
                      <a:pt x="21096" y="2117"/>
                      <a:pt x="21096" y="5580"/>
                    </a:cubicBezTo>
                    <a:cubicBezTo>
                      <a:pt x="21096" y="7613"/>
                      <a:pt x="19628" y="9261"/>
                      <a:pt x="16693" y="10250"/>
                    </a:cubicBezTo>
                    <a:cubicBezTo>
                      <a:pt x="20089" y="11212"/>
                      <a:pt x="21600" y="13164"/>
                      <a:pt x="21600" y="15390"/>
                    </a:cubicBezTo>
                    <a:cubicBezTo>
                      <a:pt x="21600" y="19266"/>
                      <a:pt x="16742" y="21600"/>
                      <a:pt x="10550" y="21600"/>
                    </a:cubicBezTo>
                    <a:cubicBezTo>
                      <a:pt x="5134" y="21600"/>
                      <a:pt x="278" y="19459"/>
                      <a:pt x="0" y="16051"/>
                    </a:cubicBezTo>
                    <a:lnTo>
                      <a:pt x="4173" y="16051"/>
                    </a:lnTo>
                    <a:cubicBezTo>
                      <a:pt x="4586" y="18084"/>
                      <a:pt x="7567" y="19347"/>
                      <a:pt x="10874" y="19347"/>
                    </a:cubicBezTo>
                    <a:cubicBezTo>
                      <a:pt x="14723" y="19347"/>
                      <a:pt x="17475" y="17534"/>
                      <a:pt x="17475" y="15281"/>
                    </a:cubicBezTo>
                    <a:cubicBezTo>
                      <a:pt x="17475" y="12642"/>
                      <a:pt x="14451" y="11076"/>
                      <a:pt x="10183" y="11269"/>
                    </a:cubicBezTo>
                    <a:lnTo>
                      <a:pt x="10183" y="9126"/>
                    </a:lnTo>
                    <a:close/>
                    <a:moveTo>
                      <a:pt x="10182" y="912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328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>
                <a:solidFill>
                  <a:srgbClr val="B3B3B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B3B3B3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33375" y="6327776"/>
            <a:ext cx="1359950" cy="286780"/>
            <a:chOff x="333375" y="6327776"/>
            <a:chExt cx="1359950" cy="286780"/>
          </a:xfrm>
        </p:grpSpPr>
        <p:sp>
          <p:nvSpPr>
            <p:cNvPr id="34" name="Rectangle 23"/>
            <p:cNvSpPr>
              <a:spLocks/>
            </p:cNvSpPr>
            <p:nvPr/>
          </p:nvSpPr>
          <p:spPr bwMode="black">
            <a:xfrm>
              <a:off x="339559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black">
            <a:xfrm>
              <a:off x="409644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black">
            <a:xfrm>
              <a:off x="551874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black">
            <a:xfrm>
              <a:off x="642572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black">
            <a:xfrm>
              <a:off x="805415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8"/>
            <p:cNvSpPr>
              <a:spLocks/>
            </p:cNvSpPr>
            <p:nvPr/>
          </p:nvSpPr>
          <p:spPr bwMode="black">
            <a:xfrm>
              <a:off x="910542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9"/>
            <p:cNvSpPr>
              <a:spLocks/>
            </p:cNvSpPr>
            <p:nvPr/>
          </p:nvSpPr>
          <p:spPr bwMode="black">
            <a:xfrm>
              <a:off x="1131103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0"/>
            <p:cNvSpPr>
              <a:spLocks/>
            </p:cNvSpPr>
            <p:nvPr/>
          </p:nvSpPr>
          <p:spPr bwMode="black">
            <a:xfrm>
              <a:off x="1287762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1"/>
            <p:cNvSpPr>
              <a:spLocks/>
            </p:cNvSpPr>
            <p:nvPr/>
          </p:nvSpPr>
          <p:spPr bwMode="black">
            <a:xfrm>
              <a:off x="1380522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2"/>
            <p:cNvSpPr>
              <a:spLocks/>
            </p:cNvSpPr>
            <p:nvPr/>
          </p:nvSpPr>
          <p:spPr bwMode="black">
            <a:xfrm>
              <a:off x="1442360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3"/>
            <p:cNvSpPr>
              <a:spLocks/>
            </p:cNvSpPr>
            <p:nvPr/>
          </p:nvSpPr>
          <p:spPr bwMode="black">
            <a:xfrm>
              <a:off x="155367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4"/>
            <p:cNvSpPr>
              <a:spLocks/>
            </p:cNvSpPr>
            <p:nvPr/>
          </p:nvSpPr>
          <p:spPr bwMode="black">
            <a:xfrm>
              <a:off x="33337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5"/>
            <p:cNvSpPr>
              <a:spLocks/>
            </p:cNvSpPr>
            <p:nvPr/>
          </p:nvSpPr>
          <p:spPr bwMode="black">
            <a:xfrm>
              <a:off x="44880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black">
            <a:xfrm>
              <a:off x="56424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67967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79510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91054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10280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125890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114347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13743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64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3B3B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48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2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43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085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60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81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135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 bwMode="black">
          <a:xfrm>
            <a:off x="333375" y="6327776"/>
            <a:ext cx="1359950" cy="286780"/>
            <a:chOff x="1756249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762433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832518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974748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2065446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2228289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333416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553977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0"/>
            <p:cNvSpPr>
              <a:spLocks/>
            </p:cNvSpPr>
            <p:nvPr/>
          </p:nvSpPr>
          <p:spPr bwMode="black">
            <a:xfrm>
              <a:off x="2710636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31"/>
            <p:cNvSpPr>
              <a:spLocks/>
            </p:cNvSpPr>
            <p:nvPr/>
          </p:nvSpPr>
          <p:spPr bwMode="black">
            <a:xfrm>
              <a:off x="2803396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2"/>
            <p:cNvSpPr>
              <a:spLocks/>
            </p:cNvSpPr>
            <p:nvPr/>
          </p:nvSpPr>
          <p:spPr bwMode="black">
            <a:xfrm>
              <a:off x="2865234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3"/>
            <p:cNvSpPr>
              <a:spLocks/>
            </p:cNvSpPr>
            <p:nvPr/>
          </p:nvSpPr>
          <p:spPr bwMode="black">
            <a:xfrm>
              <a:off x="2976545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34"/>
            <p:cNvSpPr>
              <a:spLocks/>
            </p:cNvSpPr>
            <p:nvPr/>
          </p:nvSpPr>
          <p:spPr bwMode="black">
            <a:xfrm>
              <a:off x="175624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5"/>
            <p:cNvSpPr>
              <a:spLocks/>
            </p:cNvSpPr>
            <p:nvPr/>
          </p:nvSpPr>
          <p:spPr bwMode="black">
            <a:xfrm>
              <a:off x="187168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36"/>
            <p:cNvSpPr>
              <a:spLocks/>
            </p:cNvSpPr>
            <p:nvPr/>
          </p:nvSpPr>
          <p:spPr bwMode="black">
            <a:xfrm>
              <a:off x="198711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210255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221798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233341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24509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268177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256634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27972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975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black">
          <a:xfrm>
            <a:off x="1749509" y="1580102"/>
            <a:ext cx="3502315" cy="738550"/>
            <a:chOff x="1454796" y="1538312"/>
            <a:chExt cx="3700486" cy="780339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471623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662326" y="1970899"/>
              <a:ext cx="343547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049342" y="1774588"/>
              <a:ext cx="236977" cy="5335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296134" y="1970899"/>
              <a:ext cx="39262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739239" y="1976508"/>
              <a:ext cx="244690" cy="3302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025293" y="1970899"/>
              <a:ext cx="552480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625449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051727" y="1881156"/>
              <a:ext cx="218046" cy="4234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304129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472395" y="1970899"/>
              <a:ext cx="258713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775278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4547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17688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082994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3970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7111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02529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34500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39732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6591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287302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2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 bwMode="black">
          <a:xfrm>
            <a:off x="1770851" y="998810"/>
            <a:ext cx="3356021" cy="1308912"/>
            <a:chOff x="1764194" y="1506414"/>
            <a:chExt cx="3476204" cy="1355786"/>
          </a:xfrm>
        </p:grpSpPr>
        <p:sp>
          <p:nvSpPr>
            <p:cNvPr id="27" name="AutoShape 1"/>
            <p:cNvSpPr>
              <a:spLocks/>
            </p:cNvSpPr>
            <p:nvPr/>
          </p:nvSpPr>
          <p:spPr bwMode="black">
            <a:xfrm>
              <a:off x="3240379" y="1567413"/>
              <a:ext cx="497145" cy="398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"/>
            <p:cNvSpPr>
              <a:spLocks/>
            </p:cNvSpPr>
            <p:nvPr/>
          </p:nvSpPr>
          <p:spPr bwMode="black">
            <a:xfrm>
              <a:off x="2703585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4203" y="21600"/>
                  </a:lnTo>
                  <a:lnTo>
                    <a:pt x="21600" y="10351"/>
                  </a:lnTo>
                  <a:lnTo>
                    <a:pt x="14794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3"/>
            <p:cNvSpPr>
              <a:spLocks/>
            </p:cNvSpPr>
            <p:nvPr/>
          </p:nvSpPr>
          <p:spPr bwMode="black">
            <a:xfrm>
              <a:off x="3484377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806" y="0"/>
                  </a:lnTo>
                  <a:lnTo>
                    <a:pt x="0" y="10351"/>
                  </a:lnTo>
                  <a:lnTo>
                    <a:pt x="7397" y="2160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4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5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6"/>
            <p:cNvSpPr>
              <a:spLocks/>
            </p:cNvSpPr>
            <p:nvPr/>
          </p:nvSpPr>
          <p:spPr bwMode="black">
            <a:xfrm>
              <a:off x="4564066" y="1768711"/>
              <a:ext cx="118949" cy="4003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8261" y="21600"/>
                  </a:lnTo>
                  <a:lnTo>
                    <a:pt x="8261" y="3857"/>
                  </a:lnTo>
                  <a:lnTo>
                    <a:pt x="0" y="3857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black">
            <a:xfrm>
              <a:off x="4747064" y="1756511"/>
              <a:ext cx="261535" cy="416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19" y="10248"/>
                  </a:moveTo>
                  <a:cubicBezTo>
                    <a:pt x="20121" y="9195"/>
                    <a:pt x="21152" y="7704"/>
                    <a:pt x="21152" y="5944"/>
                  </a:cubicBezTo>
                  <a:cubicBezTo>
                    <a:pt x="21152" y="2500"/>
                    <a:pt x="16921" y="0"/>
                    <a:pt x="11090" y="0"/>
                  </a:cubicBezTo>
                  <a:cubicBezTo>
                    <a:pt x="5441" y="0"/>
                    <a:pt x="1732" y="2006"/>
                    <a:pt x="926" y="5504"/>
                  </a:cubicBezTo>
                  <a:lnTo>
                    <a:pt x="726" y="6369"/>
                  </a:lnTo>
                  <a:lnTo>
                    <a:pt x="6928" y="6369"/>
                  </a:lnTo>
                  <a:lnTo>
                    <a:pt x="7085" y="5727"/>
                  </a:lnTo>
                  <a:cubicBezTo>
                    <a:pt x="7408" y="4400"/>
                    <a:pt x="8858" y="3609"/>
                    <a:pt x="10969" y="3609"/>
                  </a:cubicBezTo>
                  <a:cubicBezTo>
                    <a:pt x="13394" y="3609"/>
                    <a:pt x="15090" y="4653"/>
                    <a:pt x="15090" y="6149"/>
                  </a:cubicBezTo>
                  <a:cubicBezTo>
                    <a:pt x="15090" y="7151"/>
                    <a:pt x="14590" y="8485"/>
                    <a:pt x="10279" y="8485"/>
                  </a:cubicBezTo>
                  <a:lnTo>
                    <a:pt x="9078" y="8485"/>
                  </a:lnTo>
                  <a:lnTo>
                    <a:pt x="9078" y="12050"/>
                  </a:lnTo>
                  <a:lnTo>
                    <a:pt x="10370" y="11990"/>
                  </a:lnTo>
                  <a:cubicBezTo>
                    <a:pt x="13512" y="11845"/>
                    <a:pt x="15535" y="13011"/>
                    <a:pt x="15535" y="14966"/>
                  </a:cubicBezTo>
                  <a:cubicBezTo>
                    <a:pt x="15535" y="16691"/>
                    <a:pt x="13536" y="17991"/>
                    <a:pt x="10889" y="17991"/>
                  </a:cubicBezTo>
                  <a:cubicBezTo>
                    <a:pt x="8374" y="17991"/>
                    <a:pt x="6427" y="17004"/>
                    <a:pt x="6154" y="15590"/>
                  </a:cubicBezTo>
                  <a:lnTo>
                    <a:pt x="6026" y="14924"/>
                  </a:lnTo>
                  <a:lnTo>
                    <a:pt x="0" y="14924"/>
                  </a:lnTo>
                  <a:lnTo>
                    <a:pt x="60" y="15718"/>
                  </a:lnTo>
                  <a:cubicBezTo>
                    <a:pt x="319" y="19072"/>
                    <a:pt x="4853" y="21600"/>
                    <a:pt x="10604" y="21600"/>
                  </a:cubicBezTo>
                  <a:cubicBezTo>
                    <a:pt x="17078" y="21600"/>
                    <a:pt x="21600" y="18914"/>
                    <a:pt x="21600" y="15068"/>
                  </a:cubicBezTo>
                  <a:cubicBezTo>
                    <a:pt x="21600" y="13022"/>
                    <a:pt x="20388" y="11324"/>
                    <a:pt x="18219" y="10248"/>
                  </a:cubicBezTo>
                  <a:close/>
                  <a:moveTo>
                    <a:pt x="18219" y="10248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EB1C2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 bwMode="black">
            <a:xfrm>
              <a:off x="1764194" y="2561703"/>
              <a:ext cx="3476204" cy="300497"/>
              <a:chOff x="1764194" y="2561703"/>
              <a:chExt cx="3492978" cy="301947"/>
            </a:xfrm>
          </p:grpSpPr>
          <p:sp>
            <p:nvSpPr>
              <p:cNvPr id="58" name="AutoShape 11"/>
              <p:cNvSpPr>
                <a:spLocks/>
              </p:cNvSpPr>
              <p:nvPr/>
            </p:nvSpPr>
            <p:spPr bwMode="black">
              <a:xfrm>
                <a:off x="1764194" y="2573903"/>
                <a:ext cx="35075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AutoShape 12"/>
              <p:cNvSpPr>
                <a:spLocks/>
              </p:cNvSpPr>
              <p:nvPr/>
            </p:nvSpPr>
            <p:spPr bwMode="black">
              <a:xfrm>
                <a:off x="1831293" y="2677602"/>
                <a:ext cx="149449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875" y="3452"/>
                    </a:moveTo>
                    <a:lnTo>
                      <a:pt x="4982" y="3452"/>
                    </a:lnTo>
                    <a:cubicBezTo>
                      <a:pt x="6498" y="1211"/>
                      <a:pt x="9530" y="0"/>
                      <a:pt x="12617" y="0"/>
                    </a:cubicBezTo>
                    <a:cubicBezTo>
                      <a:pt x="19761" y="0"/>
                      <a:pt x="21600" y="3990"/>
                      <a:pt x="21600" y="9097"/>
                    </a:cubicBezTo>
                    <a:lnTo>
                      <a:pt x="21600" y="21600"/>
                    </a:lnTo>
                    <a:lnTo>
                      <a:pt x="16729" y="21600"/>
                    </a:lnTo>
                    <a:lnTo>
                      <a:pt x="16729" y="9592"/>
                    </a:lnTo>
                    <a:cubicBezTo>
                      <a:pt x="16729" y="6007"/>
                      <a:pt x="16132" y="3585"/>
                      <a:pt x="11154" y="3585"/>
                    </a:cubicBezTo>
                    <a:cubicBezTo>
                      <a:pt x="4875" y="3585"/>
                      <a:pt x="4875" y="8156"/>
                      <a:pt x="4875" y="11965"/>
                    </a:cubicBezTo>
                    <a:lnTo>
                      <a:pt x="4875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4875" y="630"/>
                    </a:lnTo>
                    <a:lnTo>
                      <a:pt x="4875" y="3452"/>
                    </a:lnTo>
                    <a:close/>
                    <a:moveTo>
                      <a:pt x="4875" y="345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utoShape 13"/>
              <p:cNvSpPr>
                <a:spLocks/>
              </p:cNvSpPr>
              <p:nvPr/>
            </p:nvSpPr>
            <p:spPr bwMode="black">
              <a:xfrm>
                <a:off x="2014292" y="2573903"/>
                <a:ext cx="95312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960"/>
                    </a:moveTo>
                    <a:cubicBezTo>
                      <a:pt x="20075" y="2729"/>
                      <a:pt x="18125" y="2414"/>
                      <a:pt x="16517" y="2414"/>
                    </a:cubicBezTo>
                    <a:cubicBezTo>
                      <a:pt x="11095" y="2414"/>
                      <a:pt x="11095" y="4742"/>
                      <a:pt x="11095" y="6063"/>
                    </a:cubicBezTo>
                    <a:lnTo>
                      <a:pt x="11095" y="8152"/>
                    </a:lnTo>
                    <a:lnTo>
                      <a:pt x="21599" y="8152"/>
                    </a:lnTo>
                    <a:lnTo>
                      <a:pt x="21599" y="10565"/>
                    </a:lnTo>
                    <a:lnTo>
                      <a:pt x="11095" y="10565"/>
                    </a:lnTo>
                    <a:lnTo>
                      <a:pt x="11095" y="21600"/>
                    </a:lnTo>
                    <a:lnTo>
                      <a:pt x="3475" y="21600"/>
                    </a:lnTo>
                    <a:lnTo>
                      <a:pt x="3475" y="10565"/>
                    </a:lnTo>
                    <a:lnTo>
                      <a:pt x="0" y="10565"/>
                    </a:lnTo>
                    <a:lnTo>
                      <a:pt x="0" y="8152"/>
                    </a:lnTo>
                    <a:lnTo>
                      <a:pt x="3475" y="8152"/>
                    </a:lnTo>
                    <a:lnTo>
                      <a:pt x="3475" y="5288"/>
                    </a:lnTo>
                    <a:cubicBezTo>
                      <a:pt x="3475" y="2357"/>
                      <a:pt x="6438" y="0"/>
                      <a:pt x="16261" y="0"/>
                    </a:cubicBezTo>
                    <a:cubicBezTo>
                      <a:pt x="18125" y="0"/>
                      <a:pt x="19906" y="116"/>
                      <a:pt x="21600" y="345"/>
                    </a:cubicBezTo>
                    <a:lnTo>
                      <a:pt x="21600" y="2960"/>
                    </a:lnTo>
                    <a:close/>
                    <a:moveTo>
                      <a:pt x="21600" y="296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AutoShape 14"/>
              <p:cNvSpPr>
                <a:spLocks/>
              </p:cNvSpPr>
              <p:nvPr/>
            </p:nvSpPr>
            <p:spPr bwMode="black">
              <a:xfrm>
                <a:off x="2111891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7" y="21599"/>
                      <a:pt x="10800" y="21599"/>
                    </a:cubicBezTo>
                    <a:cubicBezTo>
                      <a:pt x="4751" y="21599"/>
                      <a:pt x="0" y="16916"/>
                      <a:pt x="0" y="10802"/>
                    </a:cubicBezTo>
                    <a:cubicBezTo>
                      <a:pt x="0" y="4682"/>
                      <a:pt x="4751" y="0"/>
                      <a:pt x="10800" y="0"/>
                    </a:cubicBezTo>
                    <a:cubicBezTo>
                      <a:pt x="16847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3" y="17870"/>
                      <a:pt x="10799" y="17870"/>
                    </a:cubicBezTo>
                    <a:cubicBezTo>
                      <a:pt x="14642" y="17870"/>
                      <a:pt x="17711" y="14616"/>
                      <a:pt x="17711" y="10802"/>
                    </a:cubicBezTo>
                    <a:cubicBezTo>
                      <a:pt x="17711" y="6940"/>
                      <a:pt x="14642" y="3732"/>
                      <a:pt x="10799" y="3732"/>
                    </a:cubicBezTo>
                    <a:cubicBezTo>
                      <a:pt x="6953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AutoShape 15"/>
              <p:cNvSpPr>
                <a:spLocks/>
              </p:cNvSpPr>
              <p:nvPr/>
            </p:nvSpPr>
            <p:spPr bwMode="black">
              <a:xfrm>
                <a:off x="2331488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8" y="4033"/>
                    </a:moveTo>
                    <a:lnTo>
                      <a:pt x="6812" y="4033"/>
                    </a:lnTo>
                    <a:cubicBezTo>
                      <a:pt x="8421" y="1570"/>
                      <a:pt x="11791" y="0"/>
                      <a:pt x="16182" y="0"/>
                    </a:cubicBezTo>
                    <a:cubicBezTo>
                      <a:pt x="18086" y="0"/>
                      <a:pt x="19989" y="407"/>
                      <a:pt x="21600" y="1032"/>
                    </a:cubicBezTo>
                    <a:lnTo>
                      <a:pt x="18599" y="4709"/>
                    </a:lnTo>
                    <a:cubicBezTo>
                      <a:pt x="17431" y="4079"/>
                      <a:pt x="16109" y="3856"/>
                      <a:pt x="14573" y="3856"/>
                    </a:cubicBezTo>
                    <a:cubicBezTo>
                      <a:pt x="7469" y="3856"/>
                      <a:pt x="6587" y="7887"/>
                      <a:pt x="6587" y="11294"/>
                    </a:cubicBezTo>
                    <a:lnTo>
                      <a:pt x="6587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7" y="630"/>
                    </a:lnTo>
                    <a:lnTo>
                      <a:pt x="6587" y="4033"/>
                    </a:lnTo>
                    <a:close/>
                    <a:moveTo>
                      <a:pt x="6588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AutoShape 16"/>
              <p:cNvSpPr>
                <a:spLocks/>
              </p:cNvSpPr>
              <p:nvPr/>
            </p:nvSpPr>
            <p:spPr bwMode="black">
              <a:xfrm>
                <a:off x="2459587" y="2677602"/>
                <a:ext cx="243235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991" y="3273"/>
                    </a:moveTo>
                    <a:lnTo>
                      <a:pt x="3056" y="3273"/>
                    </a:lnTo>
                    <a:cubicBezTo>
                      <a:pt x="3923" y="1436"/>
                      <a:pt x="5483" y="0"/>
                      <a:pt x="7179" y="0"/>
                    </a:cubicBezTo>
                    <a:cubicBezTo>
                      <a:pt x="9205" y="0"/>
                      <a:pt x="10668" y="1393"/>
                      <a:pt x="11665" y="3719"/>
                    </a:cubicBezTo>
                    <a:cubicBezTo>
                      <a:pt x="12628" y="1481"/>
                      <a:pt x="14489" y="0"/>
                      <a:pt x="16450" y="0"/>
                    </a:cubicBezTo>
                    <a:cubicBezTo>
                      <a:pt x="20536" y="0"/>
                      <a:pt x="21600" y="4302"/>
                      <a:pt x="21600" y="9055"/>
                    </a:cubicBezTo>
                    <a:lnTo>
                      <a:pt x="21600" y="21600"/>
                    </a:lnTo>
                    <a:lnTo>
                      <a:pt x="18610" y="21600"/>
                    </a:lnTo>
                    <a:lnTo>
                      <a:pt x="18610" y="9727"/>
                    </a:lnTo>
                    <a:cubicBezTo>
                      <a:pt x="18610" y="7036"/>
                      <a:pt x="18342" y="3585"/>
                      <a:pt x="15716" y="3585"/>
                    </a:cubicBezTo>
                    <a:cubicBezTo>
                      <a:pt x="12529" y="3585"/>
                      <a:pt x="12296" y="8067"/>
                      <a:pt x="12296" y="11294"/>
                    </a:cubicBezTo>
                    <a:lnTo>
                      <a:pt x="12296" y="21600"/>
                    </a:lnTo>
                    <a:lnTo>
                      <a:pt x="9304" y="21600"/>
                    </a:lnTo>
                    <a:lnTo>
                      <a:pt x="9304" y="10487"/>
                    </a:lnTo>
                    <a:cubicBezTo>
                      <a:pt x="9304" y="7753"/>
                      <a:pt x="9205" y="3585"/>
                      <a:pt x="6446" y="3585"/>
                    </a:cubicBezTo>
                    <a:cubicBezTo>
                      <a:pt x="3258" y="3585"/>
                      <a:pt x="2990" y="8024"/>
                      <a:pt x="2990" y="11294"/>
                    </a:cubicBezTo>
                    <a:lnTo>
                      <a:pt x="2990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2990" y="630"/>
                    </a:lnTo>
                    <a:lnTo>
                      <a:pt x="2990" y="3273"/>
                    </a:lnTo>
                    <a:close/>
                    <a:moveTo>
                      <a:pt x="2991" y="327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AutoShape 17"/>
              <p:cNvSpPr>
                <a:spLocks/>
              </p:cNvSpPr>
              <p:nvPr/>
            </p:nvSpPr>
            <p:spPr bwMode="black">
              <a:xfrm>
                <a:off x="2727984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80" y="20038"/>
                      <a:pt x="13233" y="21600"/>
                      <a:pt x="10187" y="21600"/>
                    </a:cubicBezTo>
                    <a:cubicBezTo>
                      <a:pt x="3684" y="21600"/>
                      <a:pt x="0" y="16441"/>
                      <a:pt x="0" y="10627"/>
                    </a:cubicBezTo>
                    <a:cubicBezTo>
                      <a:pt x="0" y="5076"/>
                      <a:pt x="3866" y="0"/>
                      <a:pt x="10049" y="0"/>
                    </a:cubicBezTo>
                    <a:cubicBezTo>
                      <a:pt x="13186" y="0"/>
                      <a:pt x="15735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5" y="10758"/>
                    </a:moveTo>
                    <a:cubicBezTo>
                      <a:pt x="17735" y="6809"/>
                      <a:pt x="15235" y="3470"/>
                      <a:pt x="10823" y="3470"/>
                    </a:cubicBezTo>
                    <a:cubicBezTo>
                      <a:pt x="6595" y="3470"/>
                      <a:pt x="4091" y="6984"/>
                      <a:pt x="4091" y="10758"/>
                    </a:cubicBezTo>
                    <a:cubicBezTo>
                      <a:pt x="4091" y="14575"/>
                      <a:pt x="6503" y="18130"/>
                      <a:pt x="10823" y="18130"/>
                    </a:cubicBezTo>
                    <a:cubicBezTo>
                      <a:pt x="15281" y="18130"/>
                      <a:pt x="17735" y="14749"/>
                      <a:pt x="17735" y="10758"/>
                    </a:cubicBezTo>
                    <a:close/>
                    <a:moveTo>
                      <a:pt x="17735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AutoShape 18"/>
              <p:cNvSpPr>
                <a:spLocks/>
              </p:cNvSpPr>
              <p:nvPr/>
            </p:nvSpPr>
            <p:spPr bwMode="black">
              <a:xfrm>
                <a:off x="2935382" y="2616603"/>
                <a:ext cx="84637" cy="2424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26" y="21600"/>
                    </a:moveTo>
                    <a:lnTo>
                      <a:pt x="4665" y="21600"/>
                    </a:lnTo>
                    <a:lnTo>
                      <a:pt x="4665" y="8780"/>
                    </a:lnTo>
                    <a:lnTo>
                      <a:pt x="0" y="8780"/>
                    </a:lnTo>
                    <a:lnTo>
                      <a:pt x="0" y="5978"/>
                    </a:lnTo>
                    <a:lnTo>
                      <a:pt x="4665" y="5978"/>
                    </a:lnTo>
                    <a:lnTo>
                      <a:pt x="4665" y="0"/>
                    </a:lnTo>
                    <a:lnTo>
                      <a:pt x="13226" y="0"/>
                    </a:lnTo>
                    <a:lnTo>
                      <a:pt x="13226" y="5978"/>
                    </a:lnTo>
                    <a:lnTo>
                      <a:pt x="21600" y="5978"/>
                    </a:lnTo>
                    <a:lnTo>
                      <a:pt x="21600" y="8780"/>
                    </a:lnTo>
                    <a:lnTo>
                      <a:pt x="13226" y="8780"/>
                    </a:lnTo>
                    <a:lnTo>
                      <a:pt x="13226" y="21600"/>
                    </a:lnTo>
                    <a:close/>
                    <a:moveTo>
                      <a:pt x="13226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AutoShape 19"/>
              <p:cNvSpPr>
                <a:spLocks/>
              </p:cNvSpPr>
              <p:nvPr/>
            </p:nvSpPr>
            <p:spPr bwMode="black">
              <a:xfrm>
                <a:off x="3045181" y="2580003"/>
                <a:ext cx="45750" cy="2790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827"/>
                    </a:moveTo>
                    <a:cubicBezTo>
                      <a:pt x="21600" y="2812"/>
                      <a:pt x="16721" y="3596"/>
                      <a:pt x="10797" y="3596"/>
                    </a:cubicBezTo>
                    <a:cubicBezTo>
                      <a:pt x="4873" y="3596"/>
                      <a:pt x="0" y="2812"/>
                      <a:pt x="0" y="1827"/>
                    </a:cubicBezTo>
                    <a:cubicBezTo>
                      <a:pt x="0" y="813"/>
                      <a:pt x="4870" y="0"/>
                      <a:pt x="10797" y="0"/>
                    </a:cubicBezTo>
                    <a:cubicBezTo>
                      <a:pt x="16724" y="0"/>
                      <a:pt x="21600" y="813"/>
                      <a:pt x="21600" y="1827"/>
                    </a:cubicBezTo>
                    <a:close/>
                    <a:moveTo>
                      <a:pt x="18642" y="21600"/>
                    </a:moveTo>
                    <a:lnTo>
                      <a:pt x="2966" y="21600"/>
                    </a:lnTo>
                    <a:lnTo>
                      <a:pt x="2966" y="8032"/>
                    </a:lnTo>
                    <a:lnTo>
                      <a:pt x="18642" y="8032"/>
                    </a:lnTo>
                    <a:lnTo>
                      <a:pt x="18642" y="21600"/>
                    </a:lnTo>
                    <a:close/>
                    <a:moveTo>
                      <a:pt x="18642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AutoShape 20"/>
              <p:cNvSpPr>
                <a:spLocks/>
              </p:cNvSpPr>
              <p:nvPr/>
            </p:nvSpPr>
            <p:spPr bwMode="black">
              <a:xfrm>
                <a:off x="3118381" y="2677602"/>
                <a:ext cx="141824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378"/>
                    </a:moveTo>
                    <a:cubicBezTo>
                      <a:pt x="19556" y="4601"/>
                      <a:pt x="17054" y="3645"/>
                      <a:pt x="13982" y="3645"/>
                    </a:cubicBezTo>
                    <a:cubicBezTo>
                      <a:pt x="8981" y="3645"/>
                      <a:pt x="5114" y="7029"/>
                      <a:pt x="5114" y="10759"/>
                    </a:cubicBezTo>
                    <a:cubicBezTo>
                      <a:pt x="5114" y="14922"/>
                      <a:pt x="8925" y="17957"/>
                      <a:pt x="14323" y="17957"/>
                    </a:cubicBezTo>
                    <a:cubicBezTo>
                      <a:pt x="17279" y="17957"/>
                      <a:pt x="19667" y="16917"/>
                      <a:pt x="21600" y="15271"/>
                    </a:cubicBezTo>
                    <a:lnTo>
                      <a:pt x="21600" y="20258"/>
                    </a:lnTo>
                    <a:cubicBezTo>
                      <a:pt x="19270" y="21211"/>
                      <a:pt x="16941" y="21600"/>
                      <a:pt x="14267" y="21600"/>
                    </a:cubicBezTo>
                    <a:cubicBezTo>
                      <a:pt x="6421" y="21600"/>
                      <a:pt x="0" y="17003"/>
                      <a:pt x="0" y="10932"/>
                    </a:cubicBezTo>
                    <a:cubicBezTo>
                      <a:pt x="0" y="4641"/>
                      <a:pt x="6366" y="0"/>
                      <a:pt x="14550" y="0"/>
                    </a:cubicBezTo>
                    <a:cubicBezTo>
                      <a:pt x="16941" y="0"/>
                      <a:pt x="19556" y="434"/>
                      <a:pt x="21600" y="1348"/>
                    </a:cubicBezTo>
                    <a:lnTo>
                      <a:pt x="21600" y="6378"/>
                    </a:lnTo>
                    <a:close/>
                    <a:moveTo>
                      <a:pt x="21600" y="63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AutoShape 21"/>
              <p:cNvSpPr>
                <a:spLocks/>
              </p:cNvSpPr>
              <p:nvPr/>
            </p:nvSpPr>
            <p:spPr bwMode="black">
              <a:xfrm>
                <a:off x="3283079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79" y="20038"/>
                      <a:pt x="13232" y="21600"/>
                      <a:pt x="10188" y="21600"/>
                    </a:cubicBezTo>
                    <a:cubicBezTo>
                      <a:pt x="3682" y="21600"/>
                      <a:pt x="0" y="16441"/>
                      <a:pt x="0" y="10627"/>
                    </a:cubicBezTo>
                    <a:cubicBezTo>
                      <a:pt x="0" y="5076"/>
                      <a:pt x="3864" y="0"/>
                      <a:pt x="10050" y="0"/>
                    </a:cubicBezTo>
                    <a:cubicBezTo>
                      <a:pt x="13188" y="0"/>
                      <a:pt x="15733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6" y="10758"/>
                    </a:moveTo>
                    <a:cubicBezTo>
                      <a:pt x="17736" y="6809"/>
                      <a:pt x="15233" y="3470"/>
                      <a:pt x="10824" y="3470"/>
                    </a:cubicBezTo>
                    <a:cubicBezTo>
                      <a:pt x="6592" y="3470"/>
                      <a:pt x="4091" y="6984"/>
                      <a:pt x="4091" y="10758"/>
                    </a:cubicBezTo>
                    <a:cubicBezTo>
                      <a:pt x="4091" y="14575"/>
                      <a:pt x="6499" y="18130"/>
                      <a:pt x="10824" y="18130"/>
                    </a:cubicBezTo>
                    <a:cubicBezTo>
                      <a:pt x="15278" y="18130"/>
                      <a:pt x="17736" y="14749"/>
                      <a:pt x="17736" y="10758"/>
                    </a:cubicBezTo>
                    <a:close/>
                    <a:moveTo>
                      <a:pt x="17736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AutoShape 22"/>
              <p:cNvSpPr>
                <a:spLocks/>
              </p:cNvSpPr>
              <p:nvPr/>
            </p:nvSpPr>
            <p:spPr bwMode="black">
              <a:xfrm>
                <a:off x="3478277" y="2573903"/>
                <a:ext cx="394209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26" y="15578"/>
                    </a:moveTo>
                    <a:lnTo>
                      <a:pt x="10579" y="0"/>
                    </a:lnTo>
                    <a:lnTo>
                      <a:pt x="11001" y="0"/>
                    </a:lnTo>
                    <a:lnTo>
                      <a:pt x="15173" y="15578"/>
                    </a:lnTo>
                    <a:lnTo>
                      <a:pt x="19505" y="0"/>
                    </a:lnTo>
                    <a:lnTo>
                      <a:pt x="21600" y="0"/>
                    </a:lnTo>
                    <a:lnTo>
                      <a:pt x="15444" y="21600"/>
                    </a:lnTo>
                    <a:lnTo>
                      <a:pt x="14899" y="21600"/>
                    </a:lnTo>
                    <a:lnTo>
                      <a:pt x="10800" y="6663"/>
                    </a:lnTo>
                    <a:lnTo>
                      <a:pt x="6670" y="21600"/>
                    </a:lnTo>
                    <a:lnTo>
                      <a:pt x="6166" y="21600"/>
                    </a:lnTo>
                    <a:lnTo>
                      <a:pt x="0" y="0"/>
                    </a:lnTo>
                    <a:lnTo>
                      <a:pt x="2093" y="0"/>
                    </a:lnTo>
                    <a:lnTo>
                      <a:pt x="6426" y="15578"/>
                    </a:lnTo>
                    <a:close/>
                    <a:moveTo>
                      <a:pt x="6426" y="155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AutoShape 23"/>
              <p:cNvSpPr>
                <a:spLocks/>
              </p:cNvSpPr>
              <p:nvPr/>
            </p:nvSpPr>
            <p:spPr bwMode="black">
              <a:xfrm>
                <a:off x="3838173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8" y="21599"/>
                      <a:pt x="10799" y="21599"/>
                    </a:cubicBezTo>
                    <a:cubicBezTo>
                      <a:pt x="4752" y="21599"/>
                      <a:pt x="0" y="16916"/>
                      <a:pt x="0" y="10802"/>
                    </a:cubicBezTo>
                    <a:cubicBezTo>
                      <a:pt x="0" y="4682"/>
                      <a:pt x="4752" y="0"/>
                      <a:pt x="10799" y="0"/>
                    </a:cubicBezTo>
                    <a:cubicBezTo>
                      <a:pt x="16848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7" y="17870"/>
                      <a:pt x="10799" y="17870"/>
                    </a:cubicBezTo>
                    <a:cubicBezTo>
                      <a:pt x="14645" y="17870"/>
                      <a:pt x="17710" y="14616"/>
                      <a:pt x="17710" y="10802"/>
                    </a:cubicBezTo>
                    <a:cubicBezTo>
                      <a:pt x="17710" y="6940"/>
                      <a:pt x="14645" y="3732"/>
                      <a:pt x="10799" y="3732"/>
                    </a:cubicBezTo>
                    <a:cubicBezTo>
                      <a:pt x="6957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AutoShape 24"/>
              <p:cNvSpPr>
                <a:spLocks/>
              </p:cNvSpPr>
              <p:nvPr/>
            </p:nvSpPr>
            <p:spPr bwMode="black">
              <a:xfrm>
                <a:off x="4051671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9" y="4033"/>
                    </a:moveTo>
                    <a:lnTo>
                      <a:pt x="6807" y="4033"/>
                    </a:lnTo>
                    <a:cubicBezTo>
                      <a:pt x="8422" y="1570"/>
                      <a:pt x="11789" y="0"/>
                      <a:pt x="16183" y="0"/>
                    </a:cubicBezTo>
                    <a:cubicBezTo>
                      <a:pt x="18084" y="0"/>
                      <a:pt x="19992" y="407"/>
                      <a:pt x="21600" y="1032"/>
                    </a:cubicBezTo>
                    <a:lnTo>
                      <a:pt x="18599" y="4709"/>
                    </a:lnTo>
                    <a:cubicBezTo>
                      <a:pt x="17430" y="4079"/>
                      <a:pt x="16107" y="3856"/>
                      <a:pt x="14571" y="3856"/>
                    </a:cubicBezTo>
                    <a:cubicBezTo>
                      <a:pt x="7464" y="3856"/>
                      <a:pt x="6589" y="7887"/>
                      <a:pt x="6589" y="11294"/>
                    </a:cubicBezTo>
                    <a:lnTo>
                      <a:pt x="6589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9" y="630"/>
                    </a:lnTo>
                    <a:lnTo>
                      <a:pt x="6589" y="4033"/>
                    </a:lnTo>
                    <a:close/>
                    <a:moveTo>
                      <a:pt x="6589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AutoShape 25"/>
              <p:cNvSpPr>
                <a:spLocks/>
              </p:cNvSpPr>
              <p:nvPr/>
            </p:nvSpPr>
            <p:spPr bwMode="black">
              <a:xfrm>
                <a:off x="4179770" y="2573903"/>
                <a:ext cx="33550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AutoShape 26"/>
              <p:cNvSpPr>
                <a:spLocks/>
              </p:cNvSpPr>
              <p:nvPr/>
            </p:nvSpPr>
            <p:spPr bwMode="black">
              <a:xfrm>
                <a:off x="4240769" y="2573903"/>
                <a:ext cx="177661" cy="2866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507" y="19091"/>
                    </a:moveTo>
                    <a:lnTo>
                      <a:pt x="17418" y="19091"/>
                    </a:lnTo>
                    <a:cubicBezTo>
                      <a:pt x="15778" y="20585"/>
                      <a:pt x="13187" y="21600"/>
                      <a:pt x="10186" y="21600"/>
                    </a:cubicBezTo>
                    <a:cubicBezTo>
                      <a:pt x="3638" y="21600"/>
                      <a:pt x="0" y="18247"/>
                      <a:pt x="0" y="14468"/>
                    </a:cubicBezTo>
                    <a:cubicBezTo>
                      <a:pt x="0" y="10860"/>
                      <a:pt x="3863" y="7561"/>
                      <a:pt x="10005" y="7561"/>
                    </a:cubicBezTo>
                    <a:cubicBezTo>
                      <a:pt x="13187" y="7561"/>
                      <a:pt x="15734" y="8577"/>
                      <a:pt x="17418" y="10154"/>
                    </a:cubicBezTo>
                    <a:lnTo>
                      <a:pt x="17507" y="10154"/>
                    </a:lnTo>
                    <a:lnTo>
                      <a:pt x="17507" y="0"/>
                    </a:lnTo>
                    <a:lnTo>
                      <a:pt x="21600" y="0"/>
                    </a:lnTo>
                    <a:lnTo>
                      <a:pt x="21600" y="21150"/>
                    </a:lnTo>
                    <a:lnTo>
                      <a:pt x="17507" y="21150"/>
                    </a:lnTo>
                    <a:lnTo>
                      <a:pt x="17507" y="19091"/>
                    </a:lnTo>
                    <a:close/>
                    <a:moveTo>
                      <a:pt x="17733" y="14553"/>
                    </a:moveTo>
                    <a:cubicBezTo>
                      <a:pt x="17733" y="11986"/>
                      <a:pt x="15233" y="9816"/>
                      <a:pt x="10822" y="9816"/>
                    </a:cubicBezTo>
                    <a:cubicBezTo>
                      <a:pt x="6591" y="9816"/>
                      <a:pt x="4090" y="12100"/>
                      <a:pt x="4090" y="14553"/>
                    </a:cubicBezTo>
                    <a:cubicBezTo>
                      <a:pt x="4090" y="17034"/>
                      <a:pt x="6500" y="19345"/>
                      <a:pt x="10822" y="19345"/>
                    </a:cubicBezTo>
                    <a:cubicBezTo>
                      <a:pt x="15277" y="19345"/>
                      <a:pt x="17733" y="17147"/>
                      <a:pt x="17733" y="14553"/>
                    </a:cubicBezTo>
                    <a:close/>
                    <a:moveTo>
                      <a:pt x="17733" y="1455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AutoShape 27"/>
              <p:cNvSpPr>
                <a:spLocks/>
              </p:cNvSpPr>
              <p:nvPr/>
            </p:nvSpPr>
            <p:spPr bwMode="black">
              <a:xfrm>
                <a:off x="4490867" y="2561703"/>
                <a:ext cx="186811" cy="2958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18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4632" y="10239"/>
                    </a:lnTo>
                    <a:cubicBezTo>
                      <a:pt x="16007" y="9173"/>
                      <a:pt x="17603" y="7855"/>
                      <a:pt x="17603" y="6452"/>
                    </a:cubicBezTo>
                    <a:cubicBezTo>
                      <a:pt x="17603" y="4236"/>
                      <a:pt x="14502" y="2415"/>
                      <a:pt x="11042" y="2415"/>
                    </a:cubicBezTo>
                    <a:cubicBezTo>
                      <a:pt x="7627" y="2415"/>
                      <a:pt x="4831" y="4152"/>
                      <a:pt x="4610" y="6284"/>
                    </a:cubicBezTo>
                    <a:lnTo>
                      <a:pt x="440" y="6284"/>
                    </a:lnTo>
                    <a:cubicBezTo>
                      <a:pt x="1108" y="2525"/>
                      <a:pt x="4965" y="0"/>
                      <a:pt x="11042" y="0"/>
                    </a:cubicBezTo>
                    <a:cubicBezTo>
                      <a:pt x="16722" y="0"/>
                      <a:pt x="21600" y="2665"/>
                      <a:pt x="21600" y="6341"/>
                    </a:cubicBezTo>
                    <a:cubicBezTo>
                      <a:pt x="21600" y="7911"/>
                      <a:pt x="20669" y="9481"/>
                      <a:pt x="19115" y="10688"/>
                    </a:cubicBezTo>
                    <a:lnTo>
                      <a:pt x="8115" y="19188"/>
                    </a:lnTo>
                    <a:lnTo>
                      <a:pt x="21600" y="19188"/>
                    </a:lnTo>
                    <a:close/>
                    <a:moveTo>
                      <a:pt x="21600" y="19187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AutoShape 28"/>
              <p:cNvSpPr>
                <a:spLocks/>
              </p:cNvSpPr>
              <p:nvPr/>
            </p:nvSpPr>
            <p:spPr bwMode="black">
              <a:xfrm>
                <a:off x="4716565" y="2561703"/>
                <a:ext cx="20206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1"/>
                    </a:moveTo>
                    <a:cubicBezTo>
                      <a:pt x="0" y="6541"/>
                      <a:pt x="2790" y="0"/>
                      <a:pt x="10798" y="0"/>
                    </a:cubicBezTo>
                    <a:cubicBezTo>
                      <a:pt x="18808" y="0"/>
                      <a:pt x="21600" y="6541"/>
                      <a:pt x="21600" y="10801"/>
                    </a:cubicBezTo>
                    <a:cubicBezTo>
                      <a:pt x="21600" y="15032"/>
                      <a:pt x="18769" y="21600"/>
                      <a:pt x="10798" y="21600"/>
                    </a:cubicBezTo>
                    <a:cubicBezTo>
                      <a:pt x="2835" y="21600"/>
                      <a:pt x="0" y="15032"/>
                      <a:pt x="0" y="10801"/>
                    </a:cubicBezTo>
                    <a:close/>
                    <a:moveTo>
                      <a:pt x="3697" y="10774"/>
                    </a:moveTo>
                    <a:cubicBezTo>
                      <a:pt x="3697" y="13631"/>
                      <a:pt x="5255" y="19293"/>
                      <a:pt x="10797" y="19293"/>
                    </a:cubicBezTo>
                    <a:cubicBezTo>
                      <a:pt x="16342" y="19293"/>
                      <a:pt x="17903" y="13631"/>
                      <a:pt x="17903" y="10774"/>
                    </a:cubicBezTo>
                    <a:cubicBezTo>
                      <a:pt x="17903" y="7915"/>
                      <a:pt x="16343" y="2200"/>
                      <a:pt x="10797" y="2200"/>
                    </a:cubicBezTo>
                    <a:cubicBezTo>
                      <a:pt x="5255" y="2200"/>
                      <a:pt x="3697" y="7915"/>
                      <a:pt x="3697" y="10774"/>
                    </a:cubicBezTo>
                    <a:close/>
                    <a:moveTo>
                      <a:pt x="3697" y="1077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AutoShape 29"/>
              <p:cNvSpPr>
                <a:spLocks/>
              </p:cNvSpPr>
              <p:nvPr/>
            </p:nvSpPr>
            <p:spPr bwMode="black">
              <a:xfrm>
                <a:off x="4936162" y="2567803"/>
                <a:ext cx="84637" cy="2897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464"/>
                    </a:moveTo>
                    <a:lnTo>
                      <a:pt x="5075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12799" y="21600"/>
                    </a:lnTo>
                    <a:lnTo>
                      <a:pt x="12799" y="2464"/>
                    </a:lnTo>
                    <a:lnTo>
                      <a:pt x="0" y="2464"/>
                    </a:lnTo>
                    <a:close/>
                    <a:moveTo>
                      <a:pt x="0" y="246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utoShape 30"/>
              <p:cNvSpPr>
                <a:spLocks/>
              </p:cNvSpPr>
              <p:nvPr/>
            </p:nvSpPr>
            <p:spPr bwMode="black">
              <a:xfrm>
                <a:off x="5076461" y="2561703"/>
                <a:ext cx="18071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182" y="9126"/>
                    </a:moveTo>
                    <a:cubicBezTo>
                      <a:pt x="13896" y="9126"/>
                      <a:pt x="16971" y="8300"/>
                      <a:pt x="16971" y="5800"/>
                    </a:cubicBezTo>
                    <a:cubicBezTo>
                      <a:pt x="16971" y="3710"/>
                      <a:pt x="14401" y="2253"/>
                      <a:pt x="10962" y="2253"/>
                    </a:cubicBezTo>
                    <a:cubicBezTo>
                      <a:pt x="7843" y="2253"/>
                      <a:pt x="5688" y="3438"/>
                      <a:pt x="5231" y="5222"/>
                    </a:cubicBezTo>
                    <a:lnTo>
                      <a:pt x="966" y="5222"/>
                    </a:lnTo>
                    <a:cubicBezTo>
                      <a:pt x="1792" y="1815"/>
                      <a:pt x="5412" y="0"/>
                      <a:pt x="11100" y="0"/>
                    </a:cubicBezTo>
                    <a:cubicBezTo>
                      <a:pt x="16605" y="0"/>
                      <a:pt x="21096" y="2117"/>
                      <a:pt x="21096" y="5580"/>
                    </a:cubicBezTo>
                    <a:cubicBezTo>
                      <a:pt x="21096" y="7613"/>
                      <a:pt x="19628" y="9261"/>
                      <a:pt x="16693" y="10250"/>
                    </a:cubicBezTo>
                    <a:cubicBezTo>
                      <a:pt x="20089" y="11212"/>
                      <a:pt x="21600" y="13164"/>
                      <a:pt x="21600" y="15390"/>
                    </a:cubicBezTo>
                    <a:cubicBezTo>
                      <a:pt x="21600" y="19266"/>
                      <a:pt x="16742" y="21600"/>
                      <a:pt x="10550" y="21600"/>
                    </a:cubicBezTo>
                    <a:cubicBezTo>
                      <a:pt x="5134" y="21600"/>
                      <a:pt x="278" y="19459"/>
                      <a:pt x="0" y="16051"/>
                    </a:cubicBezTo>
                    <a:lnTo>
                      <a:pt x="4173" y="16051"/>
                    </a:lnTo>
                    <a:cubicBezTo>
                      <a:pt x="4586" y="18084"/>
                      <a:pt x="7567" y="19347"/>
                      <a:pt x="10874" y="19347"/>
                    </a:cubicBezTo>
                    <a:cubicBezTo>
                      <a:pt x="14723" y="19347"/>
                      <a:pt x="17475" y="17534"/>
                      <a:pt x="17475" y="15281"/>
                    </a:cubicBezTo>
                    <a:cubicBezTo>
                      <a:pt x="17475" y="12642"/>
                      <a:pt x="14451" y="11076"/>
                      <a:pt x="10183" y="11269"/>
                    </a:cubicBezTo>
                    <a:lnTo>
                      <a:pt x="10183" y="9126"/>
                    </a:lnTo>
                    <a:close/>
                    <a:moveTo>
                      <a:pt x="10182" y="912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6393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>
                <a:solidFill>
                  <a:srgbClr val="B3B3B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B3B3B3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33375" y="6327776"/>
            <a:ext cx="1359950" cy="286780"/>
            <a:chOff x="333375" y="6327776"/>
            <a:chExt cx="1359950" cy="286780"/>
          </a:xfrm>
        </p:grpSpPr>
        <p:sp>
          <p:nvSpPr>
            <p:cNvPr id="34" name="Rectangle 23"/>
            <p:cNvSpPr>
              <a:spLocks/>
            </p:cNvSpPr>
            <p:nvPr/>
          </p:nvSpPr>
          <p:spPr bwMode="black">
            <a:xfrm>
              <a:off x="339559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black">
            <a:xfrm>
              <a:off x="409644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black">
            <a:xfrm>
              <a:off x="551874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black">
            <a:xfrm>
              <a:off x="642572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black">
            <a:xfrm>
              <a:off x="805415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8"/>
            <p:cNvSpPr>
              <a:spLocks/>
            </p:cNvSpPr>
            <p:nvPr/>
          </p:nvSpPr>
          <p:spPr bwMode="black">
            <a:xfrm>
              <a:off x="910542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9"/>
            <p:cNvSpPr>
              <a:spLocks/>
            </p:cNvSpPr>
            <p:nvPr/>
          </p:nvSpPr>
          <p:spPr bwMode="black">
            <a:xfrm>
              <a:off x="1131103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0"/>
            <p:cNvSpPr>
              <a:spLocks/>
            </p:cNvSpPr>
            <p:nvPr/>
          </p:nvSpPr>
          <p:spPr bwMode="black">
            <a:xfrm>
              <a:off x="1287762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1"/>
            <p:cNvSpPr>
              <a:spLocks/>
            </p:cNvSpPr>
            <p:nvPr/>
          </p:nvSpPr>
          <p:spPr bwMode="black">
            <a:xfrm>
              <a:off x="1380522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2"/>
            <p:cNvSpPr>
              <a:spLocks/>
            </p:cNvSpPr>
            <p:nvPr/>
          </p:nvSpPr>
          <p:spPr bwMode="black">
            <a:xfrm>
              <a:off x="1442360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3"/>
            <p:cNvSpPr>
              <a:spLocks/>
            </p:cNvSpPr>
            <p:nvPr/>
          </p:nvSpPr>
          <p:spPr bwMode="black">
            <a:xfrm>
              <a:off x="155367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4"/>
            <p:cNvSpPr>
              <a:spLocks/>
            </p:cNvSpPr>
            <p:nvPr/>
          </p:nvSpPr>
          <p:spPr bwMode="black">
            <a:xfrm>
              <a:off x="33337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5"/>
            <p:cNvSpPr>
              <a:spLocks/>
            </p:cNvSpPr>
            <p:nvPr/>
          </p:nvSpPr>
          <p:spPr bwMode="black">
            <a:xfrm>
              <a:off x="44880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black">
            <a:xfrm>
              <a:off x="56424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67967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79510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91054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10280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125890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114347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13743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117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3B3B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791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7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96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21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554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3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555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1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276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89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 bwMode="black">
          <a:xfrm>
            <a:off x="333375" y="6327776"/>
            <a:ext cx="1359950" cy="286780"/>
            <a:chOff x="1756249" y="6327776"/>
            <a:chExt cx="1359950" cy="286780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762433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832518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974748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2065446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2228289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333416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553977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30"/>
            <p:cNvSpPr>
              <a:spLocks/>
            </p:cNvSpPr>
            <p:nvPr/>
          </p:nvSpPr>
          <p:spPr bwMode="black">
            <a:xfrm>
              <a:off x="2710636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31"/>
            <p:cNvSpPr>
              <a:spLocks/>
            </p:cNvSpPr>
            <p:nvPr/>
          </p:nvSpPr>
          <p:spPr bwMode="black">
            <a:xfrm>
              <a:off x="2803396" y="6490877"/>
              <a:ext cx="42515" cy="119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AutoShape 32"/>
            <p:cNvSpPr>
              <a:spLocks/>
            </p:cNvSpPr>
            <p:nvPr/>
          </p:nvSpPr>
          <p:spPr bwMode="black">
            <a:xfrm>
              <a:off x="2865234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AutoShape 33"/>
            <p:cNvSpPr>
              <a:spLocks/>
            </p:cNvSpPr>
            <p:nvPr/>
          </p:nvSpPr>
          <p:spPr bwMode="black">
            <a:xfrm>
              <a:off x="2976545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34"/>
            <p:cNvSpPr>
              <a:spLocks/>
            </p:cNvSpPr>
            <p:nvPr/>
          </p:nvSpPr>
          <p:spPr bwMode="black">
            <a:xfrm>
              <a:off x="175624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35"/>
            <p:cNvSpPr>
              <a:spLocks/>
            </p:cNvSpPr>
            <p:nvPr/>
          </p:nvSpPr>
          <p:spPr bwMode="black">
            <a:xfrm>
              <a:off x="187168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AutoShape 36"/>
            <p:cNvSpPr>
              <a:spLocks/>
            </p:cNvSpPr>
            <p:nvPr/>
          </p:nvSpPr>
          <p:spPr bwMode="black">
            <a:xfrm>
              <a:off x="198711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210255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221798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233341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24509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268177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2566344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279721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941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42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black">
          <a:xfrm>
            <a:off x="1749509" y="1580102"/>
            <a:ext cx="3502315" cy="738550"/>
            <a:chOff x="1454796" y="1538312"/>
            <a:chExt cx="3700486" cy="780339"/>
          </a:xfrm>
        </p:grpSpPr>
        <p:sp>
          <p:nvSpPr>
            <p:cNvPr id="33" name="Rectangle 23"/>
            <p:cNvSpPr>
              <a:spLocks/>
            </p:cNvSpPr>
            <p:nvPr/>
          </p:nvSpPr>
          <p:spPr bwMode="black">
            <a:xfrm>
              <a:off x="1471623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4"/>
            <p:cNvSpPr>
              <a:spLocks/>
            </p:cNvSpPr>
            <p:nvPr/>
          </p:nvSpPr>
          <p:spPr bwMode="black">
            <a:xfrm>
              <a:off x="1662326" y="1970899"/>
              <a:ext cx="343547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5"/>
            <p:cNvSpPr>
              <a:spLocks/>
            </p:cNvSpPr>
            <p:nvPr/>
          </p:nvSpPr>
          <p:spPr bwMode="black">
            <a:xfrm>
              <a:off x="2049342" y="1774588"/>
              <a:ext cx="236977" cy="53354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6"/>
            <p:cNvSpPr>
              <a:spLocks/>
            </p:cNvSpPr>
            <p:nvPr/>
          </p:nvSpPr>
          <p:spPr bwMode="black">
            <a:xfrm>
              <a:off x="2296134" y="1970899"/>
              <a:ext cx="39262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7"/>
            <p:cNvSpPr>
              <a:spLocks/>
            </p:cNvSpPr>
            <p:nvPr/>
          </p:nvSpPr>
          <p:spPr bwMode="black">
            <a:xfrm>
              <a:off x="2739239" y="1976508"/>
              <a:ext cx="244690" cy="3302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8"/>
            <p:cNvSpPr>
              <a:spLocks/>
            </p:cNvSpPr>
            <p:nvPr/>
          </p:nvSpPr>
          <p:spPr bwMode="black">
            <a:xfrm>
              <a:off x="3025293" y="1970899"/>
              <a:ext cx="552480" cy="3365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9"/>
            <p:cNvSpPr>
              <a:spLocks/>
            </p:cNvSpPr>
            <p:nvPr/>
          </p:nvSpPr>
          <p:spPr bwMode="black">
            <a:xfrm>
              <a:off x="3625449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0"/>
            <p:cNvSpPr>
              <a:spLocks/>
            </p:cNvSpPr>
            <p:nvPr/>
          </p:nvSpPr>
          <p:spPr bwMode="black">
            <a:xfrm>
              <a:off x="4051727" y="1881156"/>
              <a:ext cx="218046" cy="4234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1"/>
            <p:cNvSpPr>
              <a:spLocks/>
            </p:cNvSpPr>
            <p:nvPr/>
          </p:nvSpPr>
          <p:spPr bwMode="black">
            <a:xfrm>
              <a:off x="4304129" y="1982116"/>
              <a:ext cx="115684" cy="326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2"/>
            <p:cNvSpPr>
              <a:spLocks/>
            </p:cNvSpPr>
            <p:nvPr/>
          </p:nvSpPr>
          <p:spPr bwMode="black">
            <a:xfrm>
              <a:off x="4472395" y="1970899"/>
              <a:ext cx="258713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3"/>
            <p:cNvSpPr>
              <a:spLocks/>
            </p:cNvSpPr>
            <p:nvPr/>
          </p:nvSpPr>
          <p:spPr bwMode="black">
            <a:xfrm>
              <a:off x="4775278" y="1970899"/>
              <a:ext cx="380004" cy="3477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4"/>
            <p:cNvSpPr>
              <a:spLocks/>
            </p:cNvSpPr>
            <p:nvPr/>
          </p:nvSpPr>
          <p:spPr bwMode="black">
            <a:xfrm>
              <a:off x="14547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5"/>
            <p:cNvSpPr>
              <a:spLocks/>
            </p:cNvSpPr>
            <p:nvPr/>
          </p:nvSpPr>
          <p:spPr bwMode="black">
            <a:xfrm>
              <a:off x="1768896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6"/>
            <p:cNvSpPr>
              <a:spLocks/>
            </p:cNvSpPr>
            <p:nvPr/>
          </p:nvSpPr>
          <p:spPr bwMode="black">
            <a:xfrm>
              <a:off x="2082994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7"/>
            <p:cNvSpPr>
              <a:spLocks/>
            </p:cNvSpPr>
            <p:nvPr/>
          </p:nvSpPr>
          <p:spPr bwMode="black">
            <a:xfrm>
              <a:off x="23970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38"/>
            <p:cNvSpPr>
              <a:spLocks/>
            </p:cNvSpPr>
            <p:nvPr/>
          </p:nvSpPr>
          <p:spPr bwMode="black">
            <a:xfrm>
              <a:off x="2711195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black">
            <a:xfrm>
              <a:off x="302529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40"/>
            <p:cNvSpPr>
              <a:spLocks/>
            </p:cNvSpPr>
            <p:nvPr/>
          </p:nvSpPr>
          <p:spPr bwMode="black">
            <a:xfrm>
              <a:off x="3345003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utoShape 41"/>
            <p:cNvSpPr>
              <a:spLocks/>
            </p:cNvSpPr>
            <p:nvPr/>
          </p:nvSpPr>
          <p:spPr bwMode="black">
            <a:xfrm>
              <a:off x="39732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AutoShape 42"/>
            <p:cNvSpPr>
              <a:spLocks/>
            </p:cNvSpPr>
            <p:nvPr/>
          </p:nvSpPr>
          <p:spPr bwMode="black">
            <a:xfrm>
              <a:off x="3659101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utoShape 43"/>
            <p:cNvSpPr>
              <a:spLocks/>
            </p:cNvSpPr>
            <p:nvPr/>
          </p:nvSpPr>
          <p:spPr bwMode="black">
            <a:xfrm>
              <a:off x="4287302" y="1538312"/>
              <a:ext cx="152844" cy="1535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71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58779" y="2484242"/>
            <a:ext cx="6332936" cy="1044840"/>
          </a:xfrm>
        </p:spPr>
        <p:txBody>
          <a:bodyPr anchor="b">
            <a:noAutofit/>
          </a:bodyPr>
          <a:lstStyle>
            <a:lvl1pPr algn="l">
              <a:defRPr sz="36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8778" y="3541533"/>
            <a:ext cx="6332935" cy="1599089"/>
          </a:xfrm>
        </p:spPr>
        <p:txBody>
          <a:bodyPr lIns="0" rIns="0" anchor="t"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 bwMode="black">
          <a:xfrm>
            <a:off x="1770851" y="998810"/>
            <a:ext cx="3356021" cy="1308912"/>
            <a:chOff x="1764194" y="1506414"/>
            <a:chExt cx="3476204" cy="1355786"/>
          </a:xfrm>
        </p:grpSpPr>
        <p:sp>
          <p:nvSpPr>
            <p:cNvPr id="27" name="AutoShape 1"/>
            <p:cNvSpPr>
              <a:spLocks/>
            </p:cNvSpPr>
            <p:nvPr/>
          </p:nvSpPr>
          <p:spPr bwMode="black">
            <a:xfrm>
              <a:off x="3240379" y="1567413"/>
              <a:ext cx="497145" cy="398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"/>
            <p:cNvSpPr>
              <a:spLocks/>
            </p:cNvSpPr>
            <p:nvPr/>
          </p:nvSpPr>
          <p:spPr bwMode="black">
            <a:xfrm>
              <a:off x="2703585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4203" y="21600"/>
                  </a:lnTo>
                  <a:lnTo>
                    <a:pt x="21600" y="10351"/>
                  </a:lnTo>
                  <a:lnTo>
                    <a:pt x="14794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3"/>
            <p:cNvSpPr>
              <a:spLocks/>
            </p:cNvSpPr>
            <p:nvPr/>
          </p:nvSpPr>
          <p:spPr bwMode="black">
            <a:xfrm>
              <a:off x="3484377" y="1567413"/>
              <a:ext cx="789180" cy="8326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806" y="0"/>
                  </a:lnTo>
                  <a:lnTo>
                    <a:pt x="0" y="10351"/>
                  </a:lnTo>
                  <a:lnTo>
                    <a:pt x="7397" y="2160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4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5"/>
            <p:cNvSpPr>
              <a:spLocks/>
            </p:cNvSpPr>
            <p:nvPr/>
          </p:nvSpPr>
          <p:spPr bwMode="black">
            <a:xfrm>
              <a:off x="1764194" y="1567413"/>
              <a:ext cx="832642" cy="8326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6"/>
            <p:cNvSpPr>
              <a:spLocks/>
            </p:cNvSpPr>
            <p:nvPr/>
          </p:nvSpPr>
          <p:spPr bwMode="black">
            <a:xfrm>
              <a:off x="4564066" y="1768711"/>
              <a:ext cx="118949" cy="4003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8261" y="21600"/>
                  </a:lnTo>
                  <a:lnTo>
                    <a:pt x="8261" y="3857"/>
                  </a:lnTo>
                  <a:lnTo>
                    <a:pt x="0" y="3857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black">
            <a:xfrm>
              <a:off x="4747064" y="1756511"/>
              <a:ext cx="261535" cy="416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219" y="10248"/>
                  </a:moveTo>
                  <a:cubicBezTo>
                    <a:pt x="20121" y="9195"/>
                    <a:pt x="21152" y="7704"/>
                    <a:pt x="21152" y="5944"/>
                  </a:cubicBezTo>
                  <a:cubicBezTo>
                    <a:pt x="21152" y="2500"/>
                    <a:pt x="16921" y="0"/>
                    <a:pt x="11090" y="0"/>
                  </a:cubicBezTo>
                  <a:cubicBezTo>
                    <a:pt x="5441" y="0"/>
                    <a:pt x="1732" y="2006"/>
                    <a:pt x="926" y="5504"/>
                  </a:cubicBezTo>
                  <a:lnTo>
                    <a:pt x="726" y="6369"/>
                  </a:lnTo>
                  <a:lnTo>
                    <a:pt x="6928" y="6369"/>
                  </a:lnTo>
                  <a:lnTo>
                    <a:pt x="7085" y="5727"/>
                  </a:lnTo>
                  <a:cubicBezTo>
                    <a:pt x="7408" y="4400"/>
                    <a:pt x="8858" y="3609"/>
                    <a:pt x="10969" y="3609"/>
                  </a:cubicBezTo>
                  <a:cubicBezTo>
                    <a:pt x="13394" y="3609"/>
                    <a:pt x="15090" y="4653"/>
                    <a:pt x="15090" y="6149"/>
                  </a:cubicBezTo>
                  <a:cubicBezTo>
                    <a:pt x="15090" y="7151"/>
                    <a:pt x="14590" y="8485"/>
                    <a:pt x="10279" y="8485"/>
                  </a:cubicBezTo>
                  <a:lnTo>
                    <a:pt x="9078" y="8485"/>
                  </a:lnTo>
                  <a:lnTo>
                    <a:pt x="9078" y="12050"/>
                  </a:lnTo>
                  <a:lnTo>
                    <a:pt x="10370" y="11990"/>
                  </a:lnTo>
                  <a:cubicBezTo>
                    <a:pt x="13512" y="11845"/>
                    <a:pt x="15535" y="13011"/>
                    <a:pt x="15535" y="14966"/>
                  </a:cubicBezTo>
                  <a:cubicBezTo>
                    <a:pt x="15535" y="16691"/>
                    <a:pt x="13536" y="17991"/>
                    <a:pt x="10889" y="17991"/>
                  </a:cubicBezTo>
                  <a:cubicBezTo>
                    <a:pt x="8374" y="17991"/>
                    <a:pt x="6427" y="17004"/>
                    <a:pt x="6154" y="15590"/>
                  </a:cubicBezTo>
                  <a:lnTo>
                    <a:pt x="6026" y="14924"/>
                  </a:lnTo>
                  <a:lnTo>
                    <a:pt x="0" y="14924"/>
                  </a:lnTo>
                  <a:lnTo>
                    <a:pt x="60" y="15718"/>
                  </a:lnTo>
                  <a:cubicBezTo>
                    <a:pt x="319" y="19072"/>
                    <a:pt x="4853" y="21600"/>
                    <a:pt x="10604" y="21600"/>
                  </a:cubicBezTo>
                  <a:cubicBezTo>
                    <a:pt x="17078" y="21600"/>
                    <a:pt x="21600" y="18914"/>
                    <a:pt x="21600" y="15068"/>
                  </a:cubicBezTo>
                  <a:cubicBezTo>
                    <a:pt x="21600" y="13022"/>
                    <a:pt x="20388" y="11324"/>
                    <a:pt x="18219" y="10248"/>
                  </a:cubicBezTo>
                  <a:close/>
                  <a:moveTo>
                    <a:pt x="18219" y="10248"/>
                  </a:moveTo>
                </a:path>
              </a:pathLst>
            </a:custGeom>
            <a:solidFill>
              <a:schemeClr val="bg2"/>
            </a:solidFill>
            <a:ln w="127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black">
            <a:xfrm>
              <a:off x="4320069" y="1506414"/>
              <a:ext cx="920329" cy="920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31"/>
                    <a:pt x="0" y="10798"/>
                  </a:cubicBezTo>
                  <a:cubicBezTo>
                    <a:pt x="0" y="16766"/>
                    <a:pt x="4838" y="21600"/>
                    <a:pt x="10800" y="21600"/>
                  </a:cubicBezTo>
                  <a:cubicBezTo>
                    <a:pt x="16762" y="21600"/>
                    <a:pt x="21600" y="16766"/>
                    <a:pt x="21600" y="10798"/>
                  </a:cubicBezTo>
                  <a:cubicBezTo>
                    <a:pt x="21600" y="4831"/>
                    <a:pt x="16762" y="0"/>
                    <a:pt x="10800" y="0"/>
                  </a:cubicBezTo>
                  <a:close/>
                  <a:moveTo>
                    <a:pt x="8547" y="15482"/>
                  </a:moveTo>
                  <a:lnTo>
                    <a:pt x="6829" y="15482"/>
                  </a:lnTo>
                  <a:lnTo>
                    <a:pt x="6829" y="7790"/>
                  </a:lnTo>
                  <a:lnTo>
                    <a:pt x="5764" y="7790"/>
                  </a:lnTo>
                  <a:lnTo>
                    <a:pt x="5764" y="6118"/>
                  </a:lnTo>
                  <a:lnTo>
                    <a:pt x="8547" y="6118"/>
                  </a:lnTo>
                  <a:lnTo>
                    <a:pt x="8547" y="15482"/>
                  </a:lnTo>
                  <a:close/>
                  <a:moveTo>
                    <a:pt x="12987" y="15667"/>
                  </a:moveTo>
                  <a:cubicBezTo>
                    <a:pt x="11356" y="15667"/>
                    <a:pt x="10071" y="14527"/>
                    <a:pt x="9998" y="13016"/>
                  </a:cubicBezTo>
                  <a:lnTo>
                    <a:pt x="9980" y="12658"/>
                  </a:lnTo>
                  <a:lnTo>
                    <a:pt x="11688" y="12658"/>
                  </a:lnTo>
                  <a:lnTo>
                    <a:pt x="11725" y="12959"/>
                  </a:lnTo>
                  <a:cubicBezTo>
                    <a:pt x="11802" y="13596"/>
                    <a:pt x="12355" y="14041"/>
                    <a:pt x="13068" y="14041"/>
                  </a:cubicBezTo>
                  <a:cubicBezTo>
                    <a:pt x="13819" y="14041"/>
                    <a:pt x="14384" y="13455"/>
                    <a:pt x="14384" y="12678"/>
                  </a:cubicBezTo>
                  <a:cubicBezTo>
                    <a:pt x="14384" y="11796"/>
                    <a:pt x="13811" y="11271"/>
                    <a:pt x="12920" y="11337"/>
                  </a:cubicBezTo>
                  <a:lnTo>
                    <a:pt x="12554" y="11364"/>
                  </a:lnTo>
                  <a:lnTo>
                    <a:pt x="12554" y="9757"/>
                  </a:lnTo>
                  <a:lnTo>
                    <a:pt x="12894" y="9757"/>
                  </a:lnTo>
                  <a:cubicBezTo>
                    <a:pt x="14117" y="9757"/>
                    <a:pt x="14257" y="9156"/>
                    <a:pt x="14257" y="8704"/>
                  </a:cubicBezTo>
                  <a:cubicBezTo>
                    <a:pt x="14257" y="8030"/>
                    <a:pt x="13778" y="7560"/>
                    <a:pt x="13091" y="7560"/>
                  </a:cubicBezTo>
                  <a:cubicBezTo>
                    <a:pt x="12492" y="7560"/>
                    <a:pt x="12080" y="7917"/>
                    <a:pt x="11988" y="8514"/>
                  </a:cubicBezTo>
                  <a:lnTo>
                    <a:pt x="11943" y="8803"/>
                  </a:lnTo>
                  <a:lnTo>
                    <a:pt x="10186" y="8803"/>
                  </a:lnTo>
                  <a:lnTo>
                    <a:pt x="10243" y="8413"/>
                  </a:lnTo>
                  <a:cubicBezTo>
                    <a:pt x="10472" y="6838"/>
                    <a:pt x="11522" y="5933"/>
                    <a:pt x="13125" y="5933"/>
                  </a:cubicBezTo>
                  <a:cubicBezTo>
                    <a:pt x="14777" y="5933"/>
                    <a:pt x="15976" y="7060"/>
                    <a:pt x="15976" y="8612"/>
                  </a:cubicBezTo>
                  <a:cubicBezTo>
                    <a:pt x="15976" y="9405"/>
                    <a:pt x="15685" y="10077"/>
                    <a:pt x="15144" y="10551"/>
                  </a:cubicBezTo>
                  <a:cubicBezTo>
                    <a:pt x="15759" y="11036"/>
                    <a:pt x="16102" y="11801"/>
                    <a:pt x="16102" y="12724"/>
                  </a:cubicBezTo>
                  <a:cubicBezTo>
                    <a:pt x="16102" y="14457"/>
                    <a:pt x="14821" y="15667"/>
                    <a:pt x="12987" y="15667"/>
                  </a:cubicBezTo>
                  <a:close/>
                  <a:moveTo>
                    <a:pt x="12987" y="15667"/>
                  </a:moveTo>
                </a:path>
              </a:pathLst>
            </a:custGeom>
            <a:solidFill>
              <a:srgbClr val="EB1C23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 bwMode="black">
            <a:xfrm>
              <a:off x="1764194" y="2561703"/>
              <a:ext cx="3476204" cy="300497"/>
              <a:chOff x="1764194" y="2561703"/>
              <a:chExt cx="3492978" cy="301947"/>
            </a:xfrm>
          </p:grpSpPr>
          <p:sp>
            <p:nvSpPr>
              <p:cNvPr id="58" name="AutoShape 11"/>
              <p:cNvSpPr>
                <a:spLocks/>
              </p:cNvSpPr>
              <p:nvPr/>
            </p:nvSpPr>
            <p:spPr bwMode="black">
              <a:xfrm>
                <a:off x="1764194" y="2573903"/>
                <a:ext cx="35075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AutoShape 12"/>
              <p:cNvSpPr>
                <a:spLocks/>
              </p:cNvSpPr>
              <p:nvPr/>
            </p:nvSpPr>
            <p:spPr bwMode="black">
              <a:xfrm>
                <a:off x="1831293" y="2677602"/>
                <a:ext cx="149449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875" y="3452"/>
                    </a:moveTo>
                    <a:lnTo>
                      <a:pt x="4982" y="3452"/>
                    </a:lnTo>
                    <a:cubicBezTo>
                      <a:pt x="6498" y="1211"/>
                      <a:pt x="9530" y="0"/>
                      <a:pt x="12617" y="0"/>
                    </a:cubicBezTo>
                    <a:cubicBezTo>
                      <a:pt x="19761" y="0"/>
                      <a:pt x="21600" y="3990"/>
                      <a:pt x="21600" y="9097"/>
                    </a:cubicBezTo>
                    <a:lnTo>
                      <a:pt x="21600" y="21600"/>
                    </a:lnTo>
                    <a:lnTo>
                      <a:pt x="16729" y="21600"/>
                    </a:lnTo>
                    <a:lnTo>
                      <a:pt x="16729" y="9592"/>
                    </a:lnTo>
                    <a:cubicBezTo>
                      <a:pt x="16729" y="6007"/>
                      <a:pt x="16132" y="3585"/>
                      <a:pt x="11154" y="3585"/>
                    </a:cubicBezTo>
                    <a:cubicBezTo>
                      <a:pt x="4875" y="3585"/>
                      <a:pt x="4875" y="8156"/>
                      <a:pt x="4875" y="11965"/>
                    </a:cubicBezTo>
                    <a:lnTo>
                      <a:pt x="4875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4875" y="630"/>
                    </a:lnTo>
                    <a:lnTo>
                      <a:pt x="4875" y="3452"/>
                    </a:lnTo>
                    <a:close/>
                    <a:moveTo>
                      <a:pt x="4875" y="345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utoShape 13"/>
              <p:cNvSpPr>
                <a:spLocks/>
              </p:cNvSpPr>
              <p:nvPr/>
            </p:nvSpPr>
            <p:spPr bwMode="black">
              <a:xfrm>
                <a:off x="2014292" y="2573903"/>
                <a:ext cx="95312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960"/>
                    </a:moveTo>
                    <a:cubicBezTo>
                      <a:pt x="20075" y="2729"/>
                      <a:pt x="18125" y="2414"/>
                      <a:pt x="16517" y="2414"/>
                    </a:cubicBezTo>
                    <a:cubicBezTo>
                      <a:pt x="11095" y="2414"/>
                      <a:pt x="11095" y="4742"/>
                      <a:pt x="11095" y="6063"/>
                    </a:cubicBezTo>
                    <a:lnTo>
                      <a:pt x="11095" y="8152"/>
                    </a:lnTo>
                    <a:lnTo>
                      <a:pt x="21599" y="8152"/>
                    </a:lnTo>
                    <a:lnTo>
                      <a:pt x="21599" y="10565"/>
                    </a:lnTo>
                    <a:lnTo>
                      <a:pt x="11095" y="10565"/>
                    </a:lnTo>
                    <a:lnTo>
                      <a:pt x="11095" y="21600"/>
                    </a:lnTo>
                    <a:lnTo>
                      <a:pt x="3475" y="21600"/>
                    </a:lnTo>
                    <a:lnTo>
                      <a:pt x="3475" y="10565"/>
                    </a:lnTo>
                    <a:lnTo>
                      <a:pt x="0" y="10565"/>
                    </a:lnTo>
                    <a:lnTo>
                      <a:pt x="0" y="8152"/>
                    </a:lnTo>
                    <a:lnTo>
                      <a:pt x="3475" y="8152"/>
                    </a:lnTo>
                    <a:lnTo>
                      <a:pt x="3475" y="5288"/>
                    </a:lnTo>
                    <a:cubicBezTo>
                      <a:pt x="3475" y="2357"/>
                      <a:pt x="6438" y="0"/>
                      <a:pt x="16261" y="0"/>
                    </a:cubicBezTo>
                    <a:cubicBezTo>
                      <a:pt x="18125" y="0"/>
                      <a:pt x="19906" y="116"/>
                      <a:pt x="21600" y="345"/>
                    </a:cubicBezTo>
                    <a:lnTo>
                      <a:pt x="21600" y="2960"/>
                    </a:lnTo>
                    <a:close/>
                    <a:moveTo>
                      <a:pt x="21600" y="296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AutoShape 14"/>
              <p:cNvSpPr>
                <a:spLocks/>
              </p:cNvSpPr>
              <p:nvPr/>
            </p:nvSpPr>
            <p:spPr bwMode="black">
              <a:xfrm>
                <a:off x="2111891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7" y="21599"/>
                      <a:pt x="10800" y="21599"/>
                    </a:cubicBezTo>
                    <a:cubicBezTo>
                      <a:pt x="4751" y="21599"/>
                      <a:pt x="0" y="16916"/>
                      <a:pt x="0" y="10802"/>
                    </a:cubicBezTo>
                    <a:cubicBezTo>
                      <a:pt x="0" y="4682"/>
                      <a:pt x="4751" y="0"/>
                      <a:pt x="10800" y="0"/>
                    </a:cubicBezTo>
                    <a:cubicBezTo>
                      <a:pt x="16847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3" y="17870"/>
                      <a:pt x="10799" y="17870"/>
                    </a:cubicBezTo>
                    <a:cubicBezTo>
                      <a:pt x="14642" y="17870"/>
                      <a:pt x="17711" y="14616"/>
                      <a:pt x="17711" y="10802"/>
                    </a:cubicBezTo>
                    <a:cubicBezTo>
                      <a:pt x="17711" y="6940"/>
                      <a:pt x="14642" y="3732"/>
                      <a:pt x="10799" y="3732"/>
                    </a:cubicBezTo>
                    <a:cubicBezTo>
                      <a:pt x="6953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AutoShape 15"/>
              <p:cNvSpPr>
                <a:spLocks/>
              </p:cNvSpPr>
              <p:nvPr/>
            </p:nvSpPr>
            <p:spPr bwMode="black">
              <a:xfrm>
                <a:off x="2331488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8" y="4033"/>
                    </a:moveTo>
                    <a:lnTo>
                      <a:pt x="6812" y="4033"/>
                    </a:lnTo>
                    <a:cubicBezTo>
                      <a:pt x="8421" y="1570"/>
                      <a:pt x="11791" y="0"/>
                      <a:pt x="16182" y="0"/>
                    </a:cubicBezTo>
                    <a:cubicBezTo>
                      <a:pt x="18086" y="0"/>
                      <a:pt x="19989" y="407"/>
                      <a:pt x="21600" y="1032"/>
                    </a:cubicBezTo>
                    <a:lnTo>
                      <a:pt x="18599" y="4709"/>
                    </a:lnTo>
                    <a:cubicBezTo>
                      <a:pt x="17431" y="4079"/>
                      <a:pt x="16109" y="3856"/>
                      <a:pt x="14573" y="3856"/>
                    </a:cubicBezTo>
                    <a:cubicBezTo>
                      <a:pt x="7469" y="3856"/>
                      <a:pt x="6587" y="7887"/>
                      <a:pt x="6587" y="11294"/>
                    </a:cubicBezTo>
                    <a:lnTo>
                      <a:pt x="6587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7" y="630"/>
                    </a:lnTo>
                    <a:lnTo>
                      <a:pt x="6587" y="4033"/>
                    </a:lnTo>
                    <a:close/>
                    <a:moveTo>
                      <a:pt x="6588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AutoShape 16"/>
              <p:cNvSpPr>
                <a:spLocks/>
              </p:cNvSpPr>
              <p:nvPr/>
            </p:nvSpPr>
            <p:spPr bwMode="black">
              <a:xfrm>
                <a:off x="2459587" y="2677602"/>
                <a:ext cx="243235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991" y="3273"/>
                    </a:moveTo>
                    <a:lnTo>
                      <a:pt x="3056" y="3273"/>
                    </a:lnTo>
                    <a:cubicBezTo>
                      <a:pt x="3923" y="1436"/>
                      <a:pt x="5483" y="0"/>
                      <a:pt x="7179" y="0"/>
                    </a:cubicBezTo>
                    <a:cubicBezTo>
                      <a:pt x="9205" y="0"/>
                      <a:pt x="10668" y="1393"/>
                      <a:pt x="11665" y="3719"/>
                    </a:cubicBezTo>
                    <a:cubicBezTo>
                      <a:pt x="12628" y="1481"/>
                      <a:pt x="14489" y="0"/>
                      <a:pt x="16450" y="0"/>
                    </a:cubicBezTo>
                    <a:cubicBezTo>
                      <a:pt x="20536" y="0"/>
                      <a:pt x="21600" y="4302"/>
                      <a:pt x="21600" y="9055"/>
                    </a:cubicBezTo>
                    <a:lnTo>
                      <a:pt x="21600" y="21600"/>
                    </a:lnTo>
                    <a:lnTo>
                      <a:pt x="18610" y="21600"/>
                    </a:lnTo>
                    <a:lnTo>
                      <a:pt x="18610" y="9727"/>
                    </a:lnTo>
                    <a:cubicBezTo>
                      <a:pt x="18610" y="7036"/>
                      <a:pt x="18342" y="3585"/>
                      <a:pt x="15716" y="3585"/>
                    </a:cubicBezTo>
                    <a:cubicBezTo>
                      <a:pt x="12529" y="3585"/>
                      <a:pt x="12296" y="8067"/>
                      <a:pt x="12296" y="11294"/>
                    </a:cubicBezTo>
                    <a:lnTo>
                      <a:pt x="12296" y="21600"/>
                    </a:lnTo>
                    <a:lnTo>
                      <a:pt x="9304" y="21600"/>
                    </a:lnTo>
                    <a:lnTo>
                      <a:pt x="9304" y="10487"/>
                    </a:lnTo>
                    <a:cubicBezTo>
                      <a:pt x="9304" y="7753"/>
                      <a:pt x="9205" y="3585"/>
                      <a:pt x="6446" y="3585"/>
                    </a:cubicBezTo>
                    <a:cubicBezTo>
                      <a:pt x="3258" y="3585"/>
                      <a:pt x="2990" y="8024"/>
                      <a:pt x="2990" y="11294"/>
                    </a:cubicBezTo>
                    <a:lnTo>
                      <a:pt x="2990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2990" y="630"/>
                    </a:lnTo>
                    <a:lnTo>
                      <a:pt x="2990" y="3273"/>
                    </a:lnTo>
                    <a:close/>
                    <a:moveTo>
                      <a:pt x="2991" y="327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AutoShape 17"/>
              <p:cNvSpPr>
                <a:spLocks/>
              </p:cNvSpPr>
              <p:nvPr/>
            </p:nvSpPr>
            <p:spPr bwMode="black">
              <a:xfrm>
                <a:off x="2727984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80" y="20038"/>
                      <a:pt x="13233" y="21600"/>
                      <a:pt x="10187" y="21600"/>
                    </a:cubicBezTo>
                    <a:cubicBezTo>
                      <a:pt x="3684" y="21600"/>
                      <a:pt x="0" y="16441"/>
                      <a:pt x="0" y="10627"/>
                    </a:cubicBezTo>
                    <a:cubicBezTo>
                      <a:pt x="0" y="5076"/>
                      <a:pt x="3866" y="0"/>
                      <a:pt x="10049" y="0"/>
                    </a:cubicBezTo>
                    <a:cubicBezTo>
                      <a:pt x="13186" y="0"/>
                      <a:pt x="15735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5" y="10758"/>
                    </a:moveTo>
                    <a:cubicBezTo>
                      <a:pt x="17735" y="6809"/>
                      <a:pt x="15235" y="3470"/>
                      <a:pt x="10823" y="3470"/>
                    </a:cubicBezTo>
                    <a:cubicBezTo>
                      <a:pt x="6595" y="3470"/>
                      <a:pt x="4091" y="6984"/>
                      <a:pt x="4091" y="10758"/>
                    </a:cubicBezTo>
                    <a:cubicBezTo>
                      <a:pt x="4091" y="14575"/>
                      <a:pt x="6503" y="18130"/>
                      <a:pt x="10823" y="18130"/>
                    </a:cubicBezTo>
                    <a:cubicBezTo>
                      <a:pt x="15281" y="18130"/>
                      <a:pt x="17735" y="14749"/>
                      <a:pt x="17735" y="10758"/>
                    </a:cubicBezTo>
                    <a:close/>
                    <a:moveTo>
                      <a:pt x="17735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AutoShape 18"/>
              <p:cNvSpPr>
                <a:spLocks/>
              </p:cNvSpPr>
              <p:nvPr/>
            </p:nvSpPr>
            <p:spPr bwMode="black">
              <a:xfrm>
                <a:off x="2935382" y="2616603"/>
                <a:ext cx="84637" cy="2424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226" y="21600"/>
                    </a:moveTo>
                    <a:lnTo>
                      <a:pt x="4665" y="21600"/>
                    </a:lnTo>
                    <a:lnTo>
                      <a:pt x="4665" y="8780"/>
                    </a:lnTo>
                    <a:lnTo>
                      <a:pt x="0" y="8780"/>
                    </a:lnTo>
                    <a:lnTo>
                      <a:pt x="0" y="5978"/>
                    </a:lnTo>
                    <a:lnTo>
                      <a:pt x="4665" y="5978"/>
                    </a:lnTo>
                    <a:lnTo>
                      <a:pt x="4665" y="0"/>
                    </a:lnTo>
                    <a:lnTo>
                      <a:pt x="13226" y="0"/>
                    </a:lnTo>
                    <a:lnTo>
                      <a:pt x="13226" y="5978"/>
                    </a:lnTo>
                    <a:lnTo>
                      <a:pt x="21600" y="5978"/>
                    </a:lnTo>
                    <a:lnTo>
                      <a:pt x="21600" y="8780"/>
                    </a:lnTo>
                    <a:lnTo>
                      <a:pt x="13226" y="8780"/>
                    </a:lnTo>
                    <a:lnTo>
                      <a:pt x="13226" y="21600"/>
                    </a:lnTo>
                    <a:close/>
                    <a:moveTo>
                      <a:pt x="13226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AutoShape 19"/>
              <p:cNvSpPr>
                <a:spLocks/>
              </p:cNvSpPr>
              <p:nvPr/>
            </p:nvSpPr>
            <p:spPr bwMode="black">
              <a:xfrm>
                <a:off x="3045181" y="2580003"/>
                <a:ext cx="45750" cy="2790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827"/>
                    </a:moveTo>
                    <a:cubicBezTo>
                      <a:pt x="21600" y="2812"/>
                      <a:pt x="16721" y="3596"/>
                      <a:pt x="10797" y="3596"/>
                    </a:cubicBezTo>
                    <a:cubicBezTo>
                      <a:pt x="4873" y="3596"/>
                      <a:pt x="0" y="2812"/>
                      <a:pt x="0" y="1827"/>
                    </a:cubicBezTo>
                    <a:cubicBezTo>
                      <a:pt x="0" y="813"/>
                      <a:pt x="4870" y="0"/>
                      <a:pt x="10797" y="0"/>
                    </a:cubicBezTo>
                    <a:cubicBezTo>
                      <a:pt x="16724" y="0"/>
                      <a:pt x="21600" y="813"/>
                      <a:pt x="21600" y="1827"/>
                    </a:cubicBezTo>
                    <a:close/>
                    <a:moveTo>
                      <a:pt x="18642" y="21600"/>
                    </a:moveTo>
                    <a:lnTo>
                      <a:pt x="2966" y="21600"/>
                    </a:lnTo>
                    <a:lnTo>
                      <a:pt x="2966" y="8032"/>
                    </a:lnTo>
                    <a:lnTo>
                      <a:pt x="18642" y="8032"/>
                    </a:lnTo>
                    <a:lnTo>
                      <a:pt x="18642" y="21600"/>
                    </a:lnTo>
                    <a:close/>
                    <a:moveTo>
                      <a:pt x="18642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AutoShape 20"/>
              <p:cNvSpPr>
                <a:spLocks/>
              </p:cNvSpPr>
              <p:nvPr/>
            </p:nvSpPr>
            <p:spPr bwMode="black">
              <a:xfrm>
                <a:off x="3118381" y="2677602"/>
                <a:ext cx="141824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6378"/>
                    </a:moveTo>
                    <a:cubicBezTo>
                      <a:pt x="19556" y="4601"/>
                      <a:pt x="17054" y="3645"/>
                      <a:pt x="13982" y="3645"/>
                    </a:cubicBezTo>
                    <a:cubicBezTo>
                      <a:pt x="8981" y="3645"/>
                      <a:pt x="5114" y="7029"/>
                      <a:pt x="5114" y="10759"/>
                    </a:cubicBezTo>
                    <a:cubicBezTo>
                      <a:pt x="5114" y="14922"/>
                      <a:pt x="8925" y="17957"/>
                      <a:pt x="14323" y="17957"/>
                    </a:cubicBezTo>
                    <a:cubicBezTo>
                      <a:pt x="17279" y="17957"/>
                      <a:pt x="19667" y="16917"/>
                      <a:pt x="21600" y="15271"/>
                    </a:cubicBezTo>
                    <a:lnTo>
                      <a:pt x="21600" y="20258"/>
                    </a:lnTo>
                    <a:cubicBezTo>
                      <a:pt x="19270" y="21211"/>
                      <a:pt x="16941" y="21600"/>
                      <a:pt x="14267" y="21600"/>
                    </a:cubicBezTo>
                    <a:cubicBezTo>
                      <a:pt x="6421" y="21600"/>
                      <a:pt x="0" y="17003"/>
                      <a:pt x="0" y="10932"/>
                    </a:cubicBezTo>
                    <a:cubicBezTo>
                      <a:pt x="0" y="4641"/>
                      <a:pt x="6366" y="0"/>
                      <a:pt x="14550" y="0"/>
                    </a:cubicBezTo>
                    <a:cubicBezTo>
                      <a:pt x="16941" y="0"/>
                      <a:pt x="19556" y="434"/>
                      <a:pt x="21600" y="1348"/>
                    </a:cubicBezTo>
                    <a:lnTo>
                      <a:pt x="21600" y="6378"/>
                    </a:lnTo>
                    <a:close/>
                    <a:moveTo>
                      <a:pt x="21600" y="63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AutoShape 21"/>
              <p:cNvSpPr>
                <a:spLocks/>
              </p:cNvSpPr>
              <p:nvPr/>
            </p:nvSpPr>
            <p:spPr bwMode="black">
              <a:xfrm>
                <a:off x="3283079" y="2677602"/>
                <a:ext cx="17766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0907"/>
                    </a:moveTo>
                    <a:lnTo>
                      <a:pt x="17508" y="20907"/>
                    </a:lnTo>
                    <a:lnTo>
                      <a:pt x="17508" y="17740"/>
                    </a:lnTo>
                    <a:lnTo>
                      <a:pt x="17417" y="17740"/>
                    </a:lnTo>
                    <a:cubicBezTo>
                      <a:pt x="15779" y="20038"/>
                      <a:pt x="13232" y="21600"/>
                      <a:pt x="10188" y="21600"/>
                    </a:cubicBezTo>
                    <a:cubicBezTo>
                      <a:pt x="3682" y="21600"/>
                      <a:pt x="0" y="16441"/>
                      <a:pt x="0" y="10627"/>
                    </a:cubicBezTo>
                    <a:cubicBezTo>
                      <a:pt x="0" y="5076"/>
                      <a:pt x="3864" y="0"/>
                      <a:pt x="10050" y="0"/>
                    </a:cubicBezTo>
                    <a:cubicBezTo>
                      <a:pt x="13188" y="0"/>
                      <a:pt x="15733" y="1564"/>
                      <a:pt x="17417" y="3991"/>
                    </a:cubicBezTo>
                    <a:lnTo>
                      <a:pt x="17508" y="3991"/>
                    </a:lnTo>
                    <a:lnTo>
                      <a:pt x="17508" y="609"/>
                    </a:lnTo>
                    <a:lnTo>
                      <a:pt x="21600" y="609"/>
                    </a:lnTo>
                    <a:lnTo>
                      <a:pt x="21600" y="20907"/>
                    </a:lnTo>
                    <a:close/>
                    <a:moveTo>
                      <a:pt x="17736" y="10758"/>
                    </a:moveTo>
                    <a:cubicBezTo>
                      <a:pt x="17736" y="6809"/>
                      <a:pt x="15233" y="3470"/>
                      <a:pt x="10824" y="3470"/>
                    </a:cubicBezTo>
                    <a:cubicBezTo>
                      <a:pt x="6592" y="3470"/>
                      <a:pt x="4091" y="6984"/>
                      <a:pt x="4091" y="10758"/>
                    </a:cubicBezTo>
                    <a:cubicBezTo>
                      <a:pt x="4091" y="14575"/>
                      <a:pt x="6499" y="18130"/>
                      <a:pt x="10824" y="18130"/>
                    </a:cubicBezTo>
                    <a:cubicBezTo>
                      <a:pt x="15278" y="18130"/>
                      <a:pt x="17736" y="14749"/>
                      <a:pt x="17736" y="10758"/>
                    </a:cubicBezTo>
                    <a:close/>
                    <a:moveTo>
                      <a:pt x="17736" y="1075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AutoShape 22"/>
              <p:cNvSpPr>
                <a:spLocks/>
              </p:cNvSpPr>
              <p:nvPr/>
            </p:nvSpPr>
            <p:spPr bwMode="black">
              <a:xfrm>
                <a:off x="3478277" y="2573903"/>
                <a:ext cx="394209" cy="2805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26" y="15578"/>
                    </a:moveTo>
                    <a:lnTo>
                      <a:pt x="10579" y="0"/>
                    </a:lnTo>
                    <a:lnTo>
                      <a:pt x="11001" y="0"/>
                    </a:lnTo>
                    <a:lnTo>
                      <a:pt x="15173" y="15578"/>
                    </a:lnTo>
                    <a:lnTo>
                      <a:pt x="19505" y="0"/>
                    </a:lnTo>
                    <a:lnTo>
                      <a:pt x="21600" y="0"/>
                    </a:lnTo>
                    <a:lnTo>
                      <a:pt x="15444" y="21600"/>
                    </a:lnTo>
                    <a:lnTo>
                      <a:pt x="14899" y="21600"/>
                    </a:lnTo>
                    <a:lnTo>
                      <a:pt x="10800" y="6663"/>
                    </a:lnTo>
                    <a:lnTo>
                      <a:pt x="6670" y="21600"/>
                    </a:lnTo>
                    <a:lnTo>
                      <a:pt x="6166" y="21600"/>
                    </a:lnTo>
                    <a:lnTo>
                      <a:pt x="0" y="0"/>
                    </a:lnTo>
                    <a:lnTo>
                      <a:pt x="2093" y="0"/>
                    </a:lnTo>
                    <a:lnTo>
                      <a:pt x="6426" y="15578"/>
                    </a:lnTo>
                    <a:close/>
                    <a:moveTo>
                      <a:pt x="6426" y="15578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AutoShape 23"/>
              <p:cNvSpPr>
                <a:spLocks/>
              </p:cNvSpPr>
              <p:nvPr/>
            </p:nvSpPr>
            <p:spPr bwMode="black">
              <a:xfrm>
                <a:off x="3838173" y="2677602"/>
                <a:ext cx="186811" cy="18604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9">
                    <a:moveTo>
                      <a:pt x="21600" y="10802"/>
                    </a:moveTo>
                    <a:cubicBezTo>
                      <a:pt x="21600" y="16916"/>
                      <a:pt x="16848" y="21599"/>
                      <a:pt x="10799" y="21599"/>
                    </a:cubicBezTo>
                    <a:cubicBezTo>
                      <a:pt x="4752" y="21599"/>
                      <a:pt x="0" y="16916"/>
                      <a:pt x="0" y="10802"/>
                    </a:cubicBezTo>
                    <a:cubicBezTo>
                      <a:pt x="0" y="4682"/>
                      <a:pt x="4752" y="0"/>
                      <a:pt x="10799" y="0"/>
                    </a:cubicBezTo>
                    <a:cubicBezTo>
                      <a:pt x="16848" y="-1"/>
                      <a:pt x="21600" y="4682"/>
                      <a:pt x="21600" y="10802"/>
                    </a:cubicBezTo>
                    <a:close/>
                    <a:moveTo>
                      <a:pt x="3886" y="10802"/>
                    </a:moveTo>
                    <a:cubicBezTo>
                      <a:pt x="3886" y="14616"/>
                      <a:pt x="6957" y="17870"/>
                      <a:pt x="10799" y="17870"/>
                    </a:cubicBezTo>
                    <a:cubicBezTo>
                      <a:pt x="14645" y="17870"/>
                      <a:pt x="17710" y="14616"/>
                      <a:pt x="17710" y="10802"/>
                    </a:cubicBezTo>
                    <a:cubicBezTo>
                      <a:pt x="17710" y="6940"/>
                      <a:pt x="14645" y="3732"/>
                      <a:pt x="10799" y="3732"/>
                    </a:cubicBezTo>
                    <a:cubicBezTo>
                      <a:pt x="6957" y="3732"/>
                      <a:pt x="3886" y="6940"/>
                      <a:pt x="3886" y="10802"/>
                    </a:cubicBezTo>
                    <a:close/>
                    <a:moveTo>
                      <a:pt x="3886" y="1080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AutoShape 24"/>
              <p:cNvSpPr>
                <a:spLocks/>
              </p:cNvSpPr>
              <p:nvPr/>
            </p:nvSpPr>
            <p:spPr bwMode="black">
              <a:xfrm>
                <a:off x="4051671" y="2677602"/>
                <a:ext cx="110562" cy="1807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589" y="4033"/>
                    </a:moveTo>
                    <a:lnTo>
                      <a:pt x="6807" y="4033"/>
                    </a:lnTo>
                    <a:cubicBezTo>
                      <a:pt x="8422" y="1570"/>
                      <a:pt x="11789" y="0"/>
                      <a:pt x="16183" y="0"/>
                    </a:cubicBezTo>
                    <a:cubicBezTo>
                      <a:pt x="18084" y="0"/>
                      <a:pt x="19992" y="407"/>
                      <a:pt x="21600" y="1032"/>
                    </a:cubicBezTo>
                    <a:lnTo>
                      <a:pt x="18599" y="4709"/>
                    </a:lnTo>
                    <a:cubicBezTo>
                      <a:pt x="17430" y="4079"/>
                      <a:pt x="16107" y="3856"/>
                      <a:pt x="14571" y="3856"/>
                    </a:cubicBezTo>
                    <a:cubicBezTo>
                      <a:pt x="7464" y="3856"/>
                      <a:pt x="6589" y="7887"/>
                      <a:pt x="6589" y="11294"/>
                    </a:cubicBezTo>
                    <a:lnTo>
                      <a:pt x="6589" y="21600"/>
                    </a:lnTo>
                    <a:lnTo>
                      <a:pt x="0" y="21600"/>
                    </a:lnTo>
                    <a:lnTo>
                      <a:pt x="0" y="630"/>
                    </a:lnTo>
                    <a:lnTo>
                      <a:pt x="6589" y="630"/>
                    </a:lnTo>
                    <a:lnTo>
                      <a:pt x="6589" y="4033"/>
                    </a:lnTo>
                    <a:close/>
                    <a:moveTo>
                      <a:pt x="6589" y="403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AutoShape 25"/>
              <p:cNvSpPr>
                <a:spLocks/>
              </p:cNvSpPr>
              <p:nvPr/>
            </p:nvSpPr>
            <p:spPr bwMode="black">
              <a:xfrm>
                <a:off x="4179770" y="2573903"/>
                <a:ext cx="33550" cy="2813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AutoShape 26"/>
              <p:cNvSpPr>
                <a:spLocks/>
              </p:cNvSpPr>
              <p:nvPr/>
            </p:nvSpPr>
            <p:spPr bwMode="black">
              <a:xfrm>
                <a:off x="4240769" y="2573903"/>
                <a:ext cx="177661" cy="28669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507" y="19091"/>
                    </a:moveTo>
                    <a:lnTo>
                      <a:pt x="17418" y="19091"/>
                    </a:lnTo>
                    <a:cubicBezTo>
                      <a:pt x="15778" y="20585"/>
                      <a:pt x="13187" y="21600"/>
                      <a:pt x="10186" y="21600"/>
                    </a:cubicBezTo>
                    <a:cubicBezTo>
                      <a:pt x="3638" y="21600"/>
                      <a:pt x="0" y="18247"/>
                      <a:pt x="0" y="14468"/>
                    </a:cubicBezTo>
                    <a:cubicBezTo>
                      <a:pt x="0" y="10860"/>
                      <a:pt x="3863" y="7561"/>
                      <a:pt x="10005" y="7561"/>
                    </a:cubicBezTo>
                    <a:cubicBezTo>
                      <a:pt x="13187" y="7561"/>
                      <a:pt x="15734" y="8577"/>
                      <a:pt x="17418" y="10154"/>
                    </a:cubicBezTo>
                    <a:lnTo>
                      <a:pt x="17507" y="10154"/>
                    </a:lnTo>
                    <a:lnTo>
                      <a:pt x="17507" y="0"/>
                    </a:lnTo>
                    <a:lnTo>
                      <a:pt x="21600" y="0"/>
                    </a:lnTo>
                    <a:lnTo>
                      <a:pt x="21600" y="21150"/>
                    </a:lnTo>
                    <a:lnTo>
                      <a:pt x="17507" y="21150"/>
                    </a:lnTo>
                    <a:lnTo>
                      <a:pt x="17507" y="19091"/>
                    </a:lnTo>
                    <a:close/>
                    <a:moveTo>
                      <a:pt x="17733" y="14553"/>
                    </a:moveTo>
                    <a:cubicBezTo>
                      <a:pt x="17733" y="11986"/>
                      <a:pt x="15233" y="9816"/>
                      <a:pt x="10822" y="9816"/>
                    </a:cubicBezTo>
                    <a:cubicBezTo>
                      <a:pt x="6591" y="9816"/>
                      <a:pt x="4090" y="12100"/>
                      <a:pt x="4090" y="14553"/>
                    </a:cubicBezTo>
                    <a:cubicBezTo>
                      <a:pt x="4090" y="17034"/>
                      <a:pt x="6500" y="19345"/>
                      <a:pt x="10822" y="19345"/>
                    </a:cubicBezTo>
                    <a:cubicBezTo>
                      <a:pt x="15277" y="19345"/>
                      <a:pt x="17733" y="17147"/>
                      <a:pt x="17733" y="14553"/>
                    </a:cubicBezTo>
                    <a:close/>
                    <a:moveTo>
                      <a:pt x="17733" y="14553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AutoShape 27"/>
              <p:cNvSpPr>
                <a:spLocks/>
              </p:cNvSpPr>
              <p:nvPr/>
            </p:nvSpPr>
            <p:spPr bwMode="black">
              <a:xfrm>
                <a:off x="4490867" y="2561703"/>
                <a:ext cx="186811" cy="2958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918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4632" y="10239"/>
                    </a:lnTo>
                    <a:cubicBezTo>
                      <a:pt x="16007" y="9173"/>
                      <a:pt x="17603" y="7855"/>
                      <a:pt x="17603" y="6452"/>
                    </a:cubicBezTo>
                    <a:cubicBezTo>
                      <a:pt x="17603" y="4236"/>
                      <a:pt x="14502" y="2415"/>
                      <a:pt x="11042" y="2415"/>
                    </a:cubicBezTo>
                    <a:cubicBezTo>
                      <a:pt x="7627" y="2415"/>
                      <a:pt x="4831" y="4152"/>
                      <a:pt x="4610" y="6284"/>
                    </a:cubicBezTo>
                    <a:lnTo>
                      <a:pt x="440" y="6284"/>
                    </a:lnTo>
                    <a:cubicBezTo>
                      <a:pt x="1108" y="2525"/>
                      <a:pt x="4965" y="0"/>
                      <a:pt x="11042" y="0"/>
                    </a:cubicBezTo>
                    <a:cubicBezTo>
                      <a:pt x="16722" y="0"/>
                      <a:pt x="21600" y="2665"/>
                      <a:pt x="21600" y="6341"/>
                    </a:cubicBezTo>
                    <a:cubicBezTo>
                      <a:pt x="21600" y="7911"/>
                      <a:pt x="20669" y="9481"/>
                      <a:pt x="19115" y="10688"/>
                    </a:cubicBezTo>
                    <a:lnTo>
                      <a:pt x="8115" y="19188"/>
                    </a:lnTo>
                    <a:lnTo>
                      <a:pt x="21600" y="19188"/>
                    </a:lnTo>
                    <a:close/>
                    <a:moveTo>
                      <a:pt x="21600" y="19187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AutoShape 28"/>
              <p:cNvSpPr>
                <a:spLocks/>
              </p:cNvSpPr>
              <p:nvPr/>
            </p:nvSpPr>
            <p:spPr bwMode="black">
              <a:xfrm>
                <a:off x="4716565" y="2561703"/>
                <a:ext cx="20206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1"/>
                    </a:moveTo>
                    <a:cubicBezTo>
                      <a:pt x="0" y="6541"/>
                      <a:pt x="2790" y="0"/>
                      <a:pt x="10798" y="0"/>
                    </a:cubicBezTo>
                    <a:cubicBezTo>
                      <a:pt x="18808" y="0"/>
                      <a:pt x="21600" y="6541"/>
                      <a:pt x="21600" y="10801"/>
                    </a:cubicBezTo>
                    <a:cubicBezTo>
                      <a:pt x="21600" y="15032"/>
                      <a:pt x="18769" y="21600"/>
                      <a:pt x="10798" y="21600"/>
                    </a:cubicBezTo>
                    <a:cubicBezTo>
                      <a:pt x="2835" y="21600"/>
                      <a:pt x="0" y="15032"/>
                      <a:pt x="0" y="10801"/>
                    </a:cubicBezTo>
                    <a:close/>
                    <a:moveTo>
                      <a:pt x="3697" y="10774"/>
                    </a:moveTo>
                    <a:cubicBezTo>
                      <a:pt x="3697" y="13631"/>
                      <a:pt x="5255" y="19293"/>
                      <a:pt x="10797" y="19293"/>
                    </a:cubicBezTo>
                    <a:cubicBezTo>
                      <a:pt x="16342" y="19293"/>
                      <a:pt x="17903" y="13631"/>
                      <a:pt x="17903" y="10774"/>
                    </a:cubicBezTo>
                    <a:cubicBezTo>
                      <a:pt x="17903" y="7915"/>
                      <a:pt x="16343" y="2200"/>
                      <a:pt x="10797" y="2200"/>
                    </a:cubicBezTo>
                    <a:cubicBezTo>
                      <a:pt x="5255" y="2200"/>
                      <a:pt x="3697" y="7915"/>
                      <a:pt x="3697" y="10774"/>
                    </a:cubicBezTo>
                    <a:close/>
                    <a:moveTo>
                      <a:pt x="3697" y="1077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AutoShape 29"/>
              <p:cNvSpPr>
                <a:spLocks/>
              </p:cNvSpPr>
              <p:nvPr/>
            </p:nvSpPr>
            <p:spPr bwMode="black">
              <a:xfrm>
                <a:off x="4936162" y="2567803"/>
                <a:ext cx="84637" cy="2897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464"/>
                    </a:moveTo>
                    <a:lnTo>
                      <a:pt x="5075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12799" y="21600"/>
                    </a:lnTo>
                    <a:lnTo>
                      <a:pt x="12799" y="2464"/>
                    </a:lnTo>
                    <a:lnTo>
                      <a:pt x="0" y="2464"/>
                    </a:lnTo>
                    <a:close/>
                    <a:moveTo>
                      <a:pt x="0" y="2464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utoShape 30"/>
              <p:cNvSpPr>
                <a:spLocks/>
              </p:cNvSpPr>
              <p:nvPr/>
            </p:nvSpPr>
            <p:spPr bwMode="black">
              <a:xfrm>
                <a:off x="5076461" y="2561703"/>
                <a:ext cx="180711" cy="30194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182" y="9126"/>
                    </a:moveTo>
                    <a:cubicBezTo>
                      <a:pt x="13896" y="9126"/>
                      <a:pt x="16971" y="8300"/>
                      <a:pt x="16971" y="5800"/>
                    </a:cubicBezTo>
                    <a:cubicBezTo>
                      <a:pt x="16971" y="3710"/>
                      <a:pt x="14401" y="2253"/>
                      <a:pt x="10962" y="2253"/>
                    </a:cubicBezTo>
                    <a:cubicBezTo>
                      <a:pt x="7843" y="2253"/>
                      <a:pt x="5688" y="3438"/>
                      <a:pt x="5231" y="5222"/>
                    </a:cubicBezTo>
                    <a:lnTo>
                      <a:pt x="966" y="5222"/>
                    </a:lnTo>
                    <a:cubicBezTo>
                      <a:pt x="1792" y="1815"/>
                      <a:pt x="5412" y="0"/>
                      <a:pt x="11100" y="0"/>
                    </a:cubicBezTo>
                    <a:cubicBezTo>
                      <a:pt x="16605" y="0"/>
                      <a:pt x="21096" y="2117"/>
                      <a:pt x="21096" y="5580"/>
                    </a:cubicBezTo>
                    <a:cubicBezTo>
                      <a:pt x="21096" y="7613"/>
                      <a:pt x="19628" y="9261"/>
                      <a:pt x="16693" y="10250"/>
                    </a:cubicBezTo>
                    <a:cubicBezTo>
                      <a:pt x="20089" y="11212"/>
                      <a:pt x="21600" y="13164"/>
                      <a:pt x="21600" y="15390"/>
                    </a:cubicBezTo>
                    <a:cubicBezTo>
                      <a:pt x="21600" y="19266"/>
                      <a:pt x="16742" y="21600"/>
                      <a:pt x="10550" y="21600"/>
                    </a:cubicBezTo>
                    <a:cubicBezTo>
                      <a:pt x="5134" y="21600"/>
                      <a:pt x="278" y="19459"/>
                      <a:pt x="0" y="16051"/>
                    </a:cubicBezTo>
                    <a:lnTo>
                      <a:pt x="4173" y="16051"/>
                    </a:lnTo>
                    <a:cubicBezTo>
                      <a:pt x="4586" y="18084"/>
                      <a:pt x="7567" y="19347"/>
                      <a:pt x="10874" y="19347"/>
                    </a:cubicBezTo>
                    <a:cubicBezTo>
                      <a:pt x="14723" y="19347"/>
                      <a:pt x="17475" y="17534"/>
                      <a:pt x="17475" y="15281"/>
                    </a:cubicBezTo>
                    <a:cubicBezTo>
                      <a:pt x="17475" y="12642"/>
                      <a:pt x="14451" y="11076"/>
                      <a:pt x="10183" y="11269"/>
                    </a:cubicBezTo>
                    <a:lnTo>
                      <a:pt x="10183" y="9126"/>
                    </a:lnTo>
                    <a:close/>
                    <a:moveTo>
                      <a:pt x="10182" y="912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lIns="0" tIns="0" rIns="0" bIns="0"/>
              <a:lstStyle/>
              <a:p>
                <a:pPr algn="ctr">
                  <a:defRPr/>
                </a:pPr>
                <a:endParaRPr 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5999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56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43350" y="1294543"/>
            <a:ext cx="7034591" cy="214524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578208-8498-2F44-B6B8-75D12F0F2A3C}" type="slidenum">
              <a:rPr lang="en-US" smtClean="0">
                <a:solidFill>
                  <a:srgbClr val="B3B3B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B3B3B3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33375" y="6327776"/>
            <a:ext cx="1359950" cy="286780"/>
            <a:chOff x="333375" y="6327776"/>
            <a:chExt cx="1359950" cy="286780"/>
          </a:xfrm>
        </p:grpSpPr>
        <p:sp>
          <p:nvSpPr>
            <p:cNvPr id="34" name="Rectangle 23"/>
            <p:cNvSpPr>
              <a:spLocks/>
            </p:cNvSpPr>
            <p:nvPr/>
          </p:nvSpPr>
          <p:spPr bwMode="black">
            <a:xfrm>
              <a:off x="339559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black">
            <a:xfrm>
              <a:off x="409644" y="6486755"/>
              <a:ext cx="126255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black">
            <a:xfrm>
              <a:off x="551874" y="6414609"/>
              <a:ext cx="87091" cy="1960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black">
            <a:xfrm>
              <a:off x="642572" y="6486755"/>
              <a:ext cx="144292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black">
            <a:xfrm>
              <a:off x="805415" y="6488816"/>
              <a:ext cx="89925" cy="1213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28"/>
            <p:cNvSpPr>
              <a:spLocks/>
            </p:cNvSpPr>
            <p:nvPr/>
          </p:nvSpPr>
          <p:spPr bwMode="black">
            <a:xfrm>
              <a:off x="910542" y="6486755"/>
              <a:ext cx="203040" cy="123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9"/>
            <p:cNvSpPr>
              <a:spLocks/>
            </p:cNvSpPr>
            <p:nvPr/>
          </p:nvSpPr>
          <p:spPr bwMode="black">
            <a:xfrm>
              <a:off x="1131103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0"/>
            <p:cNvSpPr>
              <a:spLocks/>
            </p:cNvSpPr>
            <p:nvPr/>
          </p:nvSpPr>
          <p:spPr bwMode="black">
            <a:xfrm>
              <a:off x="1287762" y="6453774"/>
              <a:ext cx="80134" cy="15562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1"/>
            <p:cNvSpPr>
              <a:spLocks/>
            </p:cNvSpPr>
            <p:nvPr/>
          </p:nvSpPr>
          <p:spPr bwMode="black">
            <a:xfrm>
              <a:off x="1380522" y="6490877"/>
              <a:ext cx="42515" cy="119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2"/>
            <p:cNvSpPr>
              <a:spLocks/>
            </p:cNvSpPr>
            <p:nvPr/>
          </p:nvSpPr>
          <p:spPr bwMode="black">
            <a:xfrm>
              <a:off x="1442360" y="6486755"/>
              <a:ext cx="95078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3"/>
            <p:cNvSpPr>
              <a:spLocks/>
            </p:cNvSpPr>
            <p:nvPr/>
          </p:nvSpPr>
          <p:spPr bwMode="black">
            <a:xfrm>
              <a:off x="1553671" y="6486755"/>
              <a:ext cx="139654" cy="1278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34"/>
            <p:cNvSpPr>
              <a:spLocks/>
            </p:cNvSpPr>
            <p:nvPr/>
          </p:nvSpPr>
          <p:spPr bwMode="black">
            <a:xfrm>
              <a:off x="333375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35"/>
            <p:cNvSpPr>
              <a:spLocks/>
            </p:cNvSpPr>
            <p:nvPr/>
          </p:nvSpPr>
          <p:spPr bwMode="black">
            <a:xfrm>
              <a:off x="448808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black">
            <a:xfrm>
              <a:off x="564241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AutoShape 37"/>
            <p:cNvSpPr>
              <a:spLocks/>
            </p:cNvSpPr>
            <p:nvPr/>
          </p:nvSpPr>
          <p:spPr bwMode="black">
            <a:xfrm>
              <a:off x="679676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AutoShape 38"/>
            <p:cNvSpPr>
              <a:spLocks/>
            </p:cNvSpPr>
            <p:nvPr/>
          </p:nvSpPr>
          <p:spPr bwMode="black">
            <a:xfrm>
              <a:off x="795109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39"/>
            <p:cNvSpPr>
              <a:spLocks/>
            </p:cNvSpPr>
            <p:nvPr/>
          </p:nvSpPr>
          <p:spPr bwMode="black">
            <a:xfrm>
              <a:off x="910542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40"/>
            <p:cNvSpPr>
              <a:spLocks/>
            </p:cNvSpPr>
            <p:nvPr/>
          </p:nvSpPr>
          <p:spPr bwMode="black">
            <a:xfrm>
              <a:off x="10280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AutoShape 41"/>
            <p:cNvSpPr>
              <a:spLocks/>
            </p:cNvSpPr>
            <p:nvPr/>
          </p:nvSpPr>
          <p:spPr bwMode="black">
            <a:xfrm>
              <a:off x="1258903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AutoShape 42"/>
            <p:cNvSpPr>
              <a:spLocks/>
            </p:cNvSpPr>
            <p:nvPr/>
          </p:nvSpPr>
          <p:spPr bwMode="black">
            <a:xfrm>
              <a:off x="1143470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AutoShape 43"/>
            <p:cNvSpPr>
              <a:spLocks/>
            </p:cNvSpPr>
            <p:nvPr/>
          </p:nvSpPr>
          <p:spPr bwMode="black">
            <a:xfrm>
              <a:off x="1374337" y="6327776"/>
              <a:ext cx="56171" cy="564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1047750" y="3476030"/>
            <a:ext cx="7040563" cy="8267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5285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33375" y="1143000"/>
            <a:ext cx="8478837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01262" y="445327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B3B3B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1638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38137" y="1567403"/>
            <a:ext cx="8474076" cy="4607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833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24" y="1153495"/>
            <a:ext cx="4200317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274" y="1158263"/>
            <a:ext cx="4201939" cy="5021879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+mn-lt"/>
              </a:defRPr>
            </a:lvl2pPr>
            <a:lvl3pPr>
              <a:defRPr sz="2000">
                <a:solidFill>
                  <a:schemeClr val="bg2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2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7" y="3264299"/>
            <a:ext cx="2771683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973" y="3264299"/>
            <a:ext cx="2772076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41598" y="3264299"/>
            <a:ext cx="2770615" cy="2911075"/>
          </a:xfrm>
        </p:spPr>
        <p:txBody>
          <a:bodyPr/>
          <a:lstStyle>
            <a:lvl1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1pPr>
            <a:lvl2pPr>
              <a:spcAft>
                <a:spcPts val="400"/>
              </a:spcAft>
              <a:defRPr sz="1600">
                <a:solidFill>
                  <a:srgbClr val="000000"/>
                </a:solidFill>
                <a:latin typeface="+mn-lt"/>
              </a:defRPr>
            </a:lvl2pPr>
            <a:lvl3pPr>
              <a:spcAft>
                <a:spcPts val="400"/>
              </a:spcAft>
              <a:defRPr sz="1400">
                <a:solidFill>
                  <a:srgbClr val="000000"/>
                </a:solidFill>
                <a:latin typeface="+mn-lt"/>
              </a:defRPr>
            </a:lvl3pPr>
            <a:lvl4pPr marL="1371600" indent="0">
              <a:buNone/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bg1">
                    <a:lumMod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1683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0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1981" y="837191"/>
            <a:ext cx="8474076" cy="3325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 b="0" i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0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3" y="336550"/>
            <a:ext cx="7056830" cy="5302250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28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91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616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60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97586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6D6F7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96702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rgbClr val="6D6F71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404946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6D6F71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459" y="62877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 dirty="0" err="1" smtClean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33375" y="6340796"/>
            <a:ext cx="1353706" cy="282254"/>
            <a:chOff x="2336800" y="2667000"/>
            <a:chExt cx="3098800" cy="646113"/>
          </a:xfrm>
        </p:grpSpPr>
        <p:sp>
          <p:nvSpPr>
            <p:cNvPr id="11" name="AutoShape 1"/>
            <p:cNvSpPr>
              <a:spLocks/>
            </p:cNvSpPr>
            <p:nvPr/>
          </p:nvSpPr>
          <p:spPr bwMode="auto">
            <a:xfrm>
              <a:off x="2349500" y="2857500"/>
              <a:ext cx="3086100" cy="455613"/>
            </a:xfrm>
            <a:custGeom>
              <a:avLst/>
              <a:gdLst/>
              <a:ahLst/>
              <a:cxnLst/>
              <a:rect l="0" t="0" r="r" b="b"/>
              <a:pathLst>
                <a:path w="21600" h="21599">
                  <a:moveTo>
                    <a:pt x="0" y="21169"/>
                  </a:moveTo>
                  <a:lnTo>
                    <a:pt x="679" y="21169"/>
                  </a:lnTo>
                  <a:lnTo>
                    <a:pt x="679" y="8241"/>
                  </a:lnTo>
                  <a:lnTo>
                    <a:pt x="0" y="8241"/>
                  </a:lnTo>
                  <a:lnTo>
                    <a:pt x="0" y="21169"/>
                  </a:lnTo>
                  <a:close/>
                  <a:moveTo>
                    <a:pt x="2405" y="7812"/>
                  </a:moveTo>
                  <a:cubicBezTo>
                    <a:pt x="2140" y="7812"/>
                    <a:pt x="1950" y="8341"/>
                    <a:pt x="1793" y="9904"/>
                  </a:cubicBezTo>
                  <a:lnTo>
                    <a:pt x="1786" y="9904"/>
                  </a:lnTo>
                  <a:lnTo>
                    <a:pt x="1786" y="8241"/>
                  </a:lnTo>
                  <a:lnTo>
                    <a:pt x="1107" y="8241"/>
                  </a:lnTo>
                  <a:lnTo>
                    <a:pt x="1107" y="21169"/>
                  </a:lnTo>
                  <a:lnTo>
                    <a:pt x="1786" y="21169"/>
                  </a:lnTo>
                  <a:lnTo>
                    <a:pt x="1786" y="14466"/>
                  </a:lnTo>
                  <a:cubicBezTo>
                    <a:pt x="1786" y="12853"/>
                    <a:pt x="1864" y="11467"/>
                    <a:pt x="2140" y="11467"/>
                  </a:cubicBezTo>
                  <a:cubicBezTo>
                    <a:pt x="2476" y="11467"/>
                    <a:pt x="2446" y="13635"/>
                    <a:pt x="2446" y="14869"/>
                  </a:cubicBezTo>
                  <a:lnTo>
                    <a:pt x="2446" y="21169"/>
                  </a:lnTo>
                  <a:lnTo>
                    <a:pt x="3124" y="21169"/>
                  </a:lnTo>
                  <a:lnTo>
                    <a:pt x="3124" y="13181"/>
                  </a:lnTo>
                  <a:cubicBezTo>
                    <a:pt x="3124" y="10005"/>
                    <a:pt x="2919" y="7812"/>
                    <a:pt x="2405" y="7812"/>
                  </a:cubicBezTo>
                  <a:close/>
                  <a:moveTo>
                    <a:pt x="3814" y="2067"/>
                  </a:moveTo>
                  <a:cubicBezTo>
                    <a:pt x="3628" y="3503"/>
                    <a:pt x="3620" y="4813"/>
                    <a:pt x="3620" y="6602"/>
                  </a:cubicBezTo>
                  <a:lnTo>
                    <a:pt x="3620" y="8241"/>
                  </a:lnTo>
                  <a:lnTo>
                    <a:pt x="3382" y="8241"/>
                  </a:lnTo>
                  <a:lnTo>
                    <a:pt x="3382" y="12023"/>
                  </a:lnTo>
                  <a:lnTo>
                    <a:pt x="3620" y="12023"/>
                  </a:lnTo>
                  <a:lnTo>
                    <a:pt x="3620" y="21169"/>
                  </a:lnTo>
                  <a:lnTo>
                    <a:pt x="4299" y="21169"/>
                  </a:lnTo>
                  <a:lnTo>
                    <a:pt x="4299" y="12023"/>
                  </a:lnTo>
                  <a:lnTo>
                    <a:pt x="4772" y="12023"/>
                  </a:lnTo>
                  <a:lnTo>
                    <a:pt x="4772" y="8241"/>
                  </a:lnTo>
                  <a:lnTo>
                    <a:pt x="4299" y="8241"/>
                  </a:lnTo>
                  <a:lnTo>
                    <a:pt x="4299" y="6150"/>
                  </a:lnTo>
                  <a:cubicBezTo>
                    <a:pt x="4299" y="4687"/>
                    <a:pt x="4359" y="3982"/>
                    <a:pt x="4534" y="3982"/>
                  </a:cubicBezTo>
                  <a:cubicBezTo>
                    <a:pt x="4623" y="3982"/>
                    <a:pt x="4694" y="4184"/>
                    <a:pt x="4773" y="4410"/>
                  </a:cubicBezTo>
                  <a:lnTo>
                    <a:pt x="4773" y="453"/>
                  </a:lnTo>
                  <a:cubicBezTo>
                    <a:pt x="4679" y="126"/>
                    <a:pt x="4586" y="0"/>
                    <a:pt x="4482" y="0"/>
                  </a:cubicBezTo>
                  <a:cubicBezTo>
                    <a:pt x="4225" y="-1"/>
                    <a:pt x="3982" y="731"/>
                    <a:pt x="3814" y="2067"/>
                  </a:cubicBezTo>
                  <a:close/>
                  <a:moveTo>
                    <a:pt x="5992" y="7812"/>
                  </a:moveTo>
                  <a:cubicBezTo>
                    <a:pt x="5377" y="7812"/>
                    <a:pt x="4840" y="10307"/>
                    <a:pt x="4840" y="14718"/>
                  </a:cubicBezTo>
                  <a:cubicBezTo>
                    <a:pt x="4840" y="19129"/>
                    <a:pt x="5380" y="21598"/>
                    <a:pt x="5992" y="21598"/>
                  </a:cubicBezTo>
                  <a:cubicBezTo>
                    <a:pt x="6607" y="21598"/>
                    <a:pt x="7144" y="19104"/>
                    <a:pt x="7144" y="14718"/>
                  </a:cubicBezTo>
                  <a:cubicBezTo>
                    <a:pt x="7144" y="10307"/>
                    <a:pt x="6607" y="7812"/>
                    <a:pt x="5992" y="7812"/>
                  </a:cubicBezTo>
                  <a:close/>
                  <a:moveTo>
                    <a:pt x="5992" y="17616"/>
                  </a:moveTo>
                  <a:cubicBezTo>
                    <a:pt x="5716" y="17616"/>
                    <a:pt x="5556" y="16356"/>
                    <a:pt x="5556" y="14718"/>
                  </a:cubicBezTo>
                  <a:cubicBezTo>
                    <a:pt x="5556" y="13130"/>
                    <a:pt x="5716" y="11794"/>
                    <a:pt x="5992" y="11794"/>
                  </a:cubicBezTo>
                  <a:cubicBezTo>
                    <a:pt x="6268" y="11794"/>
                    <a:pt x="6428" y="13131"/>
                    <a:pt x="6428" y="14718"/>
                  </a:cubicBezTo>
                  <a:cubicBezTo>
                    <a:pt x="6428" y="16356"/>
                    <a:pt x="6268" y="17616"/>
                    <a:pt x="5992" y="17616"/>
                  </a:cubicBezTo>
                  <a:close/>
                  <a:moveTo>
                    <a:pt x="8117" y="10358"/>
                  </a:moveTo>
                  <a:lnTo>
                    <a:pt x="8110" y="10358"/>
                  </a:lnTo>
                  <a:lnTo>
                    <a:pt x="8110" y="8241"/>
                  </a:lnTo>
                  <a:lnTo>
                    <a:pt x="7431" y="8241"/>
                  </a:lnTo>
                  <a:lnTo>
                    <a:pt x="7431" y="21171"/>
                  </a:lnTo>
                  <a:lnTo>
                    <a:pt x="8110" y="21171"/>
                  </a:lnTo>
                  <a:lnTo>
                    <a:pt x="8110" y="15952"/>
                  </a:lnTo>
                  <a:cubicBezTo>
                    <a:pt x="8110" y="13735"/>
                    <a:pt x="8203" y="12047"/>
                    <a:pt x="8580" y="12047"/>
                  </a:cubicBezTo>
                  <a:cubicBezTo>
                    <a:pt x="8684" y="12047"/>
                    <a:pt x="8773" y="12121"/>
                    <a:pt x="8866" y="12475"/>
                  </a:cubicBezTo>
                  <a:lnTo>
                    <a:pt x="8866" y="8063"/>
                  </a:lnTo>
                  <a:lnTo>
                    <a:pt x="8736" y="8063"/>
                  </a:lnTo>
                  <a:cubicBezTo>
                    <a:pt x="8471" y="8064"/>
                    <a:pt x="8248" y="8771"/>
                    <a:pt x="8117" y="10358"/>
                  </a:cubicBezTo>
                  <a:close/>
                  <a:moveTo>
                    <a:pt x="11693" y="7812"/>
                  </a:moveTo>
                  <a:cubicBezTo>
                    <a:pt x="11432" y="7812"/>
                    <a:pt x="11174" y="8671"/>
                    <a:pt x="11044" y="10283"/>
                  </a:cubicBezTo>
                  <a:cubicBezTo>
                    <a:pt x="10906" y="8569"/>
                    <a:pt x="10667" y="7812"/>
                    <a:pt x="10392" y="7812"/>
                  </a:cubicBezTo>
                  <a:cubicBezTo>
                    <a:pt x="10146" y="7812"/>
                    <a:pt x="9948" y="8417"/>
                    <a:pt x="9788" y="9854"/>
                  </a:cubicBezTo>
                  <a:lnTo>
                    <a:pt x="9780" y="9854"/>
                  </a:lnTo>
                  <a:lnTo>
                    <a:pt x="9780" y="8241"/>
                  </a:lnTo>
                  <a:lnTo>
                    <a:pt x="9102" y="8241"/>
                  </a:lnTo>
                  <a:lnTo>
                    <a:pt x="9102" y="21169"/>
                  </a:lnTo>
                  <a:lnTo>
                    <a:pt x="9780" y="21169"/>
                  </a:lnTo>
                  <a:lnTo>
                    <a:pt x="9780" y="14996"/>
                  </a:lnTo>
                  <a:cubicBezTo>
                    <a:pt x="9780" y="13559"/>
                    <a:pt x="9780" y="11366"/>
                    <a:pt x="10082" y="11366"/>
                  </a:cubicBezTo>
                  <a:cubicBezTo>
                    <a:pt x="10384" y="11366"/>
                    <a:pt x="10384" y="13559"/>
                    <a:pt x="10384" y="14996"/>
                  </a:cubicBezTo>
                  <a:lnTo>
                    <a:pt x="10384" y="21169"/>
                  </a:lnTo>
                  <a:lnTo>
                    <a:pt x="11063" y="21169"/>
                  </a:lnTo>
                  <a:lnTo>
                    <a:pt x="11063" y="14996"/>
                  </a:lnTo>
                  <a:cubicBezTo>
                    <a:pt x="11063" y="13459"/>
                    <a:pt x="11074" y="11467"/>
                    <a:pt x="11387" y="11467"/>
                  </a:cubicBezTo>
                  <a:cubicBezTo>
                    <a:pt x="11674" y="11467"/>
                    <a:pt x="11667" y="13659"/>
                    <a:pt x="11667" y="14996"/>
                  </a:cubicBezTo>
                  <a:lnTo>
                    <a:pt x="11667" y="21169"/>
                  </a:lnTo>
                  <a:lnTo>
                    <a:pt x="12345" y="21169"/>
                  </a:lnTo>
                  <a:lnTo>
                    <a:pt x="12345" y="12927"/>
                  </a:lnTo>
                  <a:cubicBezTo>
                    <a:pt x="12345" y="9955"/>
                    <a:pt x="12177" y="7812"/>
                    <a:pt x="11693" y="7812"/>
                  </a:cubicBezTo>
                  <a:close/>
                  <a:moveTo>
                    <a:pt x="14184" y="9501"/>
                  </a:moveTo>
                  <a:cubicBezTo>
                    <a:pt x="14042" y="8367"/>
                    <a:pt x="13811" y="7812"/>
                    <a:pt x="13591" y="7812"/>
                  </a:cubicBezTo>
                  <a:cubicBezTo>
                    <a:pt x="13024" y="7812"/>
                    <a:pt x="12633" y="10988"/>
                    <a:pt x="12633" y="14692"/>
                  </a:cubicBezTo>
                  <a:cubicBezTo>
                    <a:pt x="12633" y="18398"/>
                    <a:pt x="13032" y="21598"/>
                    <a:pt x="13598" y="21598"/>
                  </a:cubicBezTo>
                  <a:cubicBezTo>
                    <a:pt x="13822" y="21598"/>
                    <a:pt x="14057" y="21020"/>
                    <a:pt x="14176" y="19734"/>
                  </a:cubicBezTo>
                  <a:lnTo>
                    <a:pt x="14184" y="19734"/>
                  </a:lnTo>
                  <a:lnTo>
                    <a:pt x="14184" y="21169"/>
                  </a:lnTo>
                  <a:lnTo>
                    <a:pt x="14862" y="21169"/>
                  </a:lnTo>
                  <a:lnTo>
                    <a:pt x="14862" y="8241"/>
                  </a:lnTo>
                  <a:lnTo>
                    <a:pt x="14184" y="8241"/>
                  </a:lnTo>
                  <a:lnTo>
                    <a:pt x="14184" y="9501"/>
                  </a:lnTo>
                  <a:close/>
                  <a:moveTo>
                    <a:pt x="13770" y="17616"/>
                  </a:moveTo>
                  <a:cubicBezTo>
                    <a:pt x="13494" y="17616"/>
                    <a:pt x="13334" y="16356"/>
                    <a:pt x="13334" y="14718"/>
                  </a:cubicBezTo>
                  <a:cubicBezTo>
                    <a:pt x="13334" y="13129"/>
                    <a:pt x="13494" y="11794"/>
                    <a:pt x="13770" y="11794"/>
                  </a:cubicBezTo>
                  <a:cubicBezTo>
                    <a:pt x="14046" y="11794"/>
                    <a:pt x="14206" y="13130"/>
                    <a:pt x="14206" y="14718"/>
                  </a:cubicBezTo>
                  <a:cubicBezTo>
                    <a:pt x="14206" y="16356"/>
                    <a:pt x="14046" y="17616"/>
                    <a:pt x="13770" y="17616"/>
                  </a:cubicBezTo>
                  <a:close/>
                  <a:moveTo>
                    <a:pt x="16037" y="4360"/>
                  </a:moveTo>
                  <a:lnTo>
                    <a:pt x="15358" y="4360"/>
                  </a:lnTo>
                  <a:lnTo>
                    <a:pt x="15358" y="8241"/>
                  </a:lnTo>
                  <a:lnTo>
                    <a:pt x="15138" y="8241"/>
                  </a:lnTo>
                  <a:lnTo>
                    <a:pt x="15138" y="12023"/>
                  </a:lnTo>
                  <a:lnTo>
                    <a:pt x="15358" y="12023"/>
                  </a:lnTo>
                  <a:lnTo>
                    <a:pt x="15358" y="21169"/>
                  </a:lnTo>
                  <a:lnTo>
                    <a:pt x="16037" y="21169"/>
                  </a:lnTo>
                  <a:lnTo>
                    <a:pt x="16037" y="12023"/>
                  </a:lnTo>
                  <a:lnTo>
                    <a:pt x="16421" y="12023"/>
                  </a:lnTo>
                  <a:lnTo>
                    <a:pt x="16421" y="8241"/>
                  </a:lnTo>
                  <a:lnTo>
                    <a:pt x="16037" y="8241"/>
                  </a:lnTo>
                  <a:lnTo>
                    <a:pt x="16037" y="4360"/>
                  </a:lnTo>
                  <a:close/>
                  <a:moveTo>
                    <a:pt x="16619" y="21169"/>
                  </a:moveTo>
                  <a:lnTo>
                    <a:pt x="17297" y="21169"/>
                  </a:lnTo>
                  <a:lnTo>
                    <a:pt x="17297" y="8241"/>
                  </a:lnTo>
                  <a:lnTo>
                    <a:pt x="16619" y="8241"/>
                  </a:lnTo>
                  <a:lnTo>
                    <a:pt x="16619" y="21169"/>
                  </a:lnTo>
                  <a:close/>
                  <a:moveTo>
                    <a:pt x="17588" y="14845"/>
                  </a:moveTo>
                  <a:cubicBezTo>
                    <a:pt x="17588" y="18750"/>
                    <a:pt x="18062" y="21598"/>
                    <a:pt x="18628" y="21598"/>
                  </a:cubicBezTo>
                  <a:cubicBezTo>
                    <a:pt x="18792" y="21598"/>
                    <a:pt x="18956" y="21372"/>
                    <a:pt x="19106" y="20867"/>
                  </a:cubicBezTo>
                  <a:lnTo>
                    <a:pt x="19106" y="16986"/>
                  </a:lnTo>
                  <a:cubicBezTo>
                    <a:pt x="19016" y="17541"/>
                    <a:pt x="18886" y="17868"/>
                    <a:pt x="18766" y="17868"/>
                  </a:cubicBezTo>
                  <a:cubicBezTo>
                    <a:pt x="18487" y="17868"/>
                    <a:pt x="18289" y="16559"/>
                    <a:pt x="18289" y="14692"/>
                  </a:cubicBezTo>
                  <a:cubicBezTo>
                    <a:pt x="18289" y="12903"/>
                    <a:pt x="18494" y="11543"/>
                    <a:pt x="18755" y="11543"/>
                  </a:cubicBezTo>
                  <a:cubicBezTo>
                    <a:pt x="18886" y="11543"/>
                    <a:pt x="19005" y="11946"/>
                    <a:pt x="19106" y="12450"/>
                  </a:cubicBezTo>
                  <a:lnTo>
                    <a:pt x="19106" y="8570"/>
                  </a:lnTo>
                  <a:cubicBezTo>
                    <a:pt x="18971" y="8064"/>
                    <a:pt x="18815" y="7812"/>
                    <a:pt x="18658" y="7812"/>
                  </a:cubicBezTo>
                  <a:cubicBezTo>
                    <a:pt x="18058" y="7812"/>
                    <a:pt x="17588" y="10685"/>
                    <a:pt x="17588" y="14845"/>
                  </a:cubicBezTo>
                  <a:close/>
                  <a:moveTo>
                    <a:pt x="20921" y="8241"/>
                  </a:moveTo>
                  <a:lnTo>
                    <a:pt x="20921" y="9502"/>
                  </a:lnTo>
                  <a:cubicBezTo>
                    <a:pt x="20780" y="8368"/>
                    <a:pt x="20549" y="7812"/>
                    <a:pt x="20329" y="7812"/>
                  </a:cubicBezTo>
                  <a:cubicBezTo>
                    <a:pt x="19762" y="7812"/>
                    <a:pt x="19370" y="10989"/>
                    <a:pt x="19370" y="14693"/>
                  </a:cubicBezTo>
                  <a:cubicBezTo>
                    <a:pt x="19370" y="18398"/>
                    <a:pt x="19769" y="21599"/>
                    <a:pt x="20336" y="21599"/>
                  </a:cubicBezTo>
                  <a:cubicBezTo>
                    <a:pt x="20560" y="21599"/>
                    <a:pt x="20795" y="21020"/>
                    <a:pt x="20914" y="19734"/>
                  </a:cubicBezTo>
                  <a:lnTo>
                    <a:pt x="20921" y="19734"/>
                  </a:lnTo>
                  <a:lnTo>
                    <a:pt x="20921" y="21169"/>
                  </a:lnTo>
                  <a:lnTo>
                    <a:pt x="21600" y="21169"/>
                  </a:lnTo>
                  <a:lnTo>
                    <a:pt x="21600" y="8241"/>
                  </a:lnTo>
                  <a:lnTo>
                    <a:pt x="20921" y="8241"/>
                  </a:lnTo>
                  <a:close/>
                  <a:moveTo>
                    <a:pt x="20508" y="17616"/>
                  </a:moveTo>
                  <a:cubicBezTo>
                    <a:pt x="20232" y="17616"/>
                    <a:pt x="20071" y="16356"/>
                    <a:pt x="20071" y="14718"/>
                  </a:cubicBezTo>
                  <a:cubicBezTo>
                    <a:pt x="20071" y="13129"/>
                    <a:pt x="20232" y="11794"/>
                    <a:pt x="20508" y="11794"/>
                  </a:cubicBezTo>
                  <a:cubicBezTo>
                    <a:pt x="20783" y="11794"/>
                    <a:pt x="20944" y="13130"/>
                    <a:pt x="20944" y="14718"/>
                  </a:cubicBezTo>
                  <a:cubicBezTo>
                    <a:pt x="20944" y="16356"/>
                    <a:pt x="20783" y="17616"/>
                    <a:pt x="20508" y="17616"/>
                  </a:cubicBezTo>
                  <a:close/>
                  <a:moveTo>
                    <a:pt x="20508" y="17616"/>
                  </a:move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utoShape 2"/>
            <p:cNvSpPr>
              <a:spLocks/>
            </p:cNvSpPr>
            <p:nvPr/>
          </p:nvSpPr>
          <p:spPr bwMode="auto">
            <a:xfrm>
              <a:off x="23368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3"/>
                    <a:pt x="21600" y="10801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AutoShape 3"/>
            <p:cNvSpPr>
              <a:spLocks/>
            </p:cNvSpPr>
            <p:nvPr/>
          </p:nvSpPr>
          <p:spPr bwMode="auto">
            <a:xfrm>
              <a:off x="26035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32" y="21598"/>
                    <a:pt x="10799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9" y="0"/>
                  </a:cubicBezTo>
                  <a:cubicBezTo>
                    <a:pt x="16729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utoShape 4"/>
            <p:cNvSpPr>
              <a:spLocks/>
            </p:cNvSpPr>
            <p:nvPr/>
          </p:nvSpPr>
          <p:spPr bwMode="auto">
            <a:xfrm>
              <a:off x="28702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6" y="21598"/>
                    <a:pt x="10798" y="21598"/>
                  </a:cubicBezTo>
                  <a:cubicBezTo>
                    <a:pt x="4868" y="21598"/>
                    <a:pt x="0" y="16734"/>
                    <a:pt x="0" y="10800"/>
                  </a:cubicBezTo>
                  <a:cubicBezTo>
                    <a:pt x="0" y="4874"/>
                    <a:pt x="4868" y="0"/>
                    <a:pt x="10798" y="0"/>
                  </a:cubicBezTo>
                  <a:cubicBezTo>
                    <a:pt x="16726" y="-2"/>
                    <a:pt x="21600" y="4872"/>
                    <a:pt x="21600" y="10800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AutoShape 5"/>
            <p:cNvSpPr>
              <a:spLocks/>
            </p:cNvSpPr>
            <p:nvPr/>
          </p:nvSpPr>
          <p:spPr bwMode="auto">
            <a:xfrm>
              <a:off x="31242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9" y="21598"/>
                    <a:pt x="10797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7" y="0"/>
                  </a:cubicBezTo>
                  <a:cubicBezTo>
                    <a:pt x="16729" y="-2"/>
                    <a:pt x="21600" y="4872"/>
                    <a:pt x="21600" y="10800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utoShape 6"/>
            <p:cNvSpPr>
              <a:spLocks/>
            </p:cNvSpPr>
            <p:nvPr/>
          </p:nvSpPr>
          <p:spPr bwMode="auto">
            <a:xfrm>
              <a:off x="33909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797" y="21598"/>
                  </a:cubicBezTo>
                  <a:cubicBezTo>
                    <a:pt x="4874" y="21598"/>
                    <a:pt x="0" y="16734"/>
                    <a:pt x="0" y="10800"/>
                  </a:cubicBezTo>
                  <a:cubicBezTo>
                    <a:pt x="0" y="4874"/>
                    <a:pt x="4874" y="0"/>
                    <a:pt x="10797" y="0"/>
                  </a:cubicBezTo>
                  <a:cubicBezTo>
                    <a:pt x="16726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AutoShape 7"/>
            <p:cNvSpPr>
              <a:spLocks/>
            </p:cNvSpPr>
            <p:nvPr/>
          </p:nvSpPr>
          <p:spPr bwMode="auto">
            <a:xfrm>
              <a:off x="36576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7" y="21600"/>
                    <a:pt x="10799" y="21600"/>
                  </a:cubicBezTo>
                  <a:cubicBezTo>
                    <a:pt x="4871" y="21600"/>
                    <a:pt x="0" y="16736"/>
                    <a:pt x="0" y="10801"/>
                  </a:cubicBezTo>
                  <a:cubicBezTo>
                    <a:pt x="0" y="4875"/>
                    <a:pt x="4871" y="0"/>
                    <a:pt x="10799" y="0"/>
                  </a:cubicBezTo>
                  <a:cubicBezTo>
                    <a:pt x="16727" y="0"/>
                    <a:pt x="21600" y="4873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AutoShape 8"/>
            <p:cNvSpPr>
              <a:spLocks/>
            </p:cNvSpPr>
            <p:nvPr/>
          </p:nvSpPr>
          <p:spPr bwMode="auto">
            <a:xfrm>
              <a:off x="39243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802" y="21598"/>
                  </a:cubicBezTo>
                  <a:cubicBezTo>
                    <a:pt x="4872" y="21598"/>
                    <a:pt x="0" y="16734"/>
                    <a:pt x="0" y="10800"/>
                  </a:cubicBezTo>
                  <a:cubicBezTo>
                    <a:pt x="0" y="4874"/>
                    <a:pt x="4872" y="0"/>
                    <a:pt x="10802" y="0"/>
                  </a:cubicBezTo>
                  <a:cubicBezTo>
                    <a:pt x="16728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AutoShape 9"/>
            <p:cNvSpPr>
              <a:spLocks/>
            </p:cNvSpPr>
            <p:nvPr/>
          </p:nvSpPr>
          <p:spPr bwMode="auto">
            <a:xfrm>
              <a:off x="44450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3" y="21600"/>
                    <a:pt x="10796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796" y="0"/>
                  </a:cubicBezTo>
                  <a:cubicBezTo>
                    <a:pt x="16723" y="0"/>
                    <a:pt x="21600" y="4873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41783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3"/>
                    <a:pt x="21600" y="10801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AutoShape 11"/>
            <p:cNvSpPr>
              <a:spLocks/>
            </p:cNvSpPr>
            <p:nvPr/>
          </p:nvSpPr>
          <p:spPr bwMode="auto">
            <a:xfrm>
              <a:off x="47117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7" y="21598"/>
                    <a:pt x="10796" y="21598"/>
                  </a:cubicBezTo>
                  <a:cubicBezTo>
                    <a:pt x="4869" y="21598"/>
                    <a:pt x="0" y="16734"/>
                    <a:pt x="0" y="10800"/>
                  </a:cubicBezTo>
                  <a:cubicBezTo>
                    <a:pt x="0" y="4874"/>
                    <a:pt x="4869" y="0"/>
                    <a:pt x="10796" y="0"/>
                  </a:cubicBezTo>
                  <a:cubicBezTo>
                    <a:pt x="16727" y="-2"/>
                    <a:pt x="21600" y="4872"/>
                    <a:pt x="21600" y="10800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40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200" kern="1200">
          <a:solidFill>
            <a:schemeClr val="tx1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97586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6D6F7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96702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rgbClr val="6D6F71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404946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6D6F71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459" y="62877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 dirty="0" err="1" smtClean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33375" y="6340796"/>
            <a:ext cx="1353706" cy="282254"/>
            <a:chOff x="2336800" y="2667000"/>
            <a:chExt cx="3098800" cy="646113"/>
          </a:xfrm>
        </p:grpSpPr>
        <p:sp>
          <p:nvSpPr>
            <p:cNvPr id="11" name="AutoShape 1"/>
            <p:cNvSpPr>
              <a:spLocks/>
            </p:cNvSpPr>
            <p:nvPr/>
          </p:nvSpPr>
          <p:spPr bwMode="auto">
            <a:xfrm>
              <a:off x="2349500" y="2857500"/>
              <a:ext cx="3086100" cy="455613"/>
            </a:xfrm>
            <a:custGeom>
              <a:avLst/>
              <a:gdLst/>
              <a:ahLst/>
              <a:cxnLst/>
              <a:rect l="0" t="0" r="r" b="b"/>
              <a:pathLst>
                <a:path w="21600" h="21599">
                  <a:moveTo>
                    <a:pt x="0" y="21169"/>
                  </a:moveTo>
                  <a:lnTo>
                    <a:pt x="679" y="21169"/>
                  </a:lnTo>
                  <a:lnTo>
                    <a:pt x="679" y="8241"/>
                  </a:lnTo>
                  <a:lnTo>
                    <a:pt x="0" y="8241"/>
                  </a:lnTo>
                  <a:lnTo>
                    <a:pt x="0" y="21169"/>
                  </a:lnTo>
                  <a:close/>
                  <a:moveTo>
                    <a:pt x="2405" y="7812"/>
                  </a:moveTo>
                  <a:cubicBezTo>
                    <a:pt x="2140" y="7812"/>
                    <a:pt x="1950" y="8341"/>
                    <a:pt x="1793" y="9904"/>
                  </a:cubicBezTo>
                  <a:lnTo>
                    <a:pt x="1786" y="9904"/>
                  </a:lnTo>
                  <a:lnTo>
                    <a:pt x="1786" y="8241"/>
                  </a:lnTo>
                  <a:lnTo>
                    <a:pt x="1107" y="8241"/>
                  </a:lnTo>
                  <a:lnTo>
                    <a:pt x="1107" y="21169"/>
                  </a:lnTo>
                  <a:lnTo>
                    <a:pt x="1786" y="21169"/>
                  </a:lnTo>
                  <a:lnTo>
                    <a:pt x="1786" y="14466"/>
                  </a:lnTo>
                  <a:cubicBezTo>
                    <a:pt x="1786" y="12853"/>
                    <a:pt x="1864" y="11467"/>
                    <a:pt x="2140" y="11467"/>
                  </a:cubicBezTo>
                  <a:cubicBezTo>
                    <a:pt x="2476" y="11467"/>
                    <a:pt x="2446" y="13635"/>
                    <a:pt x="2446" y="14869"/>
                  </a:cubicBezTo>
                  <a:lnTo>
                    <a:pt x="2446" y="21169"/>
                  </a:lnTo>
                  <a:lnTo>
                    <a:pt x="3124" y="21169"/>
                  </a:lnTo>
                  <a:lnTo>
                    <a:pt x="3124" y="13181"/>
                  </a:lnTo>
                  <a:cubicBezTo>
                    <a:pt x="3124" y="10005"/>
                    <a:pt x="2919" y="7812"/>
                    <a:pt x="2405" y="7812"/>
                  </a:cubicBezTo>
                  <a:close/>
                  <a:moveTo>
                    <a:pt x="3814" y="2067"/>
                  </a:moveTo>
                  <a:cubicBezTo>
                    <a:pt x="3628" y="3503"/>
                    <a:pt x="3620" y="4813"/>
                    <a:pt x="3620" y="6602"/>
                  </a:cubicBezTo>
                  <a:lnTo>
                    <a:pt x="3620" y="8241"/>
                  </a:lnTo>
                  <a:lnTo>
                    <a:pt x="3382" y="8241"/>
                  </a:lnTo>
                  <a:lnTo>
                    <a:pt x="3382" y="12023"/>
                  </a:lnTo>
                  <a:lnTo>
                    <a:pt x="3620" y="12023"/>
                  </a:lnTo>
                  <a:lnTo>
                    <a:pt x="3620" y="21169"/>
                  </a:lnTo>
                  <a:lnTo>
                    <a:pt x="4299" y="21169"/>
                  </a:lnTo>
                  <a:lnTo>
                    <a:pt x="4299" y="12023"/>
                  </a:lnTo>
                  <a:lnTo>
                    <a:pt x="4772" y="12023"/>
                  </a:lnTo>
                  <a:lnTo>
                    <a:pt x="4772" y="8241"/>
                  </a:lnTo>
                  <a:lnTo>
                    <a:pt x="4299" y="8241"/>
                  </a:lnTo>
                  <a:lnTo>
                    <a:pt x="4299" y="6150"/>
                  </a:lnTo>
                  <a:cubicBezTo>
                    <a:pt x="4299" y="4687"/>
                    <a:pt x="4359" y="3982"/>
                    <a:pt x="4534" y="3982"/>
                  </a:cubicBezTo>
                  <a:cubicBezTo>
                    <a:pt x="4623" y="3982"/>
                    <a:pt x="4694" y="4184"/>
                    <a:pt x="4773" y="4410"/>
                  </a:cubicBezTo>
                  <a:lnTo>
                    <a:pt x="4773" y="453"/>
                  </a:lnTo>
                  <a:cubicBezTo>
                    <a:pt x="4679" y="126"/>
                    <a:pt x="4586" y="0"/>
                    <a:pt x="4482" y="0"/>
                  </a:cubicBezTo>
                  <a:cubicBezTo>
                    <a:pt x="4225" y="-1"/>
                    <a:pt x="3982" y="731"/>
                    <a:pt x="3814" y="2067"/>
                  </a:cubicBezTo>
                  <a:close/>
                  <a:moveTo>
                    <a:pt x="5992" y="7812"/>
                  </a:moveTo>
                  <a:cubicBezTo>
                    <a:pt x="5377" y="7812"/>
                    <a:pt x="4840" y="10307"/>
                    <a:pt x="4840" y="14718"/>
                  </a:cubicBezTo>
                  <a:cubicBezTo>
                    <a:pt x="4840" y="19129"/>
                    <a:pt x="5380" y="21598"/>
                    <a:pt x="5992" y="21598"/>
                  </a:cubicBezTo>
                  <a:cubicBezTo>
                    <a:pt x="6607" y="21598"/>
                    <a:pt x="7144" y="19104"/>
                    <a:pt x="7144" y="14718"/>
                  </a:cubicBezTo>
                  <a:cubicBezTo>
                    <a:pt x="7144" y="10307"/>
                    <a:pt x="6607" y="7812"/>
                    <a:pt x="5992" y="7812"/>
                  </a:cubicBezTo>
                  <a:close/>
                  <a:moveTo>
                    <a:pt x="5992" y="17616"/>
                  </a:moveTo>
                  <a:cubicBezTo>
                    <a:pt x="5716" y="17616"/>
                    <a:pt x="5556" y="16356"/>
                    <a:pt x="5556" y="14718"/>
                  </a:cubicBezTo>
                  <a:cubicBezTo>
                    <a:pt x="5556" y="13130"/>
                    <a:pt x="5716" y="11794"/>
                    <a:pt x="5992" y="11794"/>
                  </a:cubicBezTo>
                  <a:cubicBezTo>
                    <a:pt x="6268" y="11794"/>
                    <a:pt x="6428" y="13131"/>
                    <a:pt x="6428" y="14718"/>
                  </a:cubicBezTo>
                  <a:cubicBezTo>
                    <a:pt x="6428" y="16356"/>
                    <a:pt x="6268" y="17616"/>
                    <a:pt x="5992" y="17616"/>
                  </a:cubicBezTo>
                  <a:close/>
                  <a:moveTo>
                    <a:pt x="8117" y="10358"/>
                  </a:moveTo>
                  <a:lnTo>
                    <a:pt x="8110" y="10358"/>
                  </a:lnTo>
                  <a:lnTo>
                    <a:pt x="8110" y="8241"/>
                  </a:lnTo>
                  <a:lnTo>
                    <a:pt x="7431" y="8241"/>
                  </a:lnTo>
                  <a:lnTo>
                    <a:pt x="7431" y="21171"/>
                  </a:lnTo>
                  <a:lnTo>
                    <a:pt x="8110" y="21171"/>
                  </a:lnTo>
                  <a:lnTo>
                    <a:pt x="8110" y="15952"/>
                  </a:lnTo>
                  <a:cubicBezTo>
                    <a:pt x="8110" y="13735"/>
                    <a:pt x="8203" y="12047"/>
                    <a:pt x="8580" y="12047"/>
                  </a:cubicBezTo>
                  <a:cubicBezTo>
                    <a:pt x="8684" y="12047"/>
                    <a:pt x="8773" y="12121"/>
                    <a:pt x="8866" y="12475"/>
                  </a:cubicBezTo>
                  <a:lnTo>
                    <a:pt x="8866" y="8063"/>
                  </a:lnTo>
                  <a:lnTo>
                    <a:pt x="8736" y="8063"/>
                  </a:lnTo>
                  <a:cubicBezTo>
                    <a:pt x="8471" y="8064"/>
                    <a:pt x="8248" y="8771"/>
                    <a:pt x="8117" y="10358"/>
                  </a:cubicBezTo>
                  <a:close/>
                  <a:moveTo>
                    <a:pt x="11693" y="7812"/>
                  </a:moveTo>
                  <a:cubicBezTo>
                    <a:pt x="11432" y="7812"/>
                    <a:pt x="11174" y="8671"/>
                    <a:pt x="11044" y="10283"/>
                  </a:cubicBezTo>
                  <a:cubicBezTo>
                    <a:pt x="10906" y="8569"/>
                    <a:pt x="10667" y="7812"/>
                    <a:pt x="10392" y="7812"/>
                  </a:cubicBezTo>
                  <a:cubicBezTo>
                    <a:pt x="10146" y="7812"/>
                    <a:pt x="9948" y="8417"/>
                    <a:pt x="9788" y="9854"/>
                  </a:cubicBezTo>
                  <a:lnTo>
                    <a:pt x="9780" y="9854"/>
                  </a:lnTo>
                  <a:lnTo>
                    <a:pt x="9780" y="8241"/>
                  </a:lnTo>
                  <a:lnTo>
                    <a:pt x="9102" y="8241"/>
                  </a:lnTo>
                  <a:lnTo>
                    <a:pt x="9102" y="21169"/>
                  </a:lnTo>
                  <a:lnTo>
                    <a:pt x="9780" y="21169"/>
                  </a:lnTo>
                  <a:lnTo>
                    <a:pt x="9780" y="14996"/>
                  </a:lnTo>
                  <a:cubicBezTo>
                    <a:pt x="9780" y="13559"/>
                    <a:pt x="9780" y="11366"/>
                    <a:pt x="10082" y="11366"/>
                  </a:cubicBezTo>
                  <a:cubicBezTo>
                    <a:pt x="10384" y="11366"/>
                    <a:pt x="10384" y="13559"/>
                    <a:pt x="10384" y="14996"/>
                  </a:cubicBezTo>
                  <a:lnTo>
                    <a:pt x="10384" y="21169"/>
                  </a:lnTo>
                  <a:lnTo>
                    <a:pt x="11063" y="21169"/>
                  </a:lnTo>
                  <a:lnTo>
                    <a:pt x="11063" y="14996"/>
                  </a:lnTo>
                  <a:cubicBezTo>
                    <a:pt x="11063" y="13459"/>
                    <a:pt x="11074" y="11467"/>
                    <a:pt x="11387" y="11467"/>
                  </a:cubicBezTo>
                  <a:cubicBezTo>
                    <a:pt x="11674" y="11467"/>
                    <a:pt x="11667" y="13659"/>
                    <a:pt x="11667" y="14996"/>
                  </a:cubicBezTo>
                  <a:lnTo>
                    <a:pt x="11667" y="21169"/>
                  </a:lnTo>
                  <a:lnTo>
                    <a:pt x="12345" y="21169"/>
                  </a:lnTo>
                  <a:lnTo>
                    <a:pt x="12345" y="12927"/>
                  </a:lnTo>
                  <a:cubicBezTo>
                    <a:pt x="12345" y="9955"/>
                    <a:pt x="12177" y="7812"/>
                    <a:pt x="11693" y="7812"/>
                  </a:cubicBezTo>
                  <a:close/>
                  <a:moveTo>
                    <a:pt x="14184" y="9501"/>
                  </a:moveTo>
                  <a:cubicBezTo>
                    <a:pt x="14042" y="8367"/>
                    <a:pt x="13811" y="7812"/>
                    <a:pt x="13591" y="7812"/>
                  </a:cubicBezTo>
                  <a:cubicBezTo>
                    <a:pt x="13024" y="7812"/>
                    <a:pt x="12633" y="10988"/>
                    <a:pt x="12633" y="14692"/>
                  </a:cubicBezTo>
                  <a:cubicBezTo>
                    <a:pt x="12633" y="18398"/>
                    <a:pt x="13032" y="21598"/>
                    <a:pt x="13598" y="21598"/>
                  </a:cubicBezTo>
                  <a:cubicBezTo>
                    <a:pt x="13822" y="21598"/>
                    <a:pt x="14057" y="21020"/>
                    <a:pt x="14176" y="19734"/>
                  </a:cubicBezTo>
                  <a:lnTo>
                    <a:pt x="14184" y="19734"/>
                  </a:lnTo>
                  <a:lnTo>
                    <a:pt x="14184" y="21169"/>
                  </a:lnTo>
                  <a:lnTo>
                    <a:pt x="14862" y="21169"/>
                  </a:lnTo>
                  <a:lnTo>
                    <a:pt x="14862" y="8241"/>
                  </a:lnTo>
                  <a:lnTo>
                    <a:pt x="14184" y="8241"/>
                  </a:lnTo>
                  <a:lnTo>
                    <a:pt x="14184" y="9501"/>
                  </a:lnTo>
                  <a:close/>
                  <a:moveTo>
                    <a:pt x="13770" y="17616"/>
                  </a:moveTo>
                  <a:cubicBezTo>
                    <a:pt x="13494" y="17616"/>
                    <a:pt x="13334" y="16356"/>
                    <a:pt x="13334" y="14718"/>
                  </a:cubicBezTo>
                  <a:cubicBezTo>
                    <a:pt x="13334" y="13129"/>
                    <a:pt x="13494" y="11794"/>
                    <a:pt x="13770" y="11794"/>
                  </a:cubicBezTo>
                  <a:cubicBezTo>
                    <a:pt x="14046" y="11794"/>
                    <a:pt x="14206" y="13130"/>
                    <a:pt x="14206" y="14718"/>
                  </a:cubicBezTo>
                  <a:cubicBezTo>
                    <a:pt x="14206" y="16356"/>
                    <a:pt x="14046" y="17616"/>
                    <a:pt x="13770" y="17616"/>
                  </a:cubicBezTo>
                  <a:close/>
                  <a:moveTo>
                    <a:pt x="16037" y="4360"/>
                  </a:moveTo>
                  <a:lnTo>
                    <a:pt x="15358" y="4360"/>
                  </a:lnTo>
                  <a:lnTo>
                    <a:pt x="15358" y="8241"/>
                  </a:lnTo>
                  <a:lnTo>
                    <a:pt x="15138" y="8241"/>
                  </a:lnTo>
                  <a:lnTo>
                    <a:pt x="15138" y="12023"/>
                  </a:lnTo>
                  <a:lnTo>
                    <a:pt x="15358" y="12023"/>
                  </a:lnTo>
                  <a:lnTo>
                    <a:pt x="15358" y="21169"/>
                  </a:lnTo>
                  <a:lnTo>
                    <a:pt x="16037" y="21169"/>
                  </a:lnTo>
                  <a:lnTo>
                    <a:pt x="16037" y="12023"/>
                  </a:lnTo>
                  <a:lnTo>
                    <a:pt x="16421" y="12023"/>
                  </a:lnTo>
                  <a:lnTo>
                    <a:pt x="16421" y="8241"/>
                  </a:lnTo>
                  <a:lnTo>
                    <a:pt x="16037" y="8241"/>
                  </a:lnTo>
                  <a:lnTo>
                    <a:pt x="16037" y="4360"/>
                  </a:lnTo>
                  <a:close/>
                  <a:moveTo>
                    <a:pt x="16619" y="21169"/>
                  </a:moveTo>
                  <a:lnTo>
                    <a:pt x="17297" y="21169"/>
                  </a:lnTo>
                  <a:lnTo>
                    <a:pt x="17297" y="8241"/>
                  </a:lnTo>
                  <a:lnTo>
                    <a:pt x="16619" y="8241"/>
                  </a:lnTo>
                  <a:lnTo>
                    <a:pt x="16619" y="21169"/>
                  </a:lnTo>
                  <a:close/>
                  <a:moveTo>
                    <a:pt x="17588" y="14845"/>
                  </a:moveTo>
                  <a:cubicBezTo>
                    <a:pt x="17588" y="18750"/>
                    <a:pt x="18062" y="21598"/>
                    <a:pt x="18628" y="21598"/>
                  </a:cubicBezTo>
                  <a:cubicBezTo>
                    <a:pt x="18792" y="21598"/>
                    <a:pt x="18956" y="21372"/>
                    <a:pt x="19106" y="20867"/>
                  </a:cubicBezTo>
                  <a:lnTo>
                    <a:pt x="19106" y="16986"/>
                  </a:lnTo>
                  <a:cubicBezTo>
                    <a:pt x="19016" y="17541"/>
                    <a:pt x="18886" y="17868"/>
                    <a:pt x="18766" y="17868"/>
                  </a:cubicBezTo>
                  <a:cubicBezTo>
                    <a:pt x="18487" y="17868"/>
                    <a:pt x="18289" y="16559"/>
                    <a:pt x="18289" y="14692"/>
                  </a:cubicBezTo>
                  <a:cubicBezTo>
                    <a:pt x="18289" y="12903"/>
                    <a:pt x="18494" y="11543"/>
                    <a:pt x="18755" y="11543"/>
                  </a:cubicBezTo>
                  <a:cubicBezTo>
                    <a:pt x="18886" y="11543"/>
                    <a:pt x="19005" y="11946"/>
                    <a:pt x="19106" y="12450"/>
                  </a:cubicBezTo>
                  <a:lnTo>
                    <a:pt x="19106" y="8570"/>
                  </a:lnTo>
                  <a:cubicBezTo>
                    <a:pt x="18971" y="8064"/>
                    <a:pt x="18815" y="7812"/>
                    <a:pt x="18658" y="7812"/>
                  </a:cubicBezTo>
                  <a:cubicBezTo>
                    <a:pt x="18058" y="7812"/>
                    <a:pt x="17588" y="10685"/>
                    <a:pt x="17588" y="14845"/>
                  </a:cubicBezTo>
                  <a:close/>
                  <a:moveTo>
                    <a:pt x="20921" y="8241"/>
                  </a:moveTo>
                  <a:lnTo>
                    <a:pt x="20921" y="9502"/>
                  </a:lnTo>
                  <a:cubicBezTo>
                    <a:pt x="20780" y="8368"/>
                    <a:pt x="20549" y="7812"/>
                    <a:pt x="20329" y="7812"/>
                  </a:cubicBezTo>
                  <a:cubicBezTo>
                    <a:pt x="19762" y="7812"/>
                    <a:pt x="19370" y="10989"/>
                    <a:pt x="19370" y="14693"/>
                  </a:cubicBezTo>
                  <a:cubicBezTo>
                    <a:pt x="19370" y="18398"/>
                    <a:pt x="19769" y="21599"/>
                    <a:pt x="20336" y="21599"/>
                  </a:cubicBezTo>
                  <a:cubicBezTo>
                    <a:pt x="20560" y="21599"/>
                    <a:pt x="20795" y="21020"/>
                    <a:pt x="20914" y="19734"/>
                  </a:cubicBezTo>
                  <a:lnTo>
                    <a:pt x="20921" y="19734"/>
                  </a:lnTo>
                  <a:lnTo>
                    <a:pt x="20921" y="21169"/>
                  </a:lnTo>
                  <a:lnTo>
                    <a:pt x="21600" y="21169"/>
                  </a:lnTo>
                  <a:lnTo>
                    <a:pt x="21600" y="8241"/>
                  </a:lnTo>
                  <a:lnTo>
                    <a:pt x="20921" y="8241"/>
                  </a:lnTo>
                  <a:close/>
                  <a:moveTo>
                    <a:pt x="20508" y="17616"/>
                  </a:moveTo>
                  <a:cubicBezTo>
                    <a:pt x="20232" y="17616"/>
                    <a:pt x="20071" y="16356"/>
                    <a:pt x="20071" y="14718"/>
                  </a:cubicBezTo>
                  <a:cubicBezTo>
                    <a:pt x="20071" y="13129"/>
                    <a:pt x="20232" y="11794"/>
                    <a:pt x="20508" y="11794"/>
                  </a:cubicBezTo>
                  <a:cubicBezTo>
                    <a:pt x="20783" y="11794"/>
                    <a:pt x="20944" y="13130"/>
                    <a:pt x="20944" y="14718"/>
                  </a:cubicBezTo>
                  <a:cubicBezTo>
                    <a:pt x="20944" y="16356"/>
                    <a:pt x="20783" y="17616"/>
                    <a:pt x="20508" y="17616"/>
                  </a:cubicBezTo>
                  <a:close/>
                  <a:moveTo>
                    <a:pt x="20508" y="17616"/>
                  </a:move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utoShape 2"/>
            <p:cNvSpPr>
              <a:spLocks/>
            </p:cNvSpPr>
            <p:nvPr/>
          </p:nvSpPr>
          <p:spPr bwMode="auto">
            <a:xfrm>
              <a:off x="23368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3"/>
                    <a:pt x="21600" y="10801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AutoShape 3"/>
            <p:cNvSpPr>
              <a:spLocks/>
            </p:cNvSpPr>
            <p:nvPr/>
          </p:nvSpPr>
          <p:spPr bwMode="auto">
            <a:xfrm>
              <a:off x="26035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32" y="21598"/>
                    <a:pt x="10799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9" y="0"/>
                  </a:cubicBezTo>
                  <a:cubicBezTo>
                    <a:pt x="16729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utoShape 4"/>
            <p:cNvSpPr>
              <a:spLocks/>
            </p:cNvSpPr>
            <p:nvPr/>
          </p:nvSpPr>
          <p:spPr bwMode="auto">
            <a:xfrm>
              <a:off x="28702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6" y="21598"/>
                    <a:pt x="10798" y="21598"/>
                  </a:cubicBezTo>
                  <a:cubicBezTo>
                    <a:pt x="4868" y="21598"/>
                    <a:pt x="0" y="16734"/>
                    <a:pt x="0" y="10800"/>
                  </a:cubicBezTo>
                  <a:cubicBezTo>
                    <a:pt x="0" y="4874"/>
                    <a:pt x="4868" y="0"/>
                    <a:pt x="10798" y="0"/>
                  </a:cubicBezTo>
                  <a:cubicBezTo>
                    <a:pt x="16726" y="-2"/>
                    <a:pt x="21600" y="4872"/>
                    <a:pt x="21600" y="10800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AutoShape 5"/>
            <p:cNvSpPr>
              <a:spLocks/>
            </p:cNvSpPr>
            <p:nvPr/>
          </p:nvSpPr>
          <p:spPr bwMode="auto">
            <a:xfrm>
              <a:off x="31242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9" y="21598"/>
                    <a:pt x="10797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7" y="0"/>
                  </a:cubicBezTo>
                  <a:cubicBezTo>
                    <a:pt x="16729" y="-2"/>
                    <a:pt x="21600" y="4872"/>
                    <a:pt x="21600" y="10800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utoShape 6"/>
            <p:cNvSpPr>
              <a:spLocks/>
            </p:cNvSpPr>
            <p:nvPr/>
          </p:nvSpPr>
          <p:spPr bwMode="auto">
            <a:xfrm>
              <a:off x="33909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797" y="21598"/>
                  </a:cubicBezTo>
                  <a:cubicBezTo>
                    <a:pt x="4874" y="21598"/>
                    <a:pt x="0" y="16734"/>
                    <a:pt x="0" y="10800"/>
                  </a:cubicBezTo>
                  <a:cubicBezTo>
                    <a:pt x="0" y="4874"/>
                    <a:pt x="4874" y="0"/>
                    <a:pt x="10797" y="0"/>
                  </a:cubicBezTo>
                  <a:cubicBezTo>
                    <a:pt x="16726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AutoShape 7"/>
            <p:cNvSpPr>
              <a:spLocks/>
            </p:cNvSpPr>
            <p:nvPr/>
          </p:nvSpPr>
          <p:spPr bwMode="auto">
            <a:xfrm>
              <a:off x="36576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7" y="21600"/>
                    <a:pt x="10799" y="21600"/>
                  </a:cubicBezTo>
                  <a:cubicBezTo>
                    <a:pt x="4871" y="21600"/>
                    <a:pt x="0" y="16736"/>
                    <a:pt x="0" y="10801"/>
                  </a:cubicBezTo>
                  <a:cubicBezTo>
                    <a:pt x="0" y="4875"/>
                    <a:pt x="4871" y="0"/>
                    <a:pt x="10799" y="0"/>
                  </a:cubicBezTo>
                  <a:cubicBezTo>
                    <a:pt x="16727" y="0"/>
                    <a:pt x="21600" y="4873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AutoShape 8"/>
            <p:cNvSpPr>
              <a:spLocks/>
            </p:cNvSpPr>
            <p:nvPr/>
          </p:nvSpPr>
          <p:spPr bwMode="auto">
            <a:xfrm>
              <a:off x="39243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802" y="21598"/>
                  </a:cubicBezTo>
                  <a:cubicBezTo>
                    <a:pt x="4872" y="21598"/>
                    <a:pt x="0" y="16734"/>
                    <a:pt x="0" y="10800"/>
                  </a:cubicBezTo>
                  <a:cubicBezTo>
                    <a:pt x="0" y="4874"/>
                    <a:pt x="4872" y="0"/>
                    <a:pt x="10802" y="0"/>
                  </a:cubicBezTo>
                  <a:cubicBezTo>
                    <a:pt x="16728" y="-2"/>
                    <a:pt x="21600" y="4872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AutoShape 9"/>
            <p:cNvSpPr>
              <a:spLocks/>
            </p:cNvSpPr>
            <p:nvPr/>
          </p:nvSpPr>
          <p:spPr bwMode="auto">
            <a:xfrm>
              <a:off x="44450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3" y="21600"/>
                    <a:pt x="10796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796" y="0"/>
                  </a:cubicBezTo>
                  <a:cubicBezTo>
                    <a:pt x="16723" y="0"/>
                    <a:pt x="21600" y="4873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41783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3"/>
                    <a:pt x="21600" y="10801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AutoShape 11"/>
            <p:cNvSpPr>
              <a:spLocks/>
            </p:cNvSpPr>
            <p:nvPr/>
          </p:nvSpPr>
          <p:spPr bwMode="auto">
            <a:xfrm>
              <a:off x="4711700" y="2667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7" y="21598"/>
                    <a:pt x="10796" y="21598"/>
                  </a:cubicBezTo>
                  <a:cubicBezTo>
                    <a:pt x="4869" y="21598"/>
                    <a:pt x="0" y="16734"/>
                    <a:pt x="0" y="10800"/>
                  </a:cubicBezTo>
                  <a:cubicBezTo>
                    <a:pt x="0" y="4874"/>
                    <a:pt x="4869" y="0"/>
                    <a:pt x="10796" y="0"/>
                  </a:cubicBezTo>
                  <a:cubicBezTo>
                    <a:pt x="16727" y="-2"/>
                    <a:pt x="21600" y="4872"/>
                    <a:pt x="21600" y="10800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49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200" kern="1200">
          <a:solidFill>
            <a:schemeClr val="tx1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331633" y="6327776"/>
            <a:ext cx="1359950" cy="286780"/>
            <a:chOff x="1464089" y="6334357"/>
            <a:chExt cx="1392016" cy="266856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470419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542156" y="6482291"/>
              <a:ext cx="129232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687740" y="6415157"/>
              <a:ext cx="89144" cy="1824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1780576" y="6482291"/>
              <a:ext cx="147694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1947259" y="6484209"/>
              <a:ext cx="92045" cy="1129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054865" y="6482291"/>
              <a:ext cx="207827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280626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0"/>
            <p:cNvSpPr>
              <a:spLocks/>
            </p:cNvSpPr>
            <p:nvPr/>
          </p:nvSpPr>
          <p:spPr bwMode="black">
            <a:xfrm>
              <a:off x="2440979" y="6451601"/>
              <a:ext cx="82023" cy="1448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1"/>
            <p:cNvSpPr>
              <a:spLocks/>
            </p:cNvSpPr>
            <p:nvPr/>
          </p:nvSpPr>
          <p:spPr bwMode="black">
            <a:xfrm>
              <a:off x="2535926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32"/>
            <p:cNvSpPr>
              <a:spLocks/>
            </p:cNvSpPr>
            <p:nvPr/>
          </p:nvSpPr>
          <p:spPr bwMode="black">
            <a:xfrm>
              <a:off x="2599223" y="6482291"/>
              <a:ext cx="97320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black">
            <a:xfrm>
              <a:off x="2713158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black">
            <a:xfrm>
              <a:off x="146408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black">
            <a:xfrm>
              <a:off x="1582244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black">
            <a:xfrm>
              <a:off x="170039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black">
            <a:xfrm>
              <a:off x="181855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black">
            <a:xfrm>
              <a:off x="193671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black">
            <a:xfrm>
              <a:off x="205486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black">
            <a:xfrm>
              <a:off x="217513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black">
            <a:xfrm>
              <a:off x="241144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black">
            <a:xfrm>
              <a:off x="229328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black">
            <a:xfrm>
              <a:off x="2529596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bg2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200" kern="1200">
          <a:solidFill>
            <a:schemeClr val="bg2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000" kern="1200">
          <a:solidFill>
            <a:schemeClr val="bg2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331633" y="6327776"/>
            <a:ext cx="1359950" cy="286780"/>
            <a:chOff x="1464089" y="6334357"/>
            <a:chExt cx="1392016" cy="266856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470419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542156" y="6482291"/>
              <a:ext cx="129232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687740" y="6415157"/>
              <a:ext cx="89144" cy="1824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1780576" y="6482291"/>
              <a:ext cx="147694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1947259" y="6484209"/>
              <a:ext cx="92045" cy="1129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054865" y="6482291"/>
              <a:ext cx="207827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280626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0"/>
            <p:cNvSpPr>
              <a:spLocks/>
            </p:cNvSpPr>
            <p:nvPr/>
          </p:nvSpPr>
          <p:spPr bwMode="black">
            <a:xfrm>
              <a:off x="2440979" y="6451601"/>
              <a:ext cx="82023" cy="1448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1"/>
            <p:cNvSpPr>
              <a:spLocks/>
            </p:cNvSpPr>
            <p:nvPr/>
          </p:nvSpPr>
          <p:spPr bwMode="black">
            <a:xfrm>
              <a:off x="2535926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32"/>
            <p:cNvSpPr>
              <a:spLocks/>
            </p:cNvSpPr>
            <p:nvPr/>
          </p:nvSpPr>
          <p:spPr bwMode="black">
            <a:xfrm>
              <a:off x="2599223" y="6482291"/>
              <a:ext cx="97320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black">
            <a:xfrm>
              <a:off x="2713158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black">
            <a:xfrm>
              <a:off x="146408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black">
            <a:xfrm>
              <a:off x="1582244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black">
            <a:xfrm>
              <a:off x="170039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black">
            <a:xfrm>
              <a:off x="181855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black">
            <a:xfrm>
              <a:off x="193671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black">
            <a:xfrm>
              <a:off x="205486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black">
            <a:xfrm>
              <a:off x="217513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black">
            <a:xfrm>
              <a:off x="241144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black">
            <a:xfrm>
              <a:off x="229328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black">
            <a:xfrm>
              <a:off x="2529596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6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bg2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200" kern="1200">
          <a:solidFill>
            <a:schemeClr val="bg2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000" kern="1200">
          <a:solidFill>
            <a:schemeClr val="bg2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331633" y="6327776"/>
            <a:ext cx="1359950" cy="286780"/>
            <a:chOff x="1464089" y="6334357"/>
            <a:chExt cx="1392016" cy="266856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470419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542156" y="6482291"/>
              <a:ext cx="129232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687740" y="6415157"/>
              <a:ext cx="89144" cy="1824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1780576" y="6482291"/>
              <a:ext cx="147694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1947259" y="6484209"/>
              <a:ext cx="92045" cy="1129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054865" y="6482291"/>
              <a:ext cx="207827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280626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0"/>
            <p:cNvSpPr>
              <a:spLocks/>
            </p:cNvSpPr>
            <p:nvPr/>
          </p:nvSpPr>
          <p:spPr bwMode="black">
            <a:xfrm>
              <a:off x="2440979" y="6451601"/>
              <a:ext cx="82023" cy="1448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1"/>
            <p:cNvSpPr>
              <a:spLocks/>
            </p:cNvSpPr>
            <p:nvPr/>
          </p:nvSpPr>
          <p:spPr bwMode="black">
            <a:xfrm>
              <a:off x="2535926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32"/>
            <p:cNvSpPr>
              <a:spLocks/>
            </p:cNvSpPr>
            <p:nvPr/>
          </p:nvSpPr>
          <p:spPr bwMode="black">
            <a:xfrm>
              <a:off x="2599223" y="6482291"/>
              <a:ext cx="97320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black">
            <a:xfrm>
              <a:off x="2713158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black">
            <a:xfrm>
              <a:off x="146408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black">
            <a:xfrm>
              <a:off x="1582244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black">
            <a:xfrm>
              <a:off x="170039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black">
            <a:xfrm>
              <a:off x="181855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black">
            <a:xfrm>
              <a:off x="193671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black">
            <a:xfrm>
              <a:off x="205486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black">
            <a:xfrm>
              <a:off x="217513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black">
            <a:xfrm>
              <a:off x="241144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black">
            <a:xfrm>
              <a:off x="229328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black">
            <a:xfrm>
              <a:off x="2529596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0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bg2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200" kern="1200">
          <a:solidFill>
            <a:schemeClr val="bg2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000" kern="1200">
          <a:solidFill>
            <a:schemeClr val="bg2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331633" y="6327776"/>
            <a:ext cx="1359950" cy="286780"/>
            <a:chOff x="1464089" y="6334357"/>
            <a:chExt cx="1392016" cy="266856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470419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542156" y="6482291"/>
              <a:ext cx="129232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687740" y="6415157"/>
              <a:ext cx="89144" cy="1824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1780576" y="6482291"/>
              <a:ext cx="147694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1947259" y="6484209"/>
              <a:ext cx="92045" cy="1129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054865" y="6482291"/>
              <a:ext cx="207827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280626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0"/>
            <p:cNvSpPr>
              <a:spLocks/>
            </p:cNvSpPr>
            <p:nvPr/>
          </p:nvSpPr>
          <p:spPr bwMode="black">
            <a:xfrm>
              <a:off x="2440979" y="6451601"/>
              <a:ext cx="82023" cy="1448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1"/>
            <p:cNvSpPr>
              <a:spLocks/>
            </p:cNvSpPr>
            <p:nvPr/>
          </p:nvSpPr>
          <p:spPr bwMode="black">
            <a:xfrm>
              <a:off x="2535926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32"/>
            <p:cNvSpPr>
              <a:spLocks/>
            </p:cNvSpPr>
            <p:nvPr/>
          </p:nvSpPr>
          <p:spPr bwMode="black">
            <a:xfrm>
              <a:off x="2599223" y="6482291"/>
              <a:ext cx="97320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black">
            <a:xfrm>
              <a:off x="2713158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black">
            <a:xfrm>
              <a:off x="146408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black">
            <a:xfrm>
              <a:off x="1582244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black">
            <a:xfrm>
              <a:off x="170039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black">
            <a:xfrm>
              <a:off x="181855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black">
            <a:xfrm>
              <a:off x="193671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black">
            <a:xfrm>
              <a:off x="205486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black">
            <a:xfrm>
              <a:off x="217513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black">
            <a:xfrm>
              <a:off x="241144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black">
            <a:xfrm>
              <a:off x="229328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black">
            <a:xfrm>
              <a:off x="2529596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3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bg2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200" kern="1200">
          <a:solidFill>
            <a:schemeClr val="bg2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000" kern="1200">
          <a:solidFill>
            <a:schemeClr val="bg2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331633" y="6327776"/>
            <a:ext cx="1359950" cy="286780"/>
            <a:chOff x="1464089" y="6334357"/>
            <a:chExt cx="1392016" cy="266856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470419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542156" y="6482291"/>
              <a:ext cx="129232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687740" y="6415157"/>
              <a:ext cx="89144" cy="1824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1780576" y="6482291"/>
              <a:ext cx="147694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1947259" y="6484209"/>
              <a:ext cx="92045" cy="1129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054865" y="6482291"/>
              <a:ext cx="207827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280626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0"/>
            <p:cNvSpPr>
              <a:spLocks/>
            </p:cNvSpPr>
            <p:nvPr/>
          </p:nvSpPr>
          <p:spPr bwMode="black">
            <a:xfrm>
              <a:off x="2440979" y="6451601"/>
              <a:ext cx="82023" cy="1448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1"/>
            <p:cNvSpPr>
              <a:spLocks/>
            </p:cNvSpPr>
            <p:nvPr/>
          </p:nvSpPr>
          <p:spPr bwMode="black">
            <a:xfrm>
              <a:off x="2535926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32"/>
            <p:cNvSpPr>
              <a:spLocks/>
            </p:cNvSpPr>
            <p:nvPr/>
          </p:nvSpPr>
          <p:spPr bwMode="black">
            <a:xfrm>
              <a:off x="2599223" y="6482291"/>
              <a:ext cx="97320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black">
            <a:xfrm>
              <a:off x="2713158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black">
            <a:xfrm>
              <a:off x="146408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black">
            <a:xfrm>
              <a:off x="1582244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black">
            <a:xfrm>
              <a:off x="170039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black">
            <a:xfrm>
              <a:off x="181855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black">
            <a:xfrm>
              <a:off x="193671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black">
            <a:xfrm>
              <a:off x="205486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black">
            <a:xfrm>
              <a:off x="217513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black">
            <a:xfrm>
              <a:off x="241144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black">
            <a:xfrm>
              <a:off x="229328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black">
            <a:xfrm>
              <a:off x="2529596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7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bg2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200" kern="1200">
          <a:solidFill>
            <a:schemeClr val="bg2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000" kern="1200">
          <a:solidFill>
            <a:schemeClr val="bg2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331633" y="6327776"/>
            <a:ext cx="1359950" cy="286780"/>
            <a:chOff x="1464089" y="6334357"/>
            <a:chExt cx="1392016" cy="266856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470419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542156" y="6482291"/>
              <a:ext cx="129232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687740" y="6415157"/>
              <a:ext cx="89144" cy="1824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1780576" y="6482291"/>
              <a:ext cx="147694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1947259" y="6484209"/>
              <a:ext cx="92045" cy="1129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054865" y="6482291"/>
              <a:ext cx="207827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280626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0"/>
            <p:cNvSpPr>
              <a:spLocks/>
            </p:cNvSpPr>
            <p:nvPr/>
          </p:nvSpPr>
          <p:spPr bwMode="black">
            <a:xfrm>
              <a:off x="2440979" y="6451601"/>
              <a:ext cx="82023" cy="1448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1"/>
            <p:cNvSpPr>
              <a:spLocks/>
            </p:cNvSpPr>
            <p:nvPr/>
          </p:nvSpPr>
          <p:spPr bwMode="black">
            <a:xfrm>
              <a:off x="2535926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32"/>
            <p:cNvSpPr>
              <a:spLocks/>
            </p:cNvSpPr>
            <p:nvPr/>
          </p:nvSpPr>
          <p:spPr bwMode="black">
            <a:xfrm>
              <a:off x="2599223" y="6482291"/>
              <a:ext cx="97320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black">
            <a:xfrm>
              <a:off x="2713158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black">
            <a:xfrm>
              <a:off x="146408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black">
            <a:xfrm>
              <a:off x="1582244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black">
            <a:xfrm>
              <a:off x="170039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black">
            <a:xfrm>
              <a:off x="181855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black">
            <a:xfrm>
              <a:off x="193671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black">
            <a:xfrm>
              <a:off x="205486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black">
            <a:xfrm>
              <a:off x="217513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black">
            <a:xfrm>
              <a:off x="241144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black">
            <a:xfrm>
              <a:off x="229328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black">
            <a:xfrm>
              <a:off x="2529596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79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82" r:id="rId14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bg2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200" kern="1200">
          <a:solidFill>
            <a:schemeClr val="bg2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000" kern="1200">
          <a:solidFill>
            <a:schemeClr val="bg2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9168" y="1146617"/>
            <a:ext cx="8473045" cy="504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8286" y="6369878"/>
            <a:ext cx="3486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2260" y="6368994"/>
            <a:ext cx="319953" cy="290231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0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763468" y="6370311"/>
            <a:ext cx="639756" cy="284489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80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331633" y="6327776"/>
            <a:ext cx="1359950" cy="286780"/>
            <a:chOff x="1464089" y="6334357"/>
            <a:chExt cx="1392016" cy="266856"/>
          </a:xfrm>
        </p:grpSpPr>
        <p:sp>
          <p:nvSpPr>
            <p:cNvPr id="28" name="Rectangle 23"/>
            <p:cNvSpPr>
              <a:spLocks/>
            </p:cNvSpPr>
            <p:nvPr/>
          </p:nvSpPr>
          <p:spPr bwMode="black">
            <a:xfrm>
              <a:off x="1470419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utoShape 24"/>
            <p:cNvSpPr>
              <a:spLocks/>
            </p:cNvSpPr>
            <p:nvPr/>
          </p:nvSpPr>
          <p:spPr bwMode="black">
            <a:xfrm>
              <a:off x="1542156" y="6482291"/>
              <a:ext cx="129232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267" y="3383"/>
                  </a:moveTo>
                  <a:lnTo>
                    <a:pt x="7347" y="3383"/>
                  </a:lnTo>
                  <a:cubicBezTo>
                    <a:pt x="9024" y="856"/>
                    <a:pt x="11059" y="0"/>
                    <a:pt x="13895" y="0"/>
                  </a:cubicBezTo>
                  <a:cubicBezTo>
                    <a:pt x="19405" y="0"/>
                    <a:pt x="21600" y="3545"/>
                    <a:pt x="21600" y="8681"/>
                  </a:cubicBezTo>
                  <a:lnTo>
                    <a:pt x="21600" y="21600"/>
                  </a:lnTo>
                  <a:lnTo>
                    <a:pt x="14333" y="21600"/>
                  </a:lnTo>
                  <a:lnTo>
                    <a:pt x="14333" y="11412"/>
                  </a:lnTo>
                  <a:cubicBezTo>
                    <a:pt x="14333" y="9415"/>
                    <a:pt x="14652" y="5910"/>
                    <a:pt x="11059" y="5910"/>
                  </a:cubicBezTo>
                  <a:cubicBezTo>
                    <a:pt x="8104" y="5910"/>
                    <a:pt x="7267" y="8151"/>
                    <a:pt x="7267" y="10759"/>
                  </a:cubicBezTo>
                  <a:lnTo>
                    <a:pt x="7267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7267" y="693"/>
                  </a:lnTo>
                  <a:lnTo>
                    <a:pt x="7267" y="3383"/>
                  </a:lnTo>
                  <a:close/>
                  <a:moveTo>
                    <a:pt x="7267" y="3383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25"/>
            <p:cNvSpPr>
              <a:spLocks/>
            </p:cNvSpPr>
            <p:nvPr/>
          </p:nvSpPr>
          <p:spPr bwMode="black">
            <a:xfrm>
              <a:off x="1687740" y="6415157"/>
              <a:ext cx="89144" cy="1824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46" y="21600"/>
                  </a:moveTo>
                  <a:lnTo>
                    <a:pt x="3706" y="21600"/>
                  </a:lnTo>
                  <a:lnTo>
                    <a:pt x="3706" y="12266"/>
                  </a:lnTo>
                  <a:lnTo>
                    <a:pt x="0" y="12266"/>
                  </a:lnTo>
                  <a:lnTo>
                    <a:pt x="0" y="8409"/>
                  </a:lnTo>
                  <a:lnTo>
                    <a:pt x="3706" y="8409"/>
                  </a:lnTo>
                  <a:lnTo>
                    <a:pt x="3706" y="6737"/>
                  </a:lnTo>
                  <a:cubicBezTo>
                    <a:pt x="3706" y="4911"/>
                    <a:pt x="3822" y="3574"/>
                    <a:pt x="6718" y="2109"/>
                  </a:cubicBezTo>
                  <a:cubicBezTo>
                    <a:pt x="9322" y="746"/>
                    <a:pt x="13088" y="0"/>
                    <a:pt x="17082" y="0"/>
                  </a:cubicBezTo>
                  <a:cubicBezTo>
                    <a:pt x="18704" y="0"/>
                    <a:pt x="20154" y="129"/>
                    <a:pt x="21599" y="463"/>
                  </a:cubicBezTo>
                  <a:lnTo>
                    <a:pt x="21599" y="4500"/>
                  </a:lnTo>
                  <a:cubicBezTo>
                    <a:pt x="20385" y="4269"/>
                    <a:pt x="19283" y="4063"/>
                    <a:pt x="17893" y="4063"/>
                  </a:cubicBezTo>
                  <a:cubicBezTo>
                    <a:pt x="15173" y="4063"/>
                    <a:pt x="14246" y="4783"/>
                    <a:pt x="14246" y="6274"/>
                  </a:cubicBezTo>
                  <a:lnTo>
                    <a:pt x="14246" y="8409"/>
                  </a:lnTo>
                  <a:lnTo>
                    <a:pt x="21600" y="8409"/>
                  </a:lnTo>
                  <a:lnTo>
                    <a:pt x="21600" y="12266"/>
                  </a:lnTo>
                  <a:lnTo>
                    <a:pt x="14246" y="12266"/>
                  </a:lnTo>
                  <a:lnTo>
                    <a:pt x="14246" y="21600"/>
                  </a:lnTo>
                  <a:close/>
                  <a:moveTo>
                    <a:pt x="14246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26"/>
            <p:cNvSpPr>
              <a:spLocks/>
            </p:cNvSpPr>
            <p:nvPr/>
          </p:nvSpPr>
          <p:spPr bwMode="black">
            <a:xfrm>
              <a:off x="1780576" y="6482291"/>
              <a:ext cx="147694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0" y="10820"/>
                  </a:moveTo>
                  <a:cubicBezTo>
                    <a:pt x="6710" y="13386"/>
                    <a:pt x="8213" y="15361"/>
                    <a:pt x="10800" y="15361"/>
                  </a:cubicBezTo>
                  <a:cubicBezTo>
                    <a:pt x="13386" y="15361"/>
                    <a:pt x="14890" y="13386"/>
                    <a:pt x="14890" y="10820"/>
                  </a:cubicBezTo>
                  <a:cubicBezTo>
                    <a:pt x="14890" y="8332"/>
                    <a:pt x="13386" y="6239"/>
                    <a:pt x="10800" y="6239"/>
                  </a:cubicBezTo>
                  <a:cubicBezTo>
                    <a:pt x="8213" y="6239"/>
                    <a:pt x="6710" y="8333"/>
                    <a:pt x="6710" y="10820"/>
                  </a:cubicBezTo>
                  <a:moveTo>
                    <a:pt x="21600" y="10820"/>
                  </a:moveTo>
                  <a:cubicBezTo>
                    <a:pt x="21600" y="17691"/>
                    <a:pt x="16567" y="21600"/>
                    <a:pt x="10800" y="21600"/>
                  </a:cubicBezTo>
                  <a:cubicBezTo>
                    <a:pt x="5068" y="21600"/>
                    <a:pt x="0" y="17730"/>
                    <a:pt x="0" y="10820"/>
                  </a:cubicBezTo>
                  <a:cubicBezTo>
                    <a:pt x="0" y="3909"/>
                    <a:pt x="5033" y="0"/>
                    <a:pt x="10800" y="0"/>
                  </a:cubicBezTo>
                  <a:cubicBezTo>
                    <a:pt x="16567" y="0"/>
                    <a:pt x="21600" y="3909"/>
                    <a:pt x="21600" y="1082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black">
            <a:xfrm>
              <a:off x="1947259" y="6484209"/>
              <a:ext cx="92045" cy="1129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13" y="3780"/>
                  </a:moveTo>
                  <a:lnTo>
                    <a:pt x="10325" y="3780"/>
                  </a:lnTo>
                  <a:cubicBezTo>
                    <a:pt x="12287" y="1163"/>
                    <a:pt x="15654" y="0"/>
                    <a:pt x="19638" y="0"/>
                  </a:cubicBezTo>
                  <a:lnTo>
                    <a:pt x="21600" y="0"/>
                  </a:lnTo>
                  <a:lnTo>
                    <a:pt x="21600" y="7269"/>
                  </a:lnTo>
                  <a:cubicBezTo>
                    <a:pt x="20199" y="6688"/>
                    <a:pt x="18853" y="6563"/>
                    <a:pt x="17282" y="6563"/>
                  </a:cubicBezTo>
                  <a:cubicBezTo>
                    <a:pt x="11614" y="6563"/>
                    <a:pt x="10213" y="9347"/>
                    <a:pt x="10213" y="13002"/>
                  </a:cubicBezTo>
                  <a:lnTo>
                    <a:pt x="10213" y="21600"/>
                  </a:lnTo>
                  <a:lnTo>
                    <a:pt x="0" y="21600"/>
                  </a:lnTo>
                  <a:lnTo>
                    <a:pt x="0" y="291"/>
                  </a:lnTo>
                  <a:lnTo>
                    <a:pt x="10213" y="291"/>
                  </a:lnTo>
                  <a:lnTo>
                    <a:pt x="10213" y="3780"/>
                  </a:lnTo>
                  <a:close/>
                  <a:moveTo>
                    <a:pt x="10213" y="378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28"/>
            <p:cNvSpPr>
              <a:spLocks/>
            </p:cNvSpPr>
            <p:nvPr/>
          </p:nvSpPr>
          <p:spPr bwMode="black">
            <a:xfrm>
              <a:off x="2054865" y="6482291"/>
              <a:ext cx="207827" cy="1150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18" y="3301"/>
                  </a:moveTo>
                  <a:lnTo>
                    <a:pt x="4568" y="3301"/>
                  </a:lnTo>
                  <a:cubicBezTo>
                    <a:pt x="5636" y="978"/>
                    <a:pt x="6951" y="0"/>
                    <a:pt x="8590" y="0"/>
                  </a:cubicBezTo>
                  <a:cubicBezTo>
                    <a:pt x="10427" y="0"/>
                    <a:pt x="12017" y="1222"/>
                    <a:pt x="12935" y="3993"/>
                  </a:cubicBezTo>
                  <a:cubicBezTo>
                    <a:pt x="13804" y="1385"/>
                    <a:pt x="15517" y="0"/>
                    <a:pt x="17255" y="0"/>
                  </a:cubicBezTo>
                  <a:cubicBezTo>
                    <a:pt x="20482" y="0"/>
                    <a:pt x="21600" y="3464"/>
                    <a:pt x="21600" y="8273"/>
                  </a:cubicBezTo>
                  <a:lnTo>
                    <a:pt x="21600" y="21600"/>
                  </a:lnTo>
                  <a:lnTo>
                    <a:pt x="17081" y="21600"/>
                  </a:lnTo>
                  <a:lnTo>
                    <a:pt x="17081" y="11615"/>
                  </a:lnTo>
                  <a:cubicBezTo>
                    <a:pt x="17081" y="9455"/>
                    <a:pt x="17131" y="5909"/>
                    <a:pt x="15219" y="5909"/>
                  </a:cubicBezTo>
                  <a:cubicBezTo>
                    <a:pt x="13134" y="5909"/>
                    <a:pt x="13059" y="9129"/>
                    <a:pt x="13059" y="11615"/>
                  </a:cubicBezTo>
                  <a:lnTo>
                    <a:pt x="13059" y="21600"/>
                  </a:lnTo>
                  <a:lnTo>
                    <a:pt x="8540" y="21600"/>
                  </a:lnTo>
                  <a:lnTo>
                    <a:pt x="8540" y="11615"/>
                  </a:lnTo>
                  <a:cubicBezTo>
                    <a:pt x="8540" y="9292"/>
                    <a:pt x="8540" y="5747"/>
                    <a:pt x="6530" y="5747"/>
                  </a:cubicBezTo>
                  <a:cubicBezTo>
                    <a:pt x="4518" y="5747"/>
                    <a:pt x="4518" y="9292"/>
                    <a:pt x="4518" y="11615"/>
                  </a:cubicBezTo>
                  <a:lnTo>
                    <a:pt x="4518" y="21600"/>
                  </a:lnTo>
                  <a:lnTo>
                    <a:pt x="0" y="21600"/>
                  </a:lnTo>
                  <a:lnTo>
                    <a:pt x="0" y="693"/>
                  </a:lnTo>
                  <a:lnTo>
                    <a:pt x="4518" y="693"/>
                  </a:lnTo>
                  <a:lnTo>
                    <a:pt x="4518" y="3301"/>
                  </a:lnTo>
                  <a:close/>
                  <a:moveTo>
                    <a:pt x="4518" y="3301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29"/>
            <p:cNvSpPr>
              <a:spLocks/>
            </p:cNvSpPr>
            <p:nvPr/>
          </p:nvSpPr>
          <p:spPr bwMode="black">
            <a:xfrm>
              <a:off x="2280626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0" y="10820"/>
                  </a:moveTo>
                  <a:cubicBezTo>
                    <a:pt x="6790" y="13386"/>
                    <a:pt x="8344" y="15361"/>
                    <a:pt x="11017" y="15361"/>
                  </a:cubicBezTo>
                  <a:cubicBezTo>
                    <a:pt x="13689" y="15361"/>
                    <a:pt x="15243" y="13386"/>
                    <a:pt x="15243" y="10820"/>
                  </a:cubicBezTo>
                  <a:cubicBezTo>
                    <a:pt x="15243" y="8331"/>
                    <a:pt x="13689" y="6239"/>
                    <a:pt x="11017" y="6239"/>
                  </a:cubicBezTo>
                  <a:cubicBezTo>
                    <a:pt x="8344" y="6239"/>
                    <a:pt x="6790" y="8332"/>
                    <a:pt x="6790" y="10820"/>
                  </a:cubicBezTo>
                  <a:moveTo>
                    <a:pt x="21600" y="20928"/>
                  </a:moveTo>
                  <a:lnTo>
                    <a:pt x="15026" y="20928"/>
                  </a:lnTo>
                  <a:lnTo>
                    <a:pt x="15026" y="18678"/>
                  </a:lnTo>
                  <a:lnTo>
                    <a:pt x="14954" y="18678"/>
                  </a:lnTo>
                  <a:cubicBezTo>
                    <a:pt x="13798" y="20691"/>
                    <a:pt x="11521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2" y="0"/>
                    <a:pt x="9283" y="0"/>
                  </a:cubicBezTo>
                  <a:cubicBezTo>
                    <a:pt x="11414" y="0"/>
                    <a:pt x="13653" y="869"/>
                    <a:pt x="15026" y="2646"/>
                  </a:cubicBezTo>
                  <a:lnTo>
                    <a:pt x="15026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0"/>
            <p:cNvSpPr>
              <a:spLocks/>
            </p:cNvSpPr>
            <p:nvPr/>
          </p:nvSpPr>
          <p:spPr bwMode="black">
            <a:xfrm>
              <a:off x="2440979" y="6451601"/>
              <a:ext cx="82023" cy="1448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32" y="21600"/>
                  </a:moveTo>
                  <a:lnTo>
                    <a:pt x="3704" y="21600"/>
                  </a:lnTo>
                  <a:lnTo>
                    <a:pt x="3704" y="9845"/>
                  </a:lnTo>
                  <a:lnTo>
                    <a:pt x="0" y="9845"/>
                  </a:lnTo>
                  <a:lnTo>
                    <a:pt x="0" y="4987"/>
                  </a:lnTo>
                  <a:lnTo>
                    <a:pt x="3704" y="4987"/>
                  </a:lnTo>
                  <a:lnTo>
                    <a:pt x="3704" y="0"/>
                  </a:lnTo>
                  <a:lnTo>
                    <a:pt x="15132" y="0"/>
                  </a:lnTo>
                  <a:lnTo>
                    <a:pt x="15132" y="4987"/>
                  </a:lnTo>
                  <a:lnTo>
                    <a:pt x="21600" y="4987"/>
                  </a:lnTo>
                  <a:lnTo>
                    <a:pt x="21600" y="9845"/>
                  </a:lnTo>
                  <a:lnTo>
                    <a:pt x="15132" y="9845"/>
                  </a:lnTo>
                  <a:close/>
                  <a:moveTo>
                    <a:pt x="15132" y="2160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1"/>
            <p:cNvSpPr>
              <a:spLocks/>
            </p:cNvSpPr>
            <p:nvPr/>
          </p:nvSpPr>
          <p:spPr bwMode="black">
            <a:xfrm>
              <a:off x="2535926" y="6486127"/>
              <a:ext cx="43517" cy="1114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32"/>
            <p:cNvSpPr>
              <a:spLocks/>
            </p:cNvSpPr>
            <p:nvPr/>
          </p:nvSpPr>
          <p:spPr bwMode="black">
            <a:xfrm>
              <a:off x="2599223" y="6482291"/>
              <a:ext cx="97320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7266"/>
                  </a:moveTo>
                  <a:cubicBezTo>
                    <a:pt x="20166" y="6476"/>
                    <a:pt x="18469" y="5844"/>
                    <a:pt x="16612" y="5844"/>
                  </a:cubicBezTo>
                  <a:cubicBezTo>
                    <a:pt x="12896" y="5844"/>
                    <a:pt x="9978" y="7977"/>
                    <a:pt x="9978" y="10781"/>
                  </a:cubicBezTo>
                  <a:cubicBezTo>
                    <a:pt x="9978" y="13703"/>
                    <a:pt x="12791" y="15756"/>
                    <a:pt x="16771" y="15756"/>
                  </a:cubicBezTo>
                  <a:cubicBezTo>
                    <a:pt x="18469" y="15756"/>
                    <a:pt x="20327" y="15242"/>
                    <a:pt x="21600" y="14373"/>
                  </a:cubicBezTo>
                  <a:lnTo>
                    <a:pt x="21600" y="20455"/>
                  </a:lnTo>
                  <a:cubicBezTo>
                    <a:pt x="19477" y="21245"/>
                    <a:pt x="17142" y="21600"/>
                    <a:pt x="14807" y="21600"/>
                  </a:cubicBezTo>
                  <a:cubicBezTo>
                    <a:pt x="6740" y="21600"/>
                    <a:pt x="0" y="17138"/>
                    <a:pt x="0" y="11017"/>
                  </a:cubicBezTo>
                  <a:cubicBezTo>
                    <a:pt x="0" y="4502"/>
                    <a:pt x="6688" y="0"/>
                    <a:pt x="15231" y="0"/>
                  </a:cubicBezTo>
                  <a:cubicBezTo>
                    <a:pt x="17460" y="0"/>
                    <a:pt x="19689" y="395"/>
                    <a:pt x="21600" y="1184"/>
                  </a:cubicBezTo>
                  <a:lnTo>
                    <a:pt x="21600" y="7266"/>
                  </a:lnTo>
                  <a:close/>
                  <a:moveTo>
                    <a:pt x="21600" y="7266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black">
            <a:xfrm>
              <a:off x="2713158" y="6482291"/>
              <a:ext cx="142947" cy="11892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91" y="10820"/>
                  </a:moveTo>
                  <a:cubicBezTo>
                    <a:pt x="6791" y="13386"/>
                    <a:pt x="8344" y="15361"/>
                    <a:pt x="11017" y="15361"/>
                  </a:cubicBezTo>
                  <a:cubicBezTo>
                    <a:pt x="13690" y="15361"/>
                    <a:pt x="15243" y="13386"/>
                    <a:pt x="15243" y="10820"/>
                  </a:cubicBezTo>
                  <a:cubicBezTo>
                    <a:pt x="15243" y="8331"/>
                    <a:pt x="13690" y="6239"/>
                    <a:pt x="11017" y="6239"/>
                  </a:cubicBezTo>
                  <a:cubicBezTo>
                    <a:pt x="8344" y="6239"/>
                    <a:pt x="6791" y="8332"/>
                    <a:pt x="6791" y="10820"/>
                  </a:cubicBezTo>
                  <a:moveTo>
                    <a:pt x="21600" y="20928"/>
                  </a:moveTo>
                  <a:lnTo>
                    <a:pt x="15025" y="20928"/>
                  </a:lnTo>
                  <a:lnTo>
                    <a:pt x="15025" y="18678"/>
                  </a:lnTo>
                  <a:lnTo>
                    <a:pt x="14954" y="18678"/>
                  </a:lnTo>
                  <a:cubicBezTo>
                    <a:pt x="13798" y="20691"/>
                    <a:pt x="11522" y="21600"/>
                    <a:pt x="9355" y="21600"/>
                  </a:cubicBezTo>
                  <a:cubicBezTo>
                    <a:pt x="3865" y="21600"/>
                    <a:pt x="0" y="16585"/>
                    <a:pt x="0" y="10780"/>
                  </a:cubicBezTo>
                  <a:cubicBezTo>
                    <a:pt x="0" y="4975"/>
                    <a:pt x="3793" y="0"/>
                    <a:pt x="9283" y="0"/>
                  </a:cubicBezTo>
                  <a:cubicBezTo>
                    <a:pt x="11414" y="0"/>
                    <a:pt x="13653" y="869"/>
                    <a:pt x="15025" y="2646"/>
                  </a:cubicBezTo>
                  <a:lnTo>
                    <a:pt x="15025" y="671"/>
                  </a:lnTo>
                  <a:lnTo>
                    <a:pt x="21600" y="671"/>
                  </a:lnTo>
                  <a:lnTo>
                    <a:pt x="21600" y="20928"/>
                  </a:lnTo>
                  <a:close/>
                  <a:moveTo>
                    <a:pt x="21600" y="20928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black">
            <a:xfrm>
              <a:off x="146408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black">
            <a:xfrm>
              <a:off x="1582244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black">
            <a:xfrm>
              <a:off x="1700399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black">
            <a:xfrm>
              <a:off x="181855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8" y="21600"/>
                  </a:cubicBezTo>
                  <a:cubicBezTo>
                    <a:pt x="4871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8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black">
            <a:xfrm>
              <a:off x="193671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black">
            <a:xfrm>
              <a:off x="205486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black">
            <a:xfrm>
              <a:off x="217513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800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23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black">
            <a:xfrm>
              <a:off x="2411440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9" y="21600"/>
                    <a:pt x="10799" y="21600"/>
                  </a:cubicBezTo>
                  <a:cubicBezTo>
                    <a:pt x="4870" y="21600"/>
                    <a:pt x="0" y="16731"/>
                    <a:pt x="0" y="10802"/>
                  </a:cubicBezTo>
                  <a:cubicBezTo>
                    <a:pt x="0" y="4872"/>
                    <a:pt x="4870" y="0"/>
                    <a:pt x="10799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rgbClr val="EB1C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black">
            <a:xfrm>
              <a:off x="2293285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798" y="21600"/>
                  </a:cubicBezTo>
                  <a:cubicBezTo>
                    <a:pt x="4869" y="21600"/>
                    <a:pt x="0" y="16731"/>
                    <a:pt x="0" y="10802"/>
                  </a:cubicBezTo>
                  <a:cubicBezTo>
                    <a:pt x="0" y="4872"/>
                    <a:pt x="4869" y="0"/>
                    <a:pt x="10798" y="0"/>
                  </a:cubicBezTo>
                  <a:cubicBezTo>
                    <a:pt x="16728" y="0"/>
                    <a:pt x="21600" y="4872"/>
                    <a:pt x="21600" y="10802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black">
            <a:xfrm>
              <a:off x="2529596" y="6334357"/>
              <a:ext cx="57495" cy="525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2"/>
                  </a:moveTo>
                  <a:cubicBezTo>
                    <a:pt x="21600" y="16731"/>
                    <a:pt x="16728" y="21600"/>
                    <a:pt x="10800" y="21600"/>
                  </a:cubicBezTo>
                  <a:cubicBezTo>
                    <a:pt x="4868" y="21600"/>
                    <a:pt x="0" y="16731"/>
                    <a:pt x="0" y="10802"/>
                  </a:cubicBezTo>
                  <a:cubicBezTo>
                    <a:pt x="0" y="4872"/>
                    <a:pt x="4868" y="0"/>
                    <a:pt x="10800" y="0"/>
                  </a:cubicBezTo>
                  <a:cubicBezTo>
                    <a:pt x="16729" y="0"/>
                    <a:pt x="21600" y="4872"/>
                    <a:pt x="21600" y="108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12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2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3D3D"/>
          </a:solidFill>
          <a:latin typeface="Arial" charset="0"/>
          <a:ea typeface="ヒラギノ角ゴ Pro W3" charset="0"/>
        </a:defRPr>
      </a:lvl9pPr>
    </p:titleStyle>
    <p:bodyStyle>
      <a:lvl1pPr marL="320040" indent="-320040" algn="l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SzPct val="120000"/>
        <a:buFont typeface="Arial" charset="0"/>
        <a:buChar char="•"/>
        <a:defRPr sz="2400" kern="1200">
          <a:solidFill>
            <a:schemeClr val="bg2"/>
          </a:solidFill>
          <a:latin typeface="Arial"/>
          <a:ea typeface="ヒラギノ角ゴ Pro W3" charset="0"/>
          <a:cs typeface="Arial"/>
        </a:defRPr>
      </a:lvl1pPr>
      <a:lvl2pPr marL="640080" indent="-320040" algn="l" rtl="0" eaLnBrk="1" fontAlgn="base" hangingPunct="1">
        <a:spcBef>
          <a:spcPct val="0"/>
        </a:spcBef>
        <a:spcAft>
          <a:spcPts val="800"/>
        </a:spcAft>
        <a:buClr>
          <a:schemeClr val="accent3"/>
        </a:buClr>
        <a:buSzPct val="120000"/>
        <a:buFont typeface="Arial"/>
        <a:buChar char="•"/>
        <a:defRPr sz="2200" kern="1200">
          <a:solidFill>
            <a:schemeClr val="bg2"/>
          </a:solidFill>
          <a:latin typeface="Arial"/>
          <a:ea typeface="ヒラギノ角ゴ Pro W3" charset="0"/>
          <a:cs typeface="Arial"/>
        </a:defRPr>
      </a:lvl2pPr>
      <a:lvl3pPr marL="960120" indent="-320040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120000"/>
        <a:buFont typeface="Arial"/>
        <a:buChar char="•"/>
        <a:defRPr sz="2000" kern="1200">
          <a:solidFill>
            <a:schemeClr val="bg2"/>
          </a:solidFill>
          <a:latin typeface="Arial"/>
          <a:ea typeface="ヒラギノ角ゴ Pro W3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600" kern="1200">
          <a:solidFill>
            <a:srgbClr val="3D3D3D"/>
          </a:solidFill>
          <a:latin typeface="+mn-lt"/>
          <a:ea typeface="ヒラギノ角ゴ Pro W3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Arial" charset="0"/>
        <a:buChar char="•"/>
        <a:defRPr sz="1400" kern="1200">
          <a:solidFill>
            <a:srgbClr val="3D3D3D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Relationship Id="rId6" Type="http://schemas.openxmlformats.org/officeDocument/2006/relationships/hyperlink" Target="https://s2-eu.ixquick-proxy.com/do/spg/show_picture.pl?l=english&amp;cat=pics&amp;c=pf&amp;q=icon+for+Command+line+interface&amp;h=109&amp;w=123&amp;th=109&amp;tw=123&amp;fn=terminal_app_icon.png&amp;fs=8.4%20k&amp;el=boss_pics_2&amp;tu=http://ts2.mm.bing.net/th?id=H.4568299821269701&amp;pid=15.1&amp;rl=NONE&amp;u=http://www.people.fas.harvard.edu/~brunelle/091116.odyssey/&amp;udata=502c4a0890f73491a10ddfe38a2a50f9&amp;rid=LGLNPNKNTKLL&amp;oiu=http://www.people.fas.harvard.edu/~brunelle/091116.odyssey/img/terminal_app_icon.png" TargetMode="External"/><Relationship Id="rId5" Type="http://schemas.openxmlformats.org/officeDocument/2006/relationships/image" Target="../media/image20.jpeg"/><Relationship Id="rId4" Type="http://schemas.openxmlformats.org/officeDocument/2006/relationships/hyperlink" Target="https://s3-eu3.ixquick-proxy.com/do/spg/show_picture.pl?l=english&amp;cat=pics&amp;c=pf&amp;q=browser+icon&amp;h=430&amp;w=565&amp;th=121&amp;tw=160&amp;fn=BrowserIcons.jpg&amp;fs=36.7%20k&amp;el=boss_pics_1&amp;tu=http://ts1.mm.bing.net/th?id=I.4613877995013264&amp;pid=15.1&amp;W=160&amp;H=121&amp;rl=NONE&amp;u=http://stritar.net/Post/Why_Are_All_Browser_Logos_And_Icons_Round_And_Blue.aspx&amp;udata=6755b1b4952e2f0797f70a0b2857e999&amp;rid=MDLNPMTQRQNO&amp;oiu=http://stritar.net/Upload/Images/BrowserIcons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Relationship Id="rId6" Type="http://schemas.openxmlformats.org/officeDocument/2006/relationships/hyperlink" Target="https://s2-eu.ixquick-proxy.com/do/spg/show_picture.pl?l=english&amp;cat=pics&amp;c=pf&amp;q=icon+for+Command+line+interface&amp;h=109&amp;w=123&amp;th=109&amp;tw=123&amp;fn=terminal_app_icon.png&amp;fs=8.4%20k&amp;el=boss_pics_2&amp;tu=http://ts2.mm.bing.net/th?id=H.4568299821269701&amp;pid=15.1&amp;rl=NONE&amp;u=http://www.people.fas.harvard.edu/~brunelle/091116.odyssey/&amp;udata=502c4a0890f73491a10ddfe38a2a50f9&amp;rid=LGLNPNKNTKLL&amp;oiu=http://www.people.fas.harvard.edu/~brunelle/091116.odyssey/img/terminal_app_icon.png" TargetMode="External"/><Relationship Id="rId5" Type="http://schemas.openxmlformats.org/officeDocument/2006/relationships/image" Target="../media/image22.jpeg"/><Relationship Id="rId4" Type="http://schemas.openxmlformats.org/officeDocument/2006/relationships/hyperlink" Target="https://s3-eu3.ixquick-proxy.com/do/spg/show_picture.pl?l=english&amp;cat=pics&amp;c=pf&amp;q=browser+icon&amp;h=430&amp;w=565&amp;th=121&amp;tw=160&amp;fn=BrowserIcons.jpg&amp;fs=36.7%20k&amp;el=boss_pics_1&amp;tu=http://ts1.mm.bing.net/th?id=I.4613877995013264&amp;pid=15.1&amp;W=160&amp;H=121&amp;rl=NONE&amp;u=http://stritar.net/Post/Why_Are_All_Browser_Logos_And_Icons_Round_And_Blue.aspx&amp;udata=6755b1b4952e2f0797f70a0b2857e999&amp;rid=MDLNPMTQRQNO&amp;oiu=http://stritar.net/Upload/Images/BrowserIcons.jp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op_10_2013-A7-Missing_Function_Level_Access_Control" TargetMode="External"/><Relationship Id="rId3" Type="http://schemas.openxmlformats.org/officeDocument/2006/relationships/hyperlink" Target="https://www.owasp.org/index.php/Top_10_2013-A2-Broken_Authentication_and_Session_Management" TargetMode="External"/><Relationship Id="rId7" Type="http://schemas.openxmlformats.org/officeDocument/2006/relationships/hyperlink" Target="https://www.owasp.org/index.php/Top_10_2013-A6-Sensitive_Data_Exposure" TargetMode="External"/><Relationship Id="rId12" Type="http://schemas.openxmlformats.org/officeDocument/2006/relationships/image" Target="../media/image24.emf"/><Relationship Id="rId2" Type="http://schemas.openxmlformats.org/officeDocument/2006/relationships/hyperlink" Target="https://www.owasp.org/index.php/Top_10_2013-A1-Injection" TargetMode="External"/><Relationship Id="rId1" Type="http://schemas.openxmlformats.org/officeDocument/2006/relationships/slideLayout" Target="../slideLayouts/slideLayout105.xml"/><Relationship Id="rId6" Type="http://schemas.openxmlformats.org/officeDocument/2006/relationships/hyperlink" Target="https://www.owasp.org/index.php/Top_10_2013-A5-Security_Misconfiguration" TargetMode="External"/><Relationship Id="rId11" Type="http://schemas.openxmlformats.org/officeDocument/2006/relationships/hyperlink" Target="https://www.owasp.org/index.php/Top_10_2013-A10-Unvalidated_Redirects_and_Forwards" TargetMode="External"/><Relationship Id="rId5" Type="http://schemas.openxmlformats.org/officeDocument/2006/relationships/hyperlink" Target="https://www.owasp.org/index.php/Top_10_2013-A4-Insecure_Direct_Object_References" TargetMode="External"/><Relationship Id="rId10" Type="http://schemas.openxmlformats.org/officeDocument/2006/relationships/hyperlink" Target="https://www.owasp.org/index.php/Top_10_2013-A9-Using_Components_with_Known_Vulnerabilities" TargetMode="External"/><Relationship Id="rId4" Type="http://schemas.openxmlformats.org/officeDocument/2006/relationships/hyperlink" Target="https://www.owasp.org/index.php/Top_10_2013-A3-Cross-Site_Scripting_(XSS)" TargetMode="External"/><Relationship Id="rId9" Type="http://schemas.openxmlformats.org/officeDocument/2006/relationships/hyperlink" Target="https://www.owasp.org/index.php/Top_10_2013-A8-Cross-Site_Request_Forgery_(CSRF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0200" y="2895600"/>
            <a:ext cx="7239000" cy="1654440"/>
          </a:xfrm>
        </p:spPr>
        <p:txBody>
          <a:bodyPr/>
          <a:lstStyle/>
          <a:p>
            <a:r>
              <a:rPr lang="fr-FR" sz="3200" dirty="0"/>
              <a:t>Les nouvelles </a:t>
            </a:r>
            <a:r>
              <a:rPr lang="fr-FR" sz="3200" dirty="0" smtClean="0"/>
              <a:t>fonctionnalités </a:t>
            </a:r>
            <a:br>
              <a:rPr lang="fr-FR" sz="3200" dirty="0" smtClean="0"/>
            </a:br>
            <a:r>
              <a:rPr lang="fr-FR" sz="3200" dirty="0" smtClean="0"/>
              <a:t>liées </a:t>
            </a:r>
            <a:r>
              <a:rPr lang="fr-FR" sz="3200" dirty="0"/>
              <a:t>à la sécurité </a:t>
            </a:r>
            <a:r>
              <a:rPr lang="fr-FR" sz="3200" dirty="0" smtClean="0"/>
              <a:t>sur Informatica </a:t>
            </a:r>
            <a:r>
              <a:rPr lang="fr-FR" sz="3200" dirty="0"/>
              <a:t>9.6</a:t>
            </a:r>
            <a:endParaRPr lang="en-US" sz="3200" dirty="0"/>
          </a:p>
        </p:txBody>
      </p:sp>
      <p:sp>
        <p:nvSpPr>
          <p:cNvPr id="3" name="Subtitle 4"/>
          <p:cNvSpPr>
            <a:spLocks noGrp="1"/>
          </p:cNvSpPr>
          <p:nvPr>
            <p:ph type="subTitle" idx="1"/>
          </p:nvPr>
        </p:nvSpPr>
        <p:spPr>
          <a:xfrm>
            <a:off x="1600200" y="5334000"/>
            <a:ext cx="6332935" cy="416222"/>
          </a:xfrm>
        </p:spPr>
        <p:txBody>
          <a:bodyPr/>
          <a:lstStyle/>
          <a:p>
            <a:r>
              <a:rPr lang="en-US" dirty="0" smtClean="0"/>
              <a:t>Jean-Philippe Pramayon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607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/>
          <p:cNvSpPr>
            <a:spLocks noGrp="1" noChangeArrowheads="1"/>
          </p:cNvSpPr>
          <p:nvPr>
            <p:ph sz="quarter" idx="17"/>
          </p:nvPr>
        </p:nvSpPr>
        <p:spPr bwMode="auto">
          <a:xfrm>
            <a:off x="152400" y="1319689"/>
            <a:ext cx="8458200" cy="557315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  SSO support for login to </a:t>
            </a:r>
            <a:r>
              <a:rPr lang="en-US" dirty="0" smtClean="0">
                <a:solidFill>
                  <a:schemeClr val="bg1"/>
                </a:solidFill>
              </a:rPr>
              <a:t>all Informatica clients </a:t>
            </a:r>
            <a:r>
              <a:rPr lang="en-US" dirty="0">
                <a:solidFill>
                  <a:schemeClr val="bg1"/>
                </a:solidFill>
              </a:rPr>
              <a:t>including </a:t>
            </a:r>
            <a:r>
              <a:rPr lang="en-US" dirty="0" smtClean="0">
                <a:solidFill>
                  <a:schemeClr val="bg1"/>
                </a:solidFill>
              </a:rPr>
              <a:t>PowerCenter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Developer</a:t>
            </a:r>
            <a:r>
              <a:rPr lang="en-US" dirty="0">
                <a:solidFill>
                  <a:schemeClr val="bg1"/>
                </a:solidFill>
              </a:rPr>
              <a:t>, Analyst, </a:t>
            </a:r>
            <a:r>
              <a:rPr lang="en-US" dirty="0" smtClean="0">
                <a:solidFill>
                  <a:schemeClr val="bg1"/>
                </a:solidFill>
              </a:rPr>
              <a:t>Administrator, Metadata Manager, etc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Support for client machines that have a TFA  solution integrated with Windows Authentication for logging in. Once logged in, SSO into Information is via Kerberos credentials 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Industry standard authentication solution for </a:t>
            </a:r>
            <a:r>
              <a:rPr lang="en-US" dirty="0" smtClean="0">
                <a:solidFill>
                  <a:schemeClr val="bg1"/>
                </a:solidFill>
              </a:rPr>
              <a:t>Informatica platform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0"/>
            <a:ext cx="1978025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fr-FR" dirty="0" smtClean="0"/>
              <a:t>Authentification 9.6: </a:t>
            </a:r>
            <a:r>
              <a:rPr lang="fr-FR" dirty="0" err="1" smtClean="0"/>
              <a:t>Kerberos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107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24" y="129262"/>
            <a:ext cx="8470457" cy="817035"/>
          </a:xfrm>
        </p:spPr>
        <p:txBody>
          <a:bodyPr/>
          <a:lstStyle/>
          <a:p>
            <a:r>
              <a:rPr lang="en-US" dirty="0"/>
              <a:t>Kerberos </a:t>
            </a:r>
            <a:r>
              <a:rPr lang="en-US" dirty="0" smtClean="0"/>
              <a:t>avec Informatica - Architecture</a:t>
            </a:r>
            <a:endParaRPr 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0650" y="4430713"/>
            <a:ext cx="3311525" cy="1822450"/>
            <a:chOff x="79213" y="4431226"/>
            <a:chExt cx="3311190" cy="1822445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235147" y="4431226"/>
              <a:ext cx="1396826" cy="1658956"/>
              <a:chOff x="235147" y="4431226"/>
              <a:chExt cx="1396826" cy="1658956"/>
            </a:xfrm>
          </p:grpSpPr>
          <p:pic>
            <p:nvPicPr>
              <p:cNvPr id="8" name="Picture 8" descr="C:\Users\mvenugop\AppData\Local\Microsoft\Windows\Temporary Internet Files\Content.IE5\7MXQDTBV\MC900433050[1].jp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147" y="4745508"/>
                <a:ext cx="1396826" cy="1344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doublejdesign.co.uk/wp-content/uploads/Windows.jp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96021" y="4431226"/>
                <a:ext cx="767293" cy="458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79213" y="5884339"/>
              <a:ext cx="3311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B3B3B3"/>
                  </a:solidFill>
                </a:rPr>
                <a:t>Informatica Client Applications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6431" y="2615310"/>
            <a:ext cx="2801937" cy="1021556"/>
            <a:chOff x="2865438" y="2911078"/>
            <a:chExt cx="2801937" cy="1021556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2865438" y="2911078"/>
              <a:ext cx="2801937" cy="1021556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Client </a:t>
              </a:r>
              <a:r>
                <a:rPr lang="en-US" dirty="0" smtClean="0">
                  <a:solidFill>
                    <a:prstClr val="white"/>
                  </a:solidFill>
                </a:rPr>
                <a:t>Authenticates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prstClr val="white"/>
                  </a:solidFill>
                </a:rPr>
                <a:t> </a:t>
              </a:r>
              <a:r>
                <a:rPr lang="en-US" dirty="0">
                  <a:solidFill>
                    <a:prstClr val="white"/>
                  </a:solidFill>
                </a:rPr>
                <a:t>with Authentication Service</a:t>
              </a:r>
            </a:p>
          </p:txBody>
        </p:sp>
        <p:sp>
          <p:nvSpPr>
            <p:cNvPr id="11" name="Flowchart: Connector 132"/>
            <p:cNvSpPr>
              <a:spLocks noChangeArrowheads="1"/>
            </p:cNvSpPr>
            <p:nvPr/>
          </p:nvSpPr>
          <p:spPr bwMode="auto">
            <a:xfrm>
              <a:off x="2983438" y="3025574"/>
              <a:ext cx="412633" cy="47570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008438" y="787400"/>
            <a:ext cx="2700337" cy="1843088"/>
            <a:chOff x="2643623" y="663489"/>
            <a:chExt cx="2701365" cy="1843744"/>
          </a:xfrm>
        </p:grpSpPr>
        <p:pic>
          <p:nvPicPr>
            <p:cNvPr id="24" name="Picture 72" descr="C:\Users\mvenugop\AppData\Local\Microsoft\Windows\Temporary Internet Files\Content.IE5\KQ3C4EBK\MC900434845[1]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779" y="967729"/>
              <a:ext cx="1599209" cy="1539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74"/>
            <p:cNvSpPr txBox="1">
              <a:spLocks noChangeArrowheads="1"/>
            </p:cNvSpPr>
            <p:nvPr/>
          </p:nvSpPr>
          <p:spPr bwMode="auto">
            <a:xfrm>
              <a:off x="2643623" y="777840"/>
              <a:ext cx="143981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Microsoft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Active Directory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(LDAP,KDC)</a:t>
              </a:r>
            </a:p>
          </p:txBody>
        </p:sp>
        <p:pic>
          <p:nvPicPr>
            <p:cNvPr id="26" name="Picture 6" descr="http://www.doublejdesign.co.uk/wp-content/uploads/Windows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26084" y="663489"/>
              <a:ext cx="617945" cy="369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7" name="Elbow Connector 26"/>
          <p:cNvCxnSpPr>
            <a:cxnSpLocks noChangeShapeType="1"/>
            <a:stCxn id="19" idx="3"/>
            <a:endCxn id="24" idx="1"/>
          </p:cNvCxnSpPr>
          <p:nvPr/>
        </p:nvCxnSpPr>
        <p:spPr bwMode="auto">
          <a:xfrm>
            <a:off x="3933825" y="1614488"/>
            <a:ext cx="1176338" cy="247650"/>
          </a:xfrm>
          <a:prstGeom prst="bentConnector3">
            <a:avLst>
              <a:gd name="adj1" fmla="val 50000"/>
            </a:avLst>
          </a:prstGeom>
          <a:noFill/>
          <a:ln w="3175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2184400" y="914400"/>
            <a:ext cx="1749425" cy="1350595"/>
            <a:chOff x="2184400" y="914400"/>
            <a:chExt cx="1749425" cy="1350595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184400" y="914400"/>
              <a:ext cx="1749425" cy="1350595"/>
              <a:chOff x="148116" y="866642"/>
              <a:chExt cx="1750004" cy="1350894"/>
            </a:xfrm>
          </p:grpSpPr>
          <p:grpSp>
            <p:nvGrpSpPr>
              <p:cNvPr id="17" name="Group 14"/>
              <p:cNvGrpSpPr>
                <a:grpSpLocks/>
              </p:cNvGrpSpPr>
              <p:nvPr/>
            </p:nvGrpSpPr>
            <p:grpSpPr bwMode="auto">
              <a:xfrm>
                <a:off x="148116" y="866642"/>
                <a:ext cx="1750004" cy="1350894"/>
                <a:chOff x="202020" y="1358491"/>
                <a:chExt cx="1750004" cy="1037469"/>
              </a:xfrm>
            </p:grpSpPr>
            <p:sp>
              <p:nvSpPr>
                <p:cNvPr id="19" name="Rounded Rectangle 10"/>
                <p:cNvSpPr>
                  <a:spLocks noChangeArrowheads="1"/>
                </p:cNvSpPr>
                <p:nvPr/>
              </p:nvSpPr>
              <p:spPr bwMode="auto">
                <a:xfrm>
                  <a:off x="202020" y="1395541"/>
                  <a:ext cx="1750004" cy="100041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b="1">
                    <a:solidFill>
                      <a:srgbClr val="B3B3B3"/>
                    </a:solidFill>
                  </a:endParaRPr>
                </a:p>
              </p:txBody>
            </p:sp>
            <p:sp>
              <p:nvSpPr>
                <p:cNvPr id="2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627752" y="1358491"/>
                  <a:ext cx="931523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 dirty="0">
                      <a:solidFill>
                        <a:prstClr val="white"/>
                      </a:solidFill>
                    </a:rPr>
                    <a:t>KDC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248073" y="1653598"/>
                  <a:ext cx="828949" cy="260962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AS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1200888" y="1654818"/>
                  <a:ext cx="692379" cy="260962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TGS</a:t>
                  </a:r>
                </a:p>
              </p:txBody>
            </p:sp>
          </p:grpSp>
          <p:cxnSp>
            <p:nvCxnSpPr>
              <p:cNvPr id="15" name="Curved Connector 35839"/>
              <p:cNvCxnSpPr>
                <a:cxnSpLocks noChangeShapeType="1"/>
              </p:cNvCxnSpPr>
              <p:nvPr/>
            </p:nvCxnSpPr>
            <p:spPr bwMode="auto">
              <a:xfrm rot="5400000">
                <a:off x="1328292" y="1637164"/>
                <a:ext cx="304760" cy="272602"/>
              </a:xfrm>
              <a:prstGeom prst="curvedConnector2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Curved Connector 103"/>
              <p:cNvCxnSpPr>
                <a:cxnSpLocks noChangeShapeType="1"/>
              </p:cNvCxnSpPr>
              <p:nvPr/>
            </p:nvCxnSpPr>
            <p:spPr bwMode="auto">
              <a:xfrm rot="16200000" flipV="1">
                <a:off x="432061" y="1595026"/>
                <a:ext cx="364686" cy="271884"/>
              </a:xfrm>
              <a:prstGeom prst="curvedConnector3">
                <a:avLst>
                  <a:gd name="adj1" fmla="val 435"/>
                </a:avLst>
              </a:prstGeom>
              <a:noFill/>
              <a:ln w="25400" algn="ctr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2865438" y="1705779"/>
              <a:ext cx="466542" cy="435047"/>
            </a:xfrm>
            <a:prstGeom prst="can">
              <a:avLst>
                <a:gd name="adj" fmla="val 32708"/>
              </a:avLst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 bwMode="auto">
          <a:xfrm>
            <a:off x="2840385" y="2580348"/>
            <a:ext cx="2801855" cy="1293971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User Name is sent as a clear text to AS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User Name is looked-up in LDAP and user’s key </a:t>
            </a:r>
            <a:r>
              <a:rPr lang="en-US" sz="1400" dirty="0" smtClean="0">
                <a:solidFill>
                  <a:prstClr val="white"/>
                </a:solidFill>
              </a:rPr>
              <a:t>is </a:t>
            </a:r>
            <a:r>
              <a:rPr lang="en-US" sz="1400" dirty="0">
                <a:solidFill>
                  <a:prstClr val="white"/>
                </a:solidFill>
              </a:rPr>
              <a:t>retrieved</a:t>
            </a:r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gray">
          <a:xfrm flipV="1">
            <a:off x="721164" y="2360428"/>
            <a:ext cx="1463235" cy="1904704"/>
          </a:xfrm>
          <a:prstGeom prst="line">
            <a:avLst/>
          </a:prstGeom>
          <a:noFill/>
          <a:ln w="31750" cap="rnd" cmpd="sng">
            <a:solidFill>
              <a:srgbClr val="254EA2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2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721165" y="4265132"/>
            <a:ext cx="787745" cy="479864"/>
          </a:xfrm>
          <a:prstGeom prst="flowChartDocumen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254EA2"/>
                </a:solidFill>
              </a:rPr>
              <a:t>Username</a:t>
            </a:r>
          </a:p>
        </p:txBody>
      </p:sp>
      <p:sp>
        <p:nvSpPr>
          <p:cNvPr id="32" name="Line 45"/>
          <p:cNvSpPr>
            <a:spLocks noChangeShapeType="1"/>
          </p:cNvSpPr>
          <p:nvPr/>
        </p:nvSpPr>
        <p:spPr bwMode="gray">
          <a:xfrm flipH="1">
            <a:off x="552894" y="2264995"/>
            <a:ext cx="1499190" cy="1924233"/>
          </a:xfrm>
          <a:prstGeom prst="line">
            <a:avLst/>
          </a:prstGeom>
          <a:noFill/>
          <a:ln w="31750" cap="rnd" cmpd="sng">
            <a:solidFill>
              <a:srgbClr val="254EA2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2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886749" y="2759820"/>
            <a:ext cx="2801855" cy="1532334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white"/>
                </a:solidFill>
              </a:rPr>
              <a:t>Authentication Service sends back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Ticket Granting Service (TGS) client session key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Ticket Granting Ticket (TGT)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6104559" y="2566553"/>
            <a:ext cx="1010652" cy="1425480"/>
            <a:chOff x="1195737" y="2725427"/>
            <a:chExt cx="1448310" cy="1783693"/>
          </a:xfrm>
        </p:grpSpPr>
        <p:grpSp>
          <p:nvGrpSpPr>
            <p:cNvPr id="53" name="Group 112"/>
            <p:cNvGrpSpPr>
              <a:grpSpLocks/>
            </p:cNvGrpSpPr>
            <p:nvPr/>
          </p:nvGrpSpPr>
          <p:grpSpPr bwMode="auto">
            <a:xfrm>
              <a:off x="1209001" y="2788873"/>
              <a:ext cx="1289903" cy="1720247"/>
              <a:chOff x="6156176" y="1627837"/>
              <a:chExt cx="1367824" cy="2017187"/>
            </a:xfrm>
          </p:grpSpPr>
          <p:sp>
            <p:nvSpPr>
              <p:cNvPr id="56" name="Flowchart: Document 55"/>
              <p:cNvSpPr/>
              <p:nvPr/>
            </p:nvSpPr>
            <p:spPr bwMode="auto">
              <a:xfrm>
                <a:off x="6156176" y="1627837"/>
                <a:ext cx="1367824" cy="2017187"/>
              </a:xfrm>
              <a:prstGeom prst="flowChartDocument">
                <a:avLst/>
              </a:prstGeom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 dirty="0">
                  <a:solidFill>
                    <a:srgbClr val="B3B3B3"/>
                  </a:solidFill>
                </a:endParaRPr>
              </a:p>
            </p:txBody>
          </p:sp>
          <p:grpSp>
            <p:nvGrpSpPr>
              <p:cNvPr id="57" name="Group 116"/>
              <p:cNvGrpSpPr>
                <a:grpSpLocks/>
              </p:cNvGrpSpPr>
              <p:nvPr/>
            </p:nvGrpSpPr>
            <p:grpSpPr bwMode="auto">
              <a:xfrm>
                <a:off x="6228184" y="2420888"/>
                <a:ext cx="1008112" cy="792088"/>
                <a:chOff x="2123728" y="3501008"/>
                <a:chExt cx="1008112" cy="792088"/>
              </a:xfrm>
            </p:grpSpPr>
            <p:pic>
              <p:nvPicPr>
                <p:cNvPr id="67" name="Picture 126"/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3728" y="3501008"/>
                  <a:ext cx="405167" cy="7833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8" name="Rounded Rectangle 67"/>
                <p:cNvSpPr/>
                <p:nvPr/>
              </p:nvSpPr>
              <p:spPr bwMode="auto">
                <a:xfrm>
                  <a:off x="2389454" y="3814384"/>
                  <a:ext cx="743015" cy="468192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200" dirty="0">
                    <a:solidFill>
                      <a:srgbClr val="B3B3B3"/>
                    </a:solidFill>
                  </a:endParaRPr>
                </a:p>
              </p:txBody>
            </p:sp>
          </p:grpSp>
          <p:grpSp>
            <p:nvGrpSpPr>
              <p:cNvPr id="58" name="Group 117"/>
              <p:cNvGrpSpPr>
                <a:grpSpLocks/>
              </p:cNvGrpSpPr>
              <p:nvPr/>
            </p:nvGrpSpPr>
            <p:grpSpPr bwMode="auto">
              <a:xfrm>
                <a:off x="6472214" y="2697163"/>
                <a:ext cx="767812" cy="697687"/>
                <a:chOff x="6472214" y="2697163"/>
                <a:chExt cx="767812" cy="697687"/>
              </a:xfrm>
            </p:grpSpPr>
            <p:sp>
              <p:nvSpPr>
                <p:cNvPr id="65" name="TextBox 124"/>
                <p:cNvSpPr txBox="1">
                  <a:spLocks noChangeArrowheads="1"/>
                </p:cNvSpPr>
                <p:nvPr/>
              </p:nvSpPr>
              <p:spPr bwMode="auto">
                <a:xfrm>
                  <a:off x="6524939" y="2697163"/>
                  <a:ext cx="709348" cy="3838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b="1" dirty="0">
                      <a:solidFill>
                        <a:prstClr val="white"/>
                      </a:solidFill>
                    </a:rPr>
                    <a:t>TGT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TextBox 125"/>
                <p:cNvSpPr txBox="1">
                  <a:spLocks noChangeArrowheads="1"/>
                </p:cNvSpPr>
                <p:nvPr/>
              </p:nvSpPr>
              <p:spPr bwMode="auto">
                <a:xfrm>
                  <a:off x="6472214" y="2852936"/>
                  <a:ext cx="767812" cy="541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00" b="1" dirty="0">
                      <a:solidFill>
                        <a:prstClr val="white"/>
                      </a:solidFill>
                    </a:rPr>
                    <a:t>#####</a:t>
                  </a:r>
                </a:p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00" b="1" dirty="0">
                      <a:solidFill>
                        <a:prstClr val="white"/>
                      </a:solidFill>
                    </a:rPr>
                    <a:t>#####</a:t>
                  </a:r>
                </a:p>
              </p:txBody>
            </p:sp>
          </p:grpSp>
          <p:grpSp>
            <p:nvGrpSpPr>
              <p:cNvPr id="59" name="Group 118"/>
              <p:cNvGrpSpPr>
                <a:grpSpLocks/>
              </p:cNvGrpSpPr>
              <p:nvPr/>
            </p:nvGrpSpPr>
            <p:grpSpPr bwMode="auto">
              <a:xfrm>
                <a:off x="6417685" y="1700808"/>
                <a:ext cx="937552" cy="920797"/>
                <a:chOff x="4367987" y="2167369"/>
                <a:chExt cx="1517473" cy="1497359"/>
              </a:xfrm>
            </p:grpSpPr>
            <p:pic>
              <p:nvPicPr>
                <p:cNvPr id="60" name="Picture 119"/>
                <p:cNvPicPr>
                  <a:picLocks noChangeAspect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3586" y="2167369"/>
                  <a:ext cx="621874" cy="13847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1" name="Group 20"/>
                <p:cNvGrpSpPr>
                  <a:grpSpLocks/>
                </p:cNvGrpSpPr>
                <p:nvPr/>
              </p:nvGrpSpPr>
              <p:grpSpPr bwMode="auto">
                <a:xfrm>
                  <a:off x="4367987" y="2331932"/>
                  <a:ext cx="1085029" cy="1332796"/>
                  <a:chOff x="2639795" y="747756"/>
                  <a:chExt cx="1085029" cy="1332796"/>
                </a:xfrm>
              </p:grpSpPr>
              <p:sp>
                <p:nvSpPr>
                  <p:cNvPr id="62" name="Rounded Rectangle 61"/>
                  <p:cNvSpPr/>
                  <p:nvPr/>
                </p:nvSpPr>
                <p:spPr bwMode="auto">
                  <a:xfrm>
                    <a:off x="2915452" y="763771"/>
                    <a:ext cx="722343" cy="1079528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200" dirty="0">
                      <a:solidFill>
                        <a:srgbClr val="B3B3B3"/>
                      </a:solidFill>
                    </a:endParaRPr>
                  </a:p>
                </p:txBody>
              </p:sp>
              <p:sp>
                <p:nvSpPr>
                  <p:cNvPr id="64" name="Text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9795" y="868852"/>
                    <a:ext cx="1085029" cy="1211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 dirty="0">
                        <a:solidFill>
                          <a:prstClr val="white"/>
                        </a:solidFill>
                      </a:rPr>
                      <a:t>####</a:t>
                    </a:r>
                  </a:p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 dirty="0">
                        <a:solidFill>
                          <a:prstClr val="white"/>
                        </a:solidFill>
                      </a:rPr>
                      <a:t>####</a:t>
                    </a:r>
                  </a:p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 dirty="0">
                        <a:solidFill>
                          <a:prstClr val="white"/>
                        </a:solidFill>
                      </a:rPr>
                      <a:t>####</a:t>
                    </a:r>
                  </a:p>
                </p:txBody>
              </p:sp>
              <p:pic>
                <p:nvPicPr>
                  <p:cNvPr id="63" name="Picture 122"/>
                  <p:cNvPicPr>
                    <a:picLocks noChangeAspect="1"/>
                  </p:cNvPicPr>
                  <p:nvPr/>
                </p:nvPicPr>
                <p:blipFill>
                  <a:blip r:embed="rId9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67657" y="747756"/>
                    <a:ext cx="467734" cy="956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sp>
          <p:nvSpPr>
            <p:cNvPr id="54" name="8-Point Star 113"/>
            <p:cNvSpPr>
              <a:spLocks noChangeArrowheads="1"/>
            </p:cNvSpPr>
            <p:nvPr/>
          </p:nvSpPr>
          <p:spPr bwMode="auto">
            <a:xfrm>
              <a:off x="2059832" y="3579849"/>
              <a:ext cx="584215" cy="552724"/>
            </a:xfrm>
            <a:prstGeom prst="star8">
              <a:avLst>
                <a:gd name="adj" fmla="val 375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5" name="8-Point Star 114"/>
            <p:cNvSpPr>
              <a:spLocks noChangeArrowheads="1"/>
            </p:cNvSpPr>
            <p:nvPr/>
          </p:nvSpPr>
          <p:spPr bwMode="auto">
            <a:xfrm>
              <a:off x="1195737" y="2725427"/>
              <a:ext cx="584215" cy="552724"/>
            </a:xfrm>
            <a:prstGeom prst="star8">
              <a:avLst>
                <a:gd name="adj" fmla="val 375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2913674" y="2962153"/>
            <a:ext cx="2793123" cy="1036638"/>
            <a:chOff x="2797382" y="5322150"/>
            <a:chExt cx="2793121" cy="1036230"/>
          </a:xfrm>
        </p:grpSpPr>
        <p:sp>
          <p:nvSpPr>
            <p:cNvPr id="70" name="Rounded Rectangle 69"/>
            <p:cNvSpPr/>
            <p:nvPr/>
          </p:nvSpPr>
          <p:spPr bwMode="auto">
            <a:xfrm>
              <a:off x="2797382" y="5322150"/>
              <a:ext cx="2793121" cy="103623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Client requests service ticket from Ticket Granting Service</a:t>
              </a:r>
            </a:p>
          </p:txBody>
        </p:sp>
        <p:sp>
          <p:nvSpPr>
            <p:cNvPr id="71" name="Flowchart: Connector 133"/>
            <p:cNvSpPr>
              <a:spLocks noChangeArrowheads="1"/>
            </p:cNvSpPr>
            <p:nvPr/>
          </p:nvSpPr>
          <p:spPr bwMode="auto">
            <a:xfrm>
              <a:off x="3046039" y="5721170"/>
              <a:ext cx="412621" cy="47607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72" name="Rounded Rectangle 71"/>
          <p:cNvSpPr/>
          <p:nvPr/>
        </p:nvSpPr>
        <p:spPr bwMode="auto">
          <a:xfrm>
            <a:off x="2865438" y="3121897"/>
            <a:ext cx="2801855" cy="1293971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white"/>
                </a:solidFill>
              </a:rPr>
              <a:t>Ticket Granting Service sends back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Service Ticket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Client to service session key</a:t>
            </a:r>
          </a:p>
        </p:txBody>
      </p:sp>
      <p:sp>
        <p:nvSpPr>
          <p:cNvPr id="73" name="Line 45"/>
          <p:cNvSpPr>
            <a:spLocks noChangeShapeType="1"/>
          </p:cNvSpPr>
          <p:nvPr/>
        </p:nvSpPr>
        <p:spPr bwMode="gray">
          <a:xfrm flipV="1">
            <a:off x="767203" y="2395691"/>
            <a:ext cx="1463235" cy="1904704"/>
          </a:xfrm>
          <a:prstGeom prst="line">
            <a:avLst/>
          </a:prstGeom>
          <a:noFill/>
          <a:ln w="31750" cap="rnd" cmpd="sng">
            <a:solidFill>
              <a:srgbClr val="254EA2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2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4" name="Line 45"/>
          <p:cNvSpPr>
            <a:spLocks noChangeShapeType="1"/>
          </p:cNvSpPr>
          <p:nvPr/>
        </p:nvSpPr>
        <p:spPr bwMode="gray">
          <a:xfrm flipH="1">
            <a:off x="864789" y="2459927"/>
            <a:ext cx="1499190" cy="1924233"/>
          </a:xfrm>
          <a:prstGeom prst="line">
            <a:avLst/>
          </a:prstGeom>
          <a:noFill/>
          <a:ln w="31750" cap="rnd" cmpd="sng">
            <a:solidFill>
              <a:srgbClr val="254EA2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200" kern="0" dirty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85345" y="2395691"/>
            <a:ext cx="1217324" cy="1337359"/>
            <a:chOff x="5242251" y="4546471"/>
            <a:chExt cx="1217324" cy="1337359"/>
          </a:xfrm>
        </p:grpSpPr>
        <p:grpSp>
          <p:nvGrpSpPr>
            <p:cNvPr id="75" name="Group 74"/>
            <p:cNvGrpSpPr>
              <a:grpSpLocks/>
            </p:cNvGrpSpPr>
            <p:nvPr/>
          </p:nvGrpSpPr>
          <p:grpSpPr bwMode="auto">
            <a:xfrm>
              <a:off x="5242251" y="4546471"/>
              <a:ext cx="1217324" cy="1337359"/>
              <a:chOff x="2771800" y="1700808"/>
              <a:chExt cx="2217861" cy="2152966"/>
            </a:xfrm>
          </p:grpSpPr>
          <p:grpSp>
            <p:nvGrpSpPr>
              <p:cNvPr id="76" name="Group 138"/>
              <p:cNvGrpSpPr>
                <a:grpSpLocks/>
              </p:cNvGrpSpPr>
              <p:nvPr/>
            </p:nvGrpSpPr>
            <p:grpSpPr bwMode="auto">
              <a:xfrm>
                <a:off x="2771800" y="1700808"/>
                <a:ext cx="2217861" cy="2152966"/>
                <a:chOff x="2771800" y="1700808"/>
                <a:chExt cx="2217861" cy="2152966"/>
              </a:xfrm>
            </p:grpSpPr>
            <p:grpSp>
              <p:nvGrpSpPr>
                <p:cNvPr id="78" name="Group 140"/>
                <p:cNvGrpSpPr>
                  <a:grpSpLocks/>
                </p:cNvGrpSpPr>
                <p:nvPr/>
              </p:nvGrpSpPr>
              <p:grpSpPr bwMode="auto">
                <a:xfrm>
                  <a:off x="2771800" y="1700808"/>
                  <a:ext cx="2217861" cy="2152966"/>
                  <a:chOff x="2771800" y="1700808"/>
                  <a:chExt cx="2217861" cy="2152966"/>
                </a:xfrm>
              </p:grpSpPr>
              <p:grpSp>
                <p:nvGrpSpPr>
                  <p:cNvPr id="80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2771800" y="1700808"/>
                    <a:ext cx="2217861" cy="2152966"/>
                    <a:chOff x="2771800" y="1888078"/>
                    <a:chExt cx="2217861" cy="2152966"/>
                  </a:xfrm>
                </p:grpSpPr>
                <p:grpSp>
                  <p:nvGrpSpPr>
                    <p:cNvPr id="82" name="Group 1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1800" y="1888078"/>
                      <a:ext cx="2217861" cy="2152966"/>
                      <a:chOff x="2771800" y="2780928"/>
                      <a:chExt cx="2217861" cy="2152966"/>
                    </a:xfrm>
                  </p:grpSpPr>
                  <p:sp>
                    <p:nvSpPr>
                      <p:cNvPr id="88" name="Flowchart: Document 87"/>
                      <p:cNvSpPr/>
                      <p:nvPr/>
                    </p:nvSpPr>
                    <p:spPr bwMode="auto">
                      <a:xfrm>
                        <a:off x="2771800" y="2780928"/>
                        <a:ext cx="2217861" cy="2152966"/>
                      </a:xfrm>
                      <a:prstGeom prst="flowChartDocument">
                        <a:avLst/>
                      </a:prstGeom>
                      <a:ln>
                        <a:solidFill>
                          <a:schemeClr val="accent3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anchor="ctr">
                        <a:spAutoFit/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2200" dirty="0">
                          <a:solidFill>
                            <a:srgbClr val="B3B3B3"/>
                          </a:solidFill>
                        </a:endParaRPr>
                      </a:p>
                    </p:txBody>
                  </p:sp>
                  <p:pic>
                    <p:nvPicPr>
                      <p:cNvPr id="91" name="Picture 153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549" y="3563274"/>
                        <a:ext cx="474711" cy="897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84" name="Group 1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43806" y="2048053"/>
                      <a:ext cx="1627358" cy="1030722"/>
                      <a:chOff x="-29913" y="2350549"/>
                      <a:chExt cx="2303771" cy="1500702"/>
                    </a:xfrm>
                  </p:grpSpPr>
                  <p:sp>
                    <p:nvSpPr>
                      <p:cNvPr id="86" name="Rounded Rectangle 85"/>
                      <p:cNvSpPr/>
                      <p:nvPr/>
                    </p:nvSpPr>
                    <p:spPr bwMode="auto">
                      <a:xfrm>
                        <a:off x="-29913" y="2350549"/>
                        <a:ext cx="2303771" cy="1037591"/>
                      </a:xfrm>
                      <a:prstGeom prst="round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3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anchor="ctr">
                        <a:spAutoFit/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1000" dirty="0" smtClean="0">
                            <a:solidFill>
                              <a:prstClr val="white"/>
                            </a:solidFill>
                          </a:rPr>
                          <a:t>Session Key</a:t>
                        </a:r>
                        <a:endParaRPr lang="en-US" sz="1000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pic>
                    <p:nvPicPr>
                      <p:cNvPr id="87" name="Picture 2" descr="E:\clips\ClientServer_Key.jp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9910" y="3039489"/>
                        <a:ext cx="554452" cy="81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  <p:sp>
                <p:nvSpPr>
                  <p:cNvPr id="81" name="8-Point Star 143"/>
                  <p:cNvSpPr>
                    <a:spLocks noChangeArrowheads="1"/>
                  </p:cNvSpPr>
                  <p:nvPr/>
                </p:nvSpPr>
                <p:spPr bwMode="auto">
                  <a:xfrm>
                    <a:off x="4281260" y="2879327"/>
                    <a:ext cx="407672" cy="441723"/>
                  </a:xfrm>
                  <a:prstGeom prst="star8">
                    <a:avLst>
                      <a:gd name="adj" fmla="val 375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dirty="0">
                        <a:solidFill>
                          <a:prstClr val="white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9" name="8-Point Star 141"/>
                <p:cNvSpPr>
                  <a:spLocks noChangeArrowheads="1"/>
                </p:cNvSpPr>
                <p:nvPr/>
              </p:nvSpPr>
              <p:spPr bwMode="auto">
                <a:xfrm>
                  <a:off x="4063490" y="1788567"/>
                  <a:ext cx="407674" cy="441723"/>
                </a:xfrm>
                <a:prstGeom prst="star8">
                  <a:avLst>
                    <a:gd name="adj" fmla="val 37500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prstClr val="white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77" name="Picture 2" descr="E:\clips\ClientServer_Key.jpg"/>
              <p:cNvPicPr>
                <a:picLocks noChangeAspect="1" noChangeArrowheads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517661" y="3447838"/>
                <a:ext cx="254328" cy="557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>
              <a:off x="5385835" y="5286097"/>
              <a:ext cx="717933" cy="353872"/>
            </a:xfrm>
            <a:prstGeom prst="roundRect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white"/>
                  </a:solidFill>
                </a:rPr>
                <a:t>Service Ticket</a:t>
              </a:r>
            </a:p>
          </p:txBody>
        </p:sp>
      </p:grp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2904942" y="2665916"/>
            <a:ext cx="2792413" cy="1055688"/>
            <a:chOff x="2805203" y="3539864"/>
            <a:chExt cx="2793121" cy="1056663"/>
          </a:xfrm>
        </p:grpSpPr>
        <p:sp>
          <p:nvSpPr>
            <p:cNvPr id="94" name="Rounded Rectangle 93"/>
            <p:cNvSpPr/>
            <p:nvPr/>
          </p:nvSpPr>
          <p:spPr bwMode="auto">
            <a:xfrm>
              <a:off x="2805203" y="3574971"/>
              <a:ext cx="2793121" cy="1021556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Client - Service authentication with ticket from TGS</a:t>
              </a:r>
            </a:p>
          </p:txBody>
        </p:sp>
        <p:sp>
          <p:nvSpPr>
            <p:cNvPr id="95" name="Flowchart: Connector 158"/>
            <p:cNvSpPr>
              <a:spLocks noChangeArrowheads="1"/>
            </p:cNvSpPr>
            <p:nvPr/>
          </p:nvSpPr>
          <p:spPr bwMode="auto">
            <a:xfrm>
              <a:off x="2924356" y="3539864"/>
              <a:ext cx="414965" cy="47607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5882040" y="3798767"/>
            <a:ext cx="2263775" cy="2357437"/>
            <a:chOff x="5715172" y="3780622"/>
            <a:chExt cx="2437974" cy="2357320"/>
          </a:xfrm>
        </p:grpSpPr>
        <p:grpSp>
          <p:nvGrpSpPr>
            <p:cNvPr id="97" name="Group 4"/>
            <p:cNvGrpSpPr>
              <a:grpSpLocks/>
            </p:cNvGrpSpPr>
            <p:nvPr/>
          </p:nvGrpSpPr>
          <p:grpSpPr bwMode="auto">
            <a:xfrm>
              <a:off x="6096425" y="4333045"/>
              <a:ext cx="1675466" cy="1804897"/>
              <a:chOff x="6640097" y="4573360"/>
              <a:chExt cx="1675466" cy="1804897"/>
            </a:xfrm>
          </p:grpSpPr>
          <p:sp>
            <p:nvSpPr>
              <p:cNvPr id="99" name="Rounded Rectangle 98"/>
              <p:cNvSpPr/>
              <p:nvPr/>
            </p:nvSpPr>
            <p:spPr bwMode="auto">
              <a:xfrm>
                <a:off x="6640097" y="4573360"/>
                <a:ext cx="1675466" cy="1804897"/>
              </a:xfrm>
              <a:prstGeom prst="roundRect">
                <a:avLst/>
              </a:prstGeom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00">
                  <a:solidFill>
                    <a:srgbClr val="B3B3B3"/>
                  </a:solidFill>
                </a:endParaRPr>
              </a:p>
            </p:txBody>
          </p:sp>
          <p:pic>
            <p:nvPicPr>
              <p:cNvPr id="100" name="Picture 3" descr="C:\Users\mvenugop\AppData\Local\Microsoft\Windows\Temporary Internet Files\Content.IE5\NXNCHWFQ\MC900435242[1].png"/>
              <p:cNvPicPr>
                <a:picLocks noChangeAspect="1" noChangeArrowheads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445" y="4799315"/>
                <a:ext cx="948368" cy="1437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8" name="TextBox 66"/>
            <p:cNvSpPr txBox="1">
              <a:spLocks noChangeArrowheads="1"/>
            </p:cNvSpPr>
            <p:nvPr/>
          </p:nvSpPr>
          <p:spPr bwMode="auto">
            <a:xfrm>
              <a:off x="5715172" y="3780622"/>
              <a:ext cx="24379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</a:rPr>
                <a:t>Informatica Domain</a:t>
              </a:r>
            </a:p>
          </p:txBody>
        </p:sp>
      </p:grpSp>
      <p:sp>
        <p:nvSpPr>
          <p:cNvPr id="101" name="Rounded Rectangle 100"/>
          <p:cNvSpPr/>
          <p:nvPr/>
        </p:nvSpPr>
        <p:spPr bwMode="auto">
          <a:xfrm>
            <a:off x="2930321" y="3480472"/>
            <a:ext cx="2801855" cy="1055608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white"/>
                </a:solidFill>
              </a:rPr>
              <a:t>Client sends following to Service for Authentication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Authenticator (client id)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Client Service Ticket</a:t>
            </a:r>
          </a:p>
        </p:txBody>
      </p:sp>
      <p:sp>
        <p:nvSpPr>
          <p:cNvPr id="102" name="Line 45"/>
          <p:cNvSpPr>
            <a:spLocks noChangeShapeType="1"/>
          </p:cNvSpPr>
          <p:nvPr/>
        </p:nvSpPr>
        <p:spPr bwMode="gray">
          <a:xfrm>
            <a:off x="1508909" y="5417336"/>
            <a:ext cx="4604905" cy="0"/>
          </a:xfrm>
          <a:prstGeom prst="line">
            <a:avLst/>
          </a:prstGeom>
          <a:noFill/>
          <a:ln w="31750" cap="rnd" cmpd="sng">
            <a:solidFill>
              <a:srgbClr val="254EA2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200" kern="0" dirty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1450876" y="4460975"/>
            <a:ext cx="1177925" cy="882293"/>
            <a:chOff x="6309126" y="3789040"/>
            <a:chExt cx="1176919" cy="883436"/>
          </a:xfrm>
        </p:grpSpPr>
        <p:pic>
          <p:nvPicPr>
            <p:cNvPr id="104" name="Picture 2" descr="E:\clips\ClientServer_Key.jp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3896" y="3789040"/>
              <a:ext cx="254328" cy="557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Rounded Rectangle 104"/>
            <p:cNvSpPr/>
            <p:nvPr/>
          </p:nvSpPr>
          <p:spPr bwMode="auto">
            <a:xfrm>
              <a:off x="6309126" y="4024652"/>
              <a:ext cx="1176919" cy="647824"/>
            </a:xfrm>
            <a:prstGeom prst="roundRect">
              <a:avLst/>
            </a:prstGeom>
            <a:solidFill>
              <a:schemeClr val="accent3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dirty="0">
                  <a:solidFill>
                    <a:prstClr val="white"/>
                  </a:solidFill>
                </a:rPr>
                <a:t>Authenticator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prstClr val="white"/>
                  </a:solidFill>
                </a:rPr>
                <a:t>#######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prstClr val="white"/>
                  </a:solidFill>
                </a:rPr>
                <a:t>#######</a:t>
              </a: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1435001" y="5157565"/>
            <a:ext cx="1193800" cy="857250"/>
            <a:chOff x="3333924" y="4320078"/>
            <a:chExt cx="1631175" cy="1342977"/>
          </a:xfrm>
        </p:grpSpPr>
        <p:pic>
          <p:nvPicPr>
            <p:cNvPr id="107" name="Picture 166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133" y="4320078"/>
              <a:ext cx="474710" cy="11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ounded Rectangle 107"/>
            <p:cNvSpPr/>
            <p:nvPr/>
          </p:nvSpPr>
          <p:spPr bwMode="auto">
            <a:xfrm>
              <a:off x="3333924" y="4810017"/>
              <a:ext cx="1631175" cy="853038"/>
            </a:xfrm>
            <a:prstGeom prst="roundRect">
              <a:avLst/>
            </a:prstGeom>
            <a:solidFill>
              <a:schemeClr val="accent3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prstClr val="white"/>
                  </a:solidFill>
                </a:rPr>
                <a:t>Client Server Ticket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prstClr val="white"/>
                  </a:solidFill>
                </a:rPr>
                <a:t>##############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prstClr val="white"/>
                  </a:solidFill>
                </a:rPr>
                <a:t>##############</a:t>
              </a:r>
            </a:p>
          </p:txBody>
        </p:sp>
        <p:pic>
          <p:nvPicPr>
            <p:cNvPr id="109" name="Picture 2" descr="E:\clips\ClientServer_Key.jp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4155926" y="5111298"/>
              <a:ext cx="254328" cy="557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0" name="Rounded Rectangle 109"/>
          <p:cNvSpPr/>
          <p:nvPr/>
        </p:nvSpPr>
        <p:spPr bwMode="auto">
          <a:xfrm>
            <a:off x="2966407" y="2852042"/>
            <a:ext cx="2801855" cy="1532334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white"/>
                </a:solidFill>
              </a:rPr>
              <a:t>Server validates the credentials sent by the client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white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white"/>
                </a:solidFill>
              </a:rPr>
              <a:t>On successful </a:t>
            </a:r>
            <a:r>
              <a:rPr lang="en-US" sz="1400" dirty="0" smtClean="0">
                <a:solidFill>
                  <a:prstClr val="white"/>
                </a:solidFill>
              </a:rPr>
              <a:t>validation</a:t>
            </a:r>
            <a:endParaRPr lang="en-US" sz="1400" dirty="0">
              <a:solidFill>
                <a:prstClr val="white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white"/>
                </a:solidFill>
              </a:rPr>
              <a:t>Client – Server Authentication </a:t>
            </a:r>
            <a:r>
              <a:rPr lang="en-US" sz="1400" dirty="0" smtClean="0">
                <a:solidFill>
                  <a:prstClr val="white"/>
                </a:solidFill>
              </a:rPr>
              <a:t>is established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1" name="Left-Right Arrow 110"/>
          <p:cNvSpPr>
            <a:spLocks noChangeArrowheads="1"/>
          </p:cNvSpPr>
          <p:nvPr/>
        </p:nvSpPr>
        <p:spPr bwMode="auto">
          <a:xfrm>
            <a:off x="1552575" y="4940300"/>
            <a:ext cx="4646613" cy="671513"/>
          </a:xfrm>
          <a:prstGeom prst="leftRightArrow">
            <a:avLst>
              <a:gd name="adj1" fmla="val 50000"/>
              <a:gd name="adj2" fmla="val 50071"/>
            </a:avLst>
          </a:prstGeom>
          <a:noFill/>
          <a:ln w="317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Connection Established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40092018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15 -0.27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41 -0.16852 L -0.66718 0.0902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3 -0.11945 L -0.18855 0.1611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6 -0.00139 L 0.44861 0.0002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37 -0.02592 L 0.44775 -0.0173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29" grpId="1" animBg="1"/>
      <p:bldP spid="3" grpId="0" animBg="1"/>
      <p:bldP spid="3" grpId="1" animBg="1"/>
      <p:bldP spid="3" grpId="2" animBg="1"/>
      <p:bldP spid="32" grpId="0" animBg="1"/>
      <p:bldP spid="32" grpId="1" animBg="1"/>
      <p:bldP spid="33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101" grpId="0" animBg="1"/>
      <p:bldP spid="102" grpId="0" animBg="1"/>
      <p:bldP spid="102" grpId="1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et </a:t>
            </a:r>
            <a:r>
              <a:rPr lang="en-US" dirty="0" err="1" smtClean="0"/>
              <a:t>Compatibilitées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838200"/>
            <a:ext cx="8478837" cy="5565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Enabling Kerberos as an authentication mechanism is not part of the 9.6 </a:t>
            </a:r>
            <a:r>
              <a:rPr lang="en-US" b="1" dirty="0" smtClean="0"/>
              <a:t>upgrade</a:t>
            </a:r>
            <a:r>
              <a:rPr lang="en-US" dirty="0" smtClean="0"/>
              <a:t> process</a:t>
            </a:r>
          </a:p>
          <a:p>
            <a:pPr lvl="1">
              <a:defRPr/>
            </a:pPr>
            <a:r>
              <a:rPr lang="en-US" dirty="0" smtClean="0"/>
              <a:t>Can be enabled after upgrade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dirty="0" smtClean="0"/>
              <a:t>Kerberos can be chosen as an authentication mechanism during a </a:t>
            </a:r>
            <a:r>
              <a:rPr lang="en-US" b="1" dirty="0" smtClean="0"/>
              <a:t>fresh</a:t>
            </a:r>
            <a:r>
              <a:rPr lang="en-US" dirty="0" smtClean="0"/>
              <a:t> 9.6 install process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dirty="0" smtClean="0"/>
              <a:t>MIT Kerberos 1.11 is supported for </a:t>
            </a:r>
            <a:r>
              <a:rPr lang="en-US" dirty="0"/>
              <a:t>9.6. Only KDC (Key Distribution Center) based on Windows Active Directory </a:t>
            </a:r>
            <a:r>
              <a:rPr lang="en-US" dirty="0" smtClean="0"/>
              <a:t>is supported</a:t>
            </a:r>
            <a:r>
              <a:rPr lang="en-US" dirty="0"/>
              <a:t>.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dirty="0" smtClean="0"/>
              <a:t>There is no cross-realm/multi-realm support within 9.6</a:t>
            </a:r>
          </a:p>
          <a:p>
            <a:pPr lvl="1">
              <a:defRPr/>
            </a:pPr>
            <a:r>
              <a:rPr lang="en-US" dirty="0" smtClean="0"/>
              <a:t>Support  for these will be considered for a future release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94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Factor </a:t>
            </a: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Two Factor Authentication Support</a:t>
            </a:r>
          </a:p>
          <a:p>
            <a:pPr lvl="1"/>
            <a:r>
              <a:rPr lang="en-US" dirty="0" smtClean="0"/>
              <a:t>We support clients that have been enabled for TFA and integrated with Windows Authentication Only</a:t>
            </a:r>
          </a:p>
          <a:p>
            <a:pPr lvl="1"/>
            <a:r>
              <a:rPr lang="en-US" dirty="0" smtClean="0"/>
              <a:t>Once the user logs into client, SSO </a:t>
            </a:r>
            <a:r>
              <a:rPr lang="en-US" dirty="0"/>
              <a:t>into Informatica clients and server is </a:t>
            </a:r>
            <a:r>
              <a:rPr lang="en-US" dirty="0" smtClean="0"/>
              <a:t>done via Kerberos credentials that are generated from the TFA process</a:t>
            </a:r>
          </a:p>
          <a:p>
            <a:pPr lvl="1"/>
            <a:r>
              <a:rPr lang="en-US" dirty="0" smtClean="0"/>
              <a:t>No additional work done by us for this</a:t>
            </a:r>
          </a:p>
          <a:p>
            <a:pPr lvl="1"/>
            <a:r>
              <a:rPr lang="en-US" dirty="0" smtClean="0"/>
              <a:t>Customers can choose to use authentication factors supported by Windows Authentication such as </a:t>
            </a:r>
          </a:p>
          <a:p>
            <a:pPr lvl="2"/>
            <a:r>
              <a:rPr lang="en-US" dirty="0" smtClean="0"/>
              <a:t>Smart card</a:t>
            </a:r>
          </a:p>
          <a:p>
            <a:pPr lvl="2"/>
            <a:r>
              <a:rPr lang="en-US" dirty="0" smtClean="0"/>
              <a:t>USB token</a:t>
            </a:r>
          </a:p>
          <a:p>
            <a:pPr lvl="2"/>
            <a:r>
              <a:rPr lang="en-US" dirty="0" smtClean="0"/>
              <a:t>RSA </a:t>
            </a:r>
            <a:r>
              <a:rPr lang="en-US" dirty="0" err="1" smtClean="0"/>
              <a:t>SecureID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642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sécurisée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008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sécurisée - Avant 9.6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838200"/>
            <a:ext cx="8478837" cy="5562600"/>
          </a:xfrm>
        </p:spPr>
        <p:txBody>
          <a:bodyPr/>
          <a:lstStyle/>
          <a:p>
            <a:r>
              <a:rPr lang="en-US" dirty="0" smtClean="0"/>
              <a:t>Domain and communication to mercury services can be secured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ability to secure communication paths between Domain &amp; Power Center services</a:t>
            </a:r>
          </a:p>
          <a:p>
            <a:pPr lvl="1"/>
            <a:r>
              <a:rPr lang="en-US" dirty="0" smtClean="0"/>
              <a:t>Communication with PC services hence open to MITM i.e. ‘man-in-the-middle’ attacks</a:t>
            </a:r>
          </a:p>
          <a:p>
            <a:endParaRPr lang="en-US" dirty="0" smtClean="0"/>
          </a:p>
          <a:p>
            <a:r>
              <a:rPr lang="en-US" dirty="0" smtClean="0"/>
              <a:t>Secure communication with DB</a:t>
            </a:r>
          </a:p>
          <a:p>
            <a:pPr lvl="1"/>
            <a:r>
              <a:rPr lang="en-US" dirty="0" smtClean="0"/>
              <a:t>No ability to enable secure communication between Domain, Repository and associated DB</a:t>
            </a:r>
          </a:p>
          <a:p>
            <a:pPr lvl="1"/>
            <a:r>
              <a:rPr lang="en-US" dirty="0" smtClean="0"/>
              <a:t>No INFA certified support for native relational adapters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630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074738" y="185738"/>
            <a:ext cx="730726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5000"/>
              </a:lnSpc>
            </a:pPr>
            <a:endParaRPr lang="en-US" sz="1800" b="1">
              <a:solidFill>
                <a:schemeClr val="accent1"/>
              </a:solidFill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gray">
          <a:xfrm>
            <a:off x="1052513" y="965200"/>
            <a:ext cx="1792287" cy="7270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8437" name="Group 13"/>
          <p:cNvGrpSpPr>
            <a:grpSpLocks/>
          </p:cNvGrpSpPr>
          <p:nvPr/>
        </p:nvGrpSpPr>
        <p:grpSpPr bwMode="auto">
          <a:xfrm>
            <a:off x="1711325" y="795338"/>
            <a:ext cx="587375" cy="5127625"/>
            <a:chOff x="3648" y="720"/>
            <a:chExt cx="907" cy="207"/>
          </a:xfrm>
        </p:grpSpPr>
        <p:grpSp>
          <p:nvGrpSpPr>
            <p:cNvPr id="18546" name="Group 14"/>
            <p:cNvGrpSpPr>
              <a:grpSpLocks/>
            </p:cNvGrpSpPr>
            <p:nvPr/>
          </p:nvGrpSpPr>
          <p:grpSpPr bwMode="auto">
            <a:xfrm>
              <a:off x="3648" y="720"/>
              <a:ext cx="907" cy="207"/>
              <a:chOff x="732" y="1887"/>
              <a:chExt cx="907" cy="207"/>
            </a:xfrm>
          </p:grpSpPr>
          <p:sp>
            <p:nvSpPr>
              <p:cNvPr id="78863" name="AutoShape 15"/>
              <p:cNvSpPr>
                <a:spLocks noChangeArrowheads="1"/>
              </p:cNvSpPr>
              <p:nvPr/>
            </p:nvSpPr>
            <p:spPr bwMode="auto">
              <a:xfrm flipH="1">
                <a:off x="732" y="1887"/>
                <a:ext cx="907" cy="207"/>
              </a:xfrm>
              <a:prstGeom prst="roundRect">
                <a:avLst>
                  <a:gd name="adj" fmla="val 7769"/>
                </a:avLst>
              </a:prstGeom>
              <a:solidFill>
                <a:srgbClr val="008080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49" name="AutoShape 16"/>
              <p:cNvSpPr>
                <a:spLocks noChangeArrowheads="1"/>
              </p:cNvSpPr>
              <p:nvPr/>
            </p:nvSpPr>
            <p:spPr bwMode="auto">
              <a:xfrm flipH="1">
                <a:off x="745" y="1896"/>
                <a:ext cx="887" cy="47"/>
              </a:xfrm>
              <a:prstGeom prst="roundRect">
                <a:avLst>
                  <a:gd name="adj" fmla="val 36583"/>
                </a:avLst>
              </a:prstGeom>
              <a:solidFill>
                <a:srgbClr val="008080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0" name="Rectangle 17"/>
              <p:cNvSpPr>
                <a:spLocks noChangeArrowheads="1"/>
              </p:cNvSpPr>
              <p:nvPr/>
            </p:nvSpPr>
            <p:spPr bwMode="auto">
              <a:xfrm>
                <a:off x="740" y="1917"/>
                <a:ext cx="892" cy="129"/>
              </a:xfrm>
              <a:prstGeom prst="rect">
                <a:avLst/>
              </a:prstGeom>
              <a:solidFill>
                <a:srgbClr val="00808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47" name="AutoShape 18"/>
            <p:cNvSpPr>
              <a:spLocks noChangeArrowheads="1"/>
            </p:cNvSpPr>
            <p:nvPr/>
          </p:nvSpPr>
          <p:spPr bwMode="auto">
            <a:xfrm>
              <a:off x="3689" y="753"/>
              <a:ext cx="825" cy="144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>
                  <a:solidFill>
                    <a:schemeClr val="bg1"/>
                  </a:solidFill>
                </a:rPr>
                <a:t>I S P</a:t>
              </a:r>
            </a:p>
          </p:txBody>
        </p:sp>
      </p:grpSp>
      <p:grpSp>
        <p:nvGrpSpPr>
          <p:cNvPr id="18438" name="Group 19"/>
          <p:cNvGrpSpPr>
            <a:grpSpLocks/>
          </p:cNvGrpSpPr>
          <p:nvPr/>
        </p:nvGrpSpPr>
        <p:grpSpPr bwMode="auto">
          <a:xfrm>
            <a:off x="3111500" y="817563"/>
            <a:ext cx="2503488" cy="565150"/>
            <a:chOff x="732" y="2760"/>
            <a:chExt cx="1843" cy="216"/>
          </a:xfrm>
        </p:grpSpPr>
        <p:grpSp>
          <p:nvGrpSpPr>
            <p:cNvPr id="18541" name="Group 20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869" name="AutoShape 21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008080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44" name="AutoShape 22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008080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5" name="Rectangle 23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00808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42" name="AutoShape 24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 dirty="0">
                  <a:solidFill>
                    <a:schemeClr val="bg1"/>
                  </a:solidFill>
                </a:rPr>
                <a:t>Analyst Service</a:t>
              </a:r>
            </a:p>
          </p:txBody>
        </p:sp>
      </p:grpSp>
      <p:grpSp>
        <p:nvGrpSpPr>
          <p:cNvPr id="18439" name="Group 25"/>
          <p:cNvGrpSpPr>
            <a:grpSpLocks/>
          </p:cNvGrpSpPr>
          <p:nvPr/>
        </p:nvGrpSpPr>
        <p:grpSpPr bwMode="auto">
          <a:xfrm>
            <a:off x="3095624" y="3771900"/>
            <a:ext cx="3352801" cy="584200"/>
            <a:chOff x="732" y="2760"/>
            <a:chExt cx="1843" cy="216"/>
          </a:xfrm>
        </p:grpSpPr>
        <p:grpSp>
          <p:nvGrpSpPr>
            <p:cNvPr id="18536" name="Group 26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875" name="AutoShape 27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008080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39" name="AutoShape 28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008080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0" name="Rectangle 29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00808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37" name="AutoShape 30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r>
                <a:rPr lang="en-US" sz="1100" b="1" dirty="0">
                  <a:solidFill>
                    <a:schemeClr val="bg1"/>
                  </a:solidFill>
                </a:rPr>
                <a:t>Data  Integration Service</a:t>
              </a:r>
            </a:p>
          </p:txBody>
        </p:sp>
      </p:grpSp>
      <p:grpSp>
        <p:nvGrpSpPr>
          <p:cNvPr id="18440" name="Group 31"/>
          <p:cNvGrpSpPr>
            <a:grpSpLocks/>
          </p:cNvGrpSpPr>
          <p:nvPr/>
        </p:nvGrpSpPr>
        <p:grpSpPr bwMode="auto">
          <a:xfrm>
            <a:off x="3100388" y="4398963"/>
            <a:ext cx="773112" cy="307975"/>
            <a:chOff x="732" y="2760"/>
            <a:chExt cx="1843" cy="216"/>
          </a:xfrm>
        </p:grpSpPr>
        <p:grpSp>
          <p:nvGrpSpPr>
            <p:cNvPr id="18531" name="Group 32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881" name="AutoShape 33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008080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34" name="AutoShape 34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008080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5" name="Rectangle 35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00808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32" name="AutoShape 36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>
                  <a:solidFill>
                    <a:schemeClr val="bg1"/>
                  </a:solidFill>
                </a:rPr>
                <a:t>Profile Service</a:t>
              </a:r>
            </a:p>
          </p:txBody>
        </p:sp>
      </p:grpSp>
      <p:grpSp>
        <p:nvGrpSpPr>
          <p:cNvPr id="18441" name="Group 37"/>
          <p:cNvGrpSpPr>
            <a:grpSpLocks/>
          </p:cNvGrpSpPr>
          <p:nvPr/>
        </p:nvGrpSpPr>
        <p:grpSpPr bwMode="auto">
          <a:xfrm>
            <a:off x="3900488" y="4398963"/>
            <a:ext cx="836612" cy="307975"/>
            <a:chOff x="732" y="2760"/>
            <a:chExt cx="1843" cy="216"/>
          </a:xfrm>
        </p:grpSpPr>
        <p:grpSp>
          <p:nvGrpSpPr>
            <p:cNvPr id="18526" name="Group 38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887" name="AutoShape 39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29" name="AutoShape 40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0" name="Rectangle 41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27" name="AutoShape 42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>
                  <a:solidFill>
                    <a:schemeClr val="bg1"/>
                  </a:solidFill>
                </a:rPr>
                <a:t>Mapping Service</a:t>
              </a:r>
            </a:p>
          </p:txBody>
        </p:sp>
      </p:grpSp>
      <p:grpSp>
        <p:nvGrpSpPr>
          <p:cNvPr id="18442" name="Group 43"/>
          <p:cNvGrpSpPr>
            <a:grpSpLocks/>
          </p:cNvGrpSpPr>
          <p:nvPr/>
        </p:nvGrpSpPr>
        <p:grpSpPr bwMode="auto">
          <a:xfrm>
            <a:off x="4778375" y="4398963"/>
            <a:ext cx="836613" cy="307975"/>
            <a:chOff x="732" y="2760"/>
            <a:chExt cx="1843" cy="216"/>
          </a:xfrm>
        </p:grpSpPr>
        <p:grpSp>
          <p:nvGrpSpPr>
            <p:cNvPr id="18521" name="Group 44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893" name="AutoShape 45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24" name="AutoShape 46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25" name="Rectangle 47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22" name="AutoShape 48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 dirty="0">
                  <a:solidFill>
                    <a:schemeClr val="bg1"/>
                  </a:solidFill>
                </a:rPr>
                <a:t>SQL 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EP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43" name="Group 49"/>
          <p:cNvGrpSpPr>
            <a:grpSpLocks/>
          </p:cNvGrpSpPr>
          <p:nvPr/>
        </p:nvGrpSpPr>
        <p:grpSpPr bwMode="auto">
          <a:xfrm>
            <a:off x="4267200" y="2041525"/>
            <a:ext cx="1284287" cy="549275"/>
            <a:chOff x="732" y="2760"/>
            <a:chExt cx="1843" cy="216"/>
          </a:xfrm>
        </p:grpSpPr>
        <p:grpSp>
          <p:nvGrpSpPr>
            <p:cNvPr id="18516" name="Group 50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899" name="AutoShape 51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19" name="AutoShape 52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20" name="Rectangle 53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17" name="AutoShape 54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</a:p>
            <a:p>
              <a:pPr algn="ctr" eaLnBrk="0" hangingPunct="0"/>
              <a:r>
                <a:rPr lang="en-US" sz="11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 eaLnBrk="0" hangingPunct="0"/>
              <a:r>
                <a:rPr lang="en-US" sz="1100" b="1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grpSp>
        <p:nvGrpSpPr>
          <p:cNvPr id="18448" name="Group 106"/>
          <p:cNvGrpSpPr>
            <a:grpSpLocks/>
          </p:cNvGrpSpPr>
          <p:nvPr/>
        </p:nvGrpSpPr>
        <p:grpSpPr bwMode="auto">
          <a:xfrm>
            <a:off x="6124575" y="2057400"/>
            <a:ext cx="781050" cy="657225"/>
            <a:chOff x="4253" y="2489"/>
            <a:chExt cx="492" cy="414"/>
          </a:xfrm>
        </p:grpSpPr>
        <p:sp>
          <p:nvSpPr>
            <p:cNvPr id="18502" name="Text Box 107"/>
            <p:cNvSpPr txBox="1">
              <a:spLocks noChangeArrowheads="1"/>
            </p:cNvSpPr>
            <p:nvPr/>
          </p:nvSpPr>
          <p:spPr bwMode="auto">
            <a:xfrm>
              <a:off x="4253" y="2771"/>
              <a:ext cx="49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b="1">
                  <a:solidFill>
                    <a:srgbClr val="4D4D4D"/>
                  </a:solidFill>
                  <a:latin typeface="Arial Narrow" pitchFamily="34" charset="0"/>
                </a:rPr>
                <a:t>Repository</a:t>
              </a:r>
            </a:p>
          </p:txBody>
        </p:sp>
        <p:pic>
          <p:nvPicPr>
            <p:cNvPr id="18503" name="Picture 108" descr="database_grey"/>
            <p:cNvPicPr>
              <a:picLocks noChangeAspect="1" noChangeArrowheads="1"/>
            </p:cNvPicPr>
            <p:nvPr/>
          </p:nvPicPr>
          <p:blipFill>
            <a:blip r:embed="rId3" cstate="print"/>
            <a:srcRect l="5586" t="11172" r="6703" b="8939"/>
            <a:stretch>
              <a:fillRect/>
            </a:stretch>
          </p:blipFill>
          <p:spPr bwMode="auto">
            <a:xfrm>
              <a:off x="4336" y="2489"/>
              <a:ext cx="31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52" name="Line 123"/>
          <p:cNvSpPr>
            <a:spLocks noChangeShapeType="1"/>
          </p:cNvSpPr>
          <p:nvPr/>
        </p:nvSpPr>
        <p:spPr bwMode="gray">
          <a:xfrm flipH="1">
            <a:off x="5579603" y="2292124"/>
            <a:ext cx="716422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53" name="Line 124"/>
          <p:cNvSpPr>
            <a:spLocks noChangeShapeType="1"/>
          </p:cNvSpPr>
          <p:nvPr/>
        </p:nvSpPr>
        <p:spPr bwMode="gray">
          <a:xfrm flipV="1">
            <a:off x="2333625" y="1128713"/>
            <a:ext cx="755650" cy="1428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4" name="Line 125"/>
          <p:cNvSpPr>
            <a:spLocks noChangeShapeType="1"/>
          </p:cNvSpPr>
          <p:nvPr/>
        </p:nvSpPr>
        <p:spPr bwMode="gray">
          <a:xfrm flipV="1">
            <a:off x="2333625" y="4114800"/>
            <a:ext cx="731838" cy="3175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7" name="Line 128"/>
          <p:cNvSpPr>
            <a:spLocks noChangeShapeType="1"/>
          </p:cNvSpPr>
          <p:nvPr/>
        </p:nvSpPr>
        <p:spPr bwMode="gray">
          <a:xfrm flipV="1">
            <a:off x="2333625" y="2286000"/>
            <a:ext cx="1931988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9" name="Line 130"/>
          <p:cNvSpPr>
            <a:spLocks noChangeShapeType="1"/>
          </p:cNvSpPr>
          <p:nvPr/>
        </p:nvSpPr>
        <p:spPr bwMode="gray">
          <a:xfrm flipV="1">
            <a:off x="1295400" y="3505200"/>
            <a:ext cx="381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0" name="Line 131"/>
          <p:cNvSpPr>
            <a:spLocks noChangeShapeType="1"/>
          </p:cNvSpPr>
          <p:nvPr/>
        </p:nvSpPr>
        <p:spPr bwMode="gray">
          <a:xfrm flipV="1">
            <a:off x="5610225" y="1066800"/>
            <a:ext cx="1371600" cy="3175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1" name="Line 132"/>
          <p:cNvSpPr>
            <a:spLocks noChangeShapeType="1"/>
          </p:cNvSpPr>
          <p:nvPr/>
        </p:nvSpPr>
        <p:spPr bwMode="gray">
          <a:xfrm flipV="1">
            <a:off x="6477000" y="3396306"/>
            <a:ext cx="504825" cy="620069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63" name="Line 134"/>
          <p:cNvSpPr>
            <a:spLocks noChangeShapeType="1"/>
          </p:cNvSpPr>
          <p:nvPr/>
        </p:nvSpPr>
        <p:spPr bwMode="gray">
          <a:xfrm>
            <a:off x="5579603" y="2358231"/>
            <a:ext cx="1402222" cy="973932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70" name="Line 141"/>
          <p:cNvSpPr>
            <a:spLocks noChangeShapeType="1"/>
          </p:cNvSpPr>
          <p:nvPr/>
        </p:nvSpPr>
        <p:spPr bwMode="gray">
          <a:xfrm flipH="1">
            <a:off x="3299619" y="1382714"/>
            <a:ext cx="0" cy="2405062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71" name="Line 143"/>
          <p:cNvSpPr>
            <a:spLocks noChangeShapeType="1"/>
          </p:cNvSpPr>
          <p:nvPr/>
        </p:nvSpPr>
        <p:spPr bwMode="gray">
          <a:xfrm>
            <a:off x="4992688" y="1382714"/>
            <a:ext cx="3968" cy="64135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Oval 148"/>
          <p:cNvSpPr>
            <a:spLocks noChangeArrowheads="1"/>
          </p:cNvSpPr>
          <p:nvPr/>
        </p:nvSpPr>
        <p:spPr bwMode="gray">
          <a:xfrm>
            <a:off x="6981825" y="3048000"/>
            <a:ext cx="1371600" cy="568325"/>
          </a:xfrm>
          <a:prstGeom prst="ellipse">
            <a:avLst/>
          </a:prstGeom>
          <a:solidFill>
            <a:srgbClr val="008080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Informatica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Developer  </a:t>
            </a:r>
          </a:p>
        </p:txBody>
      </p:sp>
      <p:sp>
        <p:nvSpPr>
          <p:cNvPr id="18473" name="Oval 150"/>
          <p:cNvSpPr>
            <a:spLocks noChangeArrowheads="1"/>
          </p:cNvSpPr>
          <p:nvPr/>
        </p:nvSpPr>
        <p:spPr bwMode="gray">
          <a:xfrm>
            <a:off x="6981825" y="762000"/>
            <a:ext cx="1371600" cy="568325"/>
          </a:xfrm>
          <a:prstGeom prst="ellipse">
            <a:avLst/>
          </a:prstGeom>
          <a:solidFill>
            <a:srgbClr val="008080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Informatica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Analyst</a:t>
            </a:r>
          </a:p>
        </p:txBody>
      </p:sp>
      <p:sp>
        <p:nvSpPr>
          <p:cNvPr id="18477" name="Oval 155"/>
          <p:cNvSpPr>
            <a:spLocks noChangeArrowheads="1"/>
          </p:cNvSpPr>
          <p:nvPr/>
        </p:nvSpPr>
        <p:spPr bwMode="gray">
          <a:xfrm>
            <a:off x="152400" y="3181350"/>
            <a:ext cx="1143000" cy="6064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Admin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Console  </a:t>
            </a:r>
          </a:p>
        </p:txBody>
      </p:sp>
      <p:sp>
        <p:nvSpPr>
          <p:cNvPr id="18478" name="Line 132"/>
          <p:cNvSpPr>
            <a:spLocks noChangeShapeType="1"/>
          </p:cNvSpPr>
          <p:nvPr/>
        </p:nvSpPr>
        <p:spPr bwMode="gray">
          <a:xfrm>
            <a:off x="4996656" y="4716462"/>
            <a:ext cx="0" cy="29329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9" name="Rectangle 108"/>
          <p:cNvSpPr/>
          <p:nvPr/>
        </p:nvSpPr>
        <p:spPr bwMode="auto">
          <a:xfrm>
            <a:off x="4572000" y="5029200"/>
            <a:ext cx="552878" cy="34409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3"/>
                </a:solidFill>
              </a:rPr>
              <a:t>ODBC </a:t>
            </a:r>
          </a:p>
          <a:p>
            <a:pPr algn="ctr">
              <a:defRPr/>
            </a:pPr>
            <a:r>
              <a:rPr lang="en-US" sz="1000" dirty="0" smtClean="0">
                <a:solidFill>
                  <a:schemeClr val="accent3"/>
                </a:solidFill>
              </a:rPr>
              <a:t>Driver</a:t>
            </a:r>
            <a:endParaRPr lang="en-US" sz="1000" dirty="0">
              <a:solidFill>
                <a:schemeClr val="accent3"/>
              </a:solidFill>
            </a:endParaRPr>
          </a:p>
        </p:txBody>
      </p:sp>
      <p:grpSp>
        <p:nvGrpSpPr>
          <p:cNvPr id="18480" name="Group 106"/>
          <p:cNvGrpSpPr>
            <a:grpSpLocks/>
          </p:cNvGrpSpPr>
          <p:nvPr/>
        </p:nvGrpSpPr>
        <p:grpSpPr bwMode="auto">
          <a:xfrm>
            <a:off x="3441700" y="4976812"/>
            <a:ext cx="749300" cy="738188"/>
            <a:chOff x="4263" y="2489"/>
            <a:chExt cx="472" cy="465"/>
          </a:xfrm>
        </p:grpSpPr>
        <p:sp>
          <p:nvSpPr>
            <p:cNvPr id="18493" name="Text Box 107"/>
            <p:cNvSpPr txBox="1">
              <a:spLocks noChangeArrowheads="1"/>
            </p:cNvSpPr>
            <p:nvPr/>
          </p:nvSpPr>
          <p:spPr bwMode="auto">
            <a:xfrm>
              <a:off x="4263" y="2759"/>
              <a:ext cx="47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b="1">
                  <a:solidFill>
                    <a:srgbClr val="4D4D4D"/>
                  </a:solidFill>
                  <a:latin typeface="Arial Narrow" pitchFamily="34" charset="0"/>
                </a:rPr>
                <a:t>Profile</a:t>
              </a:r>
            </a:p>
            <a:p>
              <a:pPr algn="ctr">
                <a:lnSpc>
                  <a:spcPct val="70000"/>
                </a:lnSpc>
              </a:pPr>
              <a:r>
                <a:rPr lang="en-US" sz="1000" b="1">
                  <a:solidFill>
                    <a:srgbClr val="4D4D4D"/>
                  </a:solidFill>
                  <a:latin typeface="Arial Narrow" pitchFamily="34" charset="0"/>
                </a:rPr>
                <a:t>Warehouse</a:t>
              </a:r>
            </a:p>
          </p:txBody>
        </p:sp>
        <p:pic>
          <p:nvPicPr>
            <p:cNvPr id="18494" name="Picture 108" descr="database_grey"/>
            <p:cNvPicPr>
              <a:picLocks noChangeAspect="1" noChangeArrowheads="1"/>
            </p:cNvPicPr>
            <p:nvPr/>
          </p:nvPicPr>
          <p:blipFill>
            <a:blip r:embed="rId3" cstate="print"/>
            <a:srcRect l="5586" t="11172" r="6703" b="8939"/>
            <a:stretch>
              <a:fillRect/>
            </a:stretch>
          </p:blipFill>
          <p:spPr bwMode="auto">
            <a:xfrm>
              <a:off x="4336" y="2489"/>
              <a:ext cx="31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482" name="Group 106"/>
          <p:cNvGrpSpPr>
            <a:grpSpLocks/>
          </p:cNvGrpSpPr>
          <p:nvPr/>
        </p:nvGrpSpPr>
        <p:grpSpPr bwMode="auto">
          <a:xfrm>
            <a:off x="3335915" y="2819400"/>
            <a:ext cx="736600" cy="590550"/>
            <a:chOff x="4365" y="2403"/>
            <a:chExt cx="464" cy="372"/>
          </a:xfrm>
        </p:grpSpPr>
        <p:sp>
          <p:nvSpPr>
            <p:cNvPr id="18491" name="Text Box 107"/>
            <p:cNvSpPr txBox="1">
              <a:spLocks noChangeArrowheads="1"/>
            </p:cNvSpPr>
            <p:nvPr/>
          </p:nvSpPr>
          <p:spPr bwMode="auto">
            <a:xfrm>
              <a:off x="4365" y="2403"/>
              <a:ext cx="4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b="1" dirty="0">
                  <a:solidFill>
                    <a:srgbClr val="4D4D4D"/>
                  </a:solidFill>
                  <a:latin typeface="Arial Narrow" pitchFamily="34" charset="0"/>
                </a:rPr>
                <a:t>DO Cache</a:t>
              </a:r>
            </a:p>
          </p:txBody>
        </p:sp>
        <p:pic>
          <p:nvPicPr>
            <p:cNvPr id="18492" name="Picture 108" descr="database_grey"/>
            <p:cNvPicPr>
              <a:picLocks noChangeAspect="1" noChangeArrowheads="1"/>
            </p:cNvPicPr>
            <p:nvPr/>
          </p:nvPicPr>
          <p:blipFill>
            <a:blip r:embed="rId3" cstate="print"/>
            <a:srcRect l="5586" t="11172" r="6703" b="8939"/>
            <a:stretch>
              <a:fillRect/>
            </a:stretch>
          </p:blipFill>
          <p:spPr bwMode="auto">
            <a:xfrm>
              <a:off x="4419" y="2489"/>
              <a:ext cx="31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83" name="Line 121"/>
          <p:cNvSpPr>
            <a:spLocks noChangeShapeType="1"/>
          </p:cNvSpPr>
          <p:nvPr/>
        </p:nvSpPr>
        <p:spPr bwMode="gray">
          <a:xfrm>
            <a:off x="3657600" y="3337907"/>
            <a:ext cx="0" cy="465301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84" name="Line 121"/>
          <p:cNvSpPr>
            <a:spLocks noChangeShapeType="1"/>
          </p:cNvSpPr>
          <p:nvPr/>
        </p:nvSpPr>
        <p:spPr bwMode="gray">
          <a:xfrm flipH="1" flipV="1">
            <a:off x="5501478" y="4706938"/>
            <a:ext cx="0" cy="30282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8485" name="Group 49"/>
          <p:cNvGrpSpPr>
            <a:grpSpLocks/>
          </p:cNvGrpSpPr>
          <p:nvPr/>
        </p:nvGrpSpPr>
        <p:grpSpPr bwMode="auto">
          <a:xfrm>
            <a:off x="7192963" y="3886200"/>
            <a:ext cx="762000" cy="473075"/>
            <a:chOff x="732" y="2760"/>
            <a:chExt cx="1843" cy="216"/>
          </a:xfrm>
        </p:grpSpPr>
        <p:grpSp>
          <p:nvGrpSpPr>
            <p:cNvPr id="18486" name="Group 50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128" name="AutoShape 51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sp>
            <p:nvSpPr>
              <p:cNvPr id="18489" name="AutoShape 52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490" name="Rectangle 53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8487" name="AutoShape 54"/>
            <p:cNvSpPr>
              <a:spLocks noChangeArrowheads="1"/>
            </p:cNvSpPr>
            <p:nvPr/>
          </p:nvSpPr>
          <p:spPr bwMode="auto">
            <a:xfrm>
              <a:off x="771" y="2779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000" b="1" dirty="0">
                  <a:solidFill>
                    <a:schemeClr val="bg1"/>
                  </a:solidFill>
                </a:rPr>
                <a:t>Runtime MRS</a:t>
              </a:r>
            </a:p>
          </p:txBody>
        </p:sp>
      </p:grpSp>
      <p:sp>
        <p:nvSpPr>
          <p:cNvPr id="120" name="Line 130"/>
          <p:cNvSpPr>
            <a:spLocks noChangeShapeType="1"/>
          </p:cNvSpPr>
          <p:nvPr/>
        </p:nvSpPr>
        <p:spPr bwMode="gray">
          <a:xfrm flipV="1">
            <a:off x="152400" y="5135367"/>
            <a:ext cx="381000" cy="0"/>
          </a:xfrm>
          <a:prstGeom prst="line">
            <a:avLst/>
          </a:prstGeom>
          <a:noFill/>
          <a:ln w="3175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98488" y="4808237"/>
            <a:ext cx="1077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Secure via JSF (</a:t>
            </a:r>
            <a:r>
              <a:rPr lang="en-US" sz="1100" b="1" dirty="0" smtClean="0">
                <a:solidFill>
                  <a:srgbClr val="FF0000"/>
                </a:solidFill>
              </a:rPr>
              <a:t>Java Service Framework</a:t>
            </a:r>
            <a:r>
              <a:rPr lang="en-US" sz="1100" b="1" dirty="0" smtClean="0">
                <a:solidFill>
                  <a:schemeClr val="bg2"/>
                </a:solidFill>
              </a:rPr>
              <a:t>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2" name="Line 130"/>
          <p:cNvSpPr>
            <a:spLocks noChangeShapeType="1"/>
          </p:cNvSpPr>
          <p:nvPr/>
        </p:nvSpPr>
        <p:spPr bwMode="gray">
          <a:xfrm flipV="1">
            <a:off x="152400" y="5797777"/>
            <a:ext cx="381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6408" y="5577678"/>
            <a:ext cx="1143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Being Secured in 9.6 via C++ SF</a:t>
            </a:r>
          </a:p>
          <a:p>
            <a:endParaRPr lang="en-US" b="1" dirty="0"/>
          </a:p>
        </p:txBody>
      </p:sp>
      <p:sp>
        <p:nvSpPr>
          <p:cNvPr id="124" name="Rectangle 123"/>
          <p:cNvSpPr/>
          <p:nvPr/>
        </p:nvSpPr>
        <p:spPr bwMode="auto">
          <a:xfrm>
            <a:off x="5181600" y="5029200"/>
            <a:ext cx="552878" cy="34409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3"/>
                </a:solidFill>
              </a:rPr>
              <a:t>JDBC </a:t>
            </a:r>
          </a:p>
          <a:p>
            <a:pPr algn="ctr">
              <a:defRPr/>
            </a:pPr>
            <a:r>
              <a:rPr lang="en-US" sz="1000" dirty="0" smtClean="0">
                <a:solidFill>
                  <a:schemeClr val="accent3"/>
                </a:solidFill>
              </a:rPr>
              <a:t>Driver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26" name="Line 132"/>
          <p:cNvSpPr>
            <a:spLocks noChangeShapeType="1"/>
          </p:cNvSpPr>
          <p:nvPr/>
        </p:nvSpPr>
        <p:spPr bwMode="gray">
          <a:xfrm>
            <a:off x="6477000" y="4114800"/>
            <a:ext cx="732088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AutoShape 48"/>
          <p:cNvSpPr>
            <a:spLocks noChangeArrowheads="1"/>
          </p:cNvSpPr>
          <p:nvPr/>
        </p:nvSpPr>
        <p:spPr bwMode="auto">
          <a:xfrm>
            <a:off x="5677156" y="4413023"/>
            <a:ext cx="799844" cy="311377"/>
          </a:xfrm>
          <a:prstGeom prst="roundRect">
            <a:avLst>
              <a:gd name="adj" fmla="val 11778"/>
            </a:avLst>
          </a:prstGeom>
          <a:solidFill>
            <a:srgbClr val="00808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1100" b="1" dirty="0" smtClean="0">
                <a:solidFill>
                  <a:schemeClr val="bg1"/>
                </a:solidFill>
              </a:rPr>
              <a:t>WS EP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5847922" y="5029200"/>
            <a:ext cx="552878" cy="34409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accent3"/>
                </a:solidFill>
              </a:rPr>
              <a:t>WS </a:t>
            </a:r>
          </a:p>
          <a:p>
            <a:pPr algn="ctr">
              <a:defRPr/>
            </a:pPr>
            <a:r>
              <a:rPr lang="en-US" sz="1000" dirty="0" smtClean="0">
                <a:solidFill>
                  <a:schemeClr val="accent3"/>
                </a:solidFill>
              </a:rPr>
              <a:t>Client</a:t>
            </a:r>
            <a:endParaRPr lang="en-US" sz="1000" dirty="0">
              <a:solidFill>
                <a:schemeClr val="accent3"/>
              </a:solidFill>
            </a:endParaRPr>
          </a:p>
        </p:txBody>
      </p:sp>
      <p:grpSp>
        <p:nvGrpSpPr>
          <p:cNvPr id="133" name="Group 49"/>
          <p:cNvGrpSpPr>
            <a:grpSpLocks/>
          </p:cNvGrpSpPr>
          <p:nvPr/>
        </p:nvGrpSpPr>
        <p:grpSpPr bwMode="auto">
          <a:xfrm>
            <a:off x="4265613" y="2906713"/>
            <a:ext cx="905216" cy="473075"/>
            <a:chOff x="732" y="2760"/>
            <a:chExt cx="1843" cy="216"/>
          </a:xfrm>
        </p:grpSpPr>
        <p:grpSp>
          <p:nvGrpSpPr>
            <p:cNvPr id="134" name="Group 50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136" name="AutoShape 51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sp>
            <p:nvSpPr>
              <p:cNvPr id="137" name="AutoShape 52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8" name="Rectangle 53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35" name="AutoShape 54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000" b="1" dirty="0" smtClean="0">
                  <a:solidFill>
                    <a:schemeClr val="bg1"/>
                  </a:solidFill>
                </a:rPr>
                <a:t>Workflow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5" name="Line 121"/>
          <p:cNvSpPr>
            <a:spLocks noChangeShapeType="1"/>
          </p:cNvSpPr>
          <p:nvPr/>
        </p:nvSpPr>
        <p:spPr bwMode="gray">
          <a:xfrm flipH="1" flipV="1">
            <a:off x="4703543" y="3396305"/>
            <a:ext cx="0" cy="40690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6" name="Line 121"/>
          <p:cNvSpPr>
            <a:spLocks noChangeShapeType="1"/>
          </p:cNvSpPr>
          <p:nvPr/>
        </p:nvSpPr>
        <p:spPr bwMode="gray">
          <a:xfrm flipH="1" flipV="1">
            <a:off x="4996656" y="2590799"/>
            <a:ext cx="0" cy="329691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7" name="Line 123"/>
          <p:cNvSpPr>
            <a:spLocks noChangeShapeType="1"/>
          </p:cNvSpPr>
          <p:nvPr/>
        </p:nvSpPr>
        <p:spPr bwMode="gray">
          <a:xfrm flipH="1" flipV="1">
            <a:off x="7743824" y="1328736"/>
            <a:ext cx="0" cy="425816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2052" name="Picture 4" descr="http://ts1.mm.bing.net/th?id=I.4613877995013264&amp;pid=15.1&amp;W=160&amp;H=12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1752600"/>
            <a:ext cx="1203960" cy="91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4" descr="http://ts1.mm.bing.net/th?id=I.4613877995013264&amp;pid=15.1&amp;W=160&amp;H=12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0621"/>
            <a:ext cx="1238250" cy="93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Line 143"/>
          <p:cNvSpPr>
            <a:spLocks noChangeShapeType="1"/>
          </p:cNvSpPr>
          <p:nvPr/>
        </p:nvSpPr>
        <p:spPr bwMode="gray">
          <a:xfrm>
            <a:off x="762000" y="2249899"/>
            <a:ext cx="0" cy="947326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 descr="http://ts2.mm.bing.net/th?id=H.4568299821269701&amp;pid=15.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97" y="5445442"/>
            <a:ext cx="820103" cy="7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p-Down Arrow 1"/>
          <p:cNvSpPr/>
          <p:nvPr/>
        </p:nvSpPr>
        <p:spPr bwMode="auto">
          <a:xfrm>
            <a:off x="8329352" y="4569256"/>
            <a:ext cx="457200" cy="875438"/>
          </a:xfrm>
          <a:prstGeom prst="up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" name="Text Box 107"/>
          <p:cNvSpPr txBox="1">
            <a:spLocks noChangeArrowheads="1"/>
          </p:cNvSpPr>
          <p:nvPr/>
        </p:nvSpPr>
        <p:spPr bwMode="auto">
          <a:xfrm>
            <a:off x="8282878" y="6164324"/>
            <a:ext cx="550151" cy="21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00" b="1" dirty="0" smtClean="0">
                <a:solidFill>
                  <a:srgbClr val="4D4D4D"/>
                </a:solidFill>
                <a:latin typeface="Arial Narrow" pitchFamily="34" charset="0"/>
              </a:rPr>
              <a:t>All CLI</a:t>
            </a:r>
            <a:endParaRPr lang="en-US" sz="1100" b="1" dirty="0">
              <a:solidFill>
                <a:srgbClr val="4D4D4D"/>
              </a:solidFill>
              <a:latin typeface="Arial Narrow" pitchFamily="34" charset="0"/>
            </a:endParaRPr>
          </a:p>
        </p:txBody>
      </p:sp>
      <p:grpSp>
        <p:nvGrpSpPr>
          <p:cNvPr id="106" name="Group 49"/>
          <p:cNvGrpSpPr>
            <a:grpSpLocks/>
          </p:cNvGrpSpPr>
          <p:nvPr/>
        </p:nvGrpSpPr>
        <p:grpSpPr bwMode="auto">
          <a:xfrm>
            <a:off x="2667000" y="5029200"/>
            <a:ext cx="762000" cy="473075"/>
            <a:chOff x="732" y="2760"/>
            <a:chExt cx="1843" cy="216"/>
          </a:xfrm>
        </p:grpSpPr>
        <p:grpSp>
          <p:nvGrpSpPr>
            <p:cNvPr id="107" name="Group 50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110" name="AutoShape 51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sp>
            <p:nvSpPr>
              <p:cNvPr id="111" name="AutoShape 52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2" name="Rectangle 53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08" name="AutoShape 54"/>
            <p:cNvSpPr>
              <a:spLocks noChangeArrowheads="1"/>
            </p:cNvSpPr>
            <p:nvPr/>
          </p:nvSpPr>
          <p:spPr bwMode="auto">
            <a:xfrm>
              <a:off x="771" y="2779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000" b="1" dirty="0" smtClean="0">
                  <a:solidFill>
                    <a:schemeClr val="bg1"/>
                  </a:solidFill>
                </a:rPr>
                <a:t>Stats </a:t>
              </a:r>
              <a:r>
                <a:rPr lang="en-US" sz="1000" b="1" dirty="0">
                  <a:solidFill>
                    <a:schemeClr val="bg1"/>
                  </a:solidFill>
                </a:rPr>
                <a:t>MRS</a:t>
              </a:r>
            </a:p>
          </p:txBody>
        </p:sp>
      </p:grpSp>
      <p:sp>
        <p:nvSpPr>
          <p:cNvPr id="127" name="Line 121"/>
          <p:cNvSpPr>
            <a:spLocks noChangeShapeType="1"/>
          </p:cNvSpPr>
          <p:nvPr/>
        </p:nvSpPr>
        <p:spPr bwMode="gray">
          <a:xfrm flipH="1" flipV="1">
            <a:off x="6152722" y="4724400"/>
            <a:ext cx="0" cy="30282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9" name="Line 121"/>
          <p:cNvSpPr>
            <a:spLocks noChangeShapeType="1"/>
          </p:cNvSpPr>
          <p:nvPr/>
        </p:nvSpPr>
        <p:spPr bwMode="gray">
          <a:xfrm flipH="1" flipV="1">
            <a:off x="3810000" y="4724400"/>
            <a:ext cx="0" cy="30282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9" name="Line 121"/>
          <p:cNvSpPr>
            <a:spLocks noChangeShapeType="1"/>
          </p:cNvSpPr>
          <p:nvPr/>
        </p:nvSpPr>
        <p:spPr bwMode="gray">
          <a:xfrm flipH="1" flipV="1">
            <a:off x="3276600" y="4724400"/>
            <a:ext cx="0" cy="30282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AF24135A-4A5A-4FB4-B0CB-70934921566D}" type="datetime1">
              <a:rPr lang="en-US" smtClean="0"/>
              <a:t>3/27/2015</a:t>
            </a:fld>
            <a:endParaRPr lang="en-US" dirty="0"/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fr-FR" dirty="0" smtClean="0"/>
              <a:t>Communication sécurisée - Avant 9.6 : IDS / IDQ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207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074738" y="185738"/>
            <a:ext cx="730726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5000"/>
              </a:lnSpc>
            </a:pPr>
            <a:endParaRPr lang="en-US" sz="1800" b="1">
              <a:solidFill>
                <a:schemeClr val="accent1"/>
              </a:solidFill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gray">
          <a:xfrm>
            <a:off x="1052513" y="965200"/>
            <a:ext cx="1792287" cy="7270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8437" name="Group 13"/>
          <p:cNvGrpSpPr>
            <a:grpSpLocks/>
          </p:cNvGrpSpPr>
          <p:nvPr/>
        </p:nvGrpSpPr>
        <p:grpSpPr bwMode="auto">
          <a:xfrm>
            <a:off x="1711325" y="795338"/>
            <a:ext cx="587375" cy="5127625"/>
            <a:chOff x="3648" y="720"/>
            <a:chExt cx="907" cy="207"/>
          </a:xfrm>
        </p:grpSpPr>
        <p:grpSp>
          <p:nvGrpSpPr>
            <p:cNvPr id="18546" name="Group 14"/>
            <p:cNvGrpSpPr>
              <a:grpSpLocks/>
            </p:cNvGrpSpPr>
            <p:nvPr/>
          </p:nvGrpSpPr>
          <p:grpSpPr bwMode="auto">
            <a:xfrm>
              <a:off x="3648" y="720"/>
              <a:ext cx="907" cy="207"/>
              <a:chOff x="732" y="1887"/>
              <a:chExt cx="907" cy="207"/>
            </a:xfrm>
          </p:grpSpPr>
          <p:sp>
            <p:nvSpPr>
              <p:cNvPr id="78863" name="AutoShape 15"/>
              <p:cNvSpPr>
                <a:spLocks noChangeArrowheads="1"/>
              </p:cNvSpPr>
              <p:nvPr/>
            </p:nvSpPr>
            <p:spPr bwMode="auto">
              <a:xfrm flipH="1">
                <a:off x="732" y="1887"/>
                <a:ext cx="907" cy="207"/>
              </a:xfrm>
              <a:prstGeom prst="roundRect">
                <a:avLst>
                  <a:gd name="adj" fmla="val 7769"/>
                </a:avLst>
              </a:prstGeom>
              <a:solidFill>
                <a:srgbClr val="008080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49" name="AutoShape 16"/>
              <p:cNvSpPr>
                <a:spLocks noChangeArrowheads="1"/>
              </p:cNvSpPr>
              <p:nvPr/>
            </p:nvSpPr>
            <p:spPr bwMode="auto">
              <a:xfrm flipH="1">
                <a:off x="745" y="1896"/>
                <a:ext cx="887" cy="47"/>
              </a:xfrm>
              <a:prstGeom prst="roundRect">
                <a:avLst>
                  <a:gd name="adj" fmla="val 36583"/>
                </a:avLst>
              </a:prstGeom>
              <a:solidFill>
                <a:srgbClr val="008080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0" name="Rectangle 17"/>
              <p:cNvSpPr>
                <a:spLocks noChangeArrowheads="1"/>
              </p:cNvSpPr>
              <p:nvPr/>
            </p:nvSpPr>
            <p:spPr bwMode="auto">
              <a:xfrm>
                <a:off x="740" y="1917"/>
                <a:ext cx="892" cy="129"/>
              </a:xfrm>
              <a:prstGeom prst="rect">
                <a:avLst/>
              </a:prstGeom>
              <a:solidFill>
                <a:srgbClr val="00808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47" name="AutoShape 18"/>
            <p:cNvSpPr>
              <a:spLocks noChangeArrowheads="1"/>
            </p:cNvSpPr>
            <p:nvPr/>
          </p:nvSpPr>
          <p:spPr bwMode="auto">
            <a:xfrm>
              <a:off x="3689" y="753"/>
              <a:ext cx="825" cy="144"/>
            </a:xfrm>
            <a:prstGeom prst="roundRect">
              <a:avLst>
                <a:gd name="adj" fmla="val 11778"/>
              </a:avLst>
            </a:prstGeom>
            <a:solidFill>
              <a:srgbClr val="008080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>
                  <a:solidFill>
                    <a:schemeClr val="bg1"/>
                  </a:solidFill>
                </a:rPr>
                <a:t>I S P</a:t>
              </a:r>
            </a:p>
          </p:txBody>
        </p:sp>
      </p:grpSp>
      <p:grpSp>
        <p:nvGrpSpPr>
          <p:cNvPr id="18444" name="Group 55"/>
          <p:cNvGrpSpPr>
            <a:grpSpLocks/>
          </p:cNvGrpSpPr>
          <p:nvPr/>
        </p:nvGrpSpPr>
        <p:grpSpPr bwMode="auto">
          <a:xfrm>
            <a:off x="3127375" y="1624271"/>
            <a:ext cx="2503488" cy="565150"/>
            <a:chOff x="732" y="2760"/>
            <a:chExt cx="1843" cy="216"/>
          </a:xfrm>
        </p:grpSpPr>
        <p:grpSp>
          <p:nvGrpSpPr>
            <p:cNvPr id="18511" name="Group 56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905" name="AutoShape 57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14" name="AutoShape 58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5" name="Rectangle 59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12" name="AutoShape 60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42689C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>
                  <a:solidFill>
                    <a:schemeClr val="bg1"/>
                  </a:solidFill>
                </a:rPr>
                <a:t>Integration Service</a:t>
              </a:r>
            </a:p>
          </p:txBody>
        </p:sp>
      </p:grpSp>
      <p:grpSp>
        <p:nvGrpSpPr>
          <p:cNvPr id="18445" name="Group 61"/>
          <p:cNvGrpSpPr>
            <a:grpSpLocks/>
          </p:cNvGrpSpPr>
          <p:nvPr/>
        </p:nvGrpSpPr>
        <p:grpSpPr bwMode="auto">
          <a:xfrm>
            <a:off x="3157538" y="4343400"/>
            <a:ext cx="2503487" cy="565150"/>
            <a:chOff x="732" y="2760"/>
            <a:chExt cx="1843" cy="216"/>
          </a:xfrm>
        </p:grpSpPr>
        <p:grpSp>
          <p:nvGrpSpPr>
            <p:cNvPr id="18506" name="Group 62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911" name="AutoShape 63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09" name="AutoShape 64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0" name="Rectangle 65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07" name="AutoShape 66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42689C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>
                  <a:solidFill>
                    <a:schemeClr val="bg1"/>
                  </a:solidFill>
                </a:rPr>
                <a:t>Metadata Manager Service</a:t>
              </a:r>
            </a:p>
          </p:txBody>
        </p:sp>
      </p:grpSp>
      <p:grpSp>
        <p:nvGrpSpPr>
          <p:cNvPr id="18446" name="Group 102"/>
          <p:cNvGrpSpPr>
            <a:grpSpLocks/>
          </p:cNvGrpSpPr>
          <p:nvPr/>
        </p:nvGrpSpPr>
        <p:grpSpPr bwMode="auto">
          <a:xfrm>
            <a:off x="5791200" y="4724400"/>
            <a:ext cx="1022350" cy="657225"/>
            <a:chOff x="4177" y="2489"/>
            <a:chExt cx="644" cy="414"/>
          </a:xfrm>
        </p:grpSpPr>
        <p:sp>
          <p:nvSpPr>
            <p:cNvPr id="18504" name="Text Box 103"/>
            <p:cNvSpPr txBox="1">
              <a:spLocks noChangeArrowheads="1"/>
            </p:cNvSpPr>
            <p:nvPr/>
          </p:nvSpPr>
          <p:spPr bwMode="auto">
            <a:xfrm>
              <a:off x="4177" y="2771"/>
              <a:ext cx="64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b="1">
                  <a:solidFill>
                    <a:srgbClr val="4D4D4D"/>
                  </a:solidFill>
                  <a:latin typeface="Arial Narrow" pitchFamily="34" charset="0"/>
                </a:rPr>
                <a:t>MM Warehouse</a:t>
              </a:r>
            </a:p>
          </p:txBody>
        </p:sp>
        <p:pic>
          <p:nvPicPr>
            <p:cNvPr id="18505" name="Picture 104" descr="database_grey"/>
            <p:cNvPicPr>
              <a:picLocks noChangeAspect="1" noChangeArrowheads="1"/>
            </p:cNvPicPr>
            <p:nvPr/>
          </p:nvPicPr>
          <p:blipFill>
            <a:blip r:embed="rId3" cstate="print"/>
            <a:srcRect l="5586" t="11172" r="6703" b="8939"/>
            <a:stretch>
              <a:fillRect/>
            </a:stretch>
          </p:blipFill>
          <p:spPr bwMode="auto">
            <a:xfrm>
              <a:off x="4336" y="2489"/>
              <a:ext cx="31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47" name="Line 105"/>
          <p:cNvSpPr>
            <a:spLocks noChangeShapeType="1"/>
          </p:cNvSpPr>
          <p:nvPr/>
        </p:nvSpPr>
        <p:spPr bwMode="gray">
          <a:xfrm flipH="1" flipV="1">
            <a:off x="5715000" y="4786312"/>
            <a:ext cx="360363" cy="141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8449" name="Group 109"/>
          <p:cNvGrpSpPr>
            <a:grpSpLocks/>
          </p:cNvGrpSpPr>
          <p:nvPr/>
        </p:nvGrpSpPr>
        <p:grpSpPr bwMode="auto">
          <a:xfrm>
            <a:off x="4325938" y="2930525"/>
            <a:ext cx="1284287" cy="549275"/>
            <a:chOff x="732" y="2760"/>
            <a:chExt cx="1843" cy="216"/>
          </a:xfrm>
        </p:grpSpPr>
        <p:grpSp>
          <p:nvGrpSpPr>
            <p:cNvPr id="18497" name="Group 110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8959" name="AutoShape 111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00" name="AutoShape 112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1" name="Rectangle 113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98" name="AutoShape 114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42689C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>
                  <a:solidFill>
                    <a:schemeClr val="bg1"/>
                  </a:solidFill>
                </a:rPr>
                <a:t>Repository Service</a:t>
              </a:r>
            </a:p>
          </p:txBody>
        </p:sp>
      </p:grpSp>
      <p:grpSp>
        <p:nvGrpSpPr>
          <p:cNvPr id="18450" name="Group 115"/>
          <p:cNvGrpSpPr>
            <a:grpSpLocks/>
          </p:cNvGrpSpPr>
          <p:nvPr/>
        </p:nvGrpSpPr>
        <p:grpSpPr bwMode="auto">
          <a:xfrm>
            <a:off x="3429000" y="3609975"/>
            <a:ext cx="781050" cy="657225"/>
            <a:chOff x="4253" y="2489"/>
            <a:chExt cx="492" cy="414"/>
          </a:xfrm>
        </p:grpSpPr>
        <p:sp>
          <p:nvSpPr>
            <p:cNvPr id="18495" name="Text Box 116"/>
            <p:cNvSpPr txBox="1">
              <a:spLocks noChangeArrowheads="1"/>
            </p:cNvSpPr>
            <p:nvPr/>
          </p:nvSpPr>
          <p:spPr bwMode="auto">
            <a:xfrm>
              <a:off x="4253" y="2771"/>
              <a:ext cx="49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b="1" dirty="0">
                  <a:solidFill>
                    <a:srgbClr val="4D4D4D"/>
                  </a:solidFill>
                  <a:latin typeface="Arial Narrow" pitchFamily="34" charset="0"/>
                </a:rPr>
                <a:t>Repository</a:t>
              </a:r>
            </a:p>
          </p:txBody>
        </p:sp>
        <p:pic>
          <p:nvPicPr>
            <p:cNvPr id="18496" name="Picture 117" descr="database_grey"/>
            <p:cNvPicPr>
              <a:picLocks noChangeAspect="1" noChangeArrowheads="1"/>
            </p:cNvPicPr>
            <p:nvPr/>
          </p:nvPicPr>
          <p:blipFill>
            <a:blip r:embed="rId3" cstate="print"/>
            <a:srcRect l="5586" t="11172" r="6703" b="8939"/>
            <a:stretch>
              <a:fillRect/>
            </a:stretch>
          </p:blipFill>
          <p:spPr bwMode="auto">
            <a:xfrm>
              <a:off x="4336" y="2489"/>
              <a:ext cx="31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51" name="Line 122"/>
          <p:cNvSpPr>
            <a:spLocks noChangeShapeType="1"/>
          </p:cNvSpPr>
          <p:nvPr/>
        </p:nvSpPr>
        <p:spPr bwMode="gray">
          <a:xfrm flipH="1">
            <a:off x="4038600" y="3543300"/>
            <a:ext cx="533399" cy="2444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55" name="Line 126"/>
          <p:cNvSpPr>
            <a:spLocks noChangeShapeType="1"/>
          </p:cNvSpPr>
          <p:nvPr/>
        </p:nvSpPr>
        <p:spPr bwMode="gray">
          <a:xfrm flipV="1">
            <a:off x="2362200" y="1901825"/>
            <a:ext cx="73183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6" name="Line 127"/>
          <p:cNvSpPr>
            <a:spLocks noChangeShapeType="1"/>
          </p:cNvSpPr>
          <p:nvPr/>
        </p:nvSpPr>
        <p:spPr bwMode="gray">
          <a:xfrm flipV="1">
            <a:off x="2362200" y="4648200"/>
            <a:ext cx="73183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8" name="Line 129"/>
          <p:cNvSpPr>
            <a:spLocks noChangeShapeType="1"/>
          </p:cNvSpPr>
          <p:nvPr/>
        </p:nvSpPr>
        <p:spPr bwMode="gray">
          <a:xfrm flipV="1">
            <a:off x="2362200" y="3054350"/>
            <a:ext cx="1920875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9" name="Line 130"/>
          <p:cNvSpPr>
            <a:spLocks noChangeShapeType="1"/>
          </p:cNvSpPr>
          <p:nvPr/>
        </p:nvSpPr>
        <p:spPr bwMode="gray">
          <a:xfrm flipV="1">
            <a:off x="1295400" y="3505200"/>
            <a:ext cx="381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2" name="Line 133"/>
          <p:cNvSpPr>
            <a:spLocks noChangeShapeType="1"/>
          </p:cNvSpPr>
          <p:nvPr/>
        </p:nvSpPr>
        <p:spPr bwMode="gray">
          <a:xfrm flipV="1">
            <a:off x="5611846" y="1817945"/>
            <a:ext cx="139855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64" name="Line 135"/>
          <p:cNvSpPr>
            <a:spLocks noChangeShapeType="1"/>
          </p:cNvSpPr>
          <p:nvPr/>
        </p:nvSpPr>
        <p:spPr bwMode="gray">
          <a:xfrm flipV="1">
            <a:off x="5573811" y="1901824"/>
            <a:ext cx="1436588" cy="102869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65" name="Line 136"/>
          <p:cNvSpPr>
            <a:spLocks noChangeShapeType="1"/>
          </p:cNvSpPr>
          <p:nvPr/>
        </p:nvSpPr>
        <p:spPr bwMode="gray">
          <a:xfrm flipV="1">
            <a:off x="5640648" y="3225003"/>
            <a:ext cx="1369751" cy="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66" name="Line 137"/>
          <p:cNvSpPr>
            <a:spLocks noChangeShapeType="1"/>
          </p:cNvSpPr>
          <p:nvPr/>
        </p:nvSpPr>
        <p:spPr bwMode="gray">
          <a:xfrm flipV="1">
            <a:off x="5715000" y="4633912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67" name="Line 138"/>
          <p:cNvSpPr>
            <a:spLocks noChangeShapeType="1"/>
          </p:cNvSpPr>
          <p:nvPr/>
        </p:nvSpPr>
        <p:spPr bwMode="gray">
          <a:xfrm>
            <a:off x="4976125" y="2249899"/>
            <a:ext cx="3863" cy="68062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Line 139"/>
          <p:cNvSpPr>
            <a:spLocks noChangeShapeType="1"/>
          </p:cNvSpPr>
          <p:nvPr/>
        </p:nvSpPr>
        <p:spPr bwMode="gray">
          <a:xfrm flipH="1">
            <a:off x="4972262" y="3505201"/>
            <a:ext cx="7726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Line 140"/>
          <p:cNvSpPr>
            <a:spLocks noChangeShapeType="1"/>
          </p:cNvSpPr>
          <p:nvPr/>
        </p:nvSpPr>
        <p:spPr bwMode="gray">
          <a:xfrm>
            <a:off x="3375022" y="2249899"/>
            <a:ext cx="0" cy="2093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74" name="Oval 151"/>
          <p:cNvSpPr>
            <a:spLocks noChangeArrowheads="1"/>
          </p:cNvSpPr>
          <p:nvPr/>
        </p:nvSpPr>
        <p:spPr bwMode="gray">
          <a:xfrm>
            <a:off x="7010400" y="1533783"/>
            <a:ext cx="1371600" cy="568325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Workflow Manager  </a:t>
            </a:r>
          </a:p>
        </p:txBody>
      </p:sp>
      <p:sp>
        <p:nvSpPr>
          <p:cNvPr id="18475" name="Oval 153"/>
          <p:cNvSpPr>
            <a:spLocks noChangeArrowheads="1"/>
          </p:cNvSpPr>
          <p:nvPr/>
        </p:nvSpPr>
        <p:spPr bwMode="gray">
          <a:xfrm>
            <a:off x="7010400" y="2936875"/>
            <a:ext cx="1371600" cy="568325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Mapping Designer  </a:t>
            </a:r>
          </a:p>
        </p:txBody>
      </p:sp>
      <p:sp>
        <p:nvSpPr>
          <p:cNvPr id="18476" name="Oval 154"/>
          <p:cNvSpPr>
            <a:spLocks noChangeArrowheads="1"/>
          </p:cNvSpPr>
          <p:nvPr/>
        </p:nvSpPr>
        <p:spPr bwMode="gray">
          <a:xfrm>
            <a:off x="7010400" y="4343400"/>
            <a:ext cx="1371600" cy="568325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Manager  </a:t>
            </a:r>
          </a:p>
        </p:txBody>
      </p:sp>
      <p:sp>
        <p:nvSpPr>
          <p:cNvPr id="18477" name="Oval 155"/>
          <p:cNvSpPr>
            <a:spLocks noChangeArrowheads="1"/>
          </p:cNvSpPr>
          <p:nvPr/>
        </p:nvSpPr>
        <p:spPr bwMode="gray">
          <a:xfrm>
            <a:off x="152400" y="3181350"/>
            <a:ext cx="1143000" cy="606425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Admin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Console  </a:t>
            </a:r>
          </a:p>
        </p:txBody>
      </p:sp>
      <p:sp>
        <p:nvSpPr>
          <p:cNvPr id="120" name="Line 130"/>
          <p:cNvSpPr>
            <a:spLocks noChangeShapeType="1"/>
          </p:cNvSpPr>
          <p:nvPr/>
        </p:nvSpPr>
        <p:spPr bwMode="gray">
          <a:xfrm flipV="1">
            <a:off x="152400" y="5340577"/>
            <a:ext cx="381000" cy="0"/>
          </a:xfrm>
          <a:prstGeom prst="line">
            <a:avLst/>
          </a:prstGeom>
          <a:noFill/>
          <a:ln w="3175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4286" y="5224790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Secure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2" name="Line 130"/>
          <p:cNvSpPr>
            <a:spLocks noChangeShapeType="1"/>
          </p:cNvSpPr>
          <p:nvPr/>
        </p:nvSpPr>
        <p:spPr bwMode="gray">
          <a:xfrm flipV="1">
            <a:off x="152400" y="5797777"/>
            <a:ext cx="381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533400" y="5491985"/>
            <a:ext cx="1143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Being Secured in 9.6 via PCSF</a:t>
            </a:r>
          </a:p>
          <a:p>
            <a:endParaRPr lang="en-US" b="1" dirty="0"/>
          </a:p>
        </p:txBody>
      </p:sp>
      <p:pic>
        <p:nvPicPr>
          <p:cNvPr id="125" name="Picture 4" descr="http://ts1.mm.bing.net/th?id=I.4613877995013264&amp;pid=15.1&amp;W=160&amp;H=12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310536"/>
            <a:ext cx="1238250" cy="9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Line 143"/>
          <p:cNvSpPr>
            <a:spLocks noChangeShapeType="1"/>
          </p:cNvSpPr>
          <p:nvPr/>
        </p:nvSpPr>
        <p:spPr bwMode="gray">
          <a:xfrm>
            <a:off x="762000" y="2249899"/>
            <a:ext cx="0" cy="947326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51"/>
          <p:cNvSpPr>
            <a:spLocks noChangeArrowheads="1"/>
          </p:cNvSpPr>
          <p:nvPr/>
        </p:nvSpPr>
        <p:spPr bwMode="gray">
          <a:xfrm>
            <a:off x="7010400" y="2137291"/>
            <a:ext cx="1371600" cy="605909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Workflow </a:t>
            </a:r>
            <a:r>
              <a:rPr lang="en-US" sz="1100" b="1" dirty="0" smtClean="0">
                <a:solidFill>
                  <a:schemeClr val="bg1"/>
                </a:solidFill>
              </a:rPr>
              <a:t>Monitor 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9" name="Oval 153"/>
          <p:cNvSpPr>
            <a:spLocks noChangeArrowheads="1"/>
          </p:cNvSpPr>
          <p:nvPr/>
        </p:nvSpPr>
        <p:spPr bwMode="gray">
          <a:xfrm>
            <a:off x="7010400" y="3527683"/>
            <a:ext cx="1371600" cy="605909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Manager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Line 136"/>
          <p:cNvSpPr>
            <a:spLocks noChangeShapeType="1"/>
          </p:cNvSpPr>
          <p:nvPr/>
        </p:nvSpPr>
        <p:spPr bwMode="gray">
          <a:xfrm>
            <a:off x="5638800" y="3377403"/>
            <a:ext cx="1371600" cy="41037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1" name="Line 135"/>
          <p:cNvSpPr>
            <a:spLocks noChangeShapeType="1"/>
          </p:cNvSpPr>
          <p:nvPr/>
        </p:nvSpPr>
        <p:spPr bwMode="gray">
          <a:xfrm flipV="1">
            <a:off x="5630864" y="2440244"/>
            <a:ext cx="1379536" cy="6141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62" name="Picture 2" descr="http://ts2.mm.bing.net/th?id=H.4568299821269701&amp;pid=15.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38" y="5334000"/>
            <a:ext cx="820103" cy="7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p-Down Arrow 62"/>
          <p:cNvSpPr/>
          <p:nvPr/>
        </p:nvSpPr>
        <p:spPr bwMode="auto">
          <a:xfrm rot="16200000">
            <a:off x="6609919" y="5263634"/>
            <a:ext cx="457200" cy="875438"/>
          </a:xfrm>
          <a:prstGeom prst="up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Text Box 107"/>
          <p:cNvSpPr txBox="1">
            <a:spLocks noChangeArrowheads="1"/>
          </p:cNvSpPr>
          <p:nvPr/>
        </p:nvSpPr>
        <p:spPr bwMode="auto">
          <a:xfrm>
            <a:off x="7336323" y="6113773"/>
            <a:ext cx="652743" cy="21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00" b="1" dirty="0" err="1">
                <a:solidFill>
                  <a:srgbClr val="4D4D4D"/>
                </a:solidFill>
                <a:latin typeface="Arial Narrow" pitchFamily="34" charset="0"/>
              </a:rPr>
              <a:t>i</a:t>
            </a:r>
            <a:r>
              <a:rPr lang="en-US" sz="1100" b="1" dirty="0" err="1" smtClean="0">
                <a:solidFill>
                  <a:srgbClr val="4D4D4D"/>
                </a:solidFill>
                <a:latin typeface="Arial Narrow" pitchFamily="34" charset="0"/>
              </a:rPr>
              <a:t>nfa</a:t>
            </a:r>
            <a:r>
              <a:rPr lang="en-US" sz="1100" b="1" dirty="0" smtClean="0">
                <a:solidFill>
                  <a:srgbClr val="4D4D4D"/>
                </a:solidFill>
                <a:latin typeface="Arial Narrow" pitchFamily="34" charset="0"/>
              </a:rPr>
              <a:t>* CLI</a:t>
            </a:r>
            <a:endParaRPr lang="en-US" sz="1100" b="1" dirty="0">
              <a:solidFill>
                <a:srgbClr val="4D4D4D"/>
              </a:solidFill>
              <a:latin typeface="Arial Narrow" pitchFamily="34" charset="0"/>
            </a:endParaRPr>
          </a:p>
        </p:txBody>
      </p:sp>
      <p:pic>
        <p:nvPicPr>
          <p:cNvPr id="65" name="Picture 2" descr="http://ts2.mm.bing.net/th?id=H.4568299821269701&amp;pid=15.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7" y="5334000"/>
            <a:ext cx="820103" cy="72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Up-Down Arrow 65"/>
          <p:cNvSpPr/>
          <p:nvPr/>
        </p:nvSpPr>
        <p:spPr bwMode="auto">
          <a:xfrm rot="16200000">
            <a:off x="3866719" y="5263634"/>
            <a:ext cx="457200" cy="875438"/>
          </a:xfrm>
          <a:prstGeom prst="up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Text Box 107"/>
          <p:cNvSpPr txBox="1">
            <a:spLocks noChangeArrowheads="1"/>
          </p:cNvSpPr>
          <p:nvPr/>
        </p:nvSpPr>
        <p:spPr bwMode="auto">
          <a:xfrm>
            <a:off x="2942465" y="6113773"/>
            <a:ext cx="562976" cy="21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00" b="1" dirty="0" smtClean="0">
                <a:solidFill>
                  <a:srgbClr val="4D4D4D"/>
                </a:solidFill>
                <a:latin typeface="Arial Narrow" pitchFamily="34" charset="0"/>
              </a:rPr>
              <a:t>PC CLI</a:t>
            </a:r>
            <a:endParaRPr lang="en-US" sz="1100" b="1" dirty="0">
              <a:solidFill>
                <a:srgbClr val="4D4D4D"/>
              </a:solidFill>
              <a:latin typeface="Arial Narrow" pitchFamily="34" charset="0"/>
            </a:endParaRPr>
          </a:p>
        </p:txBody>
      </p:sp>
      <p:sp>
        <p:nvSpPr>
          <p:cNvPr id="68" name="Line 135"/>
          <p:cNvSpPr>
            <a:spLocks noChangeShapeType="1"/>
          </p:cNvSpPr>
          <p:nvPr/>
        </p:nvSpPr>
        <p:spPr bwMode="gray">
          <a:xfrm>
            <a:off x="5630862" y="2102108"/>
            <a:ext cx="1354569" cy="21236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69" name="Group 55"/>
          <p:cNvGrpSpPr>
            <a:grpSpLocks/>
          </p:cNvGrpSpPr>
          <p:nvPr/>
        </p:nvGrpSpPr>
        <p:grpSpPr bwMode="auto">
          <a:xfrm>
            <a:off x="3124200" y="914400"/>
            <a:ext cx="2503488" cy="565150"/>
            <a:chOff x="732" y="2760"/>
            <a:chExt cx="1843" cy="216"/>
          </a:xfrm>
        </p:grpSpPr>
        <p:grpSp>
          <p:nvGrpSpPr>
            <p:cNvPr id="70" name="Group 56"/>
            <p:cNvGrpSpPr>
              <a:grpSpLocks/>
            </p:cNvGrpSpPr>
            <p:nvPr/>
          </p:nvGrpSpPr>
          <p:grpSpPr bwMode="auto">
            <a:xfrm>
              <a:off x="732" y="2760"/>
              <a:ext cx="1843" cy="216"/>
              <a:chOff x="732" y="1545"/>
              <a:chExt cx="1843" cy="309"/>
            </a:xfrm>
          </p:grpSpPr>
          <p:sp>
            <p:nvSpPr>
              <p:cNvPr id="72" name="AutoShape 57"/>
              <p:cNvSpPr>
                <a:spLocks noChangeArrowheads="1"/>
              </p:cNvSpPr>
              <p:nvPr/>
            </p:nvSpPr>
            <p:spPr bwMode="auto">
              <a:xfrm flipH="1">
                <a:off x="732" y="1545"/>
                <a:ext cx="1843" cy="309"/>
              </a:xfrm>
              <a:prstGeom prst="roundRect">
                <a:avLst>
                  <a:gd name="adj" fmla="val 7769"/>
                </a:avLst>
              </a:prstGeom>
              <a:solidFill>
                <a:srgbClr val="42689C"/>
              </a:solidFill>
              <a:ln w="12700" algn="ctr">
                <a:solidFill>
                  <a:srgbClr val="4F718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4F718F">
                    <a:alpha val="50000"/>
                  </a:srgbClr>
                </a:outerShdw>
              </a:effectLst>
            </p:spPr>
            <p:txBody>
              <a:bodyPr vert="eaVert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AutoShape 58"/>
              <p:cNvSpPr>
                <a:spLocks noChangeArrowheads="1"/>
              </p:cNvSpPr>
              <p:nvPr/>
            </p:nvSpPr>
            <p:spPr bwMode="auto">
              <a:xfrm flipH="1">
                <a:off x="759" y="1554"/>
                <a:ext cx="1801" cy="47"/>
              </a:xfrm>
              <a:prstGeom prst="roundRect">
                <a:avLst>
                  <a:gd name="adj" fmla="val 36583"/>
                </a:avLst>
              </a:prstGeom>
              <a:solidFill>
                <a:srgbClr val="42689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59"/>
              <p:cNvSpPr>
                <a:spLocks noChangeArrowheads="1"/>
              </p:cNvSpPr>
              <p:nvPr/>
            </p:nvSpPr>
            <p:spPr bwMode="auto">
              <a:xfrm>
                <a:off x="749" y="1575"/>
                <a:ext cx="1812" cy="129"/>
              </a:xfrm>
              <a:prstGeom prst="rect">
                <a:avLst/>
              </a:prstGeom>
              <a:solidFill>
                <a:srgbClr val="42689C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AutoShape 60"/>
            <p:cNvSpPr>
              <a:spLocks noChangeArrowheads="1"/>
            </p:cNvSpPr>
            <p:nvPr/>
          </p:nvSpPr>
          <p:spPr bwMode="auto">
            <a:xfrm>
              <a:off x="771" y="2784"/>
              <a:ext cx="1762" cy="180"/>
            </a:xfrm>
            <a:prstGeom prst="roundRect">
              <a:avLst>
                <a:gd name="adj" fmla="val 11778"/>
              </a:avLst>
            </a:prstGeom>
            <a:solidFill>
              <a:srgbClr val="42689C"/>
            </a:solidFill>
            <a:ln w="12700" algn="ctr">
              <a:noFill/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 eaLnBrk="0" hangingPunct="0"/>
              <a:r>
                <a:rPr lang="en-US" sz="1100" b="1" dirty="0" smtClean="0">
                  <a:solidFill>
                    <a:schemeClr val="bg1"/>
                  </a:solidFill>
                </a:rPr>
                <a:t>WSH </a:t>
              </a:r>
              <a:r>
                <a:rPr lang="en-US" sz="1100" b="1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75" name="Line 126"/>
          <p:cNvSpPr>
            <a:spLocks noChangeShapeType="1"/>
          </p:cNvSpPr>
          <p:nvPr/>
        </p:nvSpPr>
        <p:spPr bwMode="gray">
          <a:xfrm flipV="1">
            <a:off x="2362200" y="1219200"/>
            <a:ext cx="731838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7" name="Line 121"/>
          <p:cNvSpPr>
            <a:spLocks noChangeShapeType="1"/>
          </p:cNvSpPr>
          <p:nvPr/>
        </p:nvSpPr>
        <p:spPr bwMode="gray">
          <a:xfrm flipH="1" flipV="1">
            <a:off x="5661024" y="1212673"/>
            <a:ext cx="1710897" cy="9702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 bwMode="auto">
          <a:xfrm>
            <a:off x="7391400" y="1005126"/>
            <a:ext cx="577127" cy="442674"/>
          </a:xfrm>
          <a:prstGeom prst="round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="1" dirty="0">
                <a:solidFill>
                  <a:schemeClr val="accent3"/>
                </a:solidFill>
              </a:rPr>
              <a:t>WS </a:t>
            </a:r>
          </a:p>
          <a:p>
            <a:pPr>
              <a:defRPr/>
            </a:pPr>
            <a:r>
              <a:rPr lang="en-US" sz="1000" b="1" dirty="0">
                <a:solidFill>
                  <a:schemeClr val="accent3"/>
                </a:solidFill>
              </a:rPr>
              <a:t>Client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E27D9AAA-02D4-4D54-8610-458B07DEC4D7}" type="datetime1">
              <a:rPr lang="en-US" smtClean="0"/>
              <a:t>3/27/2015</a:t>
            </a:fld>
            <a:endParaRPr lang="en-US" dirty="0"/>
          </a:p>
        </p:txBody>
      </p: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fr-FR" dirty="0" smtClean="0"/>
              <a:t>Communication sécurisée - Avant 9.6 : PWC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8509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0" y="1029195"/>
            <a:ext cx="8478837" cy="5486400"/>
          </a:xfrm>
        </p:spPr>
        <p:txBody>
          <a:bodyPr/>
          <a:lstStyle/>
          <a:p>
            <a:r>
              <a:rPr lang="en-US" dirty="0" smtClean="0"/>
              <a:t>All communication paths between </a:t>
            </a:r>
          </a:p>
          <a:p>
            <a:pPr marL="0" indent="0">
              <a:buNone/>
            </a:pPr>
            <a:r>
              <a:rPr lang="en-US" dirty="0" smtClean="0"/>
              <a:t>    domain and PC services</a:t>
            </a:r>
          </a:p>
          <a:p>
            <a:pPr marL="0" indent="0">
              <a:buNone/>
            </a:pPr>
            <a:r>
              <a:rPr lang="en-US" dirty="0" smtClean="0"/>
              <a:t>    (PCSF &amp; C++SF) </a:t>
            </a:r>
            <a:r>
              <a:rPr lang="en-US" dirty="0"/>
              <a:t>can be enabled </a:t>
            </a:r>
            <a:r>
              <a:rPr lang="en-US" dirty="0" smtClean="0"/>
              <a:t>for secure         </a:t>
            </a:r>
            <a:br>
              <a:rPr lang="en-US" dirty="0" smtClean="0"/>
            </a:br>
            <a:r>
              <a:rPr lang="en-US" dirty="0" smtClean="0"/>
              <a:t>    communication </a:t>
            </a:r>
          </a:p>
          <a:p>
            <a:endParaRPr lang="en-US" dirty="0" smtClean="0"/>
          </a:p>
          <a:p>
            <a:r>
              <a:rPr lang="en-US" dirty="0" smtClean="0"/>
              <a:t>Connection between Domain, Repository and associated DB/s can be secured via SSL</a:t>
            </a:r>
          </a:p>
          <a:p>
            <a:endParaRPr lang="en-US" dirty="0" smtClean="0"/>
          </a:p>
          <a:p>
            <a:r>
              <a:rPr lang="en-US" dirty="0" smtClean="0"/>
              <a:t>Enable secure communication among PC Workflow processes</a:t>
            </a:r>
          </a:p>
          <a:p>
            <a:pPr lvl="1"/>
            <a:r>
              <a:rPr lang="en-US" dirty="0" smtClean="0"/>
              <a:t>Separate flag due to performance impact</a:t>
            </a:r>
          </a:p>
          <a:p>
            <a:pPr lvl="1"/>
            <a:r>
              <a:rPr lang="en-US" dirty="0" smtClean="0"/>
              <a:t>Applicable in multi-node scenario only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84" y="75752"/>
            <a:ext cx="3170816" cy="198209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fr-FR" dirty="0" smtClean="0"/>
              <a:t>Communication sécurisée - 9.6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3623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0" y="1524000"/>
            <a:ext cx="8478837" cy="5032375"/>
          </a:xfrm>
        </p:spPr>
        <p:txBody>
          <a:bodyPr/>
          <a:lstStyle/>
          <a:p>
            <a:r>
              <a:rPr lang="en-US" dirty="0" smtClean="0"/>
              <a:t>Relational Source and Targets</a:t>
            </a:r>
          </a:p>
          <a:p>
            <a:pPr lvl="1"/>
            <a:r>
              <a:rPr lang="en-US" dirty="0" smtClean="0"/>
              <a:t>Native connectors for Oracle, DB2 &amp;  SQL Server have been certified for SSL (Secure Sockets Layer)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Kerberos can be enabled as an authentication mechanism for Oracle, DB2, SQL Server &amp; Sybase  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</a:p>
          <a:p>
            <a:pPr marL="32004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Entire </a:t>
            </a:r>
            <a:r>
              <a:rPr lang="en-US" b="1" dirty="0"/>
              <a:t>INFA platform can be secured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84" y="0"/>
            <a:ext cx="3170816" cy="198209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fr-FR" dirty="0" smtClean="0"/>
              <a:t>Communication sécurisée - 9.6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515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0"/>
          </p:nvPr>
        </p:nvSpPr>
        <p:spPr>
          <a:xfrm>
            <a:off x="338137" y="914400"/>
            <a:ext cx="8474076" cy="526097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Infrastructure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</a:rPr>
              <a:t>TLS (Transport Layer Security) pour le Domain : </a:t>
            </a:r>
            <a:br>
              <a:rPr lang="fr-FR" sz="2000" dirty="0" smtClean="0">
                <a:solidFill>
                  <a:schemeClr val="tx2"/>
                </a:solidFill>
              </a:rPr>
            </a:br>
            <a:r>
              <a:rPr lang="fr-FR" sz="2000" dirty="0" smtClean="0">
                <a:solidFill>
                  <a:schemeClr val="tx2"/>
                </a:solidFill>
              </a:rPr>
              <a:t>communication chiffrée entre le Domain et les services (IDS/IDQ)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</a:rPr>
              <a:t>Verrouillage des utilisateurs Natifs &amp; LDAP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</a:rPr>
              <a:t>Authentification Native &amp; LDAP</a:t>
            </a:r>
          </a:p>
          <a:p>
            <a:pPr marL="0" indent="0">
              <a:buNone/>
            </a:pPr>
            <a:endParaRPr lang="fr-FR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Opérationnel</a:t>
            </a:r>
          </a:p>
          <a:p>
            <a:pPr lvl="1"/>
            <a:r>
              <a:rPr lang="fr-FR" sz="2000" dirty="0" err="1" smtClean="0">
                <a:solidFill>
                  <a:schemeClr val="tx2"/>
                </a:solidFill>
              </a:rPr>
              <a:t>Authorisation</a:t>
            </a:r>
            <a:r>
              <a:rPr lang="fr-FR" sz="2000" dirty="0" err="1" smtClean="0">
                <a:solidFill>
                  <a:schemeClr val="tx2"/>
                </a:solidFill>
              </a:rPr>
              <a:t>s</a:t>
            </a:r>
            <a:r>
              <a:rPr lang="fr-FR" sz="2000" dirty="0" smtClean="0">
                <a:solidFill>
                  <a:schemeClr val="tx2"/>
                </a:solidFill>
              </a:rPr>
              <a:t> détaillées </a:t>
            </a:r>
            <a:r>
              <a:rPr lang="fr-FR" sz="2000" dirty="0" smtClean="0">
                <a:solidFill>
                  <a:schemeClr val="tx2"/>
                </a:solidFill>
              </a:rPr>
              <a:t>par </a:t>
            </a:r>
            <a:r>
              <a:rPr lang="fr-FR" sz="2000" dirty="0" err="1" smtClean="0">
                <a:solidFill>
                  <a:schemeClr val="tx2"/>
                </a:solidFill>
              </a:rPr>
              <a:t>Privileges</a:t>
            </a:r>
            <a:r>
              <a:rPr lang="fr-FR" sz="2000" dirty="0" smtClean="0">
                <a:solidFill>
                  <a:schemeClr val="tx2"/>
                </a:solidFill>
              </a:rPr>
              <a:t>, Permissions, Rôles et Groupes pour </a:t>
            </a:r>
            <a:r>
              <a:rPr lang="fr-FR" sz="2000" dirty="0" err="1" smtClean="0">
                <a:solidFill>
                  <a:schemeClr val="tx2"/>
                </a:solidFill>
              </a:rPr>
              <a:t>PowerCenter</a:t>
            </a:r>
            <a:endParaRPr lang="fr-FR" sz="2000" dirty="0" smtClean="0">
              <a:solidFill>
                <a:schemeClr val="tx2"/>
              </a:solidFill>
            </a:endParaRPr>
          </a:p>
          <a:p>
            <a:pPr lvl="1"/>
            <a:r>
              <a:rPr lang="fr-FR" sz="2000" dirty="0" smtClean="0">
                <a:solidFill>
                  <a:schemeClr val="tx2"/>
                </a:solidFill>
              </a:rPr>
              <a:t>Amélioration de l’interface de gestion des permissions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</a:rPr>
              <a:t>Permissions sur les Projets IDS/IDQ</a:t>
            </a:r>
          </a:p>
          <a:p>
            <a:pPr lvl="1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en 9.0 </a:t>
            </a:r>
            <a:r>
              <a:rPr lang="fr-FR" dirty="0" smtClean="0"/>
              <a:t>&amp;</a:t>
            </a:r>
            <a:r>
              <a:rPr lang="fr-FR" dirty="0" smtClean="0"/>
              <a:t> 9.5.1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4981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2362200"/>
            <a:ext cx="8763000" cy="2145245"/>
          </a:xfrm>
        </p:spPr>
        <p:txBody>
          <a:bodyPr/>
          <a:lstStyle/>
          <a:p>
            <a:r>
              <a:rPr lang="fr-FR" sz="3200" dirty="0" smtClean="0"/>
              <a:t>Sécurité des outils clients</a:t>
            </a:r>
            <a:br>
              <a:rPr lang="fr-FR" sz="3200" dirty="0" smtClean="0"/>
            </a:br>
            <a:r>
              <a:rPr lang="fr-FR" sz="3200" dirty="0" smtClean="0"/>
              <a:t>&amp; </a:t>
            </a:r>
          </a:p>
          <a:p>
            <a:r>
              <a:rPr lang="fr-FR" sz="3200" dirty="0" smtClean="0"/>
              <a:t>Dissimulation des informations sensibles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95692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Sécurité</a:t>
            </a:r>
            <a:r>
              <a:rPr lang="en-US" dirty="0" smtClean="0"/>
              <a:t> des clients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914400"/>
            <a:ext cx="8478837" cy="5791200"/>
          </a:xfrm>
        </p:spPr>
        <p:txBody>
          <a:bodyPr/>
          <a:lstStyle/>
          <a:p>
            <a:r>
              <a:rPr lang="en-US" dirty="0" smtClean="0"/>
              <a:t>Open Web Application Security Project (OWASP)</a:t>
            </a:r>
          </a:p>
          <a:p>
            <a:pPr lvl="1"/>
            <a:r>
              <a:rPr lang="en-US" dirty="0" smtClean="0"/>
              <a:t>Open source non-profit community comprising corporations, educational org’s across the globe</a:t>
            </a:r>
          </a:p>
          <a:p>
            <a:pPr lvl="1"/>
            <a:r>
              <a:rPr lang="en-US" dirty="0" smtClean="0"/>
              <a:t>Emerging standards body</a:t>
            </a:r>
          </a:p>
          <a:p>
            <a:endParaRPr lang="en-US" sz="1800" dirty="0"/>
          </a:p>
          <a:p>
            <a:r>
              <a:rPr lang="en-US" dirty="0" smtClean="0"/>
              <a:t>Publishes Top 10 critical web application security risks every three years; 2003, 2007, 2010 &amp; 2013 </a:t>
            </a:r>
          </a:p>
          <a:p>
            <a:endParaRPr lang="en-US" sz="1800" dirty="0" smtClean="0"/>
          </a:p>
          <a:p>
            <a:r>
              <a:rPr lang="en-US" dirty="0" smtClean="0"/>
              <a:t>INFA thin Clients (Administrator &amp; Analyst Tool) have been validated against these risks and identified issues fixed within 9.6</a:t>
            </a:r>
          </a:p>
          <a:p>
            <a:pPr lvl="1"/>
            <a:r>
              <a:rPr lang="en-US" dirty="0" smtClean="0"/>
              <a:t>Note: Penetration tests from our clients typically also validate against risks from this list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0"/>
            <a:ext cx="3733800" cy="84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773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935" y="1143000"/>
            <a:ext cx="4730529" cy="493776"/>
          </a:xfrm>
        </p:spPr>
        <p:txBody>
          <a:bodyPr/>
          <a:lstStyle/>
          <a:p>
            <a:r>
              <a:rPr lang="en-US" dirty="0" smtClean="0"/>
              <a:t>OWASP 2013 Top 10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hlinkClick r:id="rId2" tooltip="Top 10 2013-A1-Injection"/>
              </a:rPr>
              <a:t>A1 Injection</a:t>
            </a:r>
            <a:endParaRPr lang="en-US" dirty="0"/>
          </a:p>
          <a:p>
            <a:r>
              <a:rPr lang="en-US" dirty="0">
                <a:hlinkClick r:id="rId3" tooltip="Top 10 2013-A2-Broken Authentication and Session Management"/>
              </a:rPr>
              <a:t>A2 Broken Authentication and Session Management</a:t>
            </a:r>
            <a:endParaRPr lang="en-US" dirty="0"/>
          </a:p>
          <a:p>
            <a:r>
              <a:rPr lang="en-US" dirty="0">
                <a:hlinkClick r:id="rId4" tooltip="Top 10 2013-A3-Cross-Site Scripting (XSS)"/>
              </a:rPr>
              <a:t>A3 Cross-Site Scripting (XSS)</a:t>
            </a:r>
            <a:endParaRPr lang="en-US" dirty="0"/>
          </a:p>
          <a:p>
            <a:r>
              <a:rPr lang="en-US" dirty="0">
                <a:hlinkClick r:id="rId5" tooltip="Top 10 2013-A4-Insecure Direct Object References"/>
              </a:rPr>
              <a:t>A4 Insecure Direct Object References</a:t>
            </a:r>
            <a:endParaRPr lang="en-US" dirty="0"/>
          </a:p>
          <a:p>
            <a:r>
              <a:rPr lang="en-US" dirty="0">
                <a:hlinkClick r:id="rId6" tooltip="Top 10 2013-A5-Security Misconfiguration"/>
              </a:rPr>
              <a:t>A5 Security Misconfiguration</a:t>
            </a:r>
            <a:endParaRPr lang="en-US" dirty="0"/>
          </a:p>
          <a:p>
            <a:r>
              <a:rPr lang="en-US" dirty="0">
                <a:hlinkClick r:id="rId7" tooltip="Top 10 2013-A6-Sensitive Data Exposure"/>
              </a:rPr>
              <a:t>A6 Sensitive Data Exposure</a:t>
            </a:r>
            <a:endParaRPr lang="en-US" dirty="0"/>
          </a:p>
          <a:p>
            <a:r>
              <a:rPr lang="en-US" dirty="0">
                <a:hlinkClick r:id="rId8" tooltip="Top 10 2013-A7-Missing Function Level Access Control"/>
              </a:rPr>
              <a:t>A7 Missing Function Level Access Control</a:t>
            </a:r>
            <a:endParaRPr lang="en-US" dirty="0"/>
          </a:p>
          <a:p>
            <a:r>
              <a:rPr lang="en-US" dirty="0">
                <a:hlinkClick r:id="rId9" tooltip="Top 10 2013-A8-Cross-Site Request Forgery (CSRF)"/>
              </a:rPr>
              <a:t>A8 Cross-Site Request Forgery (CSRF)</a:t>
            </a:r>
            <a:endParaRPr lang="en-US" dirty="0"/>
          </a:p>
          <a:p>
            <a:r>
              <a:rPr lang="en-US" dirty="0">
                <a:hlinkClick r:id="rId10" tooltip="Top 10 2013-A9-Using Components with Known Vulnerabilities"/>
              </a:rPr>
              <a:t>A9 Using Components with Known Vulnerabilities</a:t>
            </a:r>
            <a:endParaRPr lang="en-US" dirty="0"/>
          </a:p>
          <a:p>
            <a:r>
              <a:rPr lang="en-US" dirty="0">
                <a:hlinkClick r:id="rId11" tooltip="Top 10 2013-A10-Unvalidated Redirects and Forwards"/>
              </a:rPr>
              <a:t>A10 </a:t>
            </a:r>
            <a:r>
              <a:rPr lang="en-US" dirty="0" err="1">
                <a:hlinkClick r:id="rId11" tooltip="Top 10 2013-A10-Unvalidated Redirects and Forwards"/>
              </a:rPr>
              <a:t>Unvalidated</a:t>
            </a:r>
            <a:r>
              <a:rPr lang="en-US" dirty="0">
                <a:hlinkClick r:id="rId11" tooltip="Top 10 2013-A10-Unvalidated Redirects and Forwards"/>
              </a:rPr>
              <a:t> Redirects and </a:t>
            </a:r>
            <a:r>
              <a:rPr lang="en-US" dirty="0" smtClean="0">
                <a:hlinkClick r:id="rId11" tooltip="Top 10 2013-A10-Unvalidated Redirects and Forwards"/>
              </a:rPr>
              <a:t>Forwards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790700" y="6172200"/>
            <a:ext cx="6304262" cy="483428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Reference - https://www.owasp.org/index.php/Category:OWASP_Top_Ten_Project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327"/>
            <a:ext cx="3733800" cy="84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41756" y="341914"/>
            <a:ext cx="8470457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2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D3D3D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D3D3D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D3D3D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D3D3D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mtClean="0"/>
              <a:t>Sécurité des clients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51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835690"/>
          </a:xfrm>
        </p:spPr>
        <p:txBody>
          <a:bodyPr/>
          <a:lstStyle/>
          <a:p>
            <a:r>
              <a:rPr lang="en-US" dirty="0" smtClean="0"/>
              <a:t>Dissimulation </a:t>
            </a:r>
            <a:r>
              <a:rPr lang="en-US" dirty="0" err="1" smtClean="0"/>
              <a:t>d’informations</a:t>
            </a:r>
            <a:r>
              <a:rPr lang="en-US" dirty="0" smtClean="0"/>
              <a:t> </a:t>
            </a:r>
            <a:r>
              <a:rPr lang="en-US" dirty="0" err="1" smtClean="0"/>
              <a:t>sensibles</a:t>
            </a:r>
            <a:r>
              <a:rPr lang="en-US" dirty="0" smtClean="0"/>
              <a:t> </a:t>
            </a:r>
            <a:r>
              <a:rPr lang="en-US" dirty="0" err="1" smtClean="0"/>
              <a:t>PowerCenter</a:t>
            </a:r>
            <a:r>
              <a:rPr lang="en-US" dirty="0" smtClean="0"/>
              <a:t>/ </a:t>
            </a:r>
            <a:r>
              <a:rPr lang="en-US" dirty="0" smtClean="0"/>
              <a:t>Console </a:t>
            </a:r>
            <a:r>
              <a:rPr lang="en-US" dirty="0" err="1" smtClean="0"/>
              <a:t>d’administration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Passwords are treated as sensitive within our platform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Several steps taken to protect them within our clients</a:t>
            </a:r>
          </a:p>
          <a:p>
            <a:pPr lvl="1"/>
            <a:r>
              <a:rPr lang="en-US" dirty="0" smtClean="0"/>
              <a:t>Stop storing passwords within the client</a:t>
            </a:r>
          </a:p>
          <a:p>
            <a:pPr lvl="1"/>
            <a:r>
              <a:rPr lang="en-US" dirty="0" smtClean="0"/>
              <a:t>Not have it sent from the server to client to protect against ‘man in the middle’ attacks</a:t>
            </a:r>
          </a:p>
          <a:p>
            <a:pPr lvl="1"/>
            <a:r>
              <a:rPr lang="en-US" dirty="0" smtClean="0"/>
              <a:t>Passwords can still be changed from the client 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case today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329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56" y="152400"/>
            <a:ext cx="8470457" cy="914400"/>
          </a:xfrm>
        </p:spPr>
        <p:txBody>
          <a:bodyPr/>
          <a:lstStyle/>
          <a:p>
            <a:r>
              <a:rPr lang="en-US" dirty="0"/>
              <a:t>Dissimulation </a:t>
            </a:r>
            <a:r>
              <a:rPr lang="en-US" dirty="0" err="1"/>
              <a:t>d’informations</a:t>
            </a:r>
            <a:r>
              <a:rPr lang="en-US" dirty="0"/>
              <a:t> </a:t>
            </a:r>
            <a:r>
              <a:rPr lang="en-US" dirty="0" err="1"/>
              <a:t>sensibles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PowerCenter</a:t>
            </a:r>
            <a:r>
              <a:rPr lang="en-US" dirty="0"/>
              <a:t>/ </a:t>
            </a:r>
            <a:r>
              <a:rPr lang="en-US" dirty="0"/>
              <a:t>Console </a:t>
            </a:r>
            <a:r>
              <a:rPr lang="en-US" dirty="0" err="1"/>
              <a:t>d’administration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6346988" cy="5032375"/>
          </a:xfrm>
        </p:spPr>
      </p:pic>
      <p:sp>
        <p:nvSpPr>
          <p:cNvPr id="6" name="Rectangle 5"/>
          <p:cNvSpPr/>
          <p:nvPr/>
        </p:nvSpPr>
        <p:spPr>
          <a:xfrm>
            <a:off x="3352800" y="3200400"/>
            <a:ext cx="1752600" cy="457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3886200"/>
            <a:ext cx="3124200" cy="457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930242" y="1219200"/>
            <a:ext cx="1905000" cy="1447800"/>
          </a:xfrm>
          <a:prstGeom prst="wedgeRectCallout">
            <a:avLst>
              <a:gd name="adj1" fmla="val -144122"/>
              <a:gd name="adj2" fmla="val 97739"/>
            </a:avLst>
          </a:prstGeom>
          <a:solidFill>
            <a:srgbClr val="FFFFFF"/>
          </a:solidFill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 field with stars (non-editable). Not retrieved from server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949045" y="4423064"/>
            <a:ext cx="1905000" cy="1447800"/>
          </a:xfrm>
          <a:prstGeom prst="wedgeRectCallout">
            <a:avLst>
              <a:gd name="adj1" fmla="val -149109"/>
              <a:gd name="adj2" fmla="val -55645"/>
            </a:avLst>
          </a:prstGeom>
          <a:solidFill>
            <a:srgbClr val="FFFFFF"/>
          </a:solidFill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Can be modified from client via check-box</a:t>
            </a:r>
          </a:p>
        </p:txBody>
      </p:sp>
    </p:spTree>
    <p:extLst>
      <p:ext uri="{BB962C8B-B14F-4D97-AF65-F5344CB8AC3E}">
        <p14:creationId xmlns:p14="http://schemas.microsoft.com/office/powerpoint/2010/main" val="2598008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2057400"/>
            <a:ext cx="7034591" cy="2145245"/>
          </a:xfrm>
        </p:spPr>
        <p:txBody>
          <a:bodyPr/>
          <a:lstStyle/>
          <a:p>
            <a:r>
              <a:rPr lang="fr-FR" dirty="0" smtClean="0"/>
              <a:t>Nouvelle clé de chiffrement &amp;</a:t>
            </a:r>
            <a:br>
              <a:rPr lang="fr-FR" dirty="0" smtClean="0"/>
            </a:br>
            <a:r>
              <a:rPr lang="fr-FR" dirty="0" smtClean="0"/>
              <a:t>Sécurité du file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249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8474076" cy="5105400"/>
          </a:xfrm>
        </p:spPr>
        <p:txBody>
          <a:bodyPr/>
          <a:lstStyle/>
          <a:p>
            <a:r>
              <a:rPr lang="en-US" dirty="0" smtClean="0"/>
              <a:t>New encryption key specific to each INFA server installation will be introduced</a:t>
            </a:r>
          </a:p>
          <a:p>
            <a:endParaRPr lang="en-US" dirty="0" smtClean="0"/>
          </a:p>
          <a:p>
            <a:r>
              <a:rPr lang="en-US" dirty="0" smtClean="0"/>
              <a:t>Will be used to encrypt sensitive data within the Domain and Repository DB’s i.e. Server environment </a:t>
            </a:r>
          </a:p>
          <a:p>
            <a:endParaRPr lang="en-US" dirty="0" smtClean="0"/>
          </a:p>
          <a:p>
            <a:r>
              <a:rPr lang="en-US" dirty="0" smtClean="0"/>
              <a:t>Generic key still used for cases where passwords are passed over the network between client and server</a:t>
            </a:r>
          </a:p>
          <a:p>
            <a:pPr lvl="1"/>
            <a:r>
              <a:rPr lang="en-US" dirty="0" smtClean="0"/>
              <a:t>E.g. Password being passed form Administrator to Server for a connection object</a:t>
            </a:r>
          </a:p>
          <a:p>
            <a:pPr lvl="1"/>
            <a:r>
              <a:rPr lang="en-US" dirty="0" smtClean="0"/>
              <a:t>These can be secured by leveraging Kerberos authentication along with Secure communication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Nouvelle </a:t>
            </a:r>
            <a:r>
              <a:rPr lang="en-US" dirty="0" err="1" smtClean="0"/>
              <a:t>clé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chiffrement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26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0"/>
          </p:nvPr>
        </p:nvSpPr>
        <p:spPr>
          <a:xfrm>
            <a:off x="304800" y="1143000"/>
            <a:ext cx="8474076" cy="5257800"/>
          </a:xfrm>
        </p:spPr>
        <p:txBody>
          <a:bodyPr/>
          <a:lstStyle/>
          <a:p>
            <a:r>
              <a:rPr lang="en-US" dirty="0" smtClean="0"/>
              <a:t>Currently we store files with important data in secure locations within the server. Files include</a:t>
            </a:r>
          </a:p>
          <a:p>
            <a:pPr lvl="1"/>
            <a:r>
              <a:rPr lang="en-US" dirty="0" smtClean="0"/>
              <a:t>Nodemeta.xml (</a:t>
            </a:r>
            <a:r>
              <a:rPr lang="en-US" dirty="0"/>
              <a:t>$INFA_HOME/</a:t>
            </a:r>
            <a:r>
              <a:rPr lang="en-US" dirty="0" err="1"/>
              <a:t>isp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 smtClean="0"/>
              <a:t>/) </a:t>
            </a:r>
            <a:endParaRPr lang="en-US" dirty="0"/>
          </a:p>
          <a:p>
            <a:pPr lvl="1"/>
            <a:r>
              <a:rPr lang="en-US" dirty="0" smtClean="0"/>
              <a:t>Encryption key (</a:t>
            </a:r>
            <a:r>
              <a:rPr lang="en-US" dirty="0"/>
              <a:t>$INFA_HOME/</a:t>
            </a:r>
            <a:r>
              <a:rPr lang="en-US" dirty="0" err="1"/>
              <a:t>isp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/secret</a:t>
            </a:r>
            <a:r>
              <a:rPr lang="en-US" dirty="0" smtClean="0"/>
              <a:t>/)</a:t>
            </a:r>
          </a:p>
          <a:p>
            <a:pPr lvl="1"/>
            <a:r>
              <a:rPr lang="en-US" dirty="0" err="1" smtClean="0"/>
              <a:t>Keytab</a:t>
            </a:r>
            <a:r>
              <a:rPr lang="en-US" dirty="0" smtClean="0"/>
              <a:t> files (</a:t>
            </a:r>
            <a:r>
              <a:rPr lang="en-US" dirty="0"/>
              <a:t>$INFA_HOME/</a:t>
            </a:r>
            <a:r>
              <a:rPr lang="en-US" dirty="0" err="1"/>
              <a:t>isp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/secret</a:t>
            </a:r>
            <a:r>
              <a:rPr lang="en-US" dirty="0" smtClean="0"/>
              <a:t>/)</a:t>
            </a:r>
            <a:r>
              <a:rPr lang="en-US" sz="2400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Keystore</a:t>
            </a:r>
            <a:r>
              <a:rPr lang="en-US" dirty="0" smtClean="0"/>
              <a:t> (</a:t>
            </a:r>
            <a:r>
              <a:rPr lang="en-US" dirty="0"/>
              <a:t>$INFA_HOME/services/shared/security</a:t>
            </a:r>
            <a:r>
              <a:rPr lang="en-US" dirty="0" smtClean="0"/>
              <a:t>/)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Access to these files are now </a:t>
            </a:r>
            <a:r>
              <a:rPr lang="en-US" dirty="0"/>
              <a:t>protected</a:t>
            </a:r>
            <a:r>
              <a:rPr lang="en-US" dirty="0" smtClean="0"/>
              <a:t> by OS level security</a:t>
            </a:r>
          </a:p>
          <a:p>
            <a:r>
              <a:rPr lang="en-US" dirty="0" smtClean="0"/>
              <a:t>Only specific users on the server can access (Read) these files</a:t>
            </a:r>
          </a:p>
          <a:p>
            <a:pPr lvl="1"/>
            <a:r>
              <a:rPr lang="en-US" dirty="0" smtClean="0"/>
              <a:t>Refer documentation as these vary based on OS used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Sécurité</a:t>
            </a:r>
            <a:r>
              <a:rPr lang="en-US" dirty="0"/>
              <a:t> du file system</a:t>
            </a:r>
          </a:p>
        </p:txBody>
      </p:sp>
    </p:spTree>
    <p:extLst>
      <p:ext uri="{BB962C8B-B14F-4D97-AF65-F5344CB8AC3E}">
        <p14:creationId xmlns:p14="http://schemas.microsoft.com/office/powerpoint/2010/main" val="4084793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0"/>
          </p:nvPr>
        </p:nvSpPr>
        <p:spPr>
          <a:xfrm>
            <a:off x="76200" y="914400"/>
            <a:ext cx="8924925" cy="5260975"/>
          </a:xfrm>
        </p:spPr>
        <p:txBody>
          <a:bodyPr/>
          <a:lstStyle/>
          <a:p>
            <a:r>
              <a:rPr lang="en-US" dirty="0" smtClean="0"/>
              <a:t>For Windows server, if set to ‘Always Notify’ UAC (user account control) starting </a:t>
            </a:r>
            <a:r>
              <a:rPr lang="en-US" dirty="0" err="1" smtClean="0"/>
              <a:t>infaSetup</a:t>
            </a:r>
            <a:r>
              <a:rPr lang="en-US" dirty="0" smtClean="0"/>
              <a:t> commands in </a:t>
            </a:r>
            <a:r>
              <a:rPr lang="en-US" dirty="0" err="1" smtClean="0"/>
              <a:t>cmd</a:t>
            </a:r>
            <a:r>
              <a:rPr lang="en-US" dirty="0" smtClean="0"/>
              <a:t> need to be run as Administrator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pic>
        <p:nvPicPr>
          <p:cNvPr id="1026" name="Picture 1" descr="cid:image001.png@01CEDEF6.5B316D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7" y="2072244"/>
            <a:ext cx="5755033" cy="419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124200"/>
            <a:ext cx="3667125" cy="2838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0600" y="3230088"/>
            <a:ext cx="609600" cy="2286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756" y="3733800"/>
            <a:ext cx="609600" cy="2286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962400" y="2210790"/>
            <a:ext cx="1752600" cy="872836"/>
          </a:xfrm>
          <a:prstGeom prst="wedgeRectCallout">
            <a:avLst>
              <a:gd name="adj1" fmla="val -182212"/>
              <a:gd name="adj2" fmla="val 76402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Custom ‘Always notify’ setting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286000" y="4724400"/>
            <a:ext cx="1752600" cy="685800"/>
          </a:xfrm>
          <a:prstGeom prst="wedgeRectCallout">
            <a:avLst>
              <a:gd name="adj1" fmla="val -85995"/>
              <a:gd name="adj2" fmla="val -164415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Default setting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419603" y="1768434"/>
            <a:ext cx="2581522" cy="872836"/>
          </a:xfrm>
          <a:prstGeom prst="wedgeRectCallout">
            <a:avLst>
              <a:gd name="adj1" fmla="val -13450"/>
              <a:gd name="adj2" fmla="val 3417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infaSetup</a:t>
            </a:r>
            <a:r>
              <a:rPr lang="en-US" dirty="0" smtClean="0">
                <a:solidFill>
                  <a:srgbClr val="000000"/>
                </a:solidFill>
              </a:rPr>
              <a:t> commands from </a:t>
            </a:r>
            <a:r>
              <a:rPr lang="en-US" dirty="0" err="1" smtClean="0">
                <a:solidFill>
                  <a:srgbClr val="000000"/>
                </a:solidFill>
              </a:rPr>
              <a:t>cmd</a:t>
            </a:r>
            <a:r>
              <a:rPr lang="en-US" dirty="0" smtClean="0">
                <a:solidFill>
                  <a:srgbClr val="000000"/>
                </a:solidFill>
              </a:rPr>
              <a:t> need to be run as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290125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Nouveaux </a:t>
            </a:r>
            <a:r>
              <a:rPr lang="en-US" dirty="0" err="1" smtClean="0"/>
              <a:t>Privilèges</a:t>
            </a:r>
            <a:r>
              <a:rPr lang="en-US" dirty="0" smtClean="0"/>
              <a:t> </a:t>
            </a:r>
            <a:r>
              <a:rPr lang="en-US" dirty="0" err="1" smtClean="0"/>
              <a:t>d’accès</a:t>
            </a:r>
            <a:endParaRPr lang="en-US" dirty="0" smtClean="0"/>
          </a:p>
          <a:p>
            <a:r>
              <a:rPr lang="en-US" dirty="0" smtClean="0"/>
              <a:t>Analyst &amp;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0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0"/>
          </p:nvPr>
        </p:nvSpPr>
        <p:spPr>
          <a:xfrm>
            <a:off x="381000" y="1063625"/>
            <a:ext cx="8474076" cy="5184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600" dirty="0" smtClean="0"/>
              <a:t>Infrastructure</a:t>
            </a:r>
          </a:p>
          <a:p>
            <a:pPr lvl="1"/>
            <a:r>
              <a:rPr lang="fr-FR" dirty="0" smtClean="0"/>
              <a:t>Authentification SSO par </a:t>
            </a:r>
            <a:r>
              <a:rPr lang="fr-FR" dirty="0" err="1" smtClean="0"/>
              <a:t>Kerberos</a:t>
            </a:r>
            <a:endParaRPr lang="fr-FR" dirty="0" smtClean="0"/>
          </a:p>
          <a:p>
            <a:pPr lvl="1"/>
            <a:r>
              <a:rPr lang="fr-FR" dirty="0" smtClean="0"/>
              <a:t>Communications sécurisées (PWC &amp; IDS/IDQ)</a:t>
            </a:r>
          </a:p>
          <a:p>
            <a:pPr lvl="1"/>
            <a:r>
              <a:rPr lang="fr-FR" dirty="0" smtClean="0"/>
              <a:t>Connectivité</a:t>
            </a:r>
            <a:r>
              <a:rPr lang="fr-FR" dirty="0" smtClean="0"/>
              <a:t>s relationnelles</a:t>
            </a:r>
            <a:r>
              <a:rPr lang="fr-FR" dirty="0" smtClean="0"/>
              <a:t> – Certifiées pour </a:t>
            </a:r>
            <a:r>
              <a:rPr lang="fr-FR" dirty="0" err="1" smtClean="0"/>
              <a:t>Kerberos</a:t>
            </a:r>
            <a:r>
              <a:rPr lang="fr-FR" dirty="0" smtClean="0"/>
              <a:t> et SSL </a:t>
            </a:r>
          </a:p>
          <a:p>
            <a:pPr lvl="1"/>
            <a:r>
              <a:rPr lang="fr-FR" dirty="0" smtClean="0"/>
              <a:t>Sécurité des outils clients</a:t>
            </a:r>
          </a:p>
          <a:p>
            <a:pPr lvl="1"/>
            <a:r>
              <a:rPr lang="fr-FR" dirty="0" smtClean="0"/>
              <a:t>Dissimulation des informations sensibles</a:t>
            </a:r>
          </a:p>
          <a:p>
            <a:pPr lvl="1"/>
            <a:r>
              <a:rPr lang="fr-FR" dirty="0" smtClean="0"/>
              <a:t>Clé de chiffrement améliorée</a:t>
            </a:r>
          </a:p>
          <a:p>
            <a:pPr lvl="1"/>
            <a:r>
              <a:rPr lang="fr-FR" dirty="0" smtClean="0"/>
              <a:t>Sécurisation des fichiers</a:t>
            </a:r>
            <a:r>
              <a:rPr lang="fr-FR" dirty="0" smtClean="0"/>
              <a:t> sensibles de l’installation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chemeClr val="tx2"/>
                </a:solidFill>
              </a:rPr>
              <a:t>Opérationnel</a:t>
            </a:r>
            <a:endParaRPr lang="fr-FR" sz="2600" dirty="0" smtClean="0"/>
          </a:p>
          <a:p>
            <a:pPr lvl="1"/>
            <a:r>
              <a:rPr lang="fr-FR" dirty="0" smtClean="0"/>
              <a:t>Privilèges d’accès pour </a:t>
            </a:r>
            <a:r>
              <a:rPr lang="fr-FR" dirty="0" smtClean="0"/>
              <a:t>l’</a:t>
            </a:r>
            <a:r>
              <a:rPr lang="fr-FR" dirty="0" err="1" smtClean="0"/>
              <a:t>Analyst</a:t>
            </a:r>
            <a:r>
              <a:rPr lang="fr-FR" dirty="0" smtClean="0"/>
              <a:t> &amp; le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Rapport d’audit sur le Domain</a:t>
            </a:r>
            <a:endParaRPr lang="fr-FR" dirty="0" smtClean="0"/>
          </a:p>
          <a:p>
            <a:pPr lvl="1"/>
            <a:r>
              <a:rPr lang="fr-FR" dirty="0" smtClean="0"/>
              <a:t>Verrouillages des comptes administrateurs</a:t>
            </a:r>
          </a:p>
          <a:p>
            <a:pPr lvl="1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en 9.6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503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Analyst and Developer tool users will need the Access Analyst and Access Developer privileges respectively to login and access associated MRS instance</a:t>
            </a:r>
          </a:p>
          <a:p>
            <a:endParaRPr lang="en-US" dirty="0" smtClean="0"/>
          </a:p>
          <a:p>
            <a:r>
              <a:rPr lang="en-US" dirty="0" smtClean="0"/>
              <a:t>These privileges can be assigned at a group, role or user level via the Administrator tool </a:t>
            </a:r>
          </a:p>
          <a:p>
            <a:endParaRPr lang="en-US" dirty="0" smtClean="0"/>
          </a:p>
          <a:p>
            <a:r>
              <a:rPr lang="en-US" dirty="0" smtClean="0"/>
              <a:t>These are assigned at an MRS instance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Nouveaux privilèges 9.6 : </a:t>
            </a:r>
            <a:br>
              <a:rPr lang="fr-FR" dirty="0" smtClean="0"/>
            </a:br>
            <a:r>
              <a:rPr lang="fr-FR" dirty="0" smtClean="0"/>
              <a:t>Access </a:t>
            </a:r>
            <a:r>
              <a:rPr lang="fr-FR" dirty="0" err="1" smtClean="0"/>
              <a:t>Analyst</a:t>
            </a:r>
            <a:r>
              <a:rPr lang="fr-FR" dirty="0" smtClean="0"/>
              <a:t> and Access </a:t>
            </a:r>
            <a:r>
              <a:rPr lang="fr-FR" dirty="0" err="1" smtClean="0"/>
              <a:t>Developer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372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70457" cy="953486"/>
          </a:xfrm>
        </p:spPr>
        <p:txBody>
          <a:bodyPr/>
          <a:lstStyle/>
          <a:p>
            <a:r>
              <a:rPr lang="en-US" dirty="0" smtClean="0"/>
              <a:t>Access Analyst &amp; Access Developer </a:t>
            </a:r>
            <a:r>
              <a:rPr lang="en-US" dirty="0" smtClean="0"/>
              <a:t>Privileges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62000"/>
            <a:ext cx="5867400" cy="59103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228600" y="2362200"/>
            <a:ext cx="2286000" cy="1966356"/>
          </a:xfrm>
          <a:prstGeom prst="wedgeRectCallout">
            <a:avLst>
              <a:gd name="adj1" fmla="val 109038"/>
              <a:gd name="adj2" fmla="val 97334"/>
            </a:avLst>
          </a:prstGeom>
          <a:noFill/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5011387"/>
            <a:ext cx="1905000" cy="457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3048000"/>
            <a:ext cx="1752600" cy="457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1828800"/>
            <a:ext cx="3733800" cy="304800"/>
          </a:xfrm>
          <a:prstGeom prst="rect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3810000"/>
            <a:ext cx="2514600" cy="304800"/>
          </a:xfrm>
          <a:prstGeom prst="rect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512620"/>
            <a:ext cx="1981200" cy="18159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User </a:t>
            </a:r>
            <a:r>
              <a:rPr lang="en-US" dirty="0" smtClean="0">
                <a:solidFill>
                  <a:schemeClr val="bg2"/>
                </a:solidFill>
              </a:rPr>
              <a:t>has </a:t>
            </a:r>
            <a:r>
              <a:rPr lang="en-US" dirty="0" smtClean="0">
                <a:solidFill>
                  <a:schemeClr val="bg2"/>
                </a:solidFill>
              </a:rPr>
              <a:t>been assigned Access Analyst, Developer privileges on MRS instance ‘</a:t>
            </a:r>
            <a:r>
              <a:rPr lang="en-US" dirty="0" err="1" smtClean="0">
                <a:solidFill>
                  <a:schemeClr val="bg2"/>
                </a:solidFill>
              </a:rPr>
              <a:t>mrs</a:t>
            </a:r>
            <a:r>
              <a:rPr lang="en-US" dirty="0" smtClean="0">
                <a:solidFill>
                  <a:schemeClr val="bg2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798253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350" y="1294543"/>
            <a:ext cx="7414850" cy="2145245"/>
          </a:xfrm>
        </p:spPr>
        <p:txBody>
          <a:bodyPr/>
          <a:lstStyle/>
          <a:p>
            <a:r>
              <a:rPr lang="en-US" dirty="0" smtClean="0"/>
              <a:t>Rapports </a:t>
            </a:r>
            <a:r>
              <a:rPr lang="en-US" dirty="0" err="1" smtClean="0"/>
              <a:t>d’audit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17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76225" y="139700"/>
            <a:ext cx="8582025" cy="868363"/>
          </a:xfrm>
        </p:spPr>
        <p:txBody>
          <a:bodyPr/>
          <a:lstStyle/>
          <a:p>
            <a:r>
              <a:rPr lang="en-US" dirty="0"/>
              <a:t>Rapports </a:t>
            </a:r>
            <a:r>
              <a:rPr lang="en-US" dirty="0" err="1"/>
              <a:t>d’audit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le Domain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304800" y="609600"/>
            <a:ext cx="8610600" cy="59436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Ability to generate Audit reports based on domain data</a:t>
            </a:r>
          </a:p>
          <a:p>
            <a:r>
              <a:rPr lang="en-US" dirty="0" smtClean="0"/>
              <a:t>Reports Available – </a:t>
            </a:r>
          </a:p>
          <a:p>
            <a:pPr lvl="1"/>
            <a:r>
              <a:rPr lang="en-US" dirty="0" smtClean="0"/>
              <a:t>List of users and associated information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e.g. user id, name, email, phone</a:t>
            </a:r>
          </a:p>
          <a:p>
            <a:pPr lvl="1"/>
            <a:r>
              <a:rPr lang="en-US" dirty="0" smtClean="0"/>
              <a:t>Group association for user/s</a:t>
            </a:r>
          </a:p>
          <a:p>
            <a:pPr lvl="1"/>
            <a:r>
              <a:rPr lang="en-US" dirty="0" smtClean="0"/>
              <a:t>Role association for user/s</a:t>
            </a:r>
          </a:p>
          <a:p>
            <a:pPr lvl="1"/>
            <a:r>
              <a:rPr lang="en-US" dirty="0" smtClean="0"/>
              <a:t>Privileges associated with user/s</a:t>
            </a:r>
          </a:p>
          <a:p>
            <a:pPr lvl="1"/>
            <a:r>
              <a:rPr lang="en-US" dirty="0" smtClean="0"/>
              <a:t>Object Permissions with user/s</a:t>
            </a:r>
          </a:p>
          <a:p>
            <a:endParaRPr lang="en-US" dirty="0" smtClean="0"/>
          </a:p>
          <a:p>
            <a:r>
              <a:rPr lang="en-US" dirty="0"/>
              <a:t>Users with Security administration privilege can generate audit reports </a:t>
            </a:r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5262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6578208-8498-2F44-B6B8-75D12F0F2A3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7924800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62000"/>
            <a:ext cx="6934200" cy="591984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924800" y="1260764"/>
            <a:ext cx="1143000" cy="304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1752601"/>
            <a:ext cx="1928256" cy="1219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62247" y="3732808"/>
            <a:ext cx="1652897" cy="1585356"/>
          </a:xfrm>
          <a:prstGeom prst="wedgeRectCallout">
            <a:avLst>
              <a:gd name="adj1" fmla="val 5661"/>
              <a:gd name="adj2" fmla="val -95318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 types of Audit reports available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172200" y="1981200"/>
            <a:ext cx="1752600" cy="564078"/>
          </a:xfrm>
          <a:prstGeom prst="wedgeRectCallout">
            <a:avLst>
              <a:gd name="adj1" fmla="val 83401"/>
              <a:gd name="adj2" fmla="val -117096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Located within Security Tab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6225" y="139700"/>
            <a:ext cx="8582025" cy="868363"/>
          </a:xfrm>
        </p:spPr>
        <p:txBody>
          <a:bodyPr/>
          <a:lstStyle/>
          <a:p>
            <a:r>
              <a:rPr lang="en-US" dirty="0"/>
              <a:t>Rapports </a:t>
            </a:r>
            <a:r>
              <a:rPr lang="en-US" dirty="0" err="1"/>
              <a:t>d’audit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869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511254" cy="5032375"/>
          </a:xfrm>
        </p:spPr>
      </p:pic>
      <p:sp>
        <p:nvSpPr>
          <p:cNvPr id="8" name="Rectangle 7"/>
          <p:cNvSpPr/>
          <p:nvPr/>
        </p:nvSpPr>
        <p:spPr>
          <a:xfrm>
            <a:off x="7162800" y="1981200"/>
            <a:ext cx="1055048" cy="304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391400" y="4734296"/>
            <a:ext cx="1652897" cy="1585356"/>
          </a:xfrm>
          <a:prstGeom prst="wedgeRectCallout">
            <a:avLst>
              <a:gd name="adj1" fmla="val -170360"/>
              <a:gd name="adj2" fmla="val -5486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Personal Information report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162800" y="3394364"/>
            <a:ext cx="1752600" cy="872836"/>
          </a:xfrm>
          <a:prstGeom prst="wedgeRectCallout">
            <a:avLst>
              <a:gd name="adj1" fmla="val -19592"/>
              <a:gd name="adj2" fmla="val -173938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Ability to export to excel, PDF &amp; txt formats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6225" y="139700"/>
            <a:ext cx="8582025" cy="868363"/>
          </a:xfrm>
        </p:spPr>
        <p:txBody>
          <a:bodyPr/>
          <a:lstStyle/>
          <a:p>
            <a:r>
              <a:rPr lang="en-US" dirty="0"/>
              <a:t>Rapports </a:t>
            </a:r>
            <a:r>
              <a:rPr lang="en-US" dirty="0" err="1"/>
              <a:t>d’audit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67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2057400"/>
            <a:ext cx="7034591" cy="2145245"/>
          </a:xfrm>
        </p:spPr>
        <p:txBody>
          <a:bodyPr/>
          <a:lstStyle/>
          <a:p>
            <a:r>
              <a:rPr lang="en-US" dirty="0" err="1" smtClean="0"/>
              <a:t>Verrouillage</a:t>
            </a:r>
            <a:r>
              <a:rPr lang="en-US" dirty="0" smtClean="0"/>
              <a:t> des </a:t>
            </a:r>
            <a:r>
              <a:rPr lang="en-US" dirty="0" err="1" smtClean="0"/>
              <a:t>comptes</a:t>
            </a:r>
            <a:r>
              <a:rPr lang="en-US" dirty="0" smtClean="0"/>
              <a:t> </a:t>
            </a:r>
            <a:r>
              <a:rPr lang="en-US" dirty="0" err="1" smtClean="0"/>
              <a:t>administrateurs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Groupe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err="1" smtClean="0"/>
              <a:t>’administrateurs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29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Verrouillage</a:t>
            </a:r>
            <a:r>
              <a:rPr lang="en-US" dirty="0"/>
              <a:t> des </a:t>
            </a:r>
            <a:r>
              <a:rPr lang="en-US" dirty="0" err="1"/>
              <a:t>comptes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0" y="838200"/>
            <a:ext cx="8478837" cy="503237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Account lockout feature can be enabled for the domain </a:t>
            </a:r>
          </a:p>
          <a:p>
            <a:endParaRPr lang="en-US" dirty="0" smtClean="0"/>
          </a:p>
          <a:p>
            <a:r>
              <a:rPr lang="en-US" dirty="0" smtClean="0"/>
              <a:t>Administrator account/s can be included as well</a:t>
            </a:r>
          </a:p>
          <a:p>
            <a:pPr lvl="1"/>
            <a:r>
              <a:rPr lang="en-US" dirty="0" smtClean="0"/>
              <a:t>Additional option ; not enabled by default with account lockout  </a:t>
            </a:r>
          </a:p>
          <a:p>
            <a:pPr lvl="1"/>
            <a:r>
              <a:rPr lang="en-US" dirty="0" smtClean="0"/>
              <a:t>Controlled via Administrator tool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77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Verrouillage</a:t>
            </a:r>
            <a:r>
              <a:rPr lang="en-US" dirty="0"/>
              <a:t> des </a:t>
            </a:r>
            <a:r>
              <a:rPr lang="en-US" dirty="0" err="1"/>
              <a:t>comptes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7205232" cy="5032375"/>
          </a:xfrm>
        </p:spPr>
      </p:pic>
      <p:sp>
        <p:nvSpPr>
          <p:cNvPr id="8" name="Rectangle 7"/>
          <p:cNvSpPr/>
          <p:nvPr/>
        </p:nvSpPr>
        <p:spPr>
          <a:xfrm>
            <a:off x="2438400" y="4191000"/>
            <a:ext cx="2209800" cy="152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4419600"/>
            <a:ext cx="2209800" cy="152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800600" y="2009403"/>
            <a:ext cx="1905000" cy="1143000"/>
          </a:xfrm>
          <a:prstGeom prst="wedgeRectCallout">
            <a:avLst>
              <a:gd name="adj1" fmla="val -93367"/>
              <a:gd name="adj2" fmla="val 138246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Master flag to enable Account lockout for domain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860969" y="4267200"/>
            <a:ext cx="1905000" cy="1143000"/>
          </a:xfrm>
          <a:prstGeom prst="wedgeRectCallout">
            <a:avLst>
              <a:gd name="adj1" fmla="val -163809"/>
              <a:gd name="adj2" fmla="val -30066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Additional flag to enable for Administrator account</a:t>
            </a:r>
          </a:p>
        </p:txBody>
      </p:sp>
    </p:spTree>
    <p:extLst>
      <p:ext uri="{BB962C8B-B14F-4D97-AF65-F5344CB8AC3E}">
        <p14:creationId xmlns:p14="http://schemas.microsoft.com/office/powerpoint/2010/main" val="2245779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d’administrateurs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33375" y="914400"/>
            <a:ext cx="8478837" cy="5260975"/>
          </a:xfrm>
        </p:spPr>
        <p:txBody>
          <a:bodyPr/>
          <a:lstStyle/>
          <a:p>
            <a:r>
              <a:rPr lang="en-US" dirty="0" smtClean="0"/>
              <a:t>We supported only one </a:t>
            </a:r>
            <a:r>
              <a:rPr lang="en-US" dirty="0" smtClean="0"/>
              <a:t>super user for domain – ‘Administrator’</a:t>
            </a:r>
          </a:p>
          <a:p>
            <a:pPr lvl="1"/>
            <a:r>
              <a:rPr lang="en-US" dirty="0" smtClean="0"/>
              <a:t>Administrator has all privileges, permissions, roles and groups automatically applied</a:t>
            </a:r>
          </a:p>
          <a:p>
            <a:r>
              <a:rPr lang="en-US" dirty="0" smtClean="0"/>
              <a:t>With 9.6 we </a:t>
            </a:r>
            <a:r>
              <a:rPr lang="en-US" dirty="0" smtClean="0"/>
              <a:t>introduce </a:t>
            </a:r>
            <a:r>
              <a:rPr lang="en-US" dirty="0" smtClean="0"/>
              <a:t>an ‘Administrator’ group with the default Administrator user within it</a:t>
            </a:r>
          </a:p>
          <a:p>
            <a:r>
              <a:rPr lang="en-US" dirty="0" smtClean="0"/>
              <a:t>Additional users can be added to this group </a:t>
            </a:r>
          </a:p>
          <a:p>
            <a:r>
              <a:rPr lang="en-US" dirty="0" smtClean="0"/>
              <a:t>Users added to this group become super users and get all available permissions, privileges, groups and roles available within the domain assigned to them</a:t>
            </a:r>
          </a:p>
          <a:p>
            <a:r>
              <a:rPr lang="en-US" dirty="0" smtClean="0"/>
              <a:t>Only a user who is part of this group can add/remove users from the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266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Authentification SSO </a:t>
            </a:r>
            <a:br>
              <a:rPr lang="fr-FR" dirty="0" smtClean="0"/>
            </a:br>
            <a:r>
              <a:rPr lang="fr-FR" dirty="0" smtClean="0"/>
              <a:t>par </a:t>
            </a:r>
            <a:r>
              <a:rPr lang="fr-FR" dirty="0" err="1" smtClean="0"/>
              <a:t>Kerberos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01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3971925" cy="26384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5334000" cy="4448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6200" y="4821382"/>
            <a:ext cx="1371600" cy="471054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14400" y="4419600"/>
            <a:ext cx="1752600" cy="872836"/>
          </a:xfrm>
          <a:prstGeom prst="wedgeRectCallout">
            <a:avLst>
              <a:gd name="adj1" fmla="val -19592"/>
              <a:gd name="adj2" fmla="val -173938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Default ‘Administrator’ group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2971800"/>
            <a:ext cx="1143000" cy="304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172200" y="5444836"/>
            <a:ext cx="1752600" cy="872836"/>
          </a:xfrm>
          <a:prstGeom prst="wedgeRectCallout">
            <a:avLst>
              <a:gd name="adj1" fmla="val -134104"/>
              <a:gd name="adj2" fmla="val -67815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Can have additional super users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d’administrateurs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51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13991" y="2012197"/>
            <a:ext cx="7516018" cy="2833607"/>
            <a:chOff x="2298700" y="4445000"/>
            <a:chExt cx="3194050" cy="1187450"/>
          </a:xfrm>
        </p:grpSpPr>
        <p:sp>
          <p:nvSpPr>
            <p:cNvPr id="8" name="AutoShape 12"/>
            <p:cNvSpPr>
              <a:spLocks/>
            </p:cNvSpPr>
            <p:nvPr/>
          </p:nvSpPr>
          <p:spPr bwMode="auto">
            <a:xfrm>
              <a:off x="22987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5"/>
                    <a:pt x="21600" y="10801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13"/>
            <p:cNvSpPr>
              <a:spLocks/>
            </p:cNvSpPr>
            <p:nvPr/>
          </p:nvSpPr>
          <p:spPr bwMode="auto">
            <a:xfrm>
              <a:off x="25654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32" y="21598"/>
                    <a:pt x="10799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9" y="0"/>
                  </a:cubicBezTo>
                  <a:cubicBezTo>
                    <a:pt x="16729" y="-2"/>
                    <a:pt x="21600" y="4874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utoShape 14"/>
            <p:cNvSpPr>
              <a:spLocks/>
            </p:cNvSpPr>
            <p:nvPr/>
          </p:nvSpPr>
          <p:spPr bwMode="auto">
            <a:xfrm>
              <a:off x="28321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6" y="21598"/>
                    <a:pt x="10798" y="21598"/>
                  </a:cubicBezTo>
                  <a:cubicBezTo>
                    <a:pt x="4868" y="21598"/>
                    <a:pt x="0" y="16734"/>
                    <a:pt x="0" y="10800"/>
                  </a:cubicBezTo>
                  <a:cubicBezTo>
                    <a:pt x="0" y="4874"/>
                    <a:pt x="4868" y="0"/>
                    <a:pt x="10798" y="0"/>
                  </a:cubicBezTo>
                  <a:cubicBezTo>
                    <a:pt x="16726" y="-2"/>
                    <a:pt x="21600" y="4874"/>
                    <a:pt x="21600" y="10800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AutoShape 15"/>
            <p:cNvSpPr>
              <a:spLocks/>
            </p:cNvSpPr>
            <p:nvPr/>
          </p:nvSpPr>
          <p:spPr bwMode="auto">
            <a:xfrm>
              <a:off x="30861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9" y="21598"/>
                    <a:pt x="10797" y="21598"/>
                  </a:cubicBezTo>
                  <a:cubicBezTo>
                    <a:pt x="4871" y="21598"/>
                    <a:pt x="0" y="16734"/>
                    <a:pt x="0" y="10800"/>
                  </a:cubicBezTo>
                  <a:cubicBezTo>
                    <a:pt x="0" y="4874"/>
                    <a:pt x="4871" y="0"/>
                    <a:pt x="10797" y="0"/>
                  </a:cubicBezTo>
                  <a:cubicBezTo>
                    <a:pt x="16729" y="-2"/>
                    <a:pt x="21600" y="4874"/>
                    <a:pt x="21600" y="10800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utoShape 16"/>
            <p:cNvSpPr>
              <a:spLocks/>
            </p:cNvSpPr>
            <p:nvPr/>
          </p:nvSpPr>
          <p:spPr bwMode="auto">
            <a:xfrm>
              <a:off x="33528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797" y="21598"/>
                  </a:cubicBezTo>
                  <a:cubicBezTo>
                    <a:pt x="4874" y="21598"/>
                    <a:pt x="0" y="16734"/>
                    <a:pt x="0" y="10800"/>
                  </a:cubicBezTo>
                  <a:cubicBezTo>
                    <a:pt x="0" y="4874"/>
                    <a:pt x="4874" y="0"/>
                    <a:pt x="10797" y="0"/>
                  </a:cubicBezTo>
                  <a:cubicBezTo>
                    <a:pt x="16726" y="-2"/>
                    <a:pt x="21600" y="4874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AutoShape 17"/>
            <p:cNvSpPr>
              <a:spLocks/>
            </p:cNvSpPr>
            <p:nvPr/>
          </p:nvSpPr>
          <p:spPr bwMode="auto">
            <a:xfrm>
              <a:off x="36195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7" y="21600"/>
                    <a:pt x="10799" y="21600"/>
                  </a:cubicBezTo>
                  <a:cubicBezTo>
                    <a:pt x="4871" y="21600"/>
                    <a:pt x="0" y="16736"/>
                    <a:pt x="0" y="10801"/>
                  </a:cubicBezTo>
                  <a:cubicBezTo>
                    <a:pt x="0" y="4875"/>
                    <a:pt x="4871" y="0"/>
                    <a:pt x="10799" y="0"/>
                  </a:cubicBezTo>
                  <a:cubicBezTo>
                    <a:pt x="16727" y="0"/>
                    <a:pt x="21600" y="4875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AutoShape 18"/>
            <p:cNvSpPr>
              <a:spLocks/>
            </p:cNvSpPr>
            <p:nvPr/>
          </p:nvSpPr>
          <p:spPr bwMode="auto">
            <a:xfrm>
              <a:off x="38862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8" y="21598"/>
                    <a:pt x="10803" y="21598"/>
                  </a:cubicBezTo>
                  <a:cubicBezTo>
                    <a:pt x="4874" y="21598"/>
                    <a:pt x="0" y="16734"/>
                    <a:pt x="0" y="10800"/>
                  </a:cubicBezTo>
                  <a:cubicBezTo>
                    <a:pt x="0" y="4874"/>
                    <a:pt x="4874" y="0"/>
                    <a:pt x="10803" y="0"/>
                  </a:cubicBezTo>
                  <a:cubicBezTo>
                    <a:pt x="16728" y="-2"/>
                    <a:pt x="21600" y="4874"/>
                    <a:pt x="21600" y="10800"/>
                  </a:cubicBezTo>
                </a:path>
              </a:pathLst>
            </a:custGeom>
            <a:solidFill>
              <a:srgbClr val="245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utoShape 19"/>
            <p:cNvSpPr>
              <a:spLocks/>
            </p:cNvSpPr>
            <p:nvPr/>
          </p:nvSpPr>
          <p:spPr bwMode="auto">
            <a:xfrm>
              <a:off x="44069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23" y="21600"/>
                    <a:pt x="10796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796" y="0"/>
                  </a:cubicBezTo>
                  <a:cubicBezTo>
                    <a:pt x="16723" y="0"/>
                    <a:pt x="21600" y="4875"/>
                    <a:pt x="21600" y="10801"/>
                  </a:cubicBezTo>
                </a:path>
              </a:pathLst>
            </a:custGeom>
            <a:solidFill>
              <a:srgbClr val="EB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AutoShape 20"/>
            <p:cNvSpPr>
              <a:spLocks/>
            </p:cNvSpPr>
            <p:nvPr/>
          </p:nvSpPr>
          <p:spPr bwMode="auto">
            <a:xfrm>
              <a:off x="41402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1"/>
                  </a:moveTo>
                  <a:cubicBezTo>
                    <a:pt x="21600" y="16736"/>
                    <a:pt x="16731" y="21600"/>
                    <a:pt x="10800" y="21600"/>
                  </a:cubicBezTo>
                  <a:cubicBezTo>
                    <a:pt x="4869" y="21600"/>
                    <a:pt x="0" y="16736"/>
                    <a:pt x="0" y="10801"/>
                  </a:cubicBezTo>
                  <a:cubicBezTo>
                    <a:pt x="0" y="4875"/>
                    <a:pt x="4869" y="0"/>
                    <a:pt x="10800" y="0"/>
                  </a:cubicBezTo>
                  <a:cubicBezTo>
                    <a:pt x="16731" y="0"/>
                    <a:pt x="21600" y="4875"/>
                    <a:pt x="21600" y="10801"/>
                  </a:cubicBezTo>
                </a:path>
              </a:pathLst>
            </a:custGeom>
            <a:solidFill>
              <a:srgbClr val="FDD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utoShape 21"/>
            <p:cNvSpPr>
              <a:spLocks/>
            </p:cNvSpPr>
            <p:nvPr/>
          </p:nvSpPr>
          <p:spPr bwMode="auto">
            <a:xfrm>
              <a:off x="4673600" y="4445000"/>
              <a:ext cx="128588" cy="128588"/>
            </a:xfrm>
            <a:custGeom>
              <a:avLst/>
              <a:gdLst/>
              <a:ahLst/>
              <a:cxnLst/>
              <a:rect l="0" t="0" r="r" b="b"/>
              <a:pathLst>
                <a:path w="21600" h="21598">
                  <a:moveTo>
                    <a:pt x="21600" y="10800"/>
                  </a:moveTo>
                  <a:cubicBezTo>
                    <a:pt x="21600" y="16734"/>
                    <a:pt x="16727" y="21598"/>
                    <a:pt x="10796" y="21598"/>
                  </a:cubicBezTo>
                  <a:cubicBezTo>
                    <a:pt x="4869" y="21598"/>
                    <a:pt x="0" y="16734"/>
                    <a:pt x="0" y="10800"/>
                  </a:cubicBezTo>
                  <a:cubicBezTo>
                    <a:pt x="0" y="4874"/>
                    <a:pt x="4869" y="0"/>
                    <a:pt x="10796" y="0"/>
                  </a:cubicBezTo>
                  <a:cubicBezTo>
                    <a:pt x="16727" y="-2"/>
                    <a:pt x="21600" y="4874"/>
                    <a:pt x="21600" y="10800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AutoShape 22"/>
            <p:cNvSpPr>
              <a:spLocks/>
            </p:cNvSpPr>
            <p:nvPr/>
          </p:nvSpPr>
          <p:spPr bwMode="auto">
            <a:xfrm>
              <a:off x="2311400" y="4635500"/>
              <a:ext cx="3181350" cy="996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812" y="9887"/>
                  </a:moveTo>
                  <a:cubicBezTo>
                    <a:pt x="6409" y="9887"/>
                    <a:pt x="6930" y="8745"/>
                    <a:pt x="6930" y="6738"/>
                  </a:cubicBezTo>
                  <a:cubicBezTo>
                    <a:pt x="6930" y="4718"/>
                    <a:pt x="6409" y="3576"/>
                    <a:pt x="5812" y="3576"/>
                  </a:cubicBezTo>
                  <a:cubicBezTo>
                    <a:pt x="5215" y="3576"/>
                    <a:pt x="4695" y="4718"/>
                    <a:pt x="4695" y="6738"/>
                  </a:cubicBezTo>
                  <a:cubicBezTo>
                    <a:pt x="4695" y="8757"/>
                    <a:pt x="5219" y="9887"/>
                    <a:pt x="5812" y="9887"/>
                  </a:cubicBezTo>
                  <a:close/>
                  <a:moveTo>
                    <a:pt x="5812" y="5399"/>
                  </a:moveTo>
                  <a:cubicBezTo>
                    <a:pt x="6080" y="5399"/>
                    <a:pt x="6235" y="6011"/>
                    <a:pt x="6235" y="6738"/>
                  </a:cubicBezTo>
                  <a:cubicBezTo>
                    <a:pt x="6235" y="7487"/>
                    <a:pt x="6080" y="8064"/>
                    <a:pt x="5812" y="8064"/>
                  </a:cubicBezTo>
                  <a:cubicBezTo>
                    <a:pt x="5544" y="8064"/>
                    <a:pt x="5389" y="7487"/>
                    <a:pt x="5389" y="6738"/>
                  </a:cubicBezTo>
                  <a:cubicBezTo>
                    <a:pt x="5389" y="6011"/>
                    <a:pt x="5544" y="5399"/>
                    <a:pt x="5812" y="5399"/>
                  </a:cubicBezTo>
                  <a:close/>
                  <a:moveTo>
                    <a:pt x="11342" y="3576"/>
                  </a:moveTo>
                  <a:cubicBezTo>
                    <a:pt x="11089" y="3576"/>
                    <a:pt x="10839" y="3969"/>
                    <a:pt x="10713" y="4707"/>
                  </a:cubicBezTo>
                  <a:cubicBezTo>
                    <a:pt x="10579" y="3923"/>
                    <a:pt x="10348" y="3576"/>
                    <a:pt x="10080" y="3576"/>
                  </a:cubicBezTo>
                  <a:cubicBezTo>
                    <a:pt x="9841" y="3576"/>
                    <a:pt x="9650" y="3853"/>
                    <a:pt x="9494" y="4511"/>
                  </a:cubicBezTo>
                  <a:lnTo>
                    <a:pt x="9487" y="4511"/>
                  </a:lnTo>
                  <a:lnTo>
                    <a:pt x="9487" y="3772"/>
                  </a:lnTo>
                  <a:lnTo>
                    <a:pt x="8829" y="3772"/>
                  </a:lnTo>
                  <a:lnTo>
                    <a:pt x="8829" y="9691"/>
                  </a:lnTo>
                  <a:lnTo>
                    <a:pt x="9487" y="9691"/>
                  </a:lnTo>
                  <a:lnTo>
                    <a:pt x="9487" y="6865"/>
                  </a:lnTo>
                  <a:cubicBezTo>
                    <a:pt x="9487" y="6207"/>
                    <a:pt x="9487" y="5203"/>
                    <a:pt x="9780" y="5203"/>
                  </a:cubicBezTo>
                  <a:cubicBezTo>
                    <a:pt x="10073" y="5203"/>
                    <a:pt x="10073" y="6207"/>
                    <a:pt x="10073" y="6865"/>
                  </a:cubicBezTo>
                  <a:lnTo>
                    <a:pt x="10073" y="9691"/>
                  </a:lnTo>
                  <a:lnTo>
                    <a:pt x="10731" y="9691"/>
                  </a:lnTo>
                  <a:lnTo>
                    <a:pt x="10731" y="6865"/>
                  </a:lnTo>
                  <a:cubicBezTo>
                    <a:pt x="10731" y="6161"/>
                    <a:pt x="10742" y="5249"/>
                    <a:pt x="11046" y="5249"/>
                  </a:cubicBezTo>
                  <a:cubicBezTo>
                    <a:pt x="11324" y="5249"/>
                    <a:pt x="11317" y="6253"/>
                    <a:pt x="11317" y="6865"/>
                  </a:cubicBezTo>
                  <a:lnTo>
                    <a:pt x="11317" y="9691"/>
                  </a:lnTo>
                  <a:lnTo>
                    <a:pt x="11975" y="9691"/>
                  </a:lnTo>
                  <a:lnTo>
                    <a:pt x="11975" y="5918"/>
                  </a:lnTo>
                  <a:cubicBezTo>
                    <a:pt x="11975" y="4558"/>
                    <a:pt x="11812" y="3576"/>
                    <a:pt x="11342" y="3576"/>
                  </a:cubicBezTo>
                  <a:close/>
                  <a:moveTo>
                    <a:pt x="2333" y="3576"/>
                  </a:moveTo>
                  <a:cubicBezTo>
                    <a:pt x="2076" y="3576"/>
                    <a:pt x="1891" y="3818"/>
                    <a:pt x="1740" y="4534"/>
                  </a:cubicBezTo>
                  <a:lnTo>
                    <a:pt x="1732" y="4534"/>
                  </a:lnTo>
                  <a:lnTo>
                    <a:pt x="1732" y="3772"/>
                  </a:lnTo>
                  <a:lnTo>
                    <a:pt x="1074" y="3772"/>
                  </a:lnTo>
                  <a:lnTo>
                    <a:pt x="1074" y="9691"/>
                  </a:lnTo>
                  <a:lnTo>
                    <a:pt x="1732" y="9691"/>
                  </a:lnTo>
                  <a:lnTo>
                    <a:pt x="1732" y="6622"/>
                  </a:lnTo>
                  <a:cubicBezTo>
                    <a:pt x="1732" y="5884"/>
                    <a:pt x="1808" y="5249"/>
                    <a:pt x="2076" y="5249"/>
                  </a:cubicBezTo>
                  <a:cubicBezTo>
                    <a:pt x="2401" y="5249"/>
                    <a:pt x="2372" y="6242"/>
                    <a:pt x="2372" y="6807"/>
                  </a:cubicBezTo>
                  <a:lnTo>
                    <a:pt x="2372" y="9691"/>
                  </a:lnTo>
                  <a:lnTo>
                    <a:pt x="3030" y="9691"/>
                  </a:lnTo>
                  <a:lnTo>
                    <a:pt x="3030" y="6034"/>
                  </a:lnTo>
                  <a:cubicBezTo>
                    <a:pt x="3031" y="4580"/>
                    <a:pt x="2832" y="3576"/>
                    <a:pt x="2333" y="3576"/>
                  </a:cubicBezTo>
                  <a:close/>
                  <a:moveTo>
                    <a:pt x="16778" y="3773"/>
                  </a:moveTo>
                  <a:lnTo>
                    <a:pt x="16120" y="3773"/>
                  </a:lnTo>
                  <a:lnTo>
                    <a:pt x="16120" y="9691"/>
                  </a:lnTo>
                  <a:lnTo>
                    <a:pt x="16778" y="9691"/>
                  </a:lnTo>
                  <a:lnTo>
                    <a:pt x="16778" y="3773"/>
                  </a:lnTo>
                  <a:close/>
                  <a:moveTo>
                    <a:pt x="4170" y="9691"/>
                  </a:moveTo>
                  <a:lnTo>
                    <a:pt x="4170" y="5504"/>
                  </a:lnTo>
                  <a:lnTo>
                    <a:pt x="4629" y="5504"/>
                  </a:lnTo>
                  <a:lnTo>
                    <a:pt x="4629" y="3773"/>
                  </a:lnTo>
                  <a:lnTo>
                    <a:pt x="4170" y="3773"/>
                  </a:lnTo>
                  <a:lnTo>
                    <a:pt x="4170" y="2815"/>
                  </a:lnTo>
                  <a:cubicBezTo>
                    <a:pt x="4170" y="2146"/>
                    <a:pt x="4228" y="1823"/>
                    <a:pt x="4398" y="1823"/>
                  </a:cubicBezTo>
                  <a:cubicBezTo>
                    <a:pt x="4485" y="1823"/>
                    <a:pt x="4553" y="1916"/>
                    <a:pt x="4629" y="2019"/>
                  </a:cubicBezTo>
                  <a:lnTo>
                    <a:pt x="4629" y="208"/>
                  </a:lnTo>
                  <a:cubicBezTo>
                    <a:pt x="4539" y="58"/>
                    <a:pt x="4449" y="0"/>
                    <a:pt x="4347" y="0"/>
                  </a:cubicBezTo>
                  <a:cubicBezTo>
                    <a:pt x="4098" y="0"/>
                    <a:pt x="3863" y="335"/>
                    <a:pt x="3700" y="947"/>
                  </a:cubicBezTo>
                  <a:cubicBezTo>
                    <a:pt x="3519" y="1604"/>
                    <a:pt x="3512" y="2204"/>
                    <a:pt x="3512" y="3023"/>
                  </a:cubicBezTo>
                  <a:lnTo>
                    <a:pt x="3512" y="3773"/>
                  </a:lnTo>
                  <a:lnTo>
                    <a:pt x="3280" y="3773"/>
                  </a:lnTo>
                  <a:lnTo>
                    <a:pt x="3280" y="5504"/>
                  </a:lnTo>
                  <a:lnTo>
                    <a:pt x="3512" y="5504"/>
                  </a:lnTo>
                  <a:lnTo>
                    <a:pt x="3512" y="9691"/>
                  </a:lnTo>
                  <a:lnTo>
                    <a:pt x="4170" y="9691"/>
                  </a:lnTo>
                  <a:close/>
                  <a:moveTo>
                    <a:pt x="658" y="3773"/>
                  </a:moveTo>
                  <a:lnTo>
                    <a:pt x="0" y="3773"/>
                  </a:lnTo>
                  <a:lnTo>
                    <a:pt x="0" y="9691"/>
                  </a:lnTo>
                  <a:lnTo>
                    <a:pt x="658" y="9691"/>
                  </a:lnTo>
                  <a:lnTo>
                    <a:pt x="658" y="3773"/>
                  </a:lnTo>
                  <a:close/>
                  <a:moveTo>
                    <a:pt x="8601" y="5711"/>
                  </a:moveTo>
                  <a:lnTo>
                    <a:pt x="8601" y="3692"/>
                  </a:lnTo>
                  <a:lnTo>
                    <a:pt x="8474" y="3692"/>
                  </a:lnTo>
                  <a:cubicBezTo>
                    <a:pt x="8217" y="3692"/>
                    <a:pt x="8000" y="4015"/>
                    <a:pt x="7874" y="4742"/>
                  </a:cubicBezTo>
                  <a:lnTo>
                    <a:pt x="7866" y="4742"/>
                  </a:lnTo>
                  <a:lnTo>
                    <a:pt x="7866" y="3773"/>
                  </a:lnTo>
                  <a:lnTo>
                    <a:pt x="7208" y="3773"/>
                  </a:lnTo>
                  <a:lnTo>
                    <a:pt x="7208" y="9692"/>
                  </a:lnTo>
                  <a:lnTo>
                    <a:pt x="7866" y="9692"/>
                  </a:lnTo>
                  <a:lnTo>
                    <a:pt x="7866" y="7303"/>
                  </a:lnTo>
                  <a:cubicBezTo>
                    <a:pt x="7866" y="6288"/>
                    <a:pt x="7957" y="5515"/>
                    <a:pt x="8322" y="5515"/>
                  </a:cubicBezTo>
                  <a:cubicBezTo>
                    <a:pt x="8423" y="5515"/>
                    <a:pt x="8510" y="5549"/>
                    <a:pt x="8601" y="5711"/>
                  </a:cubicBezTo>
                  <a:close/>
                  <a:moveTo>
                    <a:pt x="18069" y="9887"/>
                  </a:moveTo>
                  <a:cubicBezTo>
                    <a:pt x="18229" y="9887"/>
                    <a:pt x="18388" y="9783"/>
                    <a:pt x="18532" y="9552"/>
                  </a:cubicBezTo>
                  <a:lnTo>
                    <a:pt x="18532" y="7776"/>
                  </a:lnTo>
                  <a:cubicBezTo>
                    <a:pt x="18446" y="8030"/>
                    <a:pt x="18319" y="8180"/>
                    <a:pt x="18203" y="8180"/>
                  </a:cubicBezTo>
                  <a:cubicBezTo>
                    <a:pt x="17932" y="8180"/>
                    <a:pt x="17740" y="7580"/>
                    <a:pt x="17740" y="6726"/>
                  </a:cubicBezTo>
                  <a:cubicBezTo>
                    <a:pt x="17740" y="5906"/>
                    <a:pt x="17939" y="5284"/>
                    <a:pt x="18193" y="5284"/>
                  </a:cubicBezTo>
                  <a:cubicBezTo>
                    <a:pt x="18319" y="5284"/>
                    <a:pt x="18435" y="5468"/>
                    <a:pt x="18532" y="5699"/>
                  </a:cubicBezTo>
                  <a:lnTo>
                    <a:pt x="18532" y="3923"/>
                  </a:lnTo>
                  <a:cubicBezTo>
                    <a:pt x="18402" y="3692"/>
                    <a:pt x="18250" y="3576"/>
                    <a:pt x="18099" y="3576"/>
                  </a:cubicBezTo>
                  <a:cubicBezTo>
                    <a:pt x="17516" y="3576"/>
                    <a:pt x="17060" y="4891"/>
                    <a:pt x="17060" y="6796"/>
                  </a:cubicBezTo>
                  <a:cubicBezTo>
                    <a:pt x="17060" y="8583"/>
                    <a:pt x="17520" y="9887"/>
                    <a:pt x="18069" y="9887"/>
                  </a:cubicBezTo>
                  <a:close/>
                  <a:moveTo>
                    <a:pt x="20286" y="9034"/>
                  </a:moveTo>
                  <a:lnTo>
                    <a:pt x="20294" y="9034"/>
                  </a:lnTo>
                  <a:lnTo>
                    <a:pt x="20294" y="9691"/>
                  </a:lnTo>
                  <a:lnTo>
                    <a:pt x="20952" y="9691"/>
                  </a:lnTo>
                  <a:lnTo>
                    <a:pt x="20952" y="3773"/>
                  </a:lnTo>
                  <a:lnTo>
                    <a:pt x="20294" y="3773"/>
                  </a:lnTo>
                  <a:lnTo>
                    <a:pt x="20294" y="4350"/>
                  </a:lnTo>
                  <a:cubicBezTo>
                    <a:pt x="20156" y="3831"/>
                    <a:pt x="19932" y="3576"/>
                    <a:pt x="19719" y="3576"/>
                  </a:cubicBezTo>
                  <a:cubicBezTo>
                    <a:pt x="19169" y="3576"/>
                    <a:pt x="18789" y="5030"/>
                    <a:pt x="18789" y="6726"/>
                  </a:cubicBezTo>
                  <a:cubicBezTo>
                    <a:pt x="18789" y="8422"/>
                    <a:pt x="19176" y="9887"/>
                    <a:pt x="19726" y="9887"/>
                  </a:cubicBezTo>
                  <a:cubicBezTo>
                    <a:pt x="19943" y="9887"/>
                    <a:pt x="20171" y="9623"/>
                    <a:pt x="20286" y="9034"/>
                  </a:cubicBezTo>
                  <a:close/>
                  <a:moveTo>
                    <a:pt x="19892" y="8064"/>
                  </a:moveTo>
                  <a:cubicBezTo>
                    <a:pt x="19625" y="8064"/>
                    <a:pt x="19469" y="7487"/>
                    <a:pt x="19469" y="6738"/>
                  </a:cubicBezTo>
                  <a:cubicBezTo>
                    <a:pt x="19469" y="6010"/>
                    <a:pt x="19625" y="5399"/>
                    <a:pt x="19892" y="5399"/>
                  </a:cubicBezTo>
                  <a:cubicBezTo>
                    <a:pt x="20160" y="5399"/>
                    <a:pt x="20315" y="6011"/>
                    <a:pt x="20315" y="6738"/>
                  </a:cubicBezTo>
                  <a:cubicBezTo>
                    <a:pt x="20315" y="7487"/>
                    <a:pt x="20160" y="8064"/>
                    <a:pt x="19892" y="8064"/>
                  </a:cubicBezTo>
                  <a:close/>
                  <a:moveTo>
                    <a:pt x="14416" y="9691"/>
                  </a:moveTo>
                  <a:lnTo>
                    <a:pt x="14416" y="3773"/>
                  </a:lnTo>
                  <a:lnTo>
                    <a:pt x="13758" y="3773"/>
                  </a:lnTo>
                  <a:lnTo>
                    <a:pt x="13758" y="4350"/>
                  </a:lnTo>
                  <a:cubicBezTo>
                    <a:pt x="13621" y="3831"/>
                    <a:pt x="13397" y="3576"/>
                    <a:pt x="13183" y="3576"/>
                  </a:cubicBezTo>
                  <a:cubicBezTo>
                    <a:pt x="12633" y="3576"/>
                    <a:pt x="12254" y="5030"/>
                    <a:pt x="12254" y="6726"/>
                  </a:cubicBezTo>
                  <a:cubicBezTo>
                    <a:pt x="12254" y="8422"/>
                    <a:pt x="12641" y="9887"/>
                    <a:pt x="13191" y="9887"/>
                  </a:cubicBezTo>
                  <a:cubicBezTo>
                    <a:pt x="13407" y="9887"/>
                    <a:pt x="13635" y="9623"/>
                    <a:pt x="13751" y="9034"/>
                  </a:cubicBezTo>
                  <a:lnTo>
                    <a:pt x="13758" y="9034"/>
                  </a:lnTo>
                  <a:lnTo>
                    <a:pt x="13758" y="9691"/>
                  </a:lnTo>
                  <a:lnTo>
                    <a:pt x="14416" y="9691"/>
                  </a:lnTo>
                  <a:close/>
                  <a:moveTo>
                    <a:pt x="13357" y="8064"/>
                  </a:moveTo>
                  <a:cubicBezTo>
                    <a:pt x="13089" y="8064"/>
                    <a:pt x="12934" y="7487"/>
                    <a:pt x="12934" y="6738"/>
                  </a:cubicBezTo>
                  <a:cubicBezTo>
                    <a:pt x="12934" y="6010"/>
                    <a:pt x="13089" y="5399"/>
                    <a:pt x="13357" y="5399"/>
                  </a:cubicBezTo>
                  <a:cubicBezTo>
                    <a:pt x="13624" y="5399"/>
                    <a:pt x="13780" y="6011"/>
                    <a:pt x="13780" y="6738"/>
                  </a:cubicBezTo>
                  <a:cubicBezTo>
                    <a:pt x="13780" y="7487"/>
                    <a:pt x="13624" y="8064"/>
                    <a:pt x="13357" y="8064"/>
                  </a:cubicBezTo>
                  <a:close/>
                  <a:moveTo>
                    <a:pt x="15928" y="3773"/>
                  </a:moveTo>
                  <a:lnTo>
                    <a:pt x="15556" y="3773"/>
                  </a:lnTo>
                  <a:lnTo>
                    <a:pt x="15556" y="1996"/>
                  </a:lnTo>
                  <a:lnTo>
                    <a:pt x="14898" y="1996"/>
                  </a:lnTo>
                  <a:lnTo>
                    <a:pt x="14898" y="3773"/>
                  </a:lnTo>
                  <a:lnTo>
                    <a:pt x="14684" y="3773"/>
                  </a:lnTo>
                  <a:lnTo>
                    <a:pt x="14684" y="5504"/>
                  </a:lnTo>
                  <a:lnTo>
                    <a:pt x="14898" y="5504"/>
                  </a:lnTo>
                  <a:lnTo>
                    <a:pt x="14898" y="9691"/>
                  </a:lnTo>
                  <a:lnTo>
                    <a:pt x="15556" y="9691"/>
                  </a:lnTo>
                  <a:lnTo>
                    <a:pt x="15556" y="5504"/>
                  </a:lnTo>
                  <a:lnTo>
                    <a:pt x="15928" y="5504"/>
                  </a:lnTo>
                  <a:lnTo>
                    <a:pt x="15928" y="3773"/>
                  </a:lnTo>
                  <a:close/>
                  <a:moveTo>
                    <a:pt x="5499" y="15931"/>
                  </a:moveTo>
                  <a:cubicBezTo>
                    <a:pt x="5164" y="15931"/>
                    <a:pt x="4905" y="16749"/>
                    <a:pt x="4905" y="17813"/>
                  </a:cubicBezTo>
                  <a:cubicBezTo>
                    <a:pt x="4905" y="18884"/>
                    <a:pt x="5168" y="19726"/>
                    <a:pt x="5499" y="19726"/>
                  </a:cubicBezTo>
                  <a:cubicBezTo>
                    <a:pt x="5835" y="19726"/>
                    <a:pt x="6099" y="18870"/>
                    <a:pt x="6099" y="17813"/>
                  </a:cubicBezTo>
                  <a:cubicBezTo>
                    <a:pt x="6099" y="16756"/>
                    <a:pt x="5838" y="15931"/>
                    <a:pt x="5499" y="15931"/>
                  </a:cubicBezTo>
                  <a:close/>
                  <a:moveTo>
                    <a:pt x="5502" y="19137"/>
                  </a:moveTo>
                  <a:cubicBezTo>
                    <a:pt x="5281" y="19137"/>
                    <a:pt x="5096" y="18593"/>
                    <a:pt x="5096" y="17813"/>
                  </a:cubicBezTo>
                  <a:cubicBezTo>
                    <a:pt x="5096" y="17040"/>
                    <a:pt x="5276" y="16512"/>
                    <a:pt x="5502" y="16512"/>
                  </a:cubicBezTo>
                  <a:cubicBezTo>
                    <a:pt x="5720" y="16512"/>
                    <a:pt x="5907" y="17032"/>
                    <a:pt x="5907" y="17813"/>
                  </a:cubicBezTo>
                  <a:cubicBezTo>
                    <a:pt x="5907" y="18586"/>
                    <a:pt x="5727" y="19137"/>
                    <a:pt x="5502" y="19137"/>
                  </a:cubicBezTo>
                  <a:close/>
                  <a:moveTo>
                    <a:pt x="4209" y="15931"/>
                  </a:moveTo>
                  <a:cubicBezTo>
                    <a:pt x="4027" y="15931"/>
                    <a:pt x="3888" y="16167"/>
                    <a:pt x="3809" y="16580"/>
                  </a:cubicBezTo>
                  <a:lnTo>
                    <a:pt x="3809" y="16037"/>
                  </a:lnTo>
                  <a:lnTo>
                    <a:pt x="3617" y="16037"/>
                  </a:lnTo>
                  <a:lnTo>
                    <a:pt x="3617" y="21600"/>
                  </a:lnTo>
                  <a:lnTo>
                    <a:pt x="3809" y="21600"/>
                  </a:lnTo>
                  <a:lnTo>
                    <a:pt x="3809" y="19022"/>
                  </a:lnTo>
                  <a:cubicBezTo>
                    <a:pt x="3888" y="19496"/>
                    <a:pt x="4034" y="19726"/>
                    <a:pt x="4214" y="19726"/>
                  </a:cubicBezTo>
                  <a:cubicBezTo>
                    <a:pt x="4521" y="19726"/>
                    <a:pt x="4751" y="18946"/>
                    <a:pt x="4751" y="17798"/>
                  </a:cubicBezTo>
                  <a:cubicBezTo>
                    <a:pt x="4751" y="16688"/>
                    <a:pt x="4523" y="15931"/>
                    <a:pt x="4209" y="15931"/>
                  </a:cubicBezTo>
                  <a:close/>
                  <a:moveTo>
                    <a:pt x="4190" y="19137"/>
                  </a:moveTo>
                  <a:cubicBezTo>
                    <a:pt x="3981" y="19137"/>
                    <a:pt x="3808" y="18616"/>
                    <a:pt x="3808" y="17782"/>
                  </a:cubicBezTo>
                  <a:cubicBezTo>
                    <a:pt x="3808" y="16963"/>
                    <a:pt x="3967" y="16512"/>
                    <a:pt x="4180" y="16512"/>
                  </a:cubicBezTo>
                  <a:cubicBezTo>
                    <a:pt x="4396" y="16512"/>
                    <a:pt x="4557" y="17002"/>
                    <a:pt x="4557" y="17805"/>
                  </a:cubicBezTo>
                  <a:cubicBezTo>
                    <a:pt x="4557" y="18623"/>
                    <a:pt x="4396" y="19137"/>
                    <a:pt x="4190" y="19137"/>
                  </a:cubicBezTo>
                  <a:close/>
                  <a:moveTo>
                    <a:pt x="287" y="13841"/>
                  </a:moveTo>
                  <a:lnTo>
                    <a:pt x="2" y="13841"/>
                  </a:lnTo>
                  <a:lnTo>
                    <a:pt x="2" y="19611"/>
                  </a:lnTo>
                  <a:lnTo>
                    <a:pt x="203" y="19611"/>
                  </a:lnTo>
                  <a:lnTo>
                    <a:pt x="203" y="17063"/>
                  </a:lnTo>
                  <a:lnTo>
                    <a:pt x="287" y="17063"/>
                  </a:lnTo>
                  <a:cubicBezTo>
                    <a:pt x="695" y="17063"/>
                    <a:pt x="925" y="16528"/>
                    <a:pt x="925" y="15456"/>
                  </a:cubicBezTo>
                  <a:cubicBezTo>
                    <a:pt x="925" y="14247"/>
                    <a:pt x="659" y="13841"/>
                    <a:pt x="287" y="13841"/>
                  </a:cubicBezTo>
                  <a:close/>
                  <a:moveTo>
                    <a:pt x="292" y="16458"/>
                  </a:moveTo>
                  <a:lnTo>
                    <a:pt x="203" y="16458"/>
                  </a:lnTo>
                  <a:lnTo>
                    <a:pt x="203" y="14446"/>
                  </a:lnTo>
                  <a:lnTo>
                    <a:pt x="292" y="14446"/>
                  </a:lnTo>
                  <a:cubicBezTo>
                    <a:pt x="566" y="14446"/>
                    <a:pt x="724" y="14675"/>
                    <a:pt x="724" y="15456"/>
                  </a:cubicBezTo>
                  <a:cubicBezTo>
                    <a:pt x="724" y="16236"/>
                    <a:pt x="580" y="16458"/>
                    <a:pt x="292" y="16458"/>
                  </a:cubicBezTo>
                  <a:close/>
                  <a:moveTo>
                    <a:pt x="1767" y="18050"/>
                  </a:moveTo>
                  <a:cubicBezTo>
                    <a:pt x="1767" y="18915"/>
                    <a:pt x="1676" y="19137"/>
                    <a:pt x="1515" y="19137"/>
                  </a:cubicBezTo>
                  <a:cubicBezTo>
                    <a:pt x="1359" y="19137"/>
                    <a:pt x="1261" y="18929"/>
                    <a:pt x="1261" y="18050"/>
                  </a:cubicBezTo>
                  <a:lnTo>
                    <a:pt x="1261" y="16037"/>
                  </a:lnTo>
                  <a:lnTo>
                    <a:pt x="1069" y="16037"/>
                  </a:lnTo>
                  <a:lnTo>
                    <a:pt x="1069" y="18073"/>
                  </a:lnTo>
                  <a:cubicBezTo>
                    <a:pt x="1069" y="19236"/>
                    <a:pt x="1213" y="19726"/>
                    <a:pt x="1515" y="19726"/>
                  </a:cubicBezTo>
                  <a:cubicBezTo>
                    <a:pt x="1830" y="19726"/>
                    <a:pt x="1961" y="19183"/>
                    <a:pt x="1961" y="18073"/>
                  </a:cubicBezTo>
                  <a:lnTo>
                    <a:pt x="1961" y="16037"/>
                  </a:lnTo>
                  <a:lnTo>
                    <a:pt x="1767" y="16037"/>
                  </a:lnTo>
                  <a:lnTo>
                    <a:pt x="1767" y="18050"/>
                  </a:lnTo>
                  <a:close/>
                  <a:moveTo>
                    <a:pt x="6550" y="14591"/>
                  </a:moveTo>
                  <a:lnTo>
                    <a:pt x="6358" y="14591"/>
                  </a:lnTo>
                  <a:lnTo>
                    <a:pt x="6358" y="16037"/>
                  </a:lnTo>
                  <a:lnTo>
                    <a:pt x="6224" y="16037"/>
                  </a:lnTo>
                  <a:lnTo>
                    <a:pt x="6224" y="16588"/>
                  </a:lnTo>
                  <a:lnTo>
                    <a:pt x="6358" y="16588"/>
                  </a:lnTo>
                  <a:lnTo>
                    <a:pt x="6358" y="19611"/>
                  </a:lnTo>
                  <a:lnTo>
                    <a:pt x="6550" y="19611"/>
                  </a:lnTo>
                  <a:lnTo>
                    <a:pt x="6550" y="16588"/>
                  </a:lnTo>
                  <a:lnTo>
                    <a:pt x="6728" y="16588"/>
                  </a:lnTo>
                  <a:lnTo>
                    <a:pt x="6728" y="16037"/>
                  </a:lnTo>
                  <a:lnTo>
                    <a:pt x="6550" y="16037"/>
                  </a:lnTo>
                  <a:lnTo>
                    <a:pt x="6550" y="14591"/>
                  </a:lnTo>
                  <a:close/>
                  <a:moveTo>
                    <a:pt x="2503" y="14591"/>
                  </a:moveTo>
                  <a:lnTo>
                    <a:pt x="2312" y="14591"/>
                  </a:lnTo>
                  <a:lnTo>
                    <a:pt x="2312" y="16037"/>
                  </a:lnTo>
                  <a:lnTo>
                    <a:pt x="2177" y="16037"/>
                  </a:lnTo>
                  <a:lnTo>
                    <a:pt x="2177" y="16588"/>
                  </a:lnTo>
                  <a:lnTo>
                    <a:pt x="2312" y="16588"/>
                  </a:lnTo>
                  <a:lnTo>
                    <a:pt x="2312" y="19611"/>
                  </a:lnTo>
                  <a:lnTo>
                    <a:pt x="2503" y="19611"/>
                  </a:lnTo>
                  <a:lnTo>
                    <a:pt x="2503" y="16588"/>
                  </a:lnTo>
                  <a:lnTo>
                    <a:pt x="2681" y="16588"/>
                  </a:lnTo>
                  <a:lnTo>
                    <a:pt x="2681" y="16037"/>
                  </a:lnTo>
                  <a:lnTo>
                    <a:pt x="2503" y="16037"/>
                  </a:lnTo>
                  <a:lnTo>
                    <a:pt x="2503" y="14591"/>
                  </a:lnTo>
                  <a:close/>
                  <a:moveTo>
                    <a:pt x="11486" y="16580"/>
                  </a:moveTo>
                  <a:cubicBezTo>
                    <a:pt x="11407" y="16167"/>
                    <a:pt x="11268" y="15931"/>
                    <a:pt x="11086" y="15931"/>
                  </a:cubicBezTo>
                  <a:cubicBezTo>
                    <a:pt x="10771" y="15931"/>
                    <a:pt x="10544" y="16688"/>
                    <a:pt x="10544" y="17798"/>
                  </a:cubicBezTo>
                  <a:cubicBezTo>
                    <a:pt x="10544" y="18946"/>
                    <a:pt x="10774" y="19726"/>
                    <a:pt x="11081" y="19726"/>
                  </a:cubicBezTo>
                  <a:cubicBezTo>
                    <a:pt x="11261" y="19726"/>
                    <a:pt x="11407" y="19496"/>
                    <a:pt x="11486" y="19022"/>
                  </a:cubicBezTo>
                  <a:lnTo>
                    <a:pt x="11486" y="19611"/>
                  </a:lnTo>
                  <a:lnTo>
                    <a:pt x="11678" y="19611"/>
                  </a:lnTo>
                  <a:lnTo>
                    <a:pt x="11678" y="16037"/>
                  </a:lnTo>
                  <a:lnTo>
                    <a:pt x="11486" y="16037"/>
                  </a:lnTo>
                  <a:lnTo>
                    <a:pt x="11486" y="16580"/>
                  </a:lnTo>
                  <a:close/>
                  <a:moveTo>
                    <a:pt x="11105" y="19137"/>
                  </a:moveTo>
                  <a:cubicBezTo>
                    <a:pt x="10899" y="19137"/>
                    <a:pt x="10738" y="18623"/>
                    <a:pt x="10738" y="17805"/>
                  </a:cubicBezTo>
                  <a:cubicBezTo>
                    <a:pt x="10738" y="17002"/>
                    <a:pt x="10899" y="16512"/>
                    <a:pt x="11115" y="16512"/>
                  </a:cubicBezTo>
                  <a:cubicBezTo>
                    <a:pt x="11328" y="16512"/>
                    <a:pt x="11486" y="16964"/>
                    <a:pt x="11486" y="17782"/>
                  </a:cubicBezTo>
                  <a:cubicBezTo>
                    <a:pt x="11486" y="18617"/>
                    <a:pt x="11313" y="19137"/>
                    <a:pt x="11105" y="19137"/>
                  </a:cubicBezTo>
                  <a:close/>
                  <a:moveTo>
                    <a:pt x="19265" y="16665"/>
                  </a:moveTo>
                  <a:lnTo>
                    <a:pt x="19265" y="16037"/>
                  </a:lnTo>
                  <a:lnTo>
                    <a:pt x="19073" y="16037"/>
                  </a:lnTo>
                  <a:lnTo>
                    <a:pt x="19073" y="19611"/>
                  </a:lnTo>
                  <a:lnTo>
                    <a:pt x="19265" y="19611"/>
                  </a:lnTo>
                  <a:lnTo>
                    <a:pt x="19265" y="18066"/>
                  </a:lnTo>
                  <a:cubicBezTo>
                    <a:pt x="19265" y="16910"/>
                    <a:pt x="19387" y="16520"/>
                    <a:pt x="19550" y="16520"/>
                  </a:cubicBezTo>
                  <a:cubicBezTo>
                    <a:pt x="19584" y="16520"/>
                    <a:pt x="19617" y="16543"/>
                    <a:pt x="19649" y="16604"/>
                  </a:cubicBezTo>
                  <a:lnTo>
                    <a:pt x="19694" y="15999"/>
                  </a:lnTo>
                  <a:cubicBezTo>
                    <a:pt x="19673" y="15962"/>
                    <a:pt x="19632" y="15931"/>
                    <a:pt x="19589" y="15931"/>
                  </a:cubicBezTo>
                  <a:cubicBezTo>
                    <a:pt x="19421" y="15931"/>
                    <a:pt x="19320" y="16145"/>
                    <a:pt x="19265" y="16665"/>
                  </a:cubicBezTo>
                  <a:close/>
                  <a:moveTo>
                    <a:pt x="20776" y="16037"/>
                  </a:moveTo>
                  <a:lnTo>
                    <a:pt x="20548" y="16037"/>
                  </a:lnTo>
                  <a:lnTo>
                    <a:pt x="20068" y="17629"/>
                  </a:lnTo>
                  <a:lnTo>
                    <a:pt x="20068" y="13298"/>
                  </a:lnTo>
                  <a:lnTo>
                    <a:pt x="19876" y="13298"/>
                  </a:lnTo>
                  <a:lnTo>
                    <a:pt x="19876" y="19611"/>
                  </a:lnTo>
                  <a:lnTo>
                    <a:pt x="20068" y="19611"/>
                  </a:lnTo>
                  <a:lnTo>
                    <a:pt x="20068" y="17729"/>
                  </a:lnTo>
                  <a:lnTo>
                    <a:pt x="20582" y="19611"/>
                  </a:lnTo>
                  <a:lnTo>
                    <a:pt x="20819" y="19611"/>
                  </a:lnTo>
                  <a:lnTo>
                    <a:pt x="20272" y="17652"/>
                  </a:lnTo>
                  <a:lnTo>
                    <a:pt x="20776" y="16037"/>
                  </a:lnTo>
                  <a:close/>
                  <a:moveTo>
                    <a:pt x="16977" y="18441"/>
                  </a:moveTo>
                  <a:lnTo>
                    <a:pt x="16633" y="15870"/>
                  </a:lnTo>
                  <a:lnTo>
                    <a:pt x="16295" y="18441"/>
                  </a:lnTo>
                  <a:lnTo>
                    <a:pt x="15979" y="16037"/>
                  </a:lnTo>
                  <a:lnTo>
                    <a:pt x="15761" y="16037"/>
                  </a:lnTo>
                  <a:lnTo>
                    <a:pt x="16298" y="19772"/>
                  </a:lnTo>
                  <a:lnTo>
                    <a:pt x="16636" y="17231"/>
                  </a:lnTo>
                  <a:lnTo>
                    <a:pt x="16977" y="19772"/>
                  </a:lnTo>
                  <a:lnTo>
                    <a:pt x="17511" y="16037"/>
                  </a:lnTo>
                  <a:lnTo>
                    <a:pt x="17291" y="16037"/>
                  </a:lnTo>
                  <a:lnTo>
                    <a:pt x="16977" y="18441"/>
                  </a:lnTo>
                  <a:close/>
                  <a:moveTo>
                    <a:pt x="18219" y="15931"/>
                  </a:moveTo>
                  <a:cubicBezTo>
                    <a:pt x="17883" y="15931"/>
                    <a:pt x="17624" y="16749"/>
                    <a:pt x="17624" y="17813"/>
                  </a:cubicBezTo>
                  <a:cubicBezTo>
                    <a:pt x="17624" y="18884"/>
                    <a:pt x="17888" y="19726"/>
                    <a:pt x="18219" y="19726"/>
                  </a:cubicBezTo>
                  <a:cubicBezTo>
                    <a:pt x="18555" y="19726"/>
                    <a:pt x="18819" y="18870"/>
                    <a:pt x="18819" y="17813"/>
                  </a:cubicBezTo>
                  <a:cubicBezTo>
                    <a:pt x="18819" y="16756"/>
                    <a:pt x="18557" y="15931"/>
                    <a:pt x="18219" y="15931"/>
                  </a:cubicBezTo>
                  <a:close/>
                  <a:moveTo>
                    <a:pt x="18221" y="19137"/>
                  </a:moveTo>
                  <a:cubicBezTo>
                    <a:pt x="18001" y="19137"/>
                    <a:pt x="17816" y="18593"/>
                    <a:pt x="17816" y="17813"/>
                  </a:cubicBezTo>
                  <a:cubicBezTo>
                    <a:pt x="17816" y="17040"/>
                    <a:pt x="17996" y="16512"/>
                    <a:pt x="18221" y="16512"/>
                  </a:cubicBezTo>
                  <a:cubicBezTo>
                    <a:pt x="18440" y="16512"/>
                    <a:pt x="18627" y="17032"/>
                    <a:pt x="18627" y="17813"/>
                  </a:cubicBezTo>
                  <a:cubicBezTo>
                    <a:pt x="18627" y="18586"/>
                    <a:pt x="18447" y="19137"/>
                    <a:pt x="18221" y="19137"/>
                  </a:cubicBezTo>
                  <a:close/>
                  <a:moveTo>
                    <a:pt x="21054" y="17054"/>
                  </a:moveTo>
                  <a:lnTo>
                    <a:pt x="21105" y="17054"/>
                  </a:lnTo>
                  <a:lnTo>
                    <a:pt x="21105" y="16184"/>
                  </a:lnTo>
                  <a:lnTo>
                    <a:pt x="21208" y="16184"/>
                  </a:lnTo>
                  <a:lnTo>
                    <a:pt x="21208" y="16037"/>
                  </a:lnTo>
                  <a:lnTo>
                    <a:pt x="20949" y="16037"/>
                  </a:lnTo>
                  <a:lnTo>
                    <a:pt x="20949" y="16184"/>
                  </a:lnTo>
                  <a:lnTo>
                    <a:pt x="21054" y="16184"/>
                  </a:lnTo>
                  <a:lnTo>
                    <a:pt x="21054" y="17054"/>
                  </a:lnTo>
                  <a:close/>
                  <a:moveTo>
                    <a:pt x="21528" y="16037"/>
                  </a:moveTo>
                  <a:lnTo>
                    <a:pt x="21428" y="16783"/>
                  </a:lnTo>
                  <a:lnTo>
                    <a:pt x="21327" y="16037"/>
                  </a:lnTo>
                  <a:lnTo>
                    <a:pt x="21255" y="16037"/>
                  </a:lnTo>
                  <a:lnTo>
                    <a:pt x="21255" y="17054"/>
                  </a:lnTo>
                  <a:lnTo>
                    <a:pt x="21305" y="17054"/>
                  </a:lnTo>
                  <a:lnTo>
                    <a:pt x="21305" y="16240"/>
                  </a:lnTo>
                  <a:lnTo>
                    <a:pt x="21413" y="17054"/>
                  </a:lnTo>
                  <a:lnTo>
                    <a:pt x="21442" y="17054"/>
                  </a:lnTo>
                  <a:lnTo>
                    <a:pt x="21550" y="16238"/>
                  </a:lnTo>
                  <a:lnTo>
                    <a:pt x="21550" y="17054"/>
                  </a:lnTo>
                  <a:lnTo>
                    <a:pt x="21600" y="17054"/>
                  </a:lnTo>
                  <a:lnTo>
                    <a:pt x="21600" y="16037"/>
                  </a:lnTo>
                  <a:lnTo>
                    <a:pt x="21528" y="16037"/>
                  </a:lnTo>
                  <a:close/>
                  <a:moveTo>
                    <a:pt x="21136" y="18838"/>
                  </a:moveTo>
                  <a:cubicBezTo>
                    <a:pt x="21059" y="18838"/>
                    <a:pt x="20997" y="19037"/>
                    <a:pt x="20997" y="19282"/>
                  </a:cubicBezTo>
                  <a:cubicBezTo>
                    <a:pt x="20997" y="19519"/>
                    <a:pt x="21059" y="19725"/>
                    <a:pt x="21136" y="19725"/>
                  </a:cubicBezTo>
                  <a:cubicBezTo>
                    <a:pt x="21213" y="19725"/>
                    <a:pt x="21275" y="19526"/>
                    <a:pt x="21275" y="19282"/>
                  </a:cubicBezTo>
                  <a:cubicBezTo>
                    <a:pt x="21275" y="19037"/>
                    <a:pt x="21213" y="18838"/>
                    <a:pt x="21136" y="18838"/>
                  </a:cubicBezTo>
                  <a:close/>
                  <a:moveTo>
                    <a:pt x="9637" y="14591"/>
                  </a:moveTo>
                  <a:lnTo>
                    <a:pt x="9445" y="14591"/>
                  </a:lnTo>
                  <a:lnTo>
                    <a:pt x="9445" y="16037"/>
                  </a:lnTo>
                  <a:lnTo>
                    <a:pt x="9311" y="16037"/>
                  </a:lnTo>
                  <a:lnTo>
                    <a:pt x="9311" y="16588"/>
                  </a:lnTo>
                  <a:lnTo>
                    <a:pt x="9445" y="16588"/>
                  </a:lnTo>
                  <a:lnTo>
                    <a:pt x="9445" y="19611"/>
                  </a:lnTo>
                  <a:lnTo>
                    <a:pt x="9637" y="19611"/>
                  </a:lnTo>
                  <a:lnTo>
                    <a:pt x="9637" y="16588"/>
                  </a:lnTo>
                  <a:lnTo>
                    <a:pt x="9814" y="16588"/>
                  </a:lnTo>
                  <a:lnTo>
                    <a:pt x="9814" y="16037"/>
                  </a:lnTo>
                  <a:lnTo>
                    <a:pt x="9637" y="16037"/>
                  </a:lnTo>
                  <a:lnTo>
                    <a:pt x="9637" y="14591"/>
                  </a:lnTo>
                  <a:close/>
                  <a:moveTo>
                    <a:pt x="7380" y="15931"/>
                  </a:moveTo>
                  <a:cubicBezTo>
                    <a:pt x="7080" y="15931"/>
                    <a:pt x="6828" y="16696"/>
                    <a:pt x="6828" y="17805"/>
                  </a:cubicBezTo>
                  <a:cubicBezTo>
                    <a:pt x="6828" y="18929"/>
                    <a:pt x="7037" y="19725"/>
                    <a:pt x="7382" y="19725"/>
                  </a:cubicBezTo>
                  <a:cubicBezTo>
                    <a:pt x="7620" y="19725"/>
                    <a:pt x="7790" y="19397"/>
                    <a:pt x="7891" y="18784"/>
                  </a:cubicBezTo>
                  <a:lnTo>
                    <a:pt x="7730" y="18516"/>
                  </a:lnTo>
                  <a:cubicBezTo>
                    <a:pt x="7658" y="18968"/>
                    <a:pt x="7533" y="19137"/>
                    <a:pt x="7385" y="19137"/>
                  </a:cubicBezTo>
                  <a:cubicBezTo>
                    <a:pt x="7185" y="19137"/>
                    <a:pt x="7034" y="18747"/>
                    <a:pt x="7020" y="17920"/>
                  </a:cubicBezTo>
                  <a:lnTo>
                    <a:pt x="7920" y="17920"/>
                  </a:lnTo>
                  <a:lnTo>
                    <a:pt x="7920" y="17706"/>
                  </a:lnTo>
                  <a:cubicBezTo>
                    <a:pt x="7920" y="16619"/>
                    <a:pt x="7692" y="15931"/>
                    <a:pt x="7380" y="15931"/>
                  </a:cubicBezTo>
                  <a:close/>
                  <a:moveTo>
                    <a:pt x="7025" y="17484"/>
                  </a:moveTo>
                  <a:cubicBezTo>
                    <a:pt x="7049" y="16841"/>
                    <a:pt x="7210" y="16512"/>
                    <a:pt x="7380" y="16512"/>
                  </a:cubicBezTo>
                  <a:cubicBezTo>
                    <a:pt x="7574" y="16512"/>
                    <a:pt x="7708" y="16865"/>
                    <a:pt x="7728" y="17484"/>
                  </a:cubicBezTo>
                  <a:lnTo>
                    <a:pt x="7025" y="17484"/>
                  </a:lnTo>
                  <a:close/>
                  <a:moveTo>
                    <a:pt x="8725" y="15931"/>
                  </a:moveTo>
                  <a:cubicBezTo>
                    <a:pt x="8548" y="15931"/>
                    <a:pt x="8430" y="16152"/>
                    <a:pt x="8366" y="16566"/>
                  </a:cubicBezTo>
                  <a:lnTo>
                    <a:pt x="8366" y="16037"/>
                  </a:lnTo>
                  <a:lnTo>
                    <a:pt x="8174" y="16037"/>
                  </a:lnTo>
                  <a:lnTo>
                    <a:pt x="8174" y="19611"/>
                  </a:lnTo>
                  <a:lnTo>
                    <a:pt x="8366" y="19611"/>
                  </a:lnTo>
                  <a:lnTo>
                    <a:pt x="8366" y="17897"/>
                  </a:lnTo>
                  <a:cubicBezTo>
                    <a:pt x="8366" y="16917"/>
                    <a:pt x="8478" y="16474"/>
                    <a:pt x="8661" y="16474"/>
                  </a:cubicBezTo>
                  <a:cubicBezTo>
                    <a:pt x="8821" y="16474"/>
                    <a:pt x="8903" y="16756"/>
                    <a:pt x="8903" y="17476"/>
                  </a:cubicBezTo>
                  <a:lnTo>
                    <a:pt x="8903" y="19611"/>
                  </a:lnTo>
                  <a:lnTo>
                    <a:pt x="9095" y="19611"/>
                  </a:lnTo>
                  <a:lnTo>
                    <a:pt x="9095" y="17308"/>
                  </a:lnTo>
                  <a:cubicBezTo>
                    <a:pt x="9095" y="16382"/>
                    <a:pt x="8939" y="15931"/>
                    <a:pt x="8725" y="15931"/>
                  </a:cubicBezTo>
                  <a:close/>
                  <a:moveTo>
                    <a:pt x="10057" y="19611"/>
                  </a:moveTo>
                  <a:lnTo>
                    <a:pt x="10249" y="19611"/>
                  </a:lnTo>
                  <a:lnTo>
                    <a:pt x="10249" y="16037"/>
                  </a:lnTo>
                  <a:lnTo>
                    <a:pt x="10057" y="16037"/>
                  </a:lnTo>
                  <a:lnTo>
                    <a:pt x="10057" y="19611"/>
                  </a:lnTo>
                  <a:close/>
                  <a:moveTo>
                    <a:pt x="10153" y="14208"/>
                  </a:moveTo>
                  <a:cubicBezTo>
                    <a:pt x="10081" y="14208"/>
                    <a:pt x="10021" y="14400"/>
                    <a:pt x="10021" y="14630"/>
                  </a:cubicBezTo>
                  <a:cubicBezTo>
                    <a:pt x="10021" y="14859"/>
                    <a:pt x="10081" y="15050"/>
                    <a:pt x="10153" y="15050"/>
                  </a:cubicBezTo>
                  <a:cubicBezTo>
                    <a:pt x="10224" y="15050"/>
                    <a:pt x="10285" y="14859"/>
                    <a:pt x="10285" y="14630"/>
                  </a:cubicBezTo>
                  <a:cubicBezTo>
                    <a:pt x="10285" y="14400"/>
                    <a:pt x="10224" y="14208"/>
                    <a:pt x="10153" y="14208"/>
                  </a:cubicBezTo>
                  <a:close/>
                  <a:moveTo>
                    <a:pt x="14429" y="15931"/>
                  </a:moveTo>
                  <a:cubicBezTo>
                    <a:pt x="14093" y="15931"/>
                    <a:pt x="13834" y="16749"/>
                    <a:pt x="13834" y="17813"/>
                  </a:cubicBezTo>
                  <a:cubicBezTo>
                    <a:pt x="13834" y="18884"/>
                    <a:pt x="14098" y="19726"/>
                    <a:pt x="14429" y="19726"/>
                  </a:cubicBezTo>
                  <a:cubicBezTo>
                    <a:pt x="14765" y="19726"/>
                    <a:pt x="15029" y="18870"/>
                    <a:pt x="15029" y="17813"/>
                  </a:cubicBezTo>
                  <a:cubicBezTo>
                    <a:pt x="15029" y="16756"/>
                    <a:pt x="14768" y="15931"/>
                    <a:pt x="14429" y="15931"/>
                  </a:cubicBezTo>
                  <a:close/>
                  <a:moveTo>
                    <a:pt x="14432" y="19137"/>
                  </a:moveTo>
                  <a:cubicBezTo>
                    <a:pt x="14211" y="19137"/>
                    <a:pt x="14026" y="18593"/>
                    <a:pt x="14026" y="17813"/>
                  </a:cubicBezTo>
                  <a:cubicBezTo>
                    <a:pt x="14026" y="17040"/>
                    <a:pt x="14206" y="16512"/>
                    <a:pt x="14432" y="16512"/>
                  </a:cubicBezTo>
                  <a:cubicBezTo>
                    <a:pt x="14650" y="16512"/>
                    <a:pt x="14837" y="17032"/>
                    <a:pt x="14837" y="17813"/>
                  </a:cubicBezTo>
                  <a:cubicBezTo>
                    <a:pt x="14837" y="18586"/>
                    <a:pt x="14657" y="19137"/>
                    <a:pt x="14432" y="19137"/>
                  </a:cubicBezTo>
                  <a:close/>
                  <a:moveTo>
                    <a:pt x="13508" y="14591"/>
                  </a:moveTo>
                  <a:lnTo>
                    <a:pt x="13316" y="14591"/>
                  </a:lnTo>
                  <a:lnTo>
                    <a:pt x="13316" y="16037"/>
                  </a:lnTo>
                  <a:lnTo>
                    <a:pt x="13182" y="16037"/>
                  </a:lnTo>
                  <a:lnTo>
                    <a:pt x="13182" y="16588"/>
                  </a:lnTo>
                  <a:lnTo>
                    <a:pt x="13316" y="16588"/>
                  </a:lnTo>
                  <a:lnTo>
                    <a:pt x="13316" y="19611"/>
                  </a:lnTo>
                  <a:lnTo>
                    <a:pt x="13508" y="19611"/>
                  </a:lnTo>
                  <a:lnTo>
                    <a:pt x="13508" y="16588"/>
                  </a:lnTo>
                  <a:lnTo>
                    <a:pt x="13686" y="16588"/>
                  </a:lnTo>
                  <a:lnTo>
                    <a:pt x="13686" y="16037"/>
                  </a:lnTo>
                  <a:lnTo>
                    <a:pt x="13508" y="16037"/>
                  </a:lnTo>
                  <a:lnTo>
                    <a:pt x="13508" y="14591"/>
                  </a:lnTo>
                  <a:close/>
                  <a:moveTo>
                    <a:pt x="12028" y="19611"/>
                  </a:moveTo>
                  <a:lnTo>
                    <a:pt x="12220" y="19611"/>
                  </a:lnTo>
                  <a:lnTo>
                    <a:pt x="12220" y="13298"/>
                  </a:lnTo>
                  <a:lnTo>
                    <a:pt x="12028" y="13298"/>
                  </a:lnTo>
                  <a:lnTo>
                    <a:pt x="12028" y="19611"/>
                  </a:lnTo>
                  <a:close/>
                  <a:moveTo>
                    <a:pt x="12028" y="19611"/>
                  </a:moveTo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6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 &amp; Autorisation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97170" y="951615"/>
            <a:ext cx="8478837" cy="2365744"/>
          </a:xfrm>
        </p:spPr>
        <p:txBody>
          <a:bodyPr/>
          <a:lstStyle/>
          <a:p>
            <a:r>
              <a:rPr lang="en-US" b="1" dirty="0" smtClean="0"/>
              <a:t>Authentication</a:t>
            </a:r>
            <a:endParaRPr lang="en-US" b="1" dirty="0"/>
          </a:p>
          <a:p>
            <a:pPr marL="320040" lvl="1" indent="0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Authentication</a:t>
            </a:r>
            <a:r>
              <a:rPr lang="en-US" sz="2000" dirty="0" smtClean="0"/>
              <a:t> is the process of </a:t>
            </a:r>
            <a:r>
              <a:rPr lang="en-US" sz="2000" dirty="0"/>
              <a:t>confirming the </a:t>
            </a:r>
            <a:r>
              <a:rPr lang="en-US" sz="2000" dirty="0" smtClean="0"/>
              <a:t>identity </a:t>
            </a:r>
            <a:r>
              <a:rPr lang="en-US" sz="2000" dirty="0"/>
              <a:t>of a person that is attempting to access a </a:t>
            </a:r>
            <a:r>
              <a:rPr lang="en-US" sz="2000" dirty="0" smtClean="0"/>
              <a:t>system</a:t>
            </a:r>
            <a:endParaRPr lang="en-US" sz="2000" dirty="0"/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91" y="1834854"/>
            <a:ext cx="120491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8184" y="2704215"/>
            <a:ext cx="8478837" cy="236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20040" indent="-320040" algn="l" rtl="0" eaLnBrk="1" fontAlgn="base" hangingPunct="1">
              <a:spcBef>
                <a:spcPct val="0"/>
              </a:spcBef>
              <a:spcAft>
                <a:spcPts val="800"/>
              </a:spcAft>
              <a:buClr>
                <a:schemeClr val="accent2"/>
              </a:buClr>
              <a:buSzPct val="120000"/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Arial"/>
                <a:ea typeface="ヒラギノ角ゴ Pro W3" charset="0"/>
                <a:cs typeface="Arial"/>
              </a:defRPr>
            </a:lvl1pPr>
            <a:lvl2pPr marL="640080" indent="-320040" algn="l" rtl="0" eaLnBrk="1" fontAlgn="base" hangingPunct="1">
              <a:spcBef>
                <a:spcPct val="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Char char="•"/>
              <a:defRPr sz="2200" kern="1200">
                <a:solidFill>
                  <a:schemeClr val="bg2"/>
                </a:solidFill>
                <a:latin typeface="Arial"/>
                <a:ea typeface="ヒラギノ角ゴ Pro W3" charset="0"/>
                <a:cs typeface="Arial"/>
              </a:defRPr>
            </a:lvl2pPr>
            <a:lvl3pPr marL="960120" indent="-320040" algn="l" rtl="0" eaLnBrk="1" fontAlgn="base" hangingPunct="1"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/>
              <a:buChar char="•"/>
              <a:defRPr sz="2000" kern="1200">
                <a:solidFill>
                  <a:schemeClr val="bg2"/>
                </a:solidFill>
                <a:latin typeface="Arial"/>
                <a:ea typeface="ヒラギノ角ゴ Pro W3" charset="0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Arial" charset="0"/>
              <a:buChar char="•"/>
              <a:defRPr sz="1600" kern="1200">
                <a:solidFill>
                  <a:srgbClr val="3D3D3D"/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Arial" charset="0"/>
              <a:buChar char="•"/>
              <a:defRPr sz="1400" kern="1200">
                <a:solidFill>
                  <a:srgbClr val="3D3D3D"/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1C24"/>
              </a:buClr>
            </a:pPr>
            <a:r>
              <a:rPr lang="en-US" b="1" dirty="0" smtClean="0">
                <a:solidFill>
                  <a:srgbClr val="000000"/>
                </a:solidFill>
              </a:rPr>
              <a:t>Authorization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20040" lvl="1" indent="0">
              <a:buClr>
                <a:srgbClr val="254EA2"/>
              </a:buClr>
              <a:buFont typeface="Arial"/>
              <a:buNone/>
            </a:pPr>
            <a:r>
              <a:rPr lang="en-US" sz="2000" i="1" dirty="0">
                <a:solidFill>
                  <a:srgbClr val="FF0000"/>
                </a:solidFill>
              </a:rPr>
              <a:t>Authorization</a:t>
            </a:r>
            <a:r>
              <a:rPr lang="en-US" sz="2000" dirty="0">
                <a:solidFill>
                  <a:srgbClr val="000000"/>
                </a:solidFill>
              </a:rPr>
              <a:t> is the mechanism by which a system determines what level of access a particular authenticated user should have to secured resources controlled by the system</a:t>
            </a:r>
          </a:p>
          <a:p>
            <a:pPr marL="320040" lvl="1" indent="0">
              <a:buClr>
                <a:srgbClr val="254EA2"/>
              </a:buClr>
              <a:buFont typeface="Arial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20040" lvl="1" indent="0">
              <a:buClr>
                <a:srgbClr val="254EA2"/>
              </a:buClr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48" y="4115539"/>
            <a:ext cx="20955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007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 précédente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12110" y="877186"/>
            <a:ext cx="8478837" cy="2099930"/>
          </a:xfrm>
        </p:spPr>
        <p:txBody>
          <a:bodyPr/>
          <a:lstStyle/>
          <a:p>
            <a:r>
              <a:rPr lang="fr-FR" dirty="0" smtClean="0"/>
              <a:t>Native </a:t>
            </a:r>
            <a:r>
              <a:rPr lang="fr-FR" dirty="0" err="1" smtClean="0"/>
              <a:t>Authentication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Informatica </a:t>
            </a:r>
            <a:r>
              <a:rPr lang="fr-FR" sz="2000" dirty="0" err="1" smtClean="0"/>
              <a:t>natively</a:t>
            </a:r>
            <a:r>
              <a:rPr lang="fr-FR" sz="2000" dirty="0" smtClean="0"/>
              <a:t> stores all the user </a:t>
            </a:r>
            <a:r>
              <a:rPr lang="fr-FR" sz="2000" dirty="0" err="1" smtClean="0"/>
              <a:t>account</a:t>
            </a:r>
            <a:r>
              <a:rPr lang="fr-FR" sz="2000" dirty="0" smtClean="0"/>
              <a:t> information </a:t>
            </a:r>
            <a:r>
              <a:rPr lang="fr-FR" sz="2000" dirty="0" err="1" smtClean="0"/>
              <a:t>including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, </a:t>
            </a:r>
            <a:r>
              <a:rPr lang="fr-FR" sz="2000" dirty="0" err="1" smtClean="0"/>
              <a:t>passwords</a:t>
            </a:r>
            <a:r>
              <a:rPr lang="fr-FR" sz="2000" dirty="0" smtClean="0"/>
              <a:t> and groups</a:t>
            </a:r>
          </a:p>
          <a:p>
            <a:pPr lvl="1">
              <a:lnSpc>
                <a:spcPct val="150000"/>
              </a:lnSpc>
            </a:pPr>
            <a:r>
              <a:rPr lang="fr-FR" sz="2000" dirty="0" err="1" smtClean="0"/>
              <a:t>When</a:t>
            </a:r>
            <a:r>
              <a:rPr lang="fr-FR" sz="2000" dirty="0" smtClean="0"/>
              <a:t> user logs in, </a:t>
            </a:r>
            <a:r>
              <a:rPr lang="fr-FR" sz="2000" dirty="0" err="1" smtClean="0"/>
              <a:t>authentication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done</a:t>
            </a:r>
            <a:r>
              <a:rPr lang="fr-FR" sz="2000" dirty="0" smtClean="0"/>
              <a:t> by Informatica</a:t>
            </a:r>
          </a:p>
          <a:p>
            <a:pPr lvl="1"/>
            <a:endParaRPr lang="fr-FR" dirty="0"/>
          </a:p>
        </p:txBody>
      </p:sp>
      <p:pic>
        <p:nvPicPr>
          <p:cNvPr id="5" name="Picture 8" descr="C:\Users\mvenugop\AppData\Local\Microsoft\Windows\Temporary Internet Files\Content.IE5\7MXQDTBV\MC900433050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8" y="4197833"/>
            <a:ext cx="1396967" cy="134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0"/>
          <p:cNvSpPr>
            <a:spLocks noChangeArrowheads="1"/>
          </p:cNvSpPr>
          <p:nvPr/>
        </p:nvSpPr>
        <p:spPr bwMode="auto">
          <a:xfrm>
            <a:off x="120650" y="5513788"/>
            <a:ext cx="2324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>
                <a:solidFill>
                  <a:srgbClr val="000000"/>
                </a:solidFill>
              </a:rPr>
              <a:t>Informatica Client</a:t>
            </a:r>
            <a:endParaRPr lang="fr-FR" sz="2000" dirty="0">
              <a:solidFill>
                <a:srgbClr val="000000"/>
              </a:solidFill>
            </a:endParaRP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gray">
          <a:xfrm>
            <a:off x="1616149" y="4751536"/>
            <a:ext cx="1832559" cy="0"/>
          </a:xfrm>
          <a:prstGeom prst="line">
            <a:avLst/>
          </a:prstGeom>
          <a:noFill/>
          <a:ln w="31750" cap="rnd" cmpd="sng">
            <a:solidFill>
              <a:srgbClr val="254EA2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12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10763" y="3296094"/>
            <a:ext cx="5220586" cy="25704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400" dirty="0">
              <a:solidFill>
                <a:srgbClr val="B3B3B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4893" y="2955853"/>
            <a:ext cx="2307265" cy="4359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>
                <a:solidFill>
                  <a:srgbClr val="000000"/>
                </a:solidFill>
              </a:rPr>
              <a:t>Informatica Server</a:t>
            </a:r>
            <a:endParaRPr 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29740" y="3498112"/>
            <a:ext cx="2378149" cy="218381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07248" y="6166176"/>
            <a:ext cx="612775" cy="506557"/>
          </a:xfrm>
          <a:prstGeom prst="can">
            <a:avLst>
              <a:gd name="adj" fmla="val 32708"/>
            </a:avLst>
          </a:prstGeom>
          <a:noFill/>
          <a:ln w="28575" cmpd="sng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gray">
          <a:xfrm flipH="1" flipV="1">
            <a:off x="6049925" y="5427424"/>
            <a:ext cx="806303" cy="738751"/>
          </a:xfrm>
          <a:prstGeom prst="line">
            <a:avLst/>
          </a:prstGeom>
          <a:noFill/>
          <a:ln w="31750" cap="rnd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9260" y="6284397"/>
            <a:ext cx="1325525" cy="260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000000"/>
                </a:solidFill>
              </a:rPr>
              <a:t>Domain DB</a:t>
            </a: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07248" y="3498112"/>
            <a:ext cx="2133453" cy="2215731"/>
          </a:xfrm>
          <a:prstGeom prst="round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9847" y="3608536"/>
            <a:ext cx="1430078" cy="260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err="1" smtClean="0">
                <a:solidFill>
                  <a:srgbClr val="000000"/>
                </a:solidFill>
              </a:rPr>
              <a:t>Core</a:t>
            </a:r>
            <a:r>
              <a:rPr lang="fr-FR" sz="1600" dirty="0" smtClean="0">
                <a:solidFill>
                  <a:srgbClr val="000000"/>
                </a:solidFill>
              </a:rPr>
              <a:t> Services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2466" y="3587388"/>
            <a:ext cx="2075120" cy="3264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000000"/>
                </a:solidFill>
              </a:rPr>
              <a:t>Application Services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86400" y="4752564"/>
            <a:ext cx="744722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600" dirty="0" smtClean="0">
                <a:solidFill>
                  <a:prstClr val="white"/>
                </a:solidFill>
              </a:rPr>
              <a:t>UUM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66658" y="3913809"/>
            <a:ext cx="1054397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600" dirty="0" err="1" smtClean="0">
                <a:solidFill>
                  <a:prstClr val="white"/>
                </a:solidFill>
              </a:rPr>
              <a:t>Logging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73974" y="4758649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600" dirty="0" smtClean="0">
                <a:solidFill>
                  <a:prstClr val="white"/>
                </a:solidFill>
              </a:rPr>
              <a:t>MRS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14800" y="4751536"/>
            <a:ext cx="1254642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600" dirty="0" smtClean="0">
                <a:solidFill>
                  <a:prstClr val="white"/>
                </a:solidFill>
              </a:rPr>
              <a:t>Monitoring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697402" y="3952807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600" dirty="0" smtClean="0">
                <a:solidFill>
                  <a:prstClr val="white"/>
                </a:solidFill>
              </a:rPr>
              <a:t>PC- IS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73974" y="3953233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600" dirty="0" smtClean="0">
                <a:solidFill>
                  <a:prstClr val="white"/>
                </a:solidFill>
              </a:rPr>
              <a:t>CRS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97402" y="4758189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600" dirty="0" smtClean="0">
                <a:solidFill>
                  <a:prstClr val="white"/>
                </a:solidFill>
              </a:rPr>
              <a:t>DIS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254351" y="3953233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600" dirty="0" err="1" smtClean="0">
                <a:solidFill>
                  <a:prstClr val="white"/>
                </a:solidFill>
              </a:rPr>
              <a:t>Admin</a:t>
            </a:r>
            <a:endParaRPr lang="fr-F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48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90845" y="877187"/>
            <a:ext cx="8478837" cy="1919176"/>
          </a:xfrm>
        </p:spPr>
        <p:txBody>
          <a:bodyPr/>
          <a:lstStyle/>
          <a:p>
            <a:pPr lvl="0"/>
            <a:r>
              <a:rPr lang="en-US" dirty="0"/>
              <a:t>LDAP Authentication</a:t>
            </a:r>
          </a:p>
          <a:p>
            <a:pPr lvl="1"/>
            <a:r>
              <a:rPr lang="en-US" sz="2000" dirty="0"/>
              <a:t>LDAP directory stores users, passwords &amp; groups that need access to Informatica</a:t>
            </a:r>
          </a:p>
          <a:p>
            <a:pPr lvl="1"/>
            <a:r>
              <a:rPr lang="en-US" sz="2000" dirty="0"/>
              <a:t>When a user logs in, authentication is done against the associated users in the LDAP directory service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10763" y="3622704"/>
            <a:ext cx="5220586" cy="25704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B3B3B3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29740" y="3824722"/>
            <a:ext cx="2378149" cy="218381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07248" y="3824722"/>
            <a:ext cx="2133453" cy="2215731"/>
          </a:xfrm>
          <a:prstGeom prst="round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9847" y="3935146"/>
            <a:ext cx="1430078" cy="260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Core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2466" y="3913998"/>
            <a:ext cx="2075120" cy="3264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Application Services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69760" y="4240419"/>
            <a:ext cx="744722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UUM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66658" y="4240419"/>
            <a:ext cx="1054397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Logging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73974" y="5085259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MRS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14800" y="5078146"/>
            <a:ext cx="1254642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Monitoring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97402" y="4279417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PC- IS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73974" y="4279843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CRS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97402" y="5084799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DIS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15072" y="5073068"/>
            <a:ext cx="905984" cy="67486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Admin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049925" y="6293948"/>
            <a:ext cx="612775" cy="506557"/>
          </a:xfrm>
          <a:prstGeom prst="can">
            <a:avLst>
              <a:gd name="adj" fmla="val 32708"/>
            </a:avLst>
          </a:prstGeom>
          <a:noFill/>
          <a:ln w="28575" cmpd="sng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9459" y="6414580"/>
            <a:ext cx="1325525" cy="260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Domain DB</a:t>
            </a:r>
          </a:p>
        </p:txBody>
      </p:sp>
      <p:pic>
        <p:nvPicPr>
          <p:cNvPr id="20" name="Picture 8" descr="C:\Users\mvenugop\AppData\Local\Microsoft\Windows\Temporary Internet Files\Content.IE5\7MXQDTBV\MC900433050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9" y="4738159"/>
            <a:ext cx="1396967" cy="134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45"/>
          <p:cNvSpPr>
            <a:spLocks noChangeShapeType="1"/>
          </p:cNvSpPr>
          <p:nvPr/>
        </p:nvSpPr>
        <p:spPr bwMode="gray">
          <a:xfrm>
            <a:off x="1233377" y="5409281"/>
            <a:ext cx="2328530" cy="13408"/>
          </a:xfrm>
          <a:prstGeom prst="line">
            <a:avLst/>
          </a:prstGeom>
          <a:noFill/>
          <a:ln w="31750" cap="rnd" cmpd="sng">
            <a:solidFill>
              <a:srgbClr val="254EA2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2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2" name="Rectangle 70"/>
          <p:cNvSpPr>
            <a:spLocks noChangeArrowheads="1"/>
          </p:cNvSpPr>
          <p:nvPr/>
        </p:nvSpPr>
        <p:spPr bwMode="auto">
          <a:xfrm>
            <a:off x="391077" y="5893838"/>
            <a:ext cx="2324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Informatica </a:t>
            </a:r>
            <a:r>
              <a:rPr lang="en-US" sz="2000" dirty="0" smtClean="0">
                <a:solidFill>
                  <a:srgbClr val="000000"/>
                </a:solidFill>
              </a:rPr>
              <a:t>Client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886" y="3186769"/>
            <a:ext cx="2307265" cy="4359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Informatica Server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80484" y="3204680"/>
            <a:ext cx="2854084" cy="1282259"/>
            <a:chOff x="1925765" y="878158"/>
            <a:chExt cx="3946808" cy="1585439"/>
          </a:xfrm>
        </p:grpSpPr>
        <p:pic>
          <p:nvPicPr>
            <p:cNvPr id="25" name="Picture 72" descr="C:\Users\mvenugop\AppData\Local\Microsoft\Windows\Temporary Internet Files\Content.IE5\KQ3C4EBK\MC900434845[1]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363" y="924093"/>
              <a:ext cx="1599210" cy="1539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74"/>
            <p:cNvSpPr txBox="1">
              <a:spLocks noChangeArrowheads="1"/>
            </p:cNvSpPr>
            <p:nvPr/>
          </p:nvSpPr>
          <p:spPr bwMode="auto">
            <a:xfrm>
              <a:off x="1925765" y="878158"/>
              <a:ext cx="2347598" cy="49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</a:rPr>
                <a:t>LDAP Directory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Line 45"/>
          <p:cNvSpPr>
            <a:spLocks noChangeShapeType="1"/>
          </p:cNvSpPr>
          <p:nvPr/>
        </p:nvSpPr>
        <p:spPr bwMode="gray">
          <a:xfrm flipH="1" flipV="1">
            <a:off x="3317358" y="3913997"/>
            <a:ext cx="1015538" cy="574996"/>
          </a:xfrm>
          <a:prstGeom prst="line">
            <a:avLst/>
          </a:prstGeom>
          <a:noFill/>
          <a:ln w="31750" cap="rnd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gray">
          <a:xfrm flipH="1" flipV="1">
            <a:off x="5203749" y="5886434"/>
            <a:ext cx="806303" cy="738751"/>
          </a:xfrm>
          <a:prstGeom prst="line">
            <a:avLst/>
          </a:prstGeom>
          <a:noFill/>
          <a:ln w="31750" cap="rnd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fr-FR" dirty="0"/>
              <a:t>Authentification précédente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724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Provide Single Sign On (SSO) </a:t>
            </a:r>
            <a:r>
              <a:rPr lang="en-US" dirty="0" smtClean="0"/>
              <a:t>support for </a:t>
            </a:r>
            <a:r>
              <a:rPr lang="en-US" dirty="0"/>
              <a:t>Informatica </a:t>
            </a:r>
            <a:r>
              <a:rPr lang="en-US" dirty="0" smtClean="0"/>
              <a:t>platform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Support for client machines that leverage Two Factor Authentication (TFA</a:t>
            </a:r>
            <a:r>
              <a:rPr lang="en-US" dirty="0" smtClean="0"/>
              <a:t>) to SSO into platform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Leverage </a:t>
            </a:r>
            <a:r>
              <a:rPr lang="en-US" dirty="0"/>
              <a:t>industry standard authentication to achieve the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fr-FR" dirty="0" smtClean="0"/>
              <a:t>Authentification 9.6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063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/>
          <p:cNvSpPr>
            <a:spLocks noGrp="1" noChangeArrowheads="1"/>
          </p:cNvSpPr>
          <p:nvPr>
            <p:ph sz="quarter" idx="17"/>
          </p:nvPr>
        </p:nvSpPr>
        <p:spPr bwMode="auto">
          <a:xfrm>
            <a:off x="329609" y="1558688"/>
            <a:ext cx="8312481" cy="505102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Network authentication protocol that works </a:t>
            </a:r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>
                <a:solidFill>
                  <a:schemeClr val="bg1"/>
                </a:solidFill>
              </a:rPr>
              <a:t>the basis of tickets (passwords Not </a:t>
            </a:r>
            <a:r>
              <a:rPr lang="en-US" dirty="0" smtClean="0">
                <a:solidFill>
                  <a:schemeClr val="bg1"/>
                </a:solidFill>
              </a:rPr>
              <a:t>transmitted </a:t>
            </a:r>
            <a:r>
              <a:rPr lang="en-US" dirty="0">
                <a:solidFill>
                  <a:schemeClr val="bg1"/>
                </a:solidFill>
              </a:rPr>
              <a:t>over the network)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Provides </a:t>
            </a:r>
            <a:r>
              <a:rPr lang="en-US" dirty="0">
                <a:solidFill>
                  <a:schemeClr val="bg1"/>
                </a:solidFill>
              </a:rPr>
              <a:t>secure authentication between </a:t>
            </a:r>
            <a:r>
              <a:rPr lang="en-US" dirty="0" smtClean="0">
                <a:solidFill>
                  <a:schemeClr val="bg1"/>
                </a:solidFill>
              </a:rPr>
              <a:t>clients/nodes/services even on </a:t>
            </a:r>
            <a:r>
              <a:rPr lang="en-US" dirty="0">
                <a:solidFill>
                  <a:schemeClr val="bg1"/>
                </a:solidFill>
              </a:rPr>
              <a:t>an insecure network 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Requires </a:t>
            </a:r>
            <a:r>
              <a:rPr lang="en-US" dirty="0">
                <a:solidFill>
                  <a:schemeClr val="bg1"/>
                </a:solidFill>
              </a:rPr>
              <a:t>a trusted third party i.e. Kerberos </a:t>
            </a:r>
            <a:r>
              <a:rPr lang="en-US" dirty="0" smtClean="0">
                <a:solidFill>
                  <a:schemeClr val="bg1"/>
                </a:solidFill>
              </a:rPr>
              <a:t>Server that is integrated with LDAP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Centralized </a:t>
            </a:r>
            <a:r>
              <a:rPr lang="en-US" dirty="0">
                <a:solidFill>
                  <a:schemeClr val="bg1"/>
                </a:solidFill>
              </a:rPr>
              <a:t>Access control that can be used 	across applications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0"/>
            <a:ext cx="1978025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1756" y="341914"/>
            <a:ext cx="8470457" cy="493776"/>
          </a:xfrm>
        </p:spPr>
        <p:txBody>
          <a:bodyPr/>
          <a:lstStyle/>
          <a:p>
            <a:r>
              <a:rPr lang="fr-FR" dirty="0" smtClean="0"/>
              <a:t>Authentification 9.6: </a:t>
            </a:r>
            <a:r>
              <a:rPr lang="fr-FR" dirty="0" err="1" smtClean="0"/>
              <a:t>Kerberos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5389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ov_infa_PPT_template_R7_041613">
  <a:themeElements>
    <a:clrScheme name="Informatica v1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254EA2"/>
      </a:accent1>
      <a:accent2>
        <a:srgbClr val="ED1C24"/>
      </a:accent2>
      <a:accent3>
        <a:srgbClr val="FFD400"/>
      </a:accent3>
      <a:accent4>
        <a:srgbClr val="BCBDC0"/>
      </a:accent4>
      <a:accent5>
        <a:srgbClr val="939598"/>
      </a:accent5>
      <a:accent6>
        <a:srgbClr val="6D6F71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_infa_PPT_template_R7_041613">
  <a:themeElements>
    <a:clrScheme name="Informatica v1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254EA2"/>
      </a:accent1>
      <a:accent2>
        <a:srgbClr val="ED1C24"/>
      </a:accent2>
      <a:accent3>
        <a:srgbClr val="FFD400"/>
      </a:accent3>
      <a:accent4>
        <a:srgbClr val="BCBDC0"/>
      </a:accent4>
      <a:accent5>
        <a:srgbClr val="939598"/>
      </a:accent5>
      <a:accent6>
        <a:srgbClr val="6D6F71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IW13_infa_PPT_Template_FINAL">
  <a:themeElements>
    <a:clrScheme name="Informatica v7">
      <a:dk1>
        <a:srgbClr val="B3B3B3"/>
      </a:dk1>
      <a:lt1>
        <a:sysClr val="window" lastClr="FFFFFF"/>
      </a:lt1>
      <a:dk2>
        <a:srgbClr val="808080"/>
      </a:dk2>
      <a:lt2>
        <a:srgbClr val="000000"/>
      </a:lt2>
      <a:accent1>
        <a:srgbClr val="FFD400"/>
      </a:accent1>
      <a:accent2>
        <a:srgbClr val="ED1C24"/>
      </a:accent2>
      <a:accent3>
        <a:srgbClr val="254EA2"/>
      </a:accent3>
      <a:accent4>
        <a:srgbClr val="29A13D"/>
      </a:accent4>
      <a:accent5>
        <a:srgbClr val="5631A1"/>
      </a:accent5>
      <a:accent6>
        <a:srgbClr val="FF6600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IW13_infa_PPT_Template_FINAL">
  <a:themeElements>
    <a:clrScheme name="Informatica v7">
      <a:dk1>
        <a:srgbClr val="B3B3B3"/>
      </a:dk1>
      <a:lt1>
        <a:sysClr val="window" lastClr="FFFFFF"/>
      </a:lt1>
      <a:dk2>
        <a:srgbClr val="808080"/>
      </a:dk2>
      <a:lt2>
        <a:srgbClr val="000000"/>
      </a:lt2>
      <a:accent1>
        <a:srgbClr val="FFD400"/>
      </a:accent1>
      <a:accent2>
        <a:srgbClr val="ED1C24"/>
      </a:accent2>
      <a:accent3>
        <a:srgbClr val="254EA2"/>
      </a:accent3>
      <a:accent4>
        <a:srgbClr val="29A13D"/>
      </a:accent4>
      <a:accent5>
        <a:srgbClr val="5631A1"/>
      </a:accent5>
      <a:accent6>
        <a:srgbClr val="FF6600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IW13_infa_PPT_Template_FINAL">
  <a:themeElements>
    <a:clrScheme name="Informatica v7">
      <a:dk1>
        <a:srgbClr val="B3B3B3"/>
      </a:dk1>
      <a:lt1>
        <a:sysClr val="window" lastClr="FFFFFF"/>
      </a:lt1>
      <a:dk2>
        <a:srgbClr val="808080"/>
      </a:dk2>
      <a:lt2>
        <a:srgbClr val="000000"/>
      </a:lt2>
      <a:accent1>
        <a:srgbClr val="FFD400"/>
      </a:accent1>
      <a:accent2>
        <a:srgbClr val="ED1C24"/>
      </a:accent2>
      <a:accent3>
        <a:srgbClr val="254EA2"/>
      </a:accent3>
      <a:accent4>
        <a:srgbClr val="29A13D"/>
      </a:accent4>
      <a:accent5>
        <a:srgbClr val="5631A1"/>
      </a:accent5>
      <a:accent6>
        <a:srgbClr val="FF6600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IW13_infa_PPT_Template_FINAL">
  <a:themeElements>
    <a:clrScheme name="Informatica v7">
      <a:dk1>
        <a:srgbClr val="B3B3B3"/>
      </a:dk1>
      <a:lt1>
        <a:sysClr val="window" lastClr="FFFFFF"/>
      </a:lt1>
      <a:dk2>
        <a:srgbClr val="808080"/>
      </a:dk2>
      <a:lt2>
        <a:srgbClr val="000000"/>
      </a:lt2>
      <a:accent1>
        <a:srgbClr val="FFD400"/>
      </a:accent1>
      <a:accent2>
        <a:srgbClr val="ED1C24"/>
      </a:accent2>
      <a:accent3>
        <a:srgbClr val="254EA2"/>
      </a:accent3>
      <a:accent4>
        <a:srgbClr val="29A13D"/>
      </a:accent4>
      <a:accent5>
        <a:srgbClr val="5631A1"/>
      </a:accent5>
      <a:accent6>
        <a:srgbClr val="FF6600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4_IW13_infa_PPT_Template_FINAL">
  <a:themeElements>
    <a:clrScheme name="Informatica v7">
      <a:dk1>
        <a:srgbClr val="B3B3B3"/>
      </a:dk1>
      <a:lt1>
        <a:sysClr val="window" lastClr="FFFFFF"/>
      </a:lt1>
      <a:dk2>
        <a:srgbClr val="808080"/>
      </a:dk2>
      <a:lt2>
        <a:srgbClr val="000000"/>
      </a:lt2>
      <a:accent1>
        <a:srgbClr val="FFD400"/>
      </a:accent1>
      <a:accent2>
        <a:srgbClr val="ED1C24"/>
      </a:accent2>
      <a:accent3>
        <a:srgbClr val="254EA2"/>
      </a:accent3>
      <a:accent4>
        <a:srgbClr val="29A13D"/>
      </a:accent4>
      <a:accent5>
        <a:srgbClr val="5631A1"/>
      </a:accent5>
      <a:accent6>
        <a:srgbClr val="FF6600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5_IW13_infa_PPT_Template_FINAL">
  <a:themeElements>
    <a:clrScheme name="Informatica v7">
      <a:dk1>
        <a:srgbClr val="B3B3B3"/>
      </a:dk1>
      <a:lt1>
        <a:sysClr val="window" lastClr="FFFFFF"/>
      </a:lt1>
      <a:dk2>
        <a:srgbClr val="808080"/>
      </a:dk2>
      <a:lt2>
        <a:srgbClr val="000000"/>
      </a:lt2>
      <a:accent1>
        <a:srgbClr val="FFD400"/>
      </a:accent1>
      <a:accent2>
        <a:srgbClr val="ED1C24"/>
      </a:accent2>
      <a:accent3>
        <a:srgbClr val="254EA2"/>
      </a:accent3>
      <a:accent4>
        <a:srgbClr val="29A13D"/>
      </a:accent4>
      <a:accent5>
        <a:srgbClr val="5631A1"/>
      </a:accent5>
      <a:accent6>
        <a:srgbClr val="FF6600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IW13_infa_PPT_Template_FINAL">
  <a:themeElements>
    <a:clrScheme name="Informatica v7">
      <a:dk1>
        <a:srgbClr val="B3B3B3"/>
      </a:dk1>
      <a:lt1>
        <a:sysClr val="window" lastClr="FFFFFF"/>
      </a:lt1>
      <a:dk2>
        <a:srgbClr val="808080"/>
      </a:dk2>
      <a:lt2>
        <a:srgbClr val="000000"/>
      </a:lt2>
      <a:accent1>
        <a:srgbClr val="FFD400"/>
      </a:accent1>
      <a:accent2>
        <a:srgbClr val="ED1C24"/>
      </a:accent2>
      <a:accent3>
        <a:srgbClr val="254EA2"/>
      </a:accent3>
      <a:accent4>
        <a:srgbClr val="29A13D"/>
      </a:accent4>
      <a:accent5>
        <a:srgbClr val="5631A1"/>
      </a:accent5>
      <a:accent6>
        <a:srgbClr val="FF6600"/>
      </a:accent6>
      <a:hlink>
        <a:srgbClr val="0000FF"/>
      </a:hlink>
      <a:folHlink>
        <a:srgbClr val="800080"/>
      </a:folHlink>
    </a:clrScheme>
    <a:fontScheme name="Informatica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accent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51AC895511A4F9CD51D9D59FFCD21" ma:contentTypeVersion="0" ma:contentTypeDescription="Create a new document." ma:contentTypeScope="" ma:versionID="dfd7e47ec43d63a92186a5d854e006ee">
  <xsd:schema xmlns:xsd="http://www.w3.org/2001/XMLSchema" xmlns:xs="http://www.w3.org/2001/XMLSchema" xmlns:p="http://schemas.microsoft.com/office/2006/metadata/properties" xmlns:ns2="80ddf016-7f52-418a-918a-e952755d19b6" targetNamespace="http://schemas.microsoft.com/office/2006/metadata/properties" ma:root="true" ma:fieldsID="f0cad6337ef66edfaa6087a3beffb5e2" ns2:_="">
    <xsd:import namespace="80ddf016-7f52-418a-918a-e952755d19b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df016-7f52-418a-918a-e952755d19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0ddf016-7f52-418a-918a-e952755d19b6">NXV6FMJ4M36W-407-64</_dlc_DocId>
    <_dlc_DocIdUrl xmlns="80ddf016-7f52-418a-918a-e952755d19b6">
      <Url>http://intranet.informatica.com/businessunits/di/DI/releases_and_projects/960TTT/_layouts/DocIdRedir.aspx?ID=NXV6FMJ4M36W-407-64</Url>
      <Description>NXV6FMJ4M36W-407-64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FA39A3C-334F-4DB4-925F-55A286C65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ddf016-7f52-418a-918a-e952755d1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E3AA7-1C21-4FFB-A9A0-A2FABB9AC0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F413A-99D6-4A9D-BDFA-FBF52AC91858}">
  <ds:schemaRefs>
    <ds:schemaRef ds:uri="http://schemas.openxmlformats.org/package/2006/metadata/core-properties"/>
    <ds:schemaRef ds:uri="http://purl.org/dc/terms/"/>
    <ds:schemaRef ds:uri="80ddf016-7f52-418a-918a-e952755d19b6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113657F-7C53-4367-8537-13BDB1FC386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39779</TotalTime>
  <Words>1838</Words>
  <Application>Microsoft Office PowerPoint</Application>
  <PresentationFormat>On-screen Show (4:3)</PresentationFormat>
  <Paragraphs>404</Paragraphs>
  <Slides>41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1_nov_infa_PPT_template_R7_041613</vt:lpstr>
      <vt:lpstr>nov_infa_PPT_template_R7_041613</vt:lpstr>
      <vt:lpstr>IW13_infa_PPT_Template_FINAL</vt:lpstr>
      <vt:lpstr>1_IW13_infa_PPT_Template_FINAL</vt:lpstr>
      <vt:lpstr>2_IW13_infa_PPT_Template_FINAL</vt:lpstr>
      <vt:lpstr>3_IW13_infa_PPT_Template_FINAL</vt:lpstr>
      <vt:lpstr>4_IW13_infa_PPT_Template_FINAL</vt:lpstr>
      <vt:lpstr>5_IW13_infa_PPT_Template_FINAL</vt:lpstr>
      <vt:lpstr>6_IW13_infa_PPT_Template_FINAL</vt:lpstr>
      <vt:lpstr>Les nouvelles fonctionnalités  liées à la sécurité sur Informatica 9.6</vt:lpstr>
      <vt:lpstr>Les fonctionnalités en 9.0 &amp; 9.5.1</vt:lpstr>
      <vt:lpstr>Les fonctionnalités en 9.6 </vt:lpstr>
      <vt:lpstr>PowerPoint Presentation</vt:lpstr>
      <vt:lpstr>Authentification &amp; Autorisation</vt:lpstr>
      <vt:lpstr>Authentification précédente</vt:lpstr>
      <vt:lpstr>Authentification précédente</vt:lpstr>
      <vt:lpstr>Authentification 9.6</vt:lpstr>
      <vt:lpstr>Authentification 9.6: Kerberos</vt:lpstr>
      <vt:lpstr>Authentification 9.6: Kerberos</vt:lpstr>
      <vt:lpstr>Kerberos avec Informatica - Architecture</vt:lpstr>
      <vt:lpstr>Upgrade et Compatibilitées</vt:lpstr>
      <vt:lpstr>Two Factor Authentication</vt:lpstr>
      <vt:lpstr>PowerPoint Presentation</vt:lpstr>
      <vt:lpstr>Communication sécurisée - Avant 9.6</vt:lpstr>
      <vt:lpstr>Communication sécurisée - Avant 9.6 : IDS / IDQ</vt:lpstr>
      <vt:lpstr>Communication sécurisée - Avant 9.6 : PWC</vt:lpstr>
      <vt:lpstr>Communication sécurisée - 9.6</vt:lpstr>
      <vt:lpstr>Communication sécurisée - 9.6</vt:lpstr>
      <vt:lpstr>PowerPoint Presentation</vt:lpstr>
      <vt:lpstr>Sécurité des clients Web</vt:lpstr>
      <vt:lpstr>OWASP 2013 Top 10 Risks</vt:lpstr>
      <vt:lpstr>Dissimulation d’informations sensibles PowerCenter/ Console d’administration</vt:lpstr>
      <vt:lpstr>Dissimulation d’informations sensibles PowerCenter/ Console d’administration</vt:lpstr>
      <vt:lpstr>PowerPoint Presentation</vt:lpstr>
      <vt:lpstr>Nouvelle clé de chiffrement</vt:lpstr>
      <vt:lpstr>Sécurité du file system</vt:lpstr>
      <vt:lpstr>Tips &amp; Tricks</vt:lpstr>
      <vt:lpstr>PowerPoint Presentation</vt:lpstr>
      <vt:lpstr>Nouveaux privilèges 9.6 :  Access Analyst and Access Developer</vt:lpstr>
      <vt:lpstr>Access Analyst &amp; Access Developer Privileges</vt:lpstr>
      <vt:lpstr>PowerPoint Presentation</vt:lpstr>
      <vt:lpstr>Rapports d’audit sur le Domain</vt:lpstr>
      <vt:lpstr>Rapports d’audit sur le Domain</vt:lpstr>
      <vt:lpstr>Rapports d’audit sur le Domain</vt:lpstr>
      <vt:lpstr>PowerPoint Presentation</vt:lpstr>
      <vt:lpstr>Verrouillage des comptes administrateurs</vt:lpstr>
      <vt:lpstr>Verrouillage des comptes administrateurs</vt:lpstr>
      <vt:lpstr>Groupe d’administrateurs</vt:lpstr>
      <vt:lpstr>Groupe d’administrateurs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Atleson, Jason</dc:creator>
  <cp:lastModifiedBy>Pramayon, Jean</cp:lastModifiedBy>
  <cp:revision>262</cp:revision>
  <dcterms:created xsi:type="dcterms:W3CDTF">2006-08-16T00:00:00Z</dcterms:created>
  <dcterms:modified xsi:type="dcterms:W3CDTF">2015-03-27T16:36:37Z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4a2951e0-0061-405f-a9c1-e07dead8e1bf</vt:lpwstr>
  </property>
  <property fmtid="{D5CDD505-2E9C-101B-9397-08002B2CF9AE}" pid="3" name="Offisync_UniqueId">
    <vt:lpwstr>17517</vt:lpwstr>
  </property>
  <property fmtid="{D5CDD505-2E9C-101B-9397-08002B2CF9AE}" pid="4" name="Offisync_UpdateToken">
    <vt:lpwstr>1</vt:lpwstr>
  </property>
  <property fmtid="{D5CDD505-2E9C-101B-9397-08002B2CF9AE}" pid="5" name="Offisync_ServerID">
    <vt:lpwstr>1b5c7ce6-f49e-4254-9419-ea3e71ef310f</vt:lpwstr>
  </property>
  <property fmtid="{D5CDD505-2E9C-101B-9397-08002B2CF9AE}" pid="6" name="Offisync_ProviderInitializationData">
    <vt:lpwstr>https://connect.informatica.com</vt:lpwstr>
  </property>
  <property fmtid="{D5CDD505-2E9C-101B-9397-08002B2CF9AE}" pid="7" name="Offisync_ProviderName">
    <vt:lpwstr>Jive</vt:lpwstr>
  </property>
  <property fmtid="{D5CDD505-2E9C-101B-9397-08002B2CF9AE}" pid="8" name="Offisync_IsSaved">
    <vt:lpwstr>False</vt:lpwstr>
  </property>
  <property fmtid="{D5CDD505-2E9C-101B-9397-08002B2CF9AE}" pid="9" name="Offisync_IsFrozen">
    <vt:lpwstr>False</vt:lpwstr>
  </property>
  <property fmtid="{D5CDD505-2E9C-101B-9397-08002B2CF9AE}" pid="10" name="Jive_LatestUserAccountName">
    <vt:lpwstr>dsartori</vt:lpwstr>
  </property>
  <property fmtid="{D5CDD505-2E9C-101B-9397-08002B2CF9AE}" pid="11" name="ContentTypeId">
    <vt:lpwstr>0x010100C5151AC895511A4F9CD51D9D59FFCD21</vt:lpwstr>
  </property>
  <property fmtid="{D5CDD505-2E9C-101B-9397-08002B2CF9AE}" pid="12" name="_dlc_DocIdItemGuid">
    <vt:lpwstr>4756f736-abc5-4f28-b593-efb48a06928d</vt:lpwstr>
  </property>
</Properties>
</file>