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s/comment4.xml" ContentType="application/vnd.openxmlformats-officedocument.presentationml.comment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1.xml" ContentType="application/vnd.openxmlformats-package.core-propertie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comments/comment7.xml" ContentType="application/vnd.openxmlformats-officedocument.presentationml.comment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comments/comment6.xml" ContentType="application/vnd.openxmlformats-officedocument.presentationml.comment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UNO BAILLUET (A140105)" initials="BB(" lastIdx="7" clrIdx="0"/>
  <p:cmAuthor id="1" name="BRUNO BAILLUET (A140105)" initials="BB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516" y="6498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1T08:12:08.364" idx="2">
    <p:pos x="0" y="0"/>
    <p:text>Les applications ont changé
2000 : Cycle de vie long, applications monolithiques, scale up
2015 : Cycle de vie court et itératif, microservices (composants faiblement couplés), scale out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1T08:08:34.130" idx="1">
    <p:pos x="0" y="0"/>
    <p:text>Le rythme des innovations s’accélère
Minimiser son Time To Market devient vital car…
… ce ne sont plus les gros qui mangent les petits mais les rapides qui mangent les lents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1T08:12:47.343" idx="3">
    <p:pos x="0" y="0"/>
    <p:text>Les infrastructures se complexifient
Grand choix de langages / middleware
Grand choix de cibles de déploiement (cloud privé/public, vm factory, bare metal,…)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1T08:13:09.561" idx="4">
    <p:pos x="0" y="0"/>
    <p:text>Docker est léger
Phy : heures, jours
VM : minutes
Containers : millisecondes, secondes
Idéal pour des applications « cloud native » (microservices / scale out)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1T08:13:23.572" idx="5">
    <p:pos x="0" y="0"/>
    <p:text>Docker est « ouvert »
OCF / OCI : permettre à quiconque d’écrire facilement sa propre implémentation et ne pas rattacher le standard à une seule entreprise
Bénéficier des innovations issues de la communauté open source, principal driver de l’innovation depuis quelques années
Support d’une large coalition, y compris des grands acteurs du marché IT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1T08:13:38.675" idx="6">
    <p:pos x="0" y="0"/>
    <p:text>Docker est « sécurisé »
Isolation des conteneurs entre eux…
… et de l’infrastructure sous-jacente.
Les images peuvent être signées (traçabilité).
(seccomp, Selinux, user namespace) 04/02 v1.10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1-22T15:03:46.661" idx="7">
    <p:pos x="0" y="0"/>
    <p:text>devops : clarifie la frontière de responsabilité entre dev et ops, permet la collaboration par le fait que les deux populations utilisent le même outillage.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17201E6-B2B9-4B0E-9A79-EDE91F687563}" type="slidenum">
              <a:rPr lang="en-US" sz="1400" spc="-1">
                <a:latin typeface="Times New Roman"/>
              </a:rPr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20F2AA51-78A5-4EE3-863F-A4C01887CA42}" type="slidenum">
              <a:rPr lang="en-US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Docker est « ouvert »</a:t>
            </a:r>
          </a:p>
          <a:p>
            <a:r>
              <a:rPr lang="fr-FR" dirty="0" smtClean="0"/>
              <a:t>OCF / OCI : permettre à quiconque d’écrire facilement sa propre implémentation et ne pas rattacher le standard à une seule entreprise</a:t>
            </a:r>
          </a:p>
          <a:p>
            <a:endParaRPr lang="fr-FR" dirty="0" smtClean="0"/>
          </a:p>
          <a:p>
            <a:r>
              <a:rPr lang="fr-FR" dirty="0" smtClean="0"/>
              <a:t>Bénéficier des innovations issues de la communauté open source, principal driver de l’innovation depuis quelques années</a:t>
            </a:r>
          </a:p>
          <a:p>
            <a:endParaRPr lang="fr-FR" dirty="0" smtClean="0"/>
          </a:p>
          <a:p>
            <a:r>
              <a:rPr lang="fr-FR" dirty="0" smtClean="0"/>
              <a:t>Support d’une large coalition, y compris des grands acteurs du marché 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Docker est « sécurisé »</a:t>
            </a:r>
          </a:p>
          <a:p>
            <a:r>
              <a:rPr lang="fr-FR" dirty="0" smtClean="0"/>
              <a:t>Isolation des conteneurs entre eux…</a:t>
            </a:r>
          </a:p>
          <a:p>
            <a:r>
              <a:rPr lang="fr-FR" dirty="0" smtClean="0"/>
              <a:t>… et de l’infrastructure sous-jacente.</a:t>
            </a:r>
          </a:p>
          <a:p>
            <a:r>
              <a:rPr lang="fr-FR" dirty="0" smtClean="0"/>
              <a:t>Les images peuvent être signées (traçabilité).</a:t>
            </a:r>
          </a:p>
          <a:p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seccomp</a:t>
            </a:r>
            <a:r>
              <a:rPr lang="fr-FR" dirty="0" smtClean="0"/>
              <a:t>, </a:t>
            </a:r>
            <a:r>
              <a:rPr lang="fr-FR" dirty="0" err="1" smtClean="0"/>
              <a:t>Selinux</a:t>
            </a:r>
            <a:r>
              <a:rPr lang="fr-FR" dirty="0" smtClean="0"/>
              <a:t>, user </a:t>
            </a:r>
            <a:r>
              <a:rPr lang="fr-FR" dirty="0" err="1" smtClean="0"/>
              <a:t>namespace</a:t>
            </a:r>
            <a:r>
              <a:rPr lang="fr-FR" dirty="0" smtClean="0"/>
              <a:t>) </a:t>
            </a:r>
            <a:r>
              <a:rPr lang="fr-FR" smtClean="0"/>
              <a:t>04/02 v1.10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devops</a:t>
            </a:r>
            <a:r>
              <a:rPr lang="fr-FR" dirty="0" smtClean="0"/>
              <a:t> : clarifie la frontière de responsabilité entre </a:t>
            </a:r>
            <a:r>
              <a:rPr lang="fr-FR" dirty="0" err="1" smtClean="0"/>
              <a:t>dev</a:t>
            </a:r>
            <a:r>
              <a:rPr lang="fr-FR" dirty="0" smtClean="0"/>
              <a:t> et </a:t>
            </a:r>
            <a:r>
              <a:rPr lang="fr-FR" dirty="0" err="1" smtClean="0"/>
              <a:t>ops</a:t>
            </a:r>
            <a:r>
              <a:rPr lang="fr-FR" dirty="0" smtClean="0"/>
              <a:t>, permet la collaboration par le fait que les deux populations utilisent le même outillage.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4021200" y="9721800"/>
            <a:ext cx="3075840" cy="510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A634B5AF-F3B5-4F5E-9B7E-9BAD32FC99FE}" type="slidenum">
              <a:rPr lang="en-US" sz="13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360" cy="46047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57362" y="10128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applications ont changé</a:t>
            </a:r>
          </a:p>
          <a:p>
            <a:endParaRPr lang="fr-FR" dirty="0" smtClean="0"/>
          </a:p>
          <a:p>
            <a:r>
              <a:rPr lang="fr-FR" dirty="0" smtClean="0"/>
              <a:t>2000 : Cycle de vie long, applications monolithiques, </a:t>
            </a:r>
            <a:r>
              <a:rPr lang="fr-FR" dirty="0" err="1" smtClean="0"/>
              <a:t>scale</a:t>
            </a:r>
            <a:r>
              <a:rPr lang="fr-FR" dirty="0" smtClean="0"/>
              <a:t> up</a:t>
            </a:r>
          </a:p>
          <a:p>
            <a:endParaRPr lang="fr-FR" dirty="0" smtClean="0"/>
          </a:p>
          <a:p>
            <a:r>
              <a:rPr lang="fr-FR" dirty="0" smtClean="0"/>
              <a:t>2015 : Cycle de vie court et itératif, </a:t>
            </a:r>
            <a:r>
              <a:rPr lang="fr-FR" dirty="0" err="1" smtClean="0"/>
              <a:t>microservices</a:t>
            </a:r>
            <a:r>
              <a:rPr lang="fr-FR" dirty="0" smtClean="0"/>
              <a:t> (composants faiblement couplés), </a:t>
            </a:r>
            <a:r>
              <a:rPr lang="fr-FR" dirty="0" err="1" smtClean="0"/>
              <a:t>scale</a:t>
            </a:r>
            <a:r>
              <a:rPr lang="fr-FR" dirty="0" smtClean="0"/>
              <a:t> out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rythme des innovations s’accélère</a:t>
            </a:r>
          </a:p>
          <a:p>
            <a:r>
              <a:rPr lang="fr-FR" dirty="0" smtClean="0"/>
              <a:t>Minimiser son Time To </a:t>
            </a:r>
            <a:r>
              <a:rPr lang="fr-FR" dirty="0" err="1" smtClean="0"/>
              <a:t>Market</a:t>
            </a:r>
            <a:r>
              <a:rPr lang="fr-FR" dirty="0" smtClean="0"/>
              <a:t> devient vital car…</a:t>
            </a:r>
          </a:p>
          <a:p>
            <a:r>
              <a:rPr lang="fr-FR" dirty="0" smtClean="0"/>
              <a:t>… ce ne sont plus les gros qui mangent les petits mais les rapides qui mangent les lents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infrastructures se complexifient</a:t>
            </a:r>
          </a:p>
          <a:p>
            <a:r>
              <a:rPr lang="fr-FR" dirty="0" smtClean="0"/>
              <a:t>Grand choix de langages / middleware</a:t>
            </a:r>
          </a:p>
          <a:p>
            <a:r>
              <a:rPr lang="fr-FR" dirty="0" smtClean="0"/>
              <a:t>Grand choix de cibles de déploiement (</a:t>
            </a:r>
            <a:r>
              <a:rPr lang="fr-FR" dirty="0" err="1" smtClean="0"/>
              <a:t>cloud</a:t>
            </a:r>
            <a:r>
              <a:rPr lang="fr-FR" dirty="0" smtClean="0"/>
              <a:t> privé/public, </a:t>
            </a:r>
            <a:r>
              <a:rPr lang="fr-FR" dirty="0" err="1" smtClean="0"/>
              <a:t>vm</a:t>
            </a:r>
            <a:r>
              <a:rPr lang="fr-FR" dirty="0" smtClean="0"/>
              <a:t> </a:t>
            </a:r>
            <a:r>
              <a:rPr lang="fr-FR" dirty="0" err="1" smtClean="0"/>
              <a:t>factory</a:t>
            </a:r>
            <a:r>
              <a:rPr lang="fr-FR" dirty="0" smtClean="0"/>
              <a:t>, </a:t>
            </a:r>
            <a:r>
              <a:rPr lang="fr-FR" dirty="0" err="1" smtClean="0"/>
              <a:t>bare</a:t>
            </a:r>
            <a:r>
              <a:rPr lang="fr-FR" dirty="0" smtClean="0"/>
              <a:t> </a:t>
            </a:r>
            <a:r>
              <a:rPr lang="fr-FR" dirty="0" err="1" smtClean="0"/>
              <a:t>metal</a:t>
            </a:r>
            <a:r>
              <a:rPr lang="fr-FR" dirty="0" smtClean="0"/>
              <a:t>,…)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Docker est léger</a:t>
            </a:r>
          </a:p>
          <a:p>
            <a:r>
              <a:rPr lang="fr-FR" dirty="0" err="1" smtClean="0"/>
              <a:t>Phy</a:t>
            </a:r>
            <a:r>
              <a:rPr lang="fr-FR" dirty="0" smtClean="0"/>
              <a:t> : heures, jours</a:t>
            </a:r>
          </a:p>
          <a:p>
            <a:r>
              <a:rPr lang="fr-FR" dirty="0" smtClean="0"/>
              <a:t>VM : minutes</a:t>
            </a:r>
          </a:p>
          <a:p>
            <a:r>
              <a:rPr lang="fr-FR" dirty="0" smtClean="0"/>
              <a:t>Containers : millisecondes, secondes</a:t>
            </a:r>
          </a:p>
          <a:p>
            <a:endParaRPr lang="fr-FR" dirty="0" smtClean="0"/>
          </a:p>
          <a:p>
            <a:r>
              <a:rPr lang="fr-FR" dirty="0" smtClean="0"/>
              <a:t>Idéal pour des applications « </a:t>
            </a:r>
            <a:r>
              <a:rPr lang="fr-FR" dirty="0" err="1" smtClean="0"/>
              <a:t>cloud</a:t>
            </a:r>
            <a:r>
              <a:rPr lang="fr-FR" dirty="0" smtClean="0"/>
              <a:t> native » (</a:t>
            </a:r>
            <a:r>
              <a:rPr lang="fr-FR" dirty="0" err="1" smtClean="0"/>
              <a:t>microservices</a:t>
            </a:r>
            <a:r>
              <a:rPr lang="fr-FR" dirty="0" smtClean="0"/>
              <a:t> / </a:t>
            </a:r>
            <a:r>
              <a:rPr lang="fr-FR" dirty="0" err="1" smtClean="0"/>
              <a:t>scale</a:t>
            </a:r>
            <a:r>
              <a:rPr lang="fr-FR" dirty="0" smtClean="0"/>
              <a:t> out)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7201E6-B2B9-4B0E-9A79-EDE91F687563}" type="slidenum">
              <a:rPr lang="en-US" sz="1400" spc="-1" smtClean="0">
                <a:latin typeface="Times New Roman"/>
              </a:rPr>
              <a:pPr algn="r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Image 4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Image 4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Image 8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Image 8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1" name="Image 120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Image 121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FA46-3E7E-48B1-A482-25376D0AFED0}" type="datetimeFigureOut">
              <a:rPr lang="fr-FR" smtClean="0"/>
              <a:pPr/>
              <a:t>17/02/2016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0E307-967B-4F5B-8FED-C5C2441F694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/>
          <p:nvPr/>
        </p:nvPicPr>
        <p:blipFill>
          <a:blip r:embed="rId14" cstate="print"/>
          <a:stretch/>
        </p:blipFill>
        <p:spPr>
          <a:xfrm>
            <a:off x="287280" y="6091200"/>
            <a:ext cx="3064680" cy="766080"/>
          </a:xfrm>
          <a:prstGeom prst="rect">
            <a:avLst/>
          </a:prstGeom>
          <a:ln w="9360">
            <a:noFill/>
          </a:ln>
        </p:spPr>
      </p:pic>
      <p:sp>
        <p:nvSpPr>
          <p:cNvPr id="44" name="Line 1"/>
          <p:cNvSpPr/>
          <p:nvPr/>
        </p:nvSpPr>
        <p:spPr>
          <a:xfrm flipH="1">
            <a:off x="323640" y="6194160"/>
            <a:ext cx="8496360" cy="0"/>
          </a:xfrm>
          <a:prstGeom prst="line">
            <a:avLst/>
          </a:prstGeom>
          <a:ln w="6480">
            <a:solidFill>
              <a:srgbClr val="E600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2"/>
          <p:cNvSpPr/>
          <p:nvPr/>
        </p:nvSpPr>
        <p:spPr>
          <a:xfrm flipH="1">
            <a:off x="323640" y="755640"/>
            <a:ext cx="8496360" cy="0"/>
          </a:xfrm>
          <a:prstGeom prst="line">
            <a:avLst/>
          </a:prstGeom>
          <a:ln w="6480">
            <a:solidFill>
              <a:srgbClr val="E600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8426520" y="6415200"/>
            <a:ext cx="70560" cy="44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</a:t>
            </a:r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14" cstate="print"/>
          <a:stretch/>
        </p:blipFill>
        <p:spPr>
          <a:xfrm>
            <a:off x="287280" y="6091200"/>
            <a:ext cx="3064680" cy="766080"/>
          </a:xfrm>
          <a:prstGeom prst="rect">
            <a:avLst/>
          </a:prstGeom>
          <a:ln w="9360">
            <a:noFill/>
          </a:ln>
        </p:spPr>
      </p:pic>
      <p:sp>
        <p:nvSpPr>
          <p:cNvPr id="84" name="Line 1"/>
          <p:cNvSpPr/>
          <p:nvPr/>
        </p:nvSpPr>
        <p:spPr>
          <a:xfrm flipH="1">
            <a:off x="323640" y="6194160"/>
            <a:ext cx="8496360" cy="0"/>
          </a:xfrm>
          <a:prstGeom prst="line">
            <a:avLst/>
          </a:prstGeom>
          <a:ln w="6480">
            <a:solidFill>
              <a:srgbClr val="E600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323640" y="755640"/>
            <a:ext cx="8496360" cy="0"/>
          </a:xfrm>
          <a:prstGeom prst="line">
            <a:avLst/>
          </a:prstGeom>
          <a:ln w="6480">
            <a:solidFill>
              <a:srgbClr val="E6002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8426520" y="6415200"/>
            <a:ext cx="70560" cy="44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|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omments" Target="../comments/commen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7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74560" y="128520"/>
            <a:ext cx="3925080" cy="286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/>
          <a:lstStyle/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</a:t>
            </a:r>
            <a:endParaRPr/>
          </a:p>
        </p:txBody>
      </p:sp>
      <p:pic>
        <p:nvPicPr>
          <p:cNvPr id="129" name="Image 3"/>
          <p:cNvPicPr/>
          <p:nvPr/>
        </p:nvPicPr>
        <p:blipFill>
          <a:blip r:embed="rId3" cstate="print"/>
          <a:stretch/>
        </p:blipFill>
        <p:spPr>
          <a:xfrm>
            <a:off x="2627640" y="620640"/>
            <a:ext cx="3871080" cy="281340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196720" y="3933000"/>
            <a:ext cx="4732920" cy="17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Jeudi du BSC du 11/02/2015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Bruno Bailluet – BSC – Software Factory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Daniel Jorge – BSC – Fast-IT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Pierre-Henri Cumenge – Theodo – Fast-IT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7534BA8B-BF93-4BE0-8EB2-7D7EE3CAE995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? C’est « open source »…</a:t>
            </a: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83" name="Image 22"/>
          <p:cNvPicPr/>
          <p:nvPr/>
        </p:nvPicPr>
        <p:blipFill>
          <a:blip r:embed="rId3" cstate="print"/>
          <a:stretch/>
        </p:blipFill>
        <p:spPr>
          <a:xfrm>
            <a:off x="377280" y="872640"/>
            <a:ext cx="8388360" cy="5112000"/>
          </a:xfrm>
          <a:prstGeom prst="rect">
            <a:avLst/>
          </a:prstGeom>
          <a:ln w="25560">
            <a:solidFill>
              <a:schemeClr val="accent1">
                <a:lumMod val="60000"/>
                <a:lumOff val="40000"/>
              </a:schemeClr>
            </a:solidFill>
            <a:round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FF268AB7-9300-4128-B16F-6CB8A732238A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? C’est « sécurisé »…</a:t>
            </a:r>
            <a:endParaRPr/>
          </a:p>
        </p:txBody>
      </p:sp>
      <p:sp>
        <p:nvSpPr>
          <p:cNvPr id="186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87" name="Image 23"/>
          <p:cNvPicPr/>
          <p:nvPr/>
        </p:nvPicPr>
        <p:blipFill>
          <a:blip r:embed="rId3" cstate="print"/>
          <a:stretch/>
        </p:blipFill>
        <p:spPr>
          <a:xfrm>
            <a:off x="664920" y="829080"/>
            <a:ext cx="7813080" cy="519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B2DEEE38-2B76-46BB-9B7B-8B7FD046534C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285120" y="260280"/>
            <a:ext cx="8640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? C’est pour n’importe quelle application…</a:t>
            </a:r>
            <a:endParaRPr/>
          </a:p>
        </p:txBody>
      </p:sp>
      <p:sp>
        <p:nvSpPr>
          <p:cNvPr id="190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91" name="Image 7"/>
          <p:cNvPicPr/>
          <p:nvPr/>
        </p:nvPicPr>
        <p:blipFill>
          <a:blip r:embed="rId3" cstate="print"/>
          <a:srcRect t="26071"/>
          <a:stretch/>
        </p:blipFill>
        <p:spPr>
          <a:xfrm>
            <a:off x="1777680" y="2709000"/>
            <a:ext cx="5976000" cy="2386080"/>
          </a:xfrm>
          <a:prstGeom prst="rect">
            <a:avLst/>
          </a:prstGeom>
          <a:ln w="28440">
            <a:solidFill>
              <a:schemeClr val="accent1">
                <a:lumMod val="60000"/>
                <a:lumOff val="40000"/>
              </a:schemeClr>
            </a:solidFill>
            <a:round/>
          </a:ln>
        </p:spPr>
      </p:pic>
      <p:pic>
        <p:nvPicPr>
          <p:cNvPr id="192" name="Image 12"/>
          <p:cNvPicPr/>
          <p:nvPr/>
        </p:nvPicPr>
        <p:blipFill>
          <a:blip r:embed="rId4" cstate="print"/>
          <a:srcRect l="1185" t="15791" b="60027"/>
          <a:stretch/>
        </p:blipFill>
        <p:spPr>
          <a:xfrm>
            <a:off x="1763640" y="1665360"/>
            <a:ext cx="6004080" cy="82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3AB7CC1E-77A9-4CF9-8DEE-0DD926B43916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? Ca fonctionne (presque) partout…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96" name="Image 14"/>
          <p:cNvPicPr/>
          <p:nvPr/>
        </p:nvPicPr>
        <p:blipFill>
          <a:blip r:embed="rId3" cstate="print"/>
          <a:srcRect l="1829" t="76043" r="39027"/>
          <a:stretch/>
        </p:blipFill>
        <p:spPr>
          <a:xfrm>
            <a:off x="1475640" y="2061000"/>
            <a:ext cx="6048000" cy="1730160"/>
          </a:xfrm>
          <a:prstGeom prst="rect">
            <a:avLst/>
          </a:prstGeom>
          <a:ln w="28440">
            <a:solidFill>
              <a:schemeClr val="accent1"/>
            </a:solidFill>
            <a:round/>
          </a:ln>
        </p:spPr>
      </p:pic>
      <p:pic>
        <p:nvPicPr>
          <p:cNvPr id="197" name="Image 16"/>
          <p:cNvPicPr/>
          <p:nvPr/>
        </p:nvPicPr>
        <p:blipFill>
          <a:blip r:embed="rId4" cstate="print"/>
          <a:stretch/>
        </p:blipFill>
        <p:spPr>
          <a:xfrm>
            <a:off x="3309120" y="3936240"/>
            <a:ext cx="2381040" cy="42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FC0D88B4-65BB-44F0-81AD-FD949CF2BA81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? C’est le couteau suisse du devops…</a:t>
            </a:r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201" name="Image 8"/>
          <p:cNvPicPr/>
          <p:nvPr/>
        </p:nvPicPr>
        <p:blipFill>
          <a:blip r:embed="rId3" cstate="print"/>
          <a:stretch/>
        </p:blipFill>
        <p:spPr>
          <a:xfrm>
            <a:off x="35640" y="3575520"/>
            <a:ext cx="3270600" cy="2589120"/>
          </a:xfrm>
          <a:prstGeom prst="rect">
            <a:avLst/>
          </a:prstGeom>
          <a:ln>
            <a:noFill/>
          </a:ln>
        </p:spPr>
      </p:pic>
      <p:pic>
        <p:nvPicPr>
          <p:cNvPr id="202" name="Image 9"/>
          <p:cNvPicPr/>
          <p:nvPr/>
        </p:nvPicPr>
        <p:blipFill>
          <a:blip r:embed="rId4" cstate="print"/>
          <a:stretch/>
        </p:blipFill>
        <p:spPr>
          <a:xfrm>
            <a:off x="35640" y="836640"/>
            <a:ext cx="3239640" cy="2735640"/>
          </a:xfrm>
          <a:prstGeom prst="rect">
            <a:avLst/>
          </a:prstGeom>
          <a:ln>
            <a:noFill/>
          </a:ln>
        </p:spPr>
      </p:pic>
      <p:pic>
        <p:nvPicPr>
          <p:cNvPr id="203" name="Image 10"/>
          <p:cNvPicPr/>
          <p:nvPr/>
        </p:nvPicPr>
        <p:blipFill>
          <a:blip r:embed="rId5" cstate="print"/>
          <a:stretch/>
        </p:blipFill>
        <p:spPr>
          <a:xfrm>
            <a:off x="3492000" y="2020320"/>
            <a:ext cx="5263200" cy="2775960"/>
          </a:xfrm>
          <a:prstGeom prst="rect">
            <a:avLst/>
          </a:prstGeom>
          <a:ln>
            <a:noFill/>
          </a:ln>
        </p:spPr>
      </p:pic>
      <p:pic>
        <p:nvPicPr>
          <p:cNvPr id="204" name="Image 11"/>
          <p:cNvPicPr/>
          <p:nvPr/>
        </p:nvPicPr>
        <p:blipFill>
          <a:blip r:embed="rId6" cstate="print"/>
          <a:stretch/>
        </p:blipFill>
        <p:spPr>
          <a:xfrm>
            <a:off x="3439080" y="2133000"/>
            <a:ext cx="5406120" cy="295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24A31DC7-8060-4EEC-96F7-CE7DB1B478CB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  <p:sp>
        <p:nvSpPr>
          <p:cNvPr id="206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 de développement</a:t>
            </a:r>
            <a:endParaRPr/>
          </a:p>
        </p:txBody>
      </p:sp>
      <p:sp>
        <p:nvSpPr>
          <p:cNvPr id="207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08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365760" y="1920240"/>
            <a:ext cx="11876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Dev local</a:t>
            </a:r>
            <a:endParaRPr/>
          </a:p>
        </p:txBody>
      </p:sp>
      <p:sp>
        <p:nvSpPr>
          <p:cNvPr id="210" name="CustomShape 6"/>
          <p:cNvSpPr/>
          <p:nvPr/>
        </p:nvSpPr>
        <p:spPr>
          <a:xfrm>
            <a:off x="1897920" y="1920240"/>
            <a:ext cx="164484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Tests auto</a:t>
            </a:r>
            <a:endParaRPr/>
          </a:p>
        </p:txBody>
      </p:sp>
      <p:sp>
        <p:nvSpPr>
          <p:cNvPr id="211" name="CustomShape 7"/>
          <p:cNvSpPr/>
          <p:nvPr/>
        </p:nvSpPr>
        <p:spPr>
          <a:xfrm>
            <a:off x="3177000" y="1920240"/>
            <a:ext cx="254628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Validation fonc.</a:t>
            </a:r>
            <a:endParaRPr/>
          </a:p>
        </p:txBody>
      </p:sp>
      <p:sp>
        <p:nvSpPr>
          <p:cNvPr id="212" name="CustomShape 8"/>
          <p:cNvSpPr/>
          <p:nvPr/>
        </p:nvSpPr>
        <p:spPr>
          <a:xfrm>
            <a:off x="5376960" y="1920240"/>
            <a:ext cx="14799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Déploiement</a:t>
            </a:r>
            <a:endParaRPr/>
          </a:p>
        </p:txBody>
      </p:sp>
      <p:sp>
        <p:nvSpPr>
          <p:cNvPr id="213" name="CustomShape 9"/>
          <p:cNvSpPr/>
          <p:nvPr/>
        </p:nvSpPr>
        <p:spPr>
          <a:xfrm>
            <a:off x="7104960" y="1920600"/>
            <a:ext cx="14799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</a:t>
            </a:r>
            <a:endParaRPr/>
          </a:p>
        </p:txBody>
      </p:sp>
      <p:pic>
        <p:nvPicPr>
          <p:cNvPr id="214" name="Image 201"/>
          <p:cNvPicPr/>
          <p:nvPr/>
        </p:nvPicPr>
        <p:blipFill>
          <a:blip r:embed="rId3" cstate="print"/>
          <a:stretch/>
        </p:blipFill>
        <p:spPr>
          <a:xfrm>
            <a:off x="640080" y="2468880"/>
            <a:ext cx="635400" cy="635400"/>
          </a:xfrm>
          <a:prstGeom prst="rect">
            <a:avLst/>
          </a:prstGeom>
          <a:ln>
            <a:noFill/>
          </a:ln>
        </p:spPr>
      </p:pic>
      <p:pic>
        <p:nvPicPr>
          <p:cNvPr id="215" name="Image 202"/>
          <p:cNvPicPr/>
          <p:nvPr/>
        </p:nvPicPr>
        <p:blipFill>
          <a:blip r:embed="rId4" cstate="print"/>
          <a:stretch/>
        </p:blipFill>
        <p:spPr>
          <a:xfrm>
            <a:off x="2151000" y="2425320"/>
            <a:ext cx="682560" cy="682560"/>
          </a:xfrm>
          <a:prstGeom prst="rect">
            <a:avLst/>
          </a:prstGeom>
          <a:ln>
            <a:noFill/>
          </a:ln>
        </p:spPr>
      </p:pic>
      <p:pic>
        <p:nvPicPr>
          <p:cNvPr id="216" name="Image 203"/>
          <p:cNvPicPr/>
          <p:nvPr/>
        </p:nvPicPr>
        <p:blipFill>
          <a:blip r:embed="rId5" cstate="print"/>
          <a:stretch/>
        </p:blipFill>
        <p:spPr>
          <a:xfrm>
            <a:off x="5545080" y="2377440"/>
            <a:ext cx="946080" cy="946080"/>
          </a:xfrm>
          <a:prstGeom prst="rect">
            <a:avLst/>
          </a:prstGeom>
          <a:ln>
            <a:noFill/>
          </a:ln>
        </p:spPr>
      </p:pic>
      <p:pic>
        <p:nvPicPr>
          <p:cNvPr id="217" name="Image 204"/>
          <p:cNvPicPr/>
          <p:nvPr/>
        </p:nvPicPr>
        <p:blipFill>
          <a:blip r:embed="rId6" cstate="print"/>
          <a:stretch/>
        </p:blipFill>
        <p:spPr>
          <a:xfrm>
            <a:off x="7132320" y="2377440"/>
            <a:ext cx="757440" cy="757440"/>
          </a:xfrm>
          <a:prstGeom prst="rect">
            <a:avLst/>
          </a:prstGeom>
          <a:ln>
            <a:noFill/>
          </a:ln>
        </p:spPr>
      </p:pic>
      <p:pic>
        <p:nvPicPr>
          <p:cNvPr id="218" name="Image 205"/>
          <p:cNvPicPr/>
          <p:nvPr/>
        </p:nvPicPr>
        <p:blipFill>
          <a:blip r:embed="rId7" cstate="print"/>
          <a:stretch/>
        </p:blipFill>
        <p:spPr>
          <a:xfrm>
            <a:off x="3965760" y="2525400"/>
            <a:ext cx="582480" cy="58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45BBFB25-F3A5-4670-848F-9BF370BC3921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22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5"/>
          <p:cNvSpPr/>
          <p:nvPr/>
        </p:nvSpPr>
        <p:spPr>
          <a:xfrm>
            <a:off x="365760" y="182880"/>
            <a:ext cx="5573520" cy="4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Retour d’experience de Fast-It</a:t>
            </a:r>
            <a:endParaRPr/>
          </a:p>
        </p:txBody>
      </p:sp>
      <p:sp>
        <p:nvSpPr>
          <p:cNvPr id="224" name="CustomShape 6"/>
          <p:cNvSpPr/>
          <p:nvPr/>
        </p:nvSpPr>
        <p:spPr>
          <a:xfrm>
            <a:off x="1734840" y="842040"/>
            <a:ext cx="54885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dev / staging</a:t>
            </a:r>
            <a:endParaRPr/>
          </a:p>
        </p:txBody>
      </p:sp>
      <p:pic>
        <p:nvPicPr>
          <p:cNvPr id="225" name="Image 224"/>
          <p:cNvPicPr/>
          <p:nvPr/>
        </p:nvPicPr>
        <p:blipFill>
          <a:blip r:embed="rId3" cstate="print"/>
          <a:stretch/>
        </p:blipFill>
        <p:spPr>
          <a:xfrm>
            <a:off x="910440" y="1554480"/>
            <a:ext cx="7684560" cy="432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20920827-84B9-4271-8F5E-173FC57C5DC3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365760" y="182880"/>
            <a:ext cx="5573520" cy="48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Poc ISA High Perf Calculators</a:t>
            </a:r>
            <a:endParaRPr/>
          </a:p>
        </p:txBody>
      </p:sp>
      <p:sp>
        <p:nvSpPr>
          <p:cNvPr id="231" name="CustomShape 6"/>
          <p:cNvSpPr/>
          <p:nvPr/>
        </p:nvSpPr>
        <p:spPr>
          <a:xfrm>
            <a:off x="323528" y="842040"/>
            <a:ext cx="8496944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 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 : SEDA (Staged Event Driven Architecture)</a:t>
            </a:r>
            <a:endParaRPr dirty="0"/>
          </a:p>
        </p:txBody>
      </p:sp>
      <p:pic>
        <p:nvPicPr>
          <p:cNvPr id="232" name="Image 231"/>
          <p:cNvPicPr/>
          <p:nvPr/>
        </p:nvPicPr>
        <p:blipFill>
          <a:blip r:embed="rId3" cstate="print"/>
          <a:stretch/>
        </p:blipFill>
        <p:spPr>
          <a:xfrm>
            <a:off x="1226160" y="1737360"/>
            <a:ext cx="6911640" cy="3887640"/>
          </a:xfrm>
          <a:prstGeom prst="rect">
            <a:avLst/>
          </a:prstGeom>
          <a:ln>
            <a:noFill/>
          </a:ln>
        </p:spPr>
      </p:pic>
      <p:sp>
        <p:nvSpPr>
          <p:cNvPr id="9" name="ZoneTexte 8"/>
          <p:cNvSpPr txBox="1"/>
          <p:nvPr/>
        </p:nvSpPr>
        <p:spPr>
          <a:xfrm>
            <a:off x="1763688" y="43651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Stage 1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024293" y="435581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Stage 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112525" y="43651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Stage 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284A0612-1CE3-4F17-B5EF-8EE32703D126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36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365760" y="18324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pic>
        <p:nvPicPr>
          <p:cNvPr id="238" name="Image 218"/>
          <p:cNvPicPr/>
          <p:nvPr/>
        </p:nvPicPr>
        <p:blipFill>
          <a:blip r:embed="rId3" cstate="print"/>
          <a:stretch/>
        </p:blipFill>
        <p:spPr>
          <a:xfrm>
            <a:off x="7406640" y="914400"/>
            <a:ext cx="635400" cy="635400"/>
          </a:xfrm>
          <a:prstGeom prst="rect">
            <a:avLst/>
          </a:prstGeom>
          <a:ln>
            <a:noFill/>
          </a:ln>
        </p:spPr>
      </p:pic>
      <p:sp>
        <p:nvSpPr>
          <p:cNvPr id="239" name="CustomShape 6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  <p:pic>
        <p:nvPicPr>
          <p:cNvPr id="240" name="Image 239"/>
          <p:cNvPicPr/>
          <p:nvPr/>
        </p:nvPicPr>
        <p:blipFill>
          <a:blip r:embed="rId4" cstate="print"/>
          <a:stretch/>
        </p:blipFill>
        <p:spPr>
          <a:xfrm>
            <a:off x="731520" y="1737360"/>
            <a:ext cx="7772040" cy="4371480"/>
          </a:xfrm>
          <a:prstGeom prst="rect">
            <a:avLst/>
          </a:prstGeom>
          <a:ln>
            <a:noFill/>
          </a:ln>
        </p:spPr>
      </p:pic>
      <p:sp>
        <p:nvSpPr>
          <p:cNvPr id="241" name="CustomShape 7"/>
          <p:cNvSpPr/>
          <p:nvPr/>
        </p:nvSpPr>
        <p:spPr>
          <a:xfrm>
            <a:off x="1735200" y="842400"/>
            <a:ext cx="5488560" cy="3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Partage</a:t>
            </a:r>
            <a:r>
              <a:rPr lang="en-US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 </a:t>
            </a:r>
            <a:r>
              <a:rPr lang="en-US" sz="1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composants</a:t>
            </a:r>
            <a:endParaRPr dirty="0"/>
          </a:p>
        </p:txBody>
      </p:sp>
      <p:pic>
        <p:nvPicPr>
          <p:cNvPr id="242" name="Image 205"/>
          <p:cNvPicPr/>
          <p:nvPr/>
        </p:nvPicPr>
        <p:blipFill>
          <a:blip r:embed="rId5" cstate="print"/>
          <a:stretch/>
        </p:blipFill>
        <p:spPr>
          <a:xfrm>
            <a:off x="8229600" y="880200"/>
            <a:ext cx="582480" cy="58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E15C19FD-D83B-4DE0-8777-8ADF65F74B09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46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5"/>
          <p:cNvSpPr/>
          <p:nvPr/>
        </p:nvSpPr>
        <p:spPr>
          <a:xfrm>
            <a:off x="4480560" y="1097280"/>
            <a:ext cx="438732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8" name="Image 224"/>
          <p:cNvPicPr/>
          <p:nvPr/>
        </p:nvPicPr>
        <p:blipFill>
          <a:blip r:embed="rId3" cstate="print"/>
          <a:stretch/>
        </p:blipFill>
        <p:spPr>
          <a:xfrm>
            <a:off x="6014160" y="836640"/>
            <a:ext cx="635400" cy="635400"/>
          </a:xfrm>
          <a:prstGeom prst="rect">
            <a:avLst/>
          </a:prstGeom>
          <a:ln>
            <a:noFill/>
          </a:ln>
        </p:spPr>
      </p:pic>
      <p:pic>
        <p:nvPicPr>
          <p:cNvPr id="249" name="Image 225"/>
          <p:cNvPicPr/>
          <p:nvPr/>
        </p:nvPicPr>
        <p:blipFill>
          <a:blip r:embed="rId4" cstate="print"/>
          <a:stretch/>
        </p:blipFill>
        <p:spPr>
          <a:xfrm>
            <a:off x="6723000" y="836640"/>
            <a:ext cx="682560" cy="682560"/>
          </a:xfrm>
          <a:prstGeom prst="rect">
            <a:avLst/>
          </a:prstGeom>
          <a:ln>
            <a:noFill/>
          </a:ln>
        </p:spPr>
      </p:pic>
      <p:pic>
        <p:nvPicPr>
          <p:cNvPr id="250" name="Image 226"/>
          <p:cNvPicPr/>
          <p:nvPr/>
        </p:nvPicPr>
        <p:blipFill>
          <a:blip r:embed="rId5" cstate="print"/>
          <a:stretch/>
        </p:blipFill>
        <p:spPr>
          <a:xfrm>
            <a:off x="8138160" y="83664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251" name="CustomShape 6"/>
          <p:cNvSpPr/>
          <p:nvPr/>
        </p:nvSpPr>
        <p:spPr>
          <a:xfrm>
            <a:off x="442440" y="759240"/>
            <a:ext cx="5408640" cy="85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Etre iso prod en dev sans perte de performances</a:t>
            </a:r>
            <a:endParaRPr/>
          </a:p>
        </p:txBody>
      </p:sp>
      <p:sp>
        <p:nvSpPr>
          <p:cNvPr id="252" name="CustomShape 7"/>
          <p:cNvSpPr/>
          <p:nvPr/>
        </p:nvSpPr>
        <p:spPr>
          <a:xfrm>
            <a:off x="365760" y="18360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pic>
        <p:nvPicPr>
          <p:cNvPr id="253" name="Image 231"/>
          <p:cNvPicPr/>
          <p:nvPr/>
        </p:nvPicPr>
        <p:blipFill>
          <a:blip r:embed="rId6" cstate="print"/>
          <a:stretch/>
        </p:blipFill>
        <p:spPr>
          <a:xfrm>
            <a:off x="7458120" y="869760"/>
            <a:ext cx="582480" cy="582480"/>
          </a:xfrm>
          <a:prstGeom prst="rect">
            <a:avLst/>
          </a:prstGeom>
          <a:ln>
            <a:noFill/>
          </a:ln>
        </p:spPr>
      </p:pic>
      <p:sp>
        <p:nvSpPr>
          <p:cNvPr id="254" name="CustomShape 8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  <p:pic>
        <p:nvPicPr>
          <p:cNvPr id="255" name="Image 254"/>
          <p:cNvPicPr/>
          <p:nvPr/>
        </p:nvPicPr>
        <p:blipFill>
          <a:blip r:embed="rId7" cstate="print"/>
          <a:stretch/>
        </p:blipFill>
        <p:spPr>
          <a:xfrm>
            <a:off x="277200" y="1940760"/>
            <a:ext cx="4116240" cy="3728160"/>
          </a:xfrm>
          <a:prstGeom prst="rect">
            <a:avLst/>
          </a:prstGeom>
          <a:ln>
            <a:noFill/>
          </a:ln>
        </p:spPr>
      </p:pic>
      <p:pic>
        <p:nvPicPr>
          <p:cNvPr id="256" name="Image 255"/>
          <p:cNvPicPr/>
          <p:nvPr/>
        </p:nvPicPr>
        <p:blipFill>
          <a:blip r:embed="rId8" cstate="print"/>
          <a:stretch/>
        </p:blipFill>
        <p:spPr>
          <a:xfrm>
            <a:off x="5362200" y="1831680"/>
            <a:ext cx="3432240" cy="374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74560" y="128520"/>
            <a:ext cx="3925080" cy="286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/>
          <a:lstStyle/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1216080" y="1644840"/>
            <a:ext cx="3186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Qu’est ce que                   ?</a:t>
            </a:r>
            <a:endParaRPr/>
          </a:p>
        </p:txBody>
      </p:sp>
      <p:pic>
        <p:nvPicPr>
          <p:cNvPr id="133" name="Image 4"/>
          <p:cNvPicPr/>
          <p:nvPr/>
        </p:nvPicPr>
        <p:blipFill>
          <a:blip r:embed="rId3" cstate="print"/>
          <a:stretch/>
        </p:blipFill>
        <p:spPr>
          <a:xfrm>
            <a:off x="3060000" y="1196640"/>
            <a:ext cx="1007640" cy="73224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1220760" y="2093040"/>
            <a:ext cx="2855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Retour d’expérience de 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3928320" y="209304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1216080" y="2541600"/>
            <a:ext cx="219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Docker au BSC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83996E81-05F1-47F7-BA56-1399D0C0FC11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  <p:sp>
        <p:nvSpPr>
          <p:cNvPr id="258" name="CustomShape 2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Environnements jetables</a:t>
            </a:r>
            <a:endParaRPr/>
          </a:p>
        </p:txBody>
      </p:sp>
      <p:pic>
        <p:nvPicPr>
          <p:cNvPr id="260" name="Image 235"/>
          <p:cNvPicPr/>
          <p:nvPr/>
        </p:nvPicPr>
        <p:blipFill>
          <a:blip r:embed="rId3" cstate="print"/>
          <a:stretch/>
        </p:blipFill>
        <p:spPr>
          <a:xfrm>
            <a:off x="8229600" y="870840"/>
            <a:ext cx="682560" cy="682560"/>
          </a:xfrm>
          <a:prstGeom prst="rect">
            <a:avLst/>
          </a:prstGeom>
          <a:ln>
            <a:noFill/>
          </a:ln>
        </p:spPr>
      </p:pic>
      <p:sp>
        <p:nvSpPr>
          <p:cNvPr id="261" name="CustomShape 4"/>
          <p:cNvSpPr/>
          <p:nvPr/>
        </p:nvSpPr>
        <p:spPr>
          <a:xfrm>
            <a:off x="365760" y="18360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sp>
        <p:nvSpPr>
          <p:cNvPr id="262" name="CustomShape 5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  <p:pic>
        <p:nvPicPr>
          <p:cNvPr id="263" name="Image 262"/>
          <p:cNvPicPr/>
          <p:nvPr/>
        </p:nvPicPr>
        <p:blipFill>
          <a:blip r:embed="rId4" cstate="print"/>
          <a:stretch/>
        </p:blipFill>
        <p:spPr>
          <a:xfrm>
            <a:off x="1097280" y="1802160"/>
            <a:ext cx="7497720" cy="421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B145B028-496A-44EB-BDAA-2DE8AC649143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67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L'isolation des composants permet les mises à jour</a:t>
            </a:r>
            <a:endParaRPr/>
          </a:p>
        </p:txBody>
      </p:sp>
      <p:pic>
        <p:nvPicPr>
          <p:cNvPr id="268" name="Image 242"/>
          <p:cNvPicPr/>
          <p:nvPr/>
        </p:nvPicPr>
        <p:blipFill>
          <a:blip r:embed="rId3" cstate="print"/>
          <a:stretch/>
        </p:blipFill>
        <p:spPr>
          <a:xfrm>
            <a:off x="8138520" y="83700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269" name="CustomShape 5"/>
          <p:cNvSpPr/>
          <p:nvPr/>
        </p:nvSpPr>
        <p:spPr>
          <a:xfrm>
            <a:off x="365760" y="18360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sp>
        <p:nvSpPr>
          <p:cNvPr id="270" name="CustomShape 6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  <p:pic>
        <p:nvPicPr>
          <p:cNvPr id="271" name="Image 270"/>
          <p:cNvPicPr/>
          <p:nvPr/>
        </p:nvPicPr>
        <p:blipFill>
          <a:blip r:embed="rId4" cstate="print"/>
          <a:stretch/>
        </p:blipFill>
        <p:spPr>
          <a:xfrm>
            <a:off x="822960" y="1737360"/>
            <a:ext cx="7864560" cy="442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E8158019-9D78-4D12-A1B2-64580F84760C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75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Portabilité donc peu d'adhérence avec le choix d'infra sous-jacente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Exemple : réversibilité d'un choix de cloud</a:t>
            </a:r>
            <a:endParaRPr/>
          </a:p>
        </p:txBody>
      </p:sp>
      <p:pic>
        <p:nvPicPr>
          <p:cNvPr id="276" name="Image 249"/>
          <p:cNvPicPr/>
          <p:nvPr/>
        </p:nvPicPr>
        <p:blipFill>
          <a:blip r:embed="rId3" cstate="print"/>
          <a:stretch/>
        </p:blipFill>
        <p:spPr>
          <a:xfrm>
            <a:off x="8138880" y="83736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277" name="CustomShape 5"/>
          <p:cNvSpPr/>
          <p:nvPr/>
        </p:nvSpPr>
        <p:spPr>
          <a:xfrm>
            <a:off x="365760" y="18360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sp>
        <p:nvSpPr>
          <p:cNvPr id="278" name="CustomShape 6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  <p:pic>
        <p:nvPicPr>
          <p:cNvPr id="279" name="Image 278"/>
          <p:cNvPicPr/>
          <p:nvPr/>
        </p:nvPicPr>
        <p:blipFill>
          <a:blip r:embed="rId4" cstate="print"/>
          <a:stretch/>
        </p:blipFill>
        <p:spPr>
          <a:xfrm>
            <a:off x="1005840" y="1828800"/>
            <a:ext cx="7473600" cy="420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 258"/>
          <p:cNvPicPr/>
          <p:nvPr/>
        </p:nvPicPr>
        <p:blipFill>
          <a:blip r:embed="rId3" cstate="print"/>
          <a:stretch/>
        </p:blipFill>
        <p:spPr>
          <a:xfrm>
            <a:off x="822960" y="1463040"/>
            <a:ext cx="7589160" cy="426888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06A6F75A-51D9-4E0E-9927-B450BCC2BB9B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Signature des images</a:t>
            </a:r>
            <a:endParaRPr/>
          </a:p>
        </p:txBody>
      </p:sp>
      <p:pic>
        <p:nvPicPr>
          <p:cNvPr id="285" name="Image 256"/>
          <p:cNvPicPr/>
          <p:nvPr/>
        </p:nvPicPr>
        <p:blipFill>
          <a:blip r:embed="rId4" cstate="print"/>
          <a:stretch/>
        </p:blipFill>
        <p:spPr>
          <a:xfrm>
            <a:off x="8139240" y="83772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286" name="CustomShape 5"/>
          <p:cNvSpPr/>
          <p:nvPr/>
        </p:nvSpPr>
        <p:spPr>
          <a:xfrm>
            <a:off x="365760" y="18360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sp>
        <p:nvSpPr>
          <p:cNvPr id="287" name="CustomShape 6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Image 259"/>
          <p:cNvPicPr/>
          <p:nvPr/>
        </p:nvPicPr>
        <p:blipFill>
          <a:blip r:embed="rId3" cstate="print"/>
          <a:stretch/>
        </p:blipFill>
        <p:spPr>
          <a:xfrm>
            <a:off x="2377440" y="1005840"/>
            <a:ext cx="4650480" cy="26154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0F290B97-6EA8-45B0-9DF0-42CF605016DD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292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Scale up / Scale out</a:t>
            </a:r>
            <a:endParaRPr/>
          </a:p>
        </p:txBody>
      </p:sp>
      <p:sp>
        <p:nvSpPr>
          <p:cNvPr id="293" name="CustomShape 5"/>
          <p:cNvSpPr/>
          <p:nvPr/>
        </p:nvSpPr>
        <p:spPr>
          <a:xfrm>
            <a:off x="365760" y="18396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pic>
        <p:nvPicPr>
          <p:cNvPr id="294" name="Image 265"/>
          <p:cNvPicPr/>
          <p:nvPr/>
        </p:nvPicPr>
        <p:blipFill>
          <a:blip r:embed="rId4" cstate="print"/>
          <a:stretch/>
        </p:blipFill>
        <p:spPr>
          <a:xfrm>
            <a:off x="2377440" y="3136680"/>
            <a:ext cx="4296600" cy="2416320"/>
          </a:xfrm>
          <a:prstGeom prst="rect">
            <a:avLst/>
          </a:prstGeom>
          <a:ln>
            <a:noFill/>
          </a:ln>
        </p:spPr>
      </p:pic>
      <p:sp>
        <p:nvSpPr>
          <p:cNvPr id="295" name="CustomShape 6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  <p:pic>
        <p:nvPicPr>
          <p:cNvPr id="296" name="Image 256"/>
          <p:cNvPicPr/>
          <p:nvPr/>
        </p:nvPicPr>
        <p:blipFill>
          <a:blip r:embed="rId5" cstate="print"/>
          <a:stretch/>
        </p:blipFill>
        <p:spPr>
          <a:xfrm>
            <a:off x="8139240" y="83772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11" name="ZoneTexte 10"/>
          <p:cNvSpPr txBox="1"/>
          <p:nvPr/>
        </p:nvSpPr>
        <p:spPr>
          <a:xfrm>
            <a:off x="899592" y="220486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Scale</a:t>
            </a:r>
            <a:r>
              <a:rPr lang="fr-FR" dirty="0" smtClean="0"/>
              <a:t> up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9592" y="422108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Scale</a:t>
            </a:r>
            <a:r>
              <a:rPr lang="fr-FR" dirty="0" smtClean="0"/>
              <a:t> out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274C5CE0-8DAF-43F2-8459-A4152E6928AE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  <p:sp>
        <p:nvSpPr>
          <p:cNvPr id="298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300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Plafonner les ressources container par container</a:t>
            </a:r>
            <a:endParaRPr/>
          </a:p>
        </p:txBody>
      </p:sp>
      <p:pic>
        <p:nvPicPr>
          <p:cNvPr id="301" name="Image 270"/>
          <p:cNvPicPr/>
          <p:nvPr/>
        </p:nvPicPr>
        <p:blipFill>
          <a:blip r:embed="rId3" cstate="print"/>
          <a:stretch/>
        </p:blipFill>
        <p:spPr>
          <a:xfrm>
            <a:off x="8139600" y="83808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302" name="CustomShape 5"/>
          <p:cNvSpPr/>
          <p:nvPr/>
        </p:nvSpPr>
        <p:spPr>
          <a:xfrm>
            <a:off x="365760" y="18360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pic>
        <p:nvPicPr>
          <p:cNvPr id="303" name="Image 272"/>
          <p:cNvPicPr/>
          <p:nvPr/>
        </p:nvPicPr>
        <p:blipFill>
          <a:blip r:embed="rId4" cstate="print"/>
          <a:stretch/>
        </p:blipFill>
        <p:spPr>
          <a:xfrm>
            <a:off x="1920240" y="1645920"/>
            <a:ext cx="4479840" cy="4061880"/>
          </a:xfrm>
          <a:prstGeom prst="rect">
            <a:avLst/>
          </a:prstGeom>
          <a:ln>
            <a:noFill/>
          </a:ln>
        </p:spPr>
      </p:pic>
      <p:sp>
        <p:nvSpPr>
          <p:cNvPr id="304" name="CustomShape 6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59B0334D-E269-4523-9CC0-D92B35519715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  <p:sp>
        <p:nvSpPr>
          <p:cNvPr id="306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308" name="CustomShape 4"/>
          <p:cNvSpPr/>
          <p:nvPr/>
        </p:nvSpPr>
        <p:spPr>
          <a:xfrm>
            <a:off x="171720" y="836640"/>
            <a:ext cx="8646840" cy="51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Immutables et jetables =&gt; on sait exactement ce qu'il y a dedans</a:t>
            </a:r>
            <a:endParaRPr/>
          </a:p>
        </p:txBody>
      </p:sp>
      <p:sp>
        <p:nvSpPr>
          <p:cNvPr id="309" name="CustomShape 5"/>
          <p:cNvSpPr/>
          <p:nvPr/>
        </p:nvSpPr>
        <p:spPr>
          <a:xfrm>
            <a:off x="365760" y="183960"/>
            <a:ext cx="5485320" cy="88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Quels avantages concrets ?</a:t>
            </a:r>
            <a:endParaRPr/>
          </a:p>
        </p:txBody>
      </p:sp>
      <p:pic>
        <p:nvPicPr>
          <p:cNvPr id="310" name="Image 278"/>
          <p:cNvPicPr/>
          <p:nvPr/>
        </p:nvPicPr>
        <p:blipFill>
          <a:blip r:embed="rId3" cstate="print"/>
          <a:stretch/>
        </p:blipFill>
        <p:spPr>
          <a:xfrm>
            <a:off x="640080" y="1554480"/>
            <a:ext cx="7964640" cy="4479840"/>
          </a:xfrm>
          <a:prstGeom prst="rect">
            <a:avLst/>
          </a:prstGeom>
          <a:ln>
            <a:noFill/>
          </a:ln>
        </p:spPr>
      </p:pic>
      <p:sp>
        <p:nvSpPr>
          <p:cNvPr id="311" name="CustomShape 6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Image 279"/>
          <p:cNvPicPr/>
          <p:nvPr/>
        </p:nvPicPr>
        <p:blipFill>
          <a:blip r:embed="rId2" cstate="print"/>
          <a:stretch/>
        </p:blipFill>
        <p:spPr>
          <a:xfrm>
            <a:off x="1188720" y="1477440"/>
            <a:ext cx="6390000" cy="359388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D3DFB095-22EA-4E9E-A77E-2644DC8B49CB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  <p:sp>
        <p:nvSpPr>
          <p:cNvPr id="314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Quelles contraintes ?</a:t>
            </a:r>
            <a:endParaRPr/>
          </a:p>
        </p:txBody>
      </p:sp>
      <p:sp>
        <p:nvSpPr>
          <p:cNvPr id="315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316" name="CustomShape 4"/>
          <p:cNvSpPr/>
          <p:nvPr/>
        </p:nvSpPr>
        <p:spPr>
          <a:xfrm>
            <a:off x="308160" y="969840"/>
            <a:ext cx="70452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Applications stateless &amp; Architecture orientée services (SOA)  </a:t>
            </a:r>
            <a:endParaRPr/>
          </a:p>
        </p:txBody>
      </p:sp>
      <p:sp>
        <p:nvSpPr>
          <p:cNvPr id="317" name="CustomShape 5"/>
          <p:cNvSpPr/>
          <p:nvPr/>
        </p:nvSpPr>
        <p:spPr>
          <a:xfrm>
            <a:off x="308520" y="2878200"/>
            <a:ext cx="70452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6"/>
          <p:cNvSpPr/>
          <p:nvPr/>
        </p:nvSpPr>
        <p:spPr>
          <a:xfrm>
            <a:off x="7989480" y="21996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8459640" y="6416640"/>
            <a:ext cx="35820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A2429C89-E4BC-479A-868D-A61FEB32885E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  <p:sp>
        <p:nvSpPr>
          <p:cNvPr id="320" name="CustomShape 2"/>
          <p:cNvSpPr/>
          <p:nvPr/>
        </p:nvSpPr>
        <p:spPr>
          <a:xfrm>
            <a:off x="323640" y="260280"/>
            <a:ext cx="8494920" cy="49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en prod au BSC ?</a:t>
            </a:r>
            <a:endParaRPr/>
          </a:p>
        </p:txBody>
      </p:sp>
      <p:sp>
        <p:nvSpPr>
          <p:cNvPr id="321" name="CustomShape 3"/>
          <p:cNvSpPr/>
          <p:nvPr/>
        </p:nvSpPr>
        <p:spPr>
          <a:xfrm>
            <a:off x="2771640" y="6416640"/>
            <a:ext cx="3594960" cy="43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322" name="CustomShape 4"/>
          <p:cNvSpPr/>
          <p:nvPr/>
        </p:nvSpPr>
        <p:spPr>
          <a:xfrm>
            <a:off x="323640" y="1030320"/>
            <a:ext cx="5904000" cy="8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Avant une industrialisation sur les environnements, les points suivants sont à adresser : </a:t>
            </a:r>
            <a:endParaRPr/>
          </a:p>
        </p:txBody>
      </p:sp>
      <p:sp>
        <p:nvSpPr>
          <p:cNvPr id="323" name="CustomShape 5"/>
          <p:cNvSpPr/>
          <p:nvPr/>
        </p:nvSpPr>
        <p:spPr>
          <a:xfrm>
            <a:off x="1259640" y="1871280"/>
            <a:ext cx="5420520" cy="22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E60028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Exploitabilité 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Gouvernance de la gestion des images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Infrastructure sous-jacente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Monitoring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Logging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 de facturation</a:t>
            </a:r>
            <a:endParaRPr/>
          </a:p>
          <a:p>
            <a:pPr marL="285840" indent="-285120">
              <a:lnSpc>
                <a:spcPct val="100000"/>
              </a:lnSpc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Etc … </a:t>
            </a:r>
            <a:endParaRPr/>
          </a:p>
        </p:txBody>
      </p:sp>
      <p:pic>
        <p:nvPicPr>
          <p:cNvPr id="324" name="Image 290"/>
          <p:cNvPicPr/>
          <p:nvPr/>
        </p:nvPicPr>
        <p:blipFill>
          <a:blip r:embed="rId2" cstate="print"/>
          <a:stretch/>
        </p:blipFill>
        <p:spPr>
          <a:xfrm>
            <a:off x="5724000" y="4293000"/>
            <a:ext cx="2734920" cy="1760760"/>
          </a:xfrm>
          <a:prstGeom prst="rect">
            <a:avLst/>
          </a:prstGeom>
          <a:ln>
            <a:noFill/>
          </a:ln>
        </p:spPr>
      </p:pic>
      <p:pic>
        <p:nvPicPr>
          <p:cNvPr id="325" name="Image 8"/>
          <p:cNvPicPr/>
          <p:nvPr/>
        </p:nvPicPr>
        <p:blipFill>
          <a:blip r:embed="rId3" cstate="print"/>
          <a:stretch/>
        </p:blipFill>
        <p:spPr>
          <a:xfrm>
            <a:off x="1660320" y="5194800"/>
            <a:ext cx="776880" cy="502920"/>
          </a:xfrm>
          <a:prstGeom prst="rect">
            <a:avLst/>
          </a:prstGeom>
          <a:ln>
            <a:noFill/>
          </a:ln>
        </p:spPr>
      </p:pic>
      <p:sp>
        <p:nvSpPr>
          <p:cNvPr id="326" name="CustomShape 6"/>
          <p:cNvSpPr/>
          <p:nvPr/>
        </p:nvSpPr>
        <p:spPr>
          <a:xfrm rot="928200">
            <a:off x="1410840" y="5508720"/>
            <a:ext cx="509400" cy="22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9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SoFa</a:t>
            </a:r>
            <a:endParaRPr/>
          </a:p>
        </p:txBody>
      </p:sp>
      <p:sp>
        <p:nvSpPr>
          <p:cNvPr id="327" name="CustomShape 7"/>
          <p:cNvSpPr/>
          <p:nvPr/>
        </p:nvSpPr>
        <p:spPr>
          <a:xfrm>
            <a:off x="905040" y="455868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Fast-It</a:t>
            </a:r>
            <a:endParaRPr/>
          </a:p>
        </p:txBody>
      </p:sp>
      <p:sp>
        <p:nvSpPr>
          <p:cNvPr id="328" name="CustomShape 8"/>
          <p:cNvSpPr/>
          <p:nvPr/>
        </p:nvSpPr>
        <p:spPr>
          <a:xfrm>
            <a:off x="1385280" y="5758200"/>
            <a:ext cx="203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Software Factory</a:t>
            </a:r>
            <a:endParaRPr/>
          </a:p>
        </p:txBody>
      </p:sp>
      <p:sp>
        <p:nvSpPr>
          <p:cNvPr id="329" name="CustomShape 9"/>
          <p:cNvSpPr/>
          <p:nvPr/>
        </p:nvSpPr>
        <p:spPr>
          <a:xfrm>
            <a:off x="2853360" y="4825440"/>
            <a:ext cx="19562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Delivery Factory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GTS / RET</a:t>
            </a:r>
            <a:endParaRPr/>
          </a:p>
        </p:txBody>
      </p:sp>
      <p:sp>
        <p:nvSpPr>
          <p:cNvPr id="330" name="CustomShape 10"/>
          <p:cNvSpPr/>
          <p:nvPr/>
        </p:nvSpPr>
        <p:spPr>
          <a:xfrm>
            <a:off x="5609880" y="2882880"/>
            <a:ext cx="14799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Déploiement</a:t>
            </a:r>
            <a:endParaRPr/>
          </a:p>
        </p:txBody>
      </p:sp>
      <p:sp>
        <p:nvSpPr>
          <p:cNvPr id="331" name="CustomShape 11"/>
          <p:cNvSpPr/>
          <p:nvPr/>
        </p:nvSpPr>
        <p:spPr>
          <a:xfrm>
            <a:off x="7051680" y="2883240"/>
            <a:ext cx="147996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</a:t>
            </a:r>
            <a:endParaRPr/>
          </a:p>
        </p:txBody>
      </p:sp>
      <p:pic>
        <p:nvPicPr>
          <p:cNvPr id="332" name="Image 20"/>
          <p:cNvPicPr/>
          <p:nvPr/>
        </p:nvPicPr>
        <p:blipFill>
          <a:blip r:embed="rId4" cstate="print"/>
          <a:stretch/>
        </p:blipFill>
        <p:spPr>
          <a:xfrm>
            <a:off x="5778000" y="3340080"/>
            <a:ext cx="946080" cy="946080"/>
          </a:xfrm>
          <a:prstGeom prst="rect">
            <a:avLst/>
          </a:prstGeom>
          <a:ln>
            <a:noFill/>
          </a:ln>
        </p:spPr>
      </p:pic>
      <p:pic>
        <p:nvPicPr>
          <p:cNvPr id="333" name="Image 21"/>
          <p:cNvPicPr/>
          <p:nvPr/>
        </p:nvPicPr>
        <p:blipFill>
          <a:blip r:embed="rId5" cstate="print"/>
          <a:stretch/>
        </p:blipFill>
        <p:spPr>
          <a:xfrm>
            <a:off x="7365240" y="334008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334" name="CustomShape 12"/>
          <p:cNvSpPr/>
          <p:nvPr/>
        </p:nvSpPr>
        <p:spPr>
          <a:xfrm>
            <a:off x="2093040" y="434268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ISA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459640" y="6416640"/>
            <a:ext cx="358560" cy="43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FD296F9A-DF3C-45D2-9F19-4A9C0439B8E1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  <p:sp>
        <p:nvSpPr>
          <p:cNvPr id="336" name="CustomShape 2"/>
          <p:cNvSpPr/>
          <p:nvPr/>
        </p:nvSpPr>
        <p:spPr>
          <a:xfrm>
            <a:off x="323640" y="260280"/>
            <a:ext cx="849528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 / Réponses</a:t>
            </a:r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2771640" y="6416640"/>
            <a:ext cx="3595320" cy="43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  <p:sp>
        <p:nvSpPr>
          <p:cNvPr id="338" name="CustomShape 4"/>
          <p:cNvSpPr/>
          <p:nvPr/>
        </p:nvSpPr>
        <p:spPr>
          <a:xfrm>
            <a:off x="3021840" y="4973400"/>
            <a:ext cx="3098160" cy="142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800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 &amp; A</a:t>
            </a:r>
            <a:endParaRPr/>
          </a:p>
        </p:txBody>
      </p:sp>
      <p:pic>
        <p:nvPicPr>
          <p:cNvPr id="339" name="Image 16"/>
          <p:cNvPicPr/>
          <p:nvPr/>
        </p:nvPicPr>
        <p:blipFill>
          <a:blip r:embed="rId2" cstate="print"/>
          <a:stretch/>
        </p:blipFill>
        <p:spPr>
          <a:xfrm>
            <a:off x="1628280" y="792720"/>
            <a:ext cx="5885280" cy="386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23640" y="260280"/>
            <a:ext cx="7830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Préambule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F23EB3CC-A9B7-4E06-B84E-FD6892796AA7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40" name="Image 5"/>
          <p:cNvPicPr/>
          <p:nvPr/>
        </p:nvPicPr>
        <p:blipFill>
          <a:blip r:embed="rId3" cstate="print"/>
          <a:stretch/>
        </p:blipFill>
        <p:spPr>
          <a:xfrm>
            <a:off x="1447920" y="1419120"/>
            <a:ext cx="6247800" cy="401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width"/>
                                          </p:val>
                                        </p:tav>
                                      </p:tavLst>
                                    </p:anim>
                                    <p:anim calcmode="lin" valueType="str">
                                      <p:cBhvr additive="repl">
                                        <p:cTn id="8" dur="3000" fill="hold"/>
                                        <p:tgtEl>
                                          <p:spTgt spid="140"/>
                                        </p:tgtEl>
                                      </p:cBhvr>
                                      <p:tavLst>
                                        <p:tav tm="100000">
                                          <p:val>
                                            <p:strVal val="height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3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9998FF91-CE48-4D1F-8995-A26B7185F29B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applications ont changé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44" name="Image 19"/>
          <p:cNvPicPr/>
          <p:nvPr/>
        </p:nvPicPr>
        <p:blipFill>
          <a:blip r:embed="rId3" cstate="print"/>
          <a:srcRect t="11490" b="8043"/>
          <a:stretch/>
        </p:blipFill>
        <p:spPr>
          <a:xfrm>
            <a:off x="331560" y="1479960"/>
            <a:ext cx="8480160" cy="389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AEB97FCD-A619-4527-8F11-23D6C5D9A08F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rythme de l’innovation s’est accéléré</a:t>
            </a: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48" name="Image 19"/>
          <p:cNvPicPr/>
          <p:nvPr/>
        </p:nvPicPr>
        <p:blipFill>
          <a:blip r:embed="rId3" cstate="print"/>
          <a:stretch/>
        </p:blipFill>
        <p:spPr>
          <a:xfrm>
            <a:off x="343440" y="1786680"/>
            <a:ext cx="8456400" cy="328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EC5AB10F-A38F-4044-B5D8-01618A3AAD73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 choix se sont multipliés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52" name="Image 19"/>
          <p:cNvPicPr/>
          <p:nvPr/>
        </p:nvPicPr>
        <p:blipFill>
          <a:blip r:embed="rId3" cstate="print"/>
          <a:srcRect t="14131"/>
          <a:stretch/>
        </p:blipFill>
        <p:spPr>
          <a:xfrm>
            <a:off x="323640" y="1241280"/>
            <a:ext cx="8496360" cy="43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 10"/>
          <p:cNvPicPr/>
          <p:nvPr/>
        </p:nvPicPr>
        <p:blipFill>
          <a:blip r:embed="rId3" cstate="print"/>
          <a:srcRect t="11236"/>
          <a:stretch/>
        </p:blipFill>
        <p:spPr>
          <a:xfrm>
            <a:off x="611640" y="1255680"/>
            <a:ext cx="7918920" cy="4344480"/>
          </a:xfrm>
          <a:prstGeom prst="rect">
            <a:avLst/>
          </a:prstGeom>
          <a:ln>
            <a:noFill/>
          </a:ln>
        </p:spPr>
      </p:pic>
      <p:sp>
        <p:nvSpPr>
          <p:cNvPr id="154" name="CustomShape 1"/>
          <p:cNvSpPr/>
          <p:nvPr/>
        </p:nvSpPr>
        <p:spPr>
          <a:xfrm>
            <a:off x="8459640" y="6416640"/>
            <a:ext cx="358560" cy="43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P.</a:t>
            </a:r>
            <a:fld id="{C1E24BAD-2F16-4BFE-A5B9-C3EB9B4B1C6C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23640" y="260280"/>
            <a:ext cx="8495280" cy="49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Et si ces problèmes avaient déjà une solution ?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2771640" y="6416640"/>
            <a:ext cx="3595320" cy="43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C1  |  Docker - RESG/BSC/DCO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B89D09C6-2571-4286-8126-30ABA08F2E24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? C’est un écosystème…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2309040" y="1511640"/>
            <a:ext cx="4504320" cy="4504320"/>
          </a:xfrm>
          <a:prstGeom prst="blockArc">
            <a:avLst>
              <a:gd name="adj1" fmla="val 9000000"/>
              <a:gd name="adj2" fmla="val 16200000"/>
              <a:gd name="adj3" fmla="val 4639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5"/>
          <p:cNvSpPr/>
          <p:nvPr/>
        </p:nvSpPr>
        <p:spPr>
          <a:xfrm>
            <a:off x="2309040" y="1511640"/>
            <a:ext cx="4504320" cy="4504320"/>
          </a:xfrm>
          <a:prstGeom prst="blockArc">
            <a:avLst>
              <a:gd name="adj1" fmla="val 1800000"/>
              <a:gd name="adj2" fmla="val 9000000"/>
              <a:gd name="adj3" fmla="val 4639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309040" y="1511640"/>
            <a:ext cx="4504320" cy="4504320"/>
          </a:xfrm>
          <a:prstGeom prst="blockArc">
            <a:avLst>
              <a:gd name="adj1" fmla="val 16200000"/>
              <a:gd name="adj2" fmla="val 1800000"/>
              <a:gd name="adj3" fmla="val 4639"/>
            </a:avLst>
          </a:prstGeom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3524760" y="2727360"/>
            <a:ext cx="2072880" cy="207288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8"/>
          <p:cNvSpPr/>
          <p:nvPr/>
        </p:nvSpPr>
        <p:spPr>
          <a:xfrm>
            <a:off x="3835800" y="838080"/>
            <a:ext cx="1450800" cy="14508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Construire</a:t>
            </a:r>
            <a:endParaRPr/>
          </a:p>
        </p:txBody>
      </p:sp>
      <p:sp>
        <p:nvSpPr>
          <p:cNvPr id="165" name="CustomShape 9"/>
          <p:cNvSpPr/>
          <p:nvPr/>
        </p:nvSpPr>
        <p:spPr>
          <a:xfrm>
            <a:off x="5741280" y="4138200"/>
            <a:ext cx="1450800" cy="14508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Déployer</a:t>
            </a:r>
            <a:endParaRPr/>
          </a:p>
        </p:txBody>
      </p:sp>
      <p:sp>
        <p:nvSpPr>
          <p:cNvPr id="166" name="CustomShape 10"/>
          <p:cNvSpPr/>
          <p:nvPr/>
        </p:nvSpPr>
        <p:spPr>
          <a:xfrm>
            <a:off x="1930320" y="4138200"/>
            <a:ext cx="1450800" cy="1450800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" tIns="20160" rIns="20160" bIns="20160" anchor="ctr"/>
          <a:lstStyle/>
          <a:p>
            <a:pPr algn="ctr">
              <a:lnSpc>
                <a:spcPct val="90000"/>
              </a:lnSpc>
            </a:pPr>
            <a:r>
              <a:rPr lang="en-US" sz="16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Exécuter</a:t>
            </a:r>
            <a:endParaRPr/>
          </a:p>
        </p:txBody>
      </p:sp>
      <p:pic>
        <p:nvPicPr>
          <p:cNvPr id="167" name="Image 22"/>
          <p:cNvPicPr/>
          <p:nvPr/>
        </p:nvPicPr>
        <p:blipFill>
          <a:blip r:embed="rId3" cstate="print"/>
          <a:stretch/>
        </p:blipFill>
        <p:spPr>
          <a:xfrm>
            <a:off x="6641640" y="789120"/>
            <a:ext cx="2466360" cy="1847160"/>
          </a:xfrm>
          <a:prstGeom prst="rect">
            <a:avLst/>
          </a:prstGeom>
          <a:ln>
            <a:noFill/>
          </a:ln>
        </p:spPr>
      </p:pic>
      <p:sp>
        <p:nvSpPr>
          <p:cNvPr id="168" name="CustomShape 11"/>
          <p:cNvSpPr/>
          <p:nvPr/>
        </p:nvSpPr>
        <p:spPr>
          <a:xfrm>
            <a:off x="5393880" y="1340640"/>
            <a:ext cx="1265760" cy="33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6660360" y="5301360"/>
            <a:ext cx="1655640" cy="442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2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7236360" y="3357000"/>
            <a:ext cx="1799640" cy="187128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Hub/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Trusted Registry</a:t>
            </a:r>
            <a:endParaRPr/>
          </a:p>
        </p:txBody>
      </p:sp>
      <p:pic>
        <p:nvPicPr>
          <p:cNvPr id="171" name="Image 12"/>
          <p:cNvPicPr/>
          <p:nvPr/>
        </p:nvPicPr>
        <p:blipFill>
          <a:blip r:embed="rId4" cstate="print"/>
          <a:stretch/>
        </p:blipFill>
        <p:spPr>
          <a:xfrm>
            <a:off x="7596360" y="4005000"/>
            <a:ext cx="1184040" cy="1160640"/>
          </a:xfrm>
          <a:prstGeom prst="rect">
            <a:avLst/>
          </a:prstGeom>
          <a:ln>
            <a:noFill/>
          </a:ln>
        </p:spPr>
      </p:pic>
      <p:sp>
        <p:nvSpPr>
          <p:cNvPr id="172" name="CustomShape 14"/>
          <p:cNvSpPr/>
          <p:nvPr/>
        </p:nvSpPr>
        <p:spPr>
          <a:xfrm>
            <a:off x="755640" y="5301360"/>
            <a:ext cx="1655640" cy="442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2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10799977" rev="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5"/>
          <p:cNvSpPr/>
          <p:nvPr/>
        </p:nvSpPr>
        <p:spPr>
          <a:xfrm>
            <a:off x="65520" y="3357000"/>
            <a:ext cx="1799640" cy="18716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algn="ctr"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Engine/API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Machine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Compose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 Swarm</a:t>
            </a:r>
            <a:endParaRPr/>
          </a:p>
        </p:txBody>
      </p:sp>
      <p:pic>
        <p:nvPicPr>
          <p:cNvPr id="174" name="Image 15"/>
          <p:cNvPicPr/>
          <p:nvPr/>
        </p:nvPicPr>
        <p:blipFill>
          <a:blip r:embed="rId5" cstate="print"/>
          <a:stretch/>
        </p:blipFill>
        <p:spPr>
          <a:xfrm>
            <a:off x="611640" y="4324680"/>
            <a:ext cx="785880" cy="890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59640" y="6416640"/>
            <a:ext cx="35964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</a:t>
            </a:r>
            <a:fld id="{21541DFB-D83B-4546-9DD7-D3B4E93F3C20}" type="slidenum">
              <a:rPr lang="en-US" sz="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23640" y="260280"/>
            <a:ext cx="8496360" cy="4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E6002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? C’est léger…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2771640" y="6416640"/>
            <a:ext cx="3596400" cy="44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 |  Docker - RESG/BSC/DCO</a:t>
            </a:r>
            <a:endParaRPr/>
          </a:p>
        </p:txBody>
      </p:sp>
      <p:pic>
        <p:nvPicPr>
          <p:cNvPr id="178" name="Image 21"/>
          <p:cNvPicPr/>
          <p:nvPr/>
        </p:nvPicPr>
        <p:blipFill>
          <a:blip r:embed="rId3" cstate="print"/>
          <a:srcRect t="16006" r="13497" b="17378"/>
          <a:stretch/>
        </p:blipFill>
        <p:spPr>
          <a:xfrm>
            <a:off x="897120" y="1088640"/>
            <a:ext cx="7349400" cy="4679640"/>
          </a:xfrm>
          <a:prstGeom prst="rect">
            <a:avLst/>
          </a:prstGeom>
          <a:ln w="25560">
            <a:solidFill>
              <a:schemeClr val="accent1">
                <a:lumMod val="60000"/>
                <a:lumOff val="40000"/>
              </a:schemeClr>
            </a:solidFill>
            <a:round/>
          </a:ln>
        </p:spPr>
      </p:pic>
      <p:pic>
        <p:nvPicPr>
          <p:cNvPr id="179" name="Image 24"/>
          <p:cNvPicPr/>
          <p:nvPr/>
        </p:nvPicPr>
        <p:blipFill>
          <a:blip r:embed="rId4" cstate="print"/>
          <a:stretch/>
        </p:blipFill>
        <p:spPr>
          <a:xfrm>
            <a:off x="3492000" y="4584600"/>
            <a:ext cx="2159640" cy="42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SG_FR</Template>
  <TotalTime>6276</TotalTime>
  <Words>684</Words>
  <Application>Microsoft Office PowerPoint</Application>
  <PresentationFormat>Affichage à l'écran (4:3)</PresentationFormat>
  <Paragraphs>207</Paragraphs>
  <Slides>29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29</vt:i4>
      </vt:variant>
    </vt:vector>
  </HeadingPairs>
  <TitlesOfParts>
    <vt:vector size="32" baseType="lpstr">
      <vt:lpstr>Thème Office</vt:lpstr>
      <vt:lpstr>Office Theme</vt:lpstr>
      <vt:lpstr>Office Theme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</vt:vector>
  </TitlesOfParts>
  <Company>Société Générale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DANIEL JORGE</dc:creator>
  <cp:lastModifiedBy>JEAN LUC BAILLEUL (x117509)</cp:lastModifiedBy>
  <cp:revision>7</cp:revision>
  <dcterms:modified xsi:type="dcterms:W3CDTF">2016-02-17T10:41:58Z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2011-06-06T13:25:31Z</dcterms:created>
  <dc:creator>Patrick Ngontcha</dc:creator>
  <dc:language>en-US</dc:language>
  <cp:lastModifiedBy>PHC </cp:lastModifiedBy>
  <dcterms:modified xsi:type="dcterms:W3CDTF">2016-02-10T15:11:49Z</dcterms:modified>
  <cp:revision>638</cp:revision>
  <dc:title>Stock-options_point-situation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Société Générale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28</vt:i4>
  </property>
</Properties>
</file>