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6"/>
  </p:sldMasterIdLst>
  <p:notesMasterIdLst>
    <p:notesMasterId r:id="rId15"/>
  </p:notesMasterIdLst>
  <p:handoutMasterIdLst>
    <p:handoutMasterId r:id="rId16"/>
  </p:handoutMasterIdLst>
  <p:sldIdLst>
    <p:sldId id="272" r:id="rId7"/>
    <p:sldId id="314" r:id="rId8"/>
    <p:sldId id="316" r:id="rId9"/>
    <p:sldId id="319" r:id="rId10"/>
    <p:sldId id="320" r:id="rId11"/>
    <p:sldId id="317" r:id="rId12"/>
    <p:sldId id="309" r:id="rId13"/>
    <p:sldId id="318" r:id="rId14"/>
  </p:sldIdLst>
  <p:sldSz cx="9906000" cy="6858000" type="A4"/>
  <p:notesSz cx="6797675" cy="9928225"/>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orient="horz" pos="74">
          <p15:clr>
            <a:srgbClr val="A4A3A4"/>
          </p15:clr>
        </p15:guide>
        <p15:guide id="3" orient="horz" pos="363">
          <p15:clr>
            <a:srgbClr val="A4A3A4"/>
          </p15:clr>
        </p15:guide>
        <p15:guide id="4" orient="horz" pos="664">
          <p15:clr>
            <a:srgbClr val="A4A3A4"/>
          </p15:clr>
        </p15:guide>
        <p15:guide id="5" orient="horz" pos="4161">
          <p15:clr>
            <a:srgbClr val="A4A3A4"/>
          </p15:clr>
        </p15:guide>
        <p15:guide id="6" orient="horz" pos="3756">
          <p15:clr>
            <a:srgbClr val="A4A3A4"/>
          </p15:clr>
        </p15:guide>
        <p15:guide id="7" orient="horz" pos="165">
          <p15:clr>
            <a:srgbClr val="A4A3A4"/>
          </p15:clr>
        </p15:guide>
        <p15:guide id="8" orient="horz" pos="854">
          <p15:clr>
            <a:srgbClr val="A4A3A4"/>
          </p15:clr>
        </p15:guide>
        <p15:guide id="9" orient="horz" pos="2441">
          <p15:clr>
            <a:srgbClr val="A4A3A4"/>
          </p15:clr>
        </p15:guide>
        <p15:guide id="10" orient="horz" pos="2257">
          <p15:clr>
            <a:srgbClr val="A4A3A4"/>
          </p15:clr>
        </p15:guide>
        <p15:guide id="11" pos="382">
          <p15:clr>
            <a:srgbClr val="A4A3A4"/>
          </p15:clr>
        </p15:guide>
        <p15:guide id="12" pos="5868">
          <p15:clr>
            <a:srgbClr val="A4A3A4"/>
          </p15:clr>
        </p15:guide>
        <p15:guide id="13" pos="3177">
          <p15:clr>
            <a:srgbClr val="A4A3A4"/>
          </p15:clr>
        </p15:guide>
        <p15:guide id="14" pos="3086">
          <p15:clr>
            <a:srgbClr val="A4A3A4"/>
          </p15:clr>
        </p15:guide>
        <p15:guide id="15" pos="6068">
          <p15:clr>
            <a:srgbClr val="A4A3A4"/>
          </p15:clr>
        </p15:guide>
        <p15:guide id="16" pos="5185">
          <p15:clr>
            <a:srgbClr val="A4A3A4"/>
          </p15:clr>
        </p15:guide>
        <p15:guide id="17" pos="2840">
          <p15:clr>
            <a:srgbClr val="A4A3A4"/>
          </p15:clr>
        </p15:guide>
        <p15:guide id="18" pos="2743">
          <p15:clr>
            <a:srgbClr val="A4A3A4"/>
          </p15:clr>
        </p15:guide>
        <p15:guide id="19" pos="5929">
          <p15:clr>
            <a:srgbClr val="A4A3A4"/>
          </p15:clr>
        </p15:guide>
        <p15:guide id="20" pos="171">
          <p15:clr>
            <a:srgbClr val="A4A3A4"/>
          </p15:clr>
        </p15:guide>
      </p15:sldGuideLst>
    </p:ext>
    <p:ext uri="{2D200454-40CA-4A62-9FC3-DE9A4176ACB9}">
      <p15:notesGuideLst xmlns:p15="http://schemas.microsoft.com/office/powerpoint/2012/main">
        <p15:guide id="1" orient="horz" pos="3128">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E5D"/>
    <a:srgbClr val="7CB1D4"/>
    <a:srgbClr val="0C84C0"/>
    <a:srgbClr val="FFFF99"/>
    <a:srgbClr val="91929C"/>
    <a:srgbClr val="645E99"/>
    <a:srgbClr val="B8B8C0"/>
    <a:srgbClr val="E1B4A6"/>
    <a:srgbClr val="F5AA74"/>
    <a:srgbClr val="EDC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5" autoAdjust="0"/>
    <p:restoredTop sz="99277" autoAdjust="0"/>
  </p:normalViewPr>
  <p:slideViewPr>
    <p:cSldViewPr snapToGrid="0">
      <p:cViewPr varScale="1">
        <p:scale>
          <a:sx n="72" d="100"/>
          <a:sy n="72" d="100"/>
        </p:scale>
        <p:origin x="654" y="54"/>
      </p:cViewPr>
      <p:guideLst>
        <p:guide orient="horz" pos="2176"/>
        <p:guide orient="horz" pos="74"/>
        <p:guide orient="horz" pos="363"/>
        <p:guide orient="horz" pos="664"/>
        <p:guide orient="horz" pos="4161"/>
        <p:guide orient="horz" pos="3756"/>
        <p:guide orient="horz" pos="165"/>
        <p:guide orient="horz" pos="854"/>
        <p:guide orient="horz" pos="2441"/>
        <p:guide orient="horz" pos="2257"/>
        <p:guide pos="382"/>
        <p:guide pos="5868"/>
        <p:guide pos="3177"/>
        <p:guide pos="3086"/>
        <p:guide pos="6068"/>
        <p:guide pos="5185"/>
        <p:guide pos="2840"/>
        <p:guide pos="2743"/>
        <p:guide pos="5929"/>
        <p:guide pos="171"/>
      </p:guideLst>
    </p:cSldViewPr>
  </p:slideViewPr>
  <p:outlineViewPr>
    <p:cViewPr>
      <p:scale>
        <a:sx n="33" d="100"/>
        <a:sy n="33" d="100"/>
      </p:scale>
      <p:origin x="0" y="9432"/>
    </p:cViewPr>
  </p:outlineViewPr>
  <p:notesTextViewPr>
    <p:cViewPr>
      <p:scale>
        <a:sx n="100" d="100"/>
        <a:sy n="100" d="100"/>
      </p:scale>
      <p:origin x="0" y="0"/>
    </p:cViewPr>
  </p:notesTextViewPr>
  <p:notesViewPr>
    <p:cSldViewPr snapToGrid="0">
      <p:cViewPr varScale="1">
        <p:scale>
          <a:sx n="78" d="100"/>
          <a:sy n="78" d="100"/>
        </p:scale>
        <p:origin x="-2070" y="-90"/>
      </p:cViewPr>
      <p:guideLst>
        <p:guide orient="horz" pos="3128"/>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411"/>
          </a:xfrm>
          <a:prstGeom prst="rect">
            <a:avLst/>
          </a:prstGeom>
        </p:spPr>
        <p:txBody>
          <a:bodyPr vert="horz" lIns="96057" tIns="48029" rIns="96057" bIns="48029" rtlCol="0"/>
          <a:lstStyle>
            <a:lvl1pPr algn="l">
              <a:defRPr sz="1300"/>
            </a:lvl1pPr>
          </a:lstStyle>
          <a:p>
            <a:endParaRPr lang="en-GB" dirty="0"/>
          </a:p>
        </p:txBody>
      </p:sp>
      <p:sp>
        <p:nvSpPr>
          <p:cNvPr id="3" name="Date Placeholder 2"/>
          <p:cNvSpPr>
            <a:spLocks noGrp="1"/>
          </p:cNvSpPr>
          <p:nvPr>
            <p:ph type="dt" sz="quarter" idx="1"/>
          </p:nvPr>
        </p:nvSpPr>
        <p:spPr>
          <a:xfrm>
            <a:off x="3850443" y="1"/>
            <a:ext cx="2945659" cy="496411"/>
          </a:xfrm>
          <a:prstGeom prst="rect">
            <a:avLst/>
          </a:prstGeom>
        </p:spPr>
        <p:txBody>
          <a:bodyPr vert="horz" lIns="96057" tIns="48029" rIns="96057" bIns="48029" rtlCol="0"/>
          <a:lstStyle>
            <a:lvl1pPr algn="r">
              <a:defRPr sz="1300"/>
            </a:lvl1pPr>
          </a:lstStyle>
          <a:p>
            <a:fld id="{E640F6A5-9080-4E70-B802-25C28AB79C70}" type="datetimeFigureOut">
              <a:rPr lang="en-GB" smtClean="0"/>
              <a:pPr/>
              <a:t>06/03/2017</a:t>
            </a:fld>
            <a:endParaRPr lang="en-GB" dirty="0"/>
          </a:p>
        </p:txBody>
      </p:sp>
      <p:sp>
        <p:nvSpPr>
          <p:cNvPr id="4" name="Footer Placeholder 3"/>
          <p:cNvSpPr>
            <a:spLocks noGrp="1"/>
          </p:cNvSpPr>
          <p:nvPr>
            <p:ph type="ftr" sz="quarter" idx="2"/>
          </p:nvPr>
        </p:nvSpPr>
        <p:spPr>
          <a:xfrm>
            <a:off x="0" y="9430091"/>
            <a:ext cx="2945659" cy="496411"/>
          </a:xfrm>
          <a:prstGeom prst="rect">
            <a:avLst/>
          </a:prstGeom>
        </p:spPr>
        <p:txBody>
          <a:bodyPr vert="horz" lIns="96057" tIns="48029" rIns="96057" bIns="48029" rtlCol="0" anchor="b"/>
          <a:lstStyle>
            <a:lvl1pPr algn="l">
              <a:defRPr sz="1300"/>
            </a:lvl1pPr>
          </a:lstStyle>
          <a:p>
            <a:endParaRPr lang="en-GB" dirty="0"/>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6057" tIns="48029" rIns="96057" bIns="48029" rtlCol="0" anchor="b"/>
          <a:lstStyle>
            <a:lvl1pPr algn="r">
              <a:defRPr sz="1300"/>
            </a:lvl1pPr>
          </a:lstStyle>
          <a:p>
            <a:fld id="{3820602F-4F05-45D9-805B-E85885946F2A}" type="slidenum">
              <a:rPr lang="en-GB" smtClean="0"/>
              <a:pPr/>
              <a:t>‹N°›</a:t>
            </a:fld>
            <a:endParaRPr lang="en-GB" dirty="0"/>
          </a:p>
        </p:txBody>
      </p:sp>
    </p:spTree>
    <p:extLst>
      <p:ext uri="{BB962C8B-B14F-4D97-AF65-F5344CB8AC3E}">
        <p14:creationId xmlns:p14="http://schemas.microsoft.com/office/powerpoint/2010/main" val="266061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411"/>
          </a:xfrm>
          <a:prstGeom prst="rect">
            <a:avLst/>
          </a:prstGeom>
        </p:spPr>
        <p:txBody>
          <a:bodyPr vert="horz" lIns="96057" tIns="48029" rIns="96057" bIns="48029" rtlCol="0"/>
          <a:lstStyle>
            <a:lvl1pPr algn="l">
              <a:defRPr sz="1300"/>
            </a:lvl1pPr>
          </a:lstStyle>
          <a:p>
            <a:endParaRPr lang="en-GB" dirty="0"/>
          </a:p>
        </p:txBody>
      </p:sp>
      <p:sp>
        <p:nvSpPr>
          <p:cNvPr id="3" name="Date Placeholder 2"/>
          <p:cNvSpPr>
            <a:spLocks noGrp="1"/>
          </p:cNvSpPr>
          <p:nvPr>
            <p:ph type="dt" idx="1"/>
          </p:nvPr>
        </p:nvSpPr>
        <p:spPr>
          <a:xfrm>
            <a:off x="3850443" y="1"/>
            <a:ext cx="2945659" cy="496411"/>
          </a:xfrm>
          <a:prstGeom prst="rect">
            <a:avLst/>
          </a:prstGeom>
        </p:spPr>
        <p:txBody>
          <a:bodyPr vert="horz" lIns="96057" tIns="48029" rIns="96057" bIns="48029" rtlCol="0"/>
          <a:lstStyle>
            <a:lvl1pPr algn="r">
              <a:defRPr sz="1300"/>
            </a:lvl1pPr>
          </a:lstStyle>
          <a:p>
            <a:fld id="{02B4D840-579E-4A0A-8746-563BB81BFCF8}" type="datetimeFigureOut">
              <a:rPr lang="en-GB" smtClean="0"/>
              <a:pPr/>
              <a:t>06/03/2017</a:t>
            </a:fld>
            <a:endParaRPr lang="en-GB" dirty="0"/>
          </a:p>
        </p:txBody>
      </p:sp>
      <p:sp>
        <p:nvSpPr>
          <p:cNvPr id="4" name="Slide Image Placeholder 3"/>
          <p:cNvSpPr>
            <a:spLocks noGrp="1" noRot="1" noChangeAspect="1"/>
          </p:cNvSpPr>
          <p:nvPr>
            <p:ph type="sldImg" idx="2"/>
          </p:nvPr>
        </p:nvSpPr>
        <p:spPr>
          <a:xfrm>
            <a:off x="709613" y="744538"/>
            <a:ext cx="5378450" cy="3722687"/>
          </a:xfrm>
          <a:prstGeom prst="rect">
            <a:avLst/>
          </a:prstGeom>
          <a:noFill/>
          <a:ln w="12700">
            <a:solidFill>
              <a:prstClr val="black"/>
            </a:solidFill>
          </a:ln>
        </p:spPr>
        <p:txBody>
          <a:bodyPr vert="horz" lIns="96057" tIns="48029" rIns="96057" bIns="48029"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6057" tIns="48029" rIns="96057" bIns="480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6057" tIns="48029" rIns="96057" bIns="48029" rtlCol="0" anchor="b"/>
          <a:lstStyle>
            <a:lvl1pPr algn="l">
              <a:defRPr sz="1300"/>
            </a:lvl1pPr>
          </a:lstStyle>
          <a:p>
            <a:endParaRPr lang="en-GB"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6057" tIns="48029" rIns="96057" bIns="48029" rtlCol="0" anchor="b"/>
          <a:lstStyle>
            <a:lvl1pPr algn="r">
              <a:defRPr sz="1300"/>
            </a:lvl1pPr>
          </a:lstStyle>
          <a:p>
            <a:fld id="{B849F58B-522D-43AE-9196-6FF1A84B551E}" type="slidenum">
              <a:rPr lang="en-GB" smtClean="0"/>
              <a:pPr/>
              <a:t>‹N°›</a:t>
            </a:fld>
            <a:endParaRPr lang="en-GB" dirty="0"/>
          </a:p>
        </p:txBody>
      </p:sp>
    </p:spTree>
    <p:extLst>
      <p:ext uri="{BB962C8B-B14F-4D97-AF65-F5344CB8AC3E}">
        <p14:creationId xmlns:p14="http://schemas.microsoft.com/office/powerpoint/2010/main" val="1287128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49F58B-522D-43AE-9196-6FF1A84B551E}"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a:latin typeface="Times New Roman" pitchFamily="18" charset="0"/>
              <a:ea typeface="MS PGothic"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3648" y="2179800"/>
            <a:ext cx="8698705" cy="1249200"/>
          </a:xfrm>
        </p:spPr>
        <p:txBody>
          <a:bodyPr>
            <a:noAutofit/>
          </a:bodyPr>
          <a:lstStyle>
            <a:lvl1pPr algn="ctr" defTabSz="914400" rtl="0" eaLnBrk="1" fontAlgn="base" latinLnBrk="0" hangingPunct="1">
              <a:lnSpc>
                <a:spcPct val="90000"/>
              </a:lnSpc>
              <a:spcBef>
                <a:spcPct val="0"/>
              </a:spcBef>
              <a:spcAft>
                <a:spcPct val="0"/>
              </a:spcAft>
              <a:buNone/>
              <a:defRPr lang="en-GB" sz="3200" b="0" kern="1200" cap="all" baseline="0" noProof="0" dirty="0" smtClean="0">
                <a:solidFill>
                  <a:srgbClr val="E60028"/>
                </a:solidFill>
                <a:latin typeface="Arial" pitchFamily="34" charset="0"/>
                <a:ea typeface="+mj-ea"/>
                <a:cs typeface="Arial" pitchFamily="34" charset="0"/>
              </a:defRPr>
            </a:lvl1pPr>
          </a:lstStyle>
          <a:p>
            <a:r>
              <a:rPr lang="en-US" dirty="0"/>
              <a:t>CLICK TO EDIT MASTER TITLE STYLE</a:t>
            </a:r>
            <a:endParaRPr lang="en-GB" dirty="0"/>
          </a:p>
        </p:txBody>
      </p:sp>
      <p:sp>
        <p:nvSpPr>
          <p:cNvPr id="3" name="Subtitle 2"/>
          <p:cNvSpPr>
            <a:spLocks noGrp="1"/>
          </p:cNvSpPr>
          <p:nvPr>
            <p:ph type="subTitle" idx="1" hasCustomPrompt="1"/>
          </p:nvPr>
        </p:nvSpPr>
        <p:spPr>
          <a:xfrm>
            <a:off x="603648" y="3573463"/>
            <a:ext cx="8698705"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18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style</a:t>
            </a:r>
            <a:endParaRPr lang="en-GB" dirty="0"/>
          </a:p>
        </p:txBody>
      </p:sp>
      <p:sp>
        <p:nvSpPr>
          <p:cNvPr id="4" name="Date Placeholder 3"/>
          <p:cNvSpPr>
            <a:spLocks noGrp="1"/>
          </p:cNvSpPr>
          <p:nvPr>
            <p:ph type="dt" sz="half" idx="10"/>
          </p:nvPr>
        </p:nvSpPr>
        <p:spPr>
          <a:xfrm>
            <a:off x="5032110" y="258432"/>
            <a:ext cx="3197094" cy="144000"/>
          </a:xfrm>
          <a:prstGeom prst="rect">
            <a:avLst/>
          </a:prstGeom>
        </p:spPr>
        <p:txBody>
          <a:bodyPr anchor="ctr"/>
          <a:lstStyle>
            <a:lvl1pPr algn="l">
              <a:defRPr sz="1100"/>
            </a:lvl1pPr>
          </a:lstStyle>
          <a:p>
            <a:fld id="{3A7D07B9-9BF6-4590-8068-E934DFF88FCF}" type="datetime1">
              <a:rPr lang="en-GB" smtClean="0"/>
              <a:pPr/>
              <a:t>06/03/2017</a:t>
            </a:fld>
            <a:endParaRPr lang="en-GB" dirty="0"/>
          </a:p>
        </p:txBody>
      </p:sp>
      <p:sp>
        <p:nvSpPr>
          <p:cNvPr id="8" name="Line 12"/>
          <p:cNvSpPr>
            <a:spLocks noChangeShapeType="1"/>
          </p:cNvSpPr>
          <p:nvPr/>
        </p:nvSpPr>
        <p:spPr bwMode="gray">
          <a:xfrm flipV="1">
            <a:off x="4953000" y="209550"/>
            <a:ext cx="0" cy="266700"/>
          </a:xfrm>
          <a:prstGeom prst="line">
            <a:avLst/>
          </a:prstGeom>
          <a:noFill/>
          <a:ln w="12700">
            <a:solidFill>
              <a:srgbClr val="E60028"/>
            </a:solidFill>
            <a:round/>
            <a:headEnd/>
            <a:tailEnd/>
          </a:ln>
          <a:effectLst/>
        </p:spPr>
        <p:txBody>
          <a:bodyPr/>
          <a:lstStyle/>
          <a:p>
            <a:endParaRPr lang="en-US" noProof="0" dirty="0"/>
          </a:p>
        </p:txBody>
      </p:sp>
      <p:sp>
        <p:nvSpPr>
          <p:cNvPr id="9" name="Text Placeholder 15"/>
          <p:cNvSpPr>
            <a:spLocks noGrp="1"/>
          </p:cNvSpPr>
          <p:nvPr>
            <p:ph type="body" sz="quarter" idx="13" hasCustomPrompt="1"/>
          </p:nvPr>
        </p:nvSpPr>
        <p:spPr>
          <a:xfrm>
            <a:off x="608807" y="476672"/>
            <a:ext cx="4266185" cy="432048"/>
          </a:xfrm>
          <a:ln>
            <a:noFill/>
            <a:prstDash val="dash"/>
          </a:ln>
        </p:spPr>
        <p:txBody>
          <a:bodyPr anchor="ctr">
            <a:noAutofit/>
          </a:bodyPr>
          <a:lstStyle>
            <a:lvl1pPr marL="0" indent="0" algn="r">
              <a:buNone/>
              <a:defRPr sz="900" b="0" i="0" baseline="0">
                <a:latin typeface="Arial" pitchFamily="34" charset="0"/>
              </a:defRPr>
            </a:lvl1pPr>
            <a:lvl2pPr>
              <a:buNone/>
              <a:defRPr/>
            </a:lvl2pPr>
            <a:lvl3pPr>
              <a:buNone/>
              <a:defRPr/>
            </a:lvl3pPr>
            <a:lvl4pPr>
              <a:buNone/>
              <a:defRPr/>
            </a:lvl4pPr>
            <a:lvl5pPr>
              <a:buNone/>
              <a:defRPr/>
            </a:lvl5pPr>
          </a:lstStyle>
          <a:p>
            <a:pPr lvl="0"/>
            <a:r>
              <a:rPr lang="en-US" dirty="0"/>
              <a:t>OPTIONAL: USE C1-C2-C3 for internal use and Confidential otherwise – Please delete box once decided</a:t>
            </a:r>
            <a:endParaRPr lang="en-GB" dirty="0"/>
          </a:p>
        </p:txBody>
      </p:sp>
      <p:sp>
        <p:nvSpPr>
          <p:cNvPr id="13" name="Text Placeholder 15"/>
          <p:cNvSpPr>
            <a:spLocks noGrp="1"/>
          </p:cNvSpPr>
          <p:nvPr>
            <p:ph type="body" sz="quarter" idx="12" hasCustomPrompt="1"/>
          </p:nvPr>
        </p:nvSpPr>
        <p:spPr>
          <a:xfrm>
            <a:off x="3821875" y="4408320"/>
            <a:ext cx="2262251" cy="1252928"/>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a:ln>
                  <a:noFill/>
                </a:ln>
                <a:solidFill>
                  <a:sysClr val="windowText" lastClr="000000"/>
                </a:solidFill>
                <a:effectLst/>
                <a:uLnTx/>
                <a:uFillTx/>
                <a:latin typeface="Arial" pitchFamily="34" charset="0"/>
              </a:rPr>
            </a:br>
            <a:r>
              <a:rPr kumimoji="0" lang="en-US" sz="900" b="0" i="0" u="none" strike="noStrike" kern="0" cap="none" spc="0" normalizeH="0" baseline="0" noProof="0" dirty="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sp>
        <p:nvSpPr>
          <p:cNvPr id="15" name="Text Placeholder 15"/>
          <p:cNvSpPr>
            <a:spLocks noGrp="1"/>
          </p:cNvSpPr>
          <p:nvPr>
            <p:ph type="body" sz="quarter" idx="14" hasCustomPrompt="1"/>
          </p:nvPr>
        </p:nvSpPr>
        <p:spPr>
          <a:xfrm>
            <a:off x="604266" y="1341438"/>
            <a:ext cx="8697468" cy="190800"/>
          </a:xfrm>
          <a:prstGeom prst="rect">
            <a:avLst/>
          </a:prstGeom>
          <a:ln>
            <a:noFill/>
            <a:prstDash val="dash"/>
          </a:ln>
        </p:spPr>
        <p:txBody>
          <a:bodyPr anchor="t">
            <a:noAutofit/>
          </a:bodyPr>
          <a:lstStyle>
            <a:lvl1pPr marL="0" marR="0" indent="0" algn="ctr" defTabSz="914400" rtl="0" eaLnBrk="1" fontAlgn="auto" latinLnBrk="0" hangingPunct="1">
              <a:lnSpc>
                <a:spcPct val="100000"/>
              </a:lnSpc>
              <a:spcBef>
                <a:spcPts val="0"/>
              </a:spcBef>
              <a:spcAft>
                <a:spcPts val="0"/>
              </a:spcAft>
              <a:buClrTx/>
              <a:buSzTx/>
              <a:buFontTx/>
              <a:buNone/>
              <a:tabLst/>
              <a:defRPr sz="1200" b="1" i="0" cap="all" baseline="0">
                <a:latin typeface="Arial" pitchFamily="34" charset="0"/>
              </a:defRPr>
            </a:lvl1pPr>
            <a:lvl2pPr>
              <a:buNone/>
              <a:defRPr/>
            </a:lvl2pPr>
            <a:lvl3pPr>
              <a:buNone/>
              <a:defRPr/>
            </a:lvl3pPr>
            <a:lvl4pPr>
              <a:buNone/>
              <a:defRPr/>
            </a:lvl4pPr>
            <a:lvl5pPr>
              <a:buNone/>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dirty="0"/>
              <a:t>THIS IS AN A4 PRINT TEMPLATE – This Placeholder does not print</a:t>
            </a:r>
          </a:p>
        </p:txBody>
      </p:sp>
      <p:pic>
        <p:nvPicPr>
          <p:cNvPr id="11" name="Picture 3" descr="G:\_DTP Bureau\LIVE JOBS\DTP56000 - 56999\DTP56185 - SG CIB PPT Template 2011\graphics\SG CIB Building Logo.emf"/>
          <p:cNvPicPr>
            <a:picLocks noChangeAspect="1" noChangeArrowheads="1"/>
          </p:cNvPicPr>
          <p:nvPr userDrawn="1"/>
        </p:nvPicPr>
        <p:blipFill>
          <a:blip r:embed="rId2" cstate="print"/>
          <a:srcRect/>
          <a:stretch>
            <a:fillRect/>
          </a:stretch>
        </p:blipFill>
        <p:spPr bwMode="auto">
          <a:xfrm>
            <a:off x="271795" y="6021345"/>
            <a:ext cx="3132000" cy="62322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yout: 2 Columns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3732300" cy="489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4495535" y="1050924"/>
            <a:ext cx="3732300" cy="489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yout: 2 Columns + Sidebar &amp; Heading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341438"/>
            <a:ext cx="3732300" cy="460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4495535" y="1341438"/>
            <a:ext cx="3732300" cy="460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 4 Quart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4" hasCustomPrompt="1"/>
          </p:nvPr>
        </p:nvSpPr>
        <p:spPr>
          <a:xfrm>
            <a:off x="5030147" y="1050924"/>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603647" y="3570924"/>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6" hasCustomPrompt="1"/>
          </p:nvPr>
        </p:nvSpPr>
        <p:spPr>
          <a:xfrm>
            <a:off x="5030147" y="3570924"/>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 4 Quarters &amp; Heading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341438"/>
            <a:ext cx="4270500" cy="208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4" hasCustomPrompt="1"/>
          </p:nvPr>
        </p:nvSpPr>
        <p:spPr>
          <a:xfrm>
            <a:off x="5030147" y="1341438"/>
            <a:ext cx="4270500" cy="208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603647" y="3861438"/>
            <a:ext cx="4270500" cy="208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6" hasCustomPrompt="1"/>
          </p:nvPr>
        </p:nvSpPr>
        <p:spPr>
          <a:xfrm>
            <a:off x="5030147" y="3861438"/>
            <a:ext cx="4270500" cy="208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 4 Quarters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37323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4495535" y="1050924"/>
            <a:ext cx="37323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6" hasCustomPrompt="1"/>
          </p:nvPr>
        </p:nvSpPr>
        <p:spPr>
          <a:xfrm>
            <a:off x="603647" y="3570924"/>
            <a:ext cx="37323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2"/>
          <p:cNvSpPr>
            <a:spLocks noGrp="1"/>
          </p:cNvSpPr>
          <p:nvPr>
            <p:ph idx="17" hasCustomPrompt="1"/>
          </p:nvPr>
        </p:nvSpPr>
        <p:spPr>
          <a:xfrm>
            <a:off x="4495535" y="3570924"/>
            <a:ext cx="37323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 4 Quarters + Sidebar &amp; Heading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341438"/>
            <a:ext cx="3732300" cy="208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4495535" y="1341438"/>
            <a:ext cx="3732300" cy="208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6" hasCustomPrompt="1"/>
          </p:nvPr>
        </p:nvSpPr>
        <p:spPr>
          <a:xfrm>
            <a:off x="603647" y="3861438"/>
            <a:ext cx="3732300" cy="208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2"/>
          <p:cNvSpPr>
            <a:spLocks noGrp="1"/>
          </p:cNvSpPr>
          <p:nvPr>
            <p:ph idx="17" hasCustomPrompt="1"/>
          </p:nvPr>
        </p:nvSpPr>
        <p:spPr>
          <a:xfrm>
            <a:off x="4495535" y="3861438"/>
            <a:ext cx="3732300" cy="208548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 2 Row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86970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4" hasCustomPrompt="1"/>
          </p:nvPr>
        </p:nvSpPr>
        <p:spPr>
          <a:xfrm>
            <a:off x="603647" y="3570924"/>
            <a:ext cx="86970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 2 Rows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7624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603647" y="3570924"/>
            <a:ext cx="7624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 1 Column + 2 Quart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8" y="1050924"/>
            <a:ext cx="4270242" cy="489902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5030391" y="1053000"/>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6" hasCustomPrompt="1"/>
          </p:nvPr>
        </p:nvSpPr>
        <p:spPr>
          <a:xfrm>
            <a:off x="5030147" y="3570924"/>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ayout: 2 Quarters +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8" y="1050924"/>
            <a:ext cx="4270242" cy="237807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5030391" y="1053000"/>
            <a:ext cx="4270500" cy="489695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6" hasCustomPrompt="1"/>
          </p:nvPr>
        </p:nvSpPr>
        <p:spPr>
          <a:xfrm>
            <a:off x="603390" y="3570924"/>
            <a:ext cx="4270500" cy="237902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 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DISCLAIMER</a:t>
            </a:r>
          </a:p>
        </p:txBody>
      </p:sp>
      <p:sp>
        <p:nvSpPr>
          <p:cNvPr id="6" name="Content Placeholder 2"/>
          <p:cNvSpPr>
            <a:spLocks noGrp="1"/>
          </p:cNvSpPr>
          <p:nvPr>
            <p:ph idx="1" hasCustomPrompt="1"/>
          </p:nvPr>
        </p:nvSpPr>
        <p:spPr>
          <a:xfrm>
            <a:off x="603647" y="1050924"/>
            <a:ext cx="8697000" cy="4896000"/>
          </a:xfrm>
        </p:spPr>
        <p:txBody>
          <a:bodyPr>
            <a:noAutofit/>
          </a:bodyPr>
          <a:lstStyle>
            <a:lvl1pPr marL="0" indent="0">
              <a:buNone/>
              <a:defRPr sz="1000" b="0" baseline="0"/>
            </a:lvl1pPr>
            <a:lvl2pPr>
              <a:buNone/>
              <a:defRPr sz="1100"/>
            </a:lvl2pPr>
            <a:lvl3pPr>
              <a:buNone/>
              <a:defRPr sz="1100"/>
            </a:lvl3pPr>
            <a:lvl4pPr>
              <a:buNone/>
              <a:defRPr sz="1100"/>
            </a:lvl4pPr>
            <a:lvl5pPr>
              <a:buNone/>
              <a:defRPr sz="1100"/>
            </a:lvl5pPr>
          </a:lstStyle>
          <a:p>
            <a:pPr lvl="0"/>
            <a:r>
              <a:rPr lang="en-US" dirty="0"/>
              <a:t>Click to add text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yout: 1 Row + 2 Quart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86970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603647" y="3570924"/>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6" hasCustomPrompt="1"/>
          </p:nvPr>
        </p:nvSpPr>
        <p:spPr>
          <a:xfrm>
            <a:off x="5030147" y="3570924"/>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ayout: 2 Quarters + 1 R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4" hasCustomPrompt="1"/>
          </p:nvPr>
        </p:nvSpPr>
        <p:spPr>
          <a:xfrm>
            <a:off x="5030147" y="1050924"/>
            <a:ext cx="4270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603647" y="3570924"/>
            <a:ext cx="86970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yout: 1 Row + 2 Quarters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7624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6" hasCustomPrompt="1"/>
          </p:nvPr>
        </p:nvSpPr>
        <p:spPr>
          <a:xfrm>
            <a:off x="603647" y="3570924"/>
            <a:ext cx="37323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2"/>
          <p:cNvSpPr>
            <a:spLocks noGrp="1"/>
          </p:cNvSpPr>
          <p:nvPr>
            <p:ph idx="17" hasCustomPrompt="1"/>
          </p:nvPr>
        </p:nvSpPr>
        <p:spPr>
          <a:xfrm>
            <a:off x="4495535" y="3570924"/>
            <a:ext cx="37323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yout: 2 Quarters + 1 Row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37323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5" hasCustomPrompt="1"/>
          </p:nvPr>
        </p:nvSpPr>
        <p:spPr>
          <a:xfrm>
            <a:off x="4495535" y="1050924"/>
            <a:ext cx="37323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6" hasCustomPrompt="1"/>
          </p:nvPr>
        </p:nvSpPr>
        <p:spPr>
          <a:xfrm>
            <a:off x="603647" y="3570924"/>
            <a:ext cx="7624500" cy="23760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you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yout: 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xfrm>
            <a:off x="7121658" y="6416676"/>
            <a:ext cx="1965721" cy="441325"/>
          </a:xfrm>
          <a:prstGeom prst="rect">
            <a:avLst/>
          </a:prstGeom>
          <a:ln/>
        </p:spPr>
        <p:txBody>
          <a:bodyPr/>
          <a:lstStyle>
            <a:lvl1pPr>
              <a:defRPr/>
            </a:lvl1pPr>
          </a:lstStyle>
          <a:p>
            <a:pPr>
              <a:defRPr/>
            </a:pPr>
            <a:r>
              <a:rPr lang="en-US"/>
              <a:t>DATE 00/00/2011</a:t>
            </a:r>
          </a:p>
        </p:txBody>
      </p:sp>
      <p:sp>
        <p:nvSpPr>
          <p:cNvPr id="5" name="Rectangle 7"/>
          <p:cNvSpPr>
            <a:spLocks noGrp="1" noChangeArrowheads="1"/>
          </p:cNvSpPr>
          <p:nvPr>
            <p:ph type="sldNum" sz="quarter" idx="11"/>
          </p:nvPr>
        </p:nvSpPr>
        <p:spPr>
          <a:xfrm>
            <a:off x="9164770" y="6416676"/>
            <a:ext cx="390392" cy="441325"/>
          </a:xfrm>
          <a:prstGeom prst="rect">
            <a:avLst/>
          </a:prstGeom>
          <a:ln/>
        </p:spPr>
        <p:txBody>
          <a:bodyPr/>
          <a:lstStyle>
            <a:lvl1pPr>
              <a:defRPr/>
            </a:lvl1pPr>
          </a:lstStyle>
          <a:p>
            <a:r>
              <a:rPr lang="en-US" altLang="fr-FR"/>
              <a:t>P.</a:t>
            </a:r>
            <a:fld id="{ED59E7B8-1D5C-4842-A819-3A78F0A9105D}" type="slidenum">
              <a:rPr lang="en-US" altLang="fr-FR"/>
              <a:pPr/>
              <a:t>‹N°›</a:t>
            </a:fld>
            <a:endParaRPr lang="en-US" altLang="fr-FR"/>
          </a:p>
        </p:txBody>
      </p:sp>
      <p:sp>
        <p:nvSpPr>
          <p:cNvPr id="6" name="Rectangle 8"/>
          <p:cNvSpPr>
            <a:spLocks noGrp="1" noChangeArrowheads="1"/>
          </p:cNvSpPr>
          <p:nvPr>
            <p:ph type="ftr" sz="quarter" idx="12"/>
          </p:nvPr>
        </p:nvSpPr>
        <p:spPr>
          <a:xfrm>
            <a:off x="3002757" y="6416676"/>
            <a:ext cx="3897048" cy="441325"/>
          </a:xfrm>
          <a:prstGeom prst="rect">
            <a:avLst/>
          </a:prstGeom>
          <a:ln/>
        </p:spPr>
        <p:txBody>
          <a:bodyPr/>
          <a:lstStyle>
            <a:lvl1pPr>
              <a:defRPr/>
            </a:lvl1pPr>
          </a:lstStyle>
          <a:p>
            <a:pPr>
              <a:defRPr/>
            </a:pPr>
            <a:r>
              <a:rPr lang="en-US"/>
              <a:t>C1  |  PRESENTATION TITLE</a:t>
            </a:r>
          </a:p>
        </p:txBody>
      </p:sp>
    </p:spTree>
    <p:extLst>
      <p:ext uri="{BB962C8B-B14F-4D97-AF65-F5344CB8AC3E}">
        <p14:creationId xmlns:p14="http://schemas.microsoft.com/office/powerpoint/2010/main" val="3828301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Rectangle 21"/>
          <p:cNvSpPr>
            <a:spLocks noGrp="1" noChangeArrowheads="1"/>
          </p:cNvSpPr>
          <p:nvPr>
            <p:ph type="dt" sz="half" idx="10"/>
          </p:nvPr>
        </p:nvSpPr>
        <p:spPr>
          <a:xfrm>
            <a:off x="7121658" y="6416676"/>
            <a:ext cx="1965721" cy="441325"/>
          </a:xfrm>
          <a:prstGeom prst="rect">
            <a:avLst/>
          </a:prstGeom>
          <a:ln/>
        </p:spPr>
        <p:txBody>
          <a:bodyPr/>
          <a:lstStyle>
            <a:lvl1pPr>
              <a:defRPr/>
            </a:lvl1pPr>
          </a:lstStyle>
          <a:p>
            <a:pPr>
              <a:defRPr/>
            </a:pPr>
            <a:r>
              <a:rPr lang="fr-FR"/>
              <a:t>29 aout 2014</a:t>
            </a:r>
            <a:endParaRPr lang="en-US"/>
          </a:p>
        </p:txBody>
      </p:sp>
      <p:sp>
        <p:nvSpPr>
          <p:cNvPr id="3" name="Rectangle 22"/>
          <p:cNvSpPr>
            <a:spLocks noGrp="1" noChangeArrowheads="1"/>
          </p:cNvSpPr>
          <p:nvPr>
            <p:ph type="sldNum" sz="quarter" idx="11"/>
          </p:nvPr>
        </p:nvSpPr>
        <p:spPr>
          <a:xfrm>
            <a:off x="9243881" y="6416676"/>
            <a:ext cx="390392" cy="441325"/>
          </a:xfrm>
          <a:prstGeom prst="rect">
            <a:avLst/>
          </a:prstGeom>
          <a:ln/>
        </p:spPr>
        <p:txBody>
          <a:bodyPr/>
          <a:lstStyle>
            <a:lvl1pPr>
              <a:defRPr/>
            </a:lvl1pPr>
          </a:lstStyle>
          <a:p>
            <a:pPr>
              <a:defRPr/>
            </a:pPr>
            <a:r>
              <a:rPr lang="en-US"/>
              <a:t>P.</a:t>
            </a:r>
            <a:fld id="{2B95DF53-858D-4BFB-B491-BD2D2231ED58}"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 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3647" y="1054100"/>
            <a:ext cx="8697000" cy="576000"/>
          </a:xfrm>
        </p:spPr>
        <p:txBody>
          <a:bodyPr anchor="ctr">
            <a:noAutofit/>
          </a:bodyPr>
          <a:lstStyle>
            <a:lvl1pPr algn="ctr">
              <a:defRPr sz="2100" b="0" baseline="0">
                <a:solidFill>
                  <a:schemeClr val="tx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3647" y="1911096"/>
            <a:ext cx="8697000" cy="4035600"/>
          </a:xfrm>
        </p:spPr>
        <p:txBody>
          <a:bodyPr rIns="0"/>
          <a:lstStyle>
            <a:lvl1pPr marL="0" indent="0">
              <a:buNone/>
              <a:tabLst>
                <a:tab pos="8696325" algn="r"/>
              </a:tabLst>
              <a:defRPr b="1" cap="all" baseline="0">
                <a:solidFill>
                  <a:srgbClr val="E60028"/>
                </a:solidFill>
              </a:defRPr>
            </a:lvl1pPr>
            <a:lvl2pPr marL="0" indent="0">
              <a:buNone/>
              <a:tabLst>
                <a:tab pos="8696325" algn="r"/>
              </a:tabLst>
              <a:defRPr cap="all" baseline="0"/>
            </a:lvl2pPr>
            <a:lvl3pPr marL="0" indent="0">
              <a:buNone/>
              <a:tabLst>
                <a:tab pos="8696325" algn="r"/>
              </a:tabLst>
              <a:defRPr sz="1000" cap="all" baseline="0"/>
            </a:lvl3pPr>
            <a:lvl4pPr marL="0" indent="0">
              <a:buNone/>
              <a:tabLst>
                <a:tab pos="8696325" algn="r"/>
              </a:tabLst>
              <a:defRPr sz="900" cap="all" baseline="0"/>
            </a:lvl4pPr>
            <a:lvl5pPr marL="0" indent="0">
              <a:buNone/>
              <a:tabLst>
                <a:tab pos="8696325" algn="r"/>
              </a:tabLst>
              <a:defRPr sz="800" cap="all" baseline="0"/>
            </a:lvl5pPr>
          </a:lstStyle>
          <a:p>
            <a:pPr lvl="0"/>
            <a:r>
              <a:rPr lang="en-US" dirty="0"/>
              <a:t>CLICK TO EDIT MASTER TEXT STYLES	x</a:t>
            </a:r>
          </a:p>
          <a:p>
            <a:pPr lvl="1"/>
            <a:r>
              <a:rPr lang="en-US" dirty="0"/>
              <a:t>SECOND LEVEL	x</a:t>
            </a:r>
          </a:p>
          <a:p>
            <a:pPr lvl="2"/>
            <a:r>
              <a:rPr lang="en-US" dirty="0"/>
              <a:t>THIRD LEVEL	x</a:t>
            </a:r>
          </a:p>
          <a:p>
            <a:pPr lvl="3"/>
            <a:r>
              <a:rPr lang="en-US" dirty="0"/>
              <a:t>FOURTH LEVEL	x</a:t>
            </a:r>
          </a:p>
          <a:p>
            <a:pPr lvl="4"/>
            <a:r>
              <a:rPr lang="en-US" dirty="0"/>
              <a:t>FIFTH LEVEL	x</a:t>
            </a:r>
            <a:endParaRPr lang="en-GB" dirty="0"/>
          </a:p>
        </p:txBody>
      </p:sp>
      <p:sp>
        <p:nvSpPr>
          <p:cNvPr id="9" name="Line 11"/>
          <p:cNvSpPr>
            <a:spLocks noChangeShapeType="1"/>
          </p:cNvSpPr>
          <p:nvPr/>
        </p:nvSpPr>
        <p:spPr bwMode="gray">
          <a:xfrm flipV="1">
            <a:off x="4953000" y="260351"/>
            <a:ext cx="0" cy="504825"/>
          </a:xfrm>
          <a:prstGeom prst="line">
            <a:avLst/>
          </a:prstGeom>
          <a:noFill/>
          <a:ln w="12700">
            <a:solidFill>
              <a:srgbClr val="E60028"/>
            </a:solidFill>
            <a:round/>
            <a:headEnd/>
            <a:tailEnd/>
          </a:ln>
          <a:effectLst/>
        </p:spPr>
        <p:txBody>
          <a:bodyPr/>
          <a:lstStyle/>
          <a:p>
            <a:endParaRPr lang="en-US" noProof="0" dirty="0"/>
          </a:p>
        </p:txBody>
      </p:sp>
      <p:cxnSp>
        <p:nvCxnSpPr>
          <p:cNvPr id="31" name="Straight Connector 30"/>
          <p:cNvCxnSpPr/>
          <p:nvPr userDrawn="1"/>
        </p:nvCxnSpPr>
        <p:spPr>
          <a:xfrm>
            <a:off x="9412420" y="6524654"/>
            <a:ext cx="0" cy="82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Date Placeholder 3"/>
          <p:cNvSpPr txBox="1">
            <a:spLocks/>
          </p:cNvSpPr>
          <p:nvPr userDrawn="1"/>
        </p:nvSpPr>
        <p:spPr>
          <a:xfrm>
            <a:off x="7336754" y="6507984"/>
            <a:ext cx="1965600" cy="216000"/>
          </a:xfrm>
          <a:prstGeom prst="rect">
            <a:avLst/>
          </a:prstGeom>
        </p:spPr>
        <p:txBody>
          <a:bodyPr vert="horz" lIns="0" tIns="0" rIns="0" bIns="0" rtlCol="0" anchor="t"/>
          <a:lstStyle>
            <a:lvl1pPr algn="r">
              <a:defRPr sz="800">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1D5226-9C5E-427F-A2CE-DC76F1572E78}" type="datetime1">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06/03/2017</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2" name="Slide Number Placeholder 5"/>
          <p:cNvSpPr txBox="1">
            <a:spLocks/>
          </p:cNvSpPr>
          <p:nvPr userDrawn="1"/>
        </p:nvSpPr>
        <p:spPr>
          <a:xfrm>
            <a:off x="9359554" y="6507984"/>
            <a:ext cx="273000" cy="216000"/>
          </a:xfrm>
          <a:prstGeom prst="rect">
            <a:avLst/>
          </a:prstGeom>
        </p:spPr>
        <p:txBody>
          <a:bodyPr vert="horz" lIns="0" tIns="0" rIns="0" bIns="0" rtlCol="0" anchor="t"/>
          <a:lstStyle>
            <a:lvl1pPr algn="r">
              <a:defRPr sz="800" b="1">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a:t>
            </a:r>
            <a:fld id="{C6CC3D56-96BB-45E4-94D9-DF781FE65A81}" type="slidenum">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3" name="Line 10"/>
          <p:cNvSpPr>
            <a:spLocks noChangeShapeType="1"/>
          </p:cNvSpPr>
          <p:nvPr userDrawn="1"/>
        </p:nvSpPr>
        <p:spPr bwMode="gray">
          <a:xfrm flipH="1">
            <a:off x="271726" y="6230149"/>
            <a:ext cx="9360826" cy="0"/>
          </a:xfrm>
          <a:prstGeom prst="line">
            <a:avLst/>
          </a:prstGeom>
          <a:noFill/>
          <a:ln w="6350">
            <a:solidFill>
              <a:srgbClr val="E60028"/>
            </a:solidFill>
            <a:round/>
            <a:headEnd/>
            <a:tailEnd/>
          </a:ln>
          <a:effectLst/>
        </p:spPr>
        <p:txBody>
          <a:bodyPr/>
          <a:lstStyle/>
          <a:p>
            <a:pPr>
              <a:defRPr/>
            </a:pPr>
            <a:endParaRPr lang="fr-FR" dirty="0">
              <a:latin typeface="Arial" charset="0"/>
              <a:cs typeface="Arial" charset="0"/>
            </a:endParaRPr>
          </a:p>
        </p:txBody>
      </p:sp>
      <p:pic>
        <p:nvPicPr>
          <p:cNvPr id="14" name="Picture 4" descr="G:\_DTP Bureau\LIVE JOBS\DTP56000 - 56999\DTP56185 - SG CIB PPT Template 2011\graphics\SOCCIB104_CMYK Black Text.emf"/>
          <p:cNvPicPr>
            <a:picLocks noChangeAspect="1" noChangeArrowheads="1"/>
          </p:cNvPicPr>
          <p:nvPr userDrawn="1"/>
        </p:nvPicPr>
        <p:blipFill>
          <a:blip r:embed="rId2" cstate="print"/>
          <a:srcRect/>
          <a:stretch>
            <a:fillRect/>
          </a:stretch>
        </p:blipFill>
        <p:spPr bwMode="auto">
          <a:xfrm>
            <a:off x="269147" y="6353175"/>
            <a:ext cx="2120388" cy="278605"/>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 Table of Contents -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3647" y="1054100"/>
            <a:ext cx="8697000" cy="576000"/>
          </a:xfrm>
        </p:spPr>
        <p:txBody>
          <a:bodyPr anchor="ctr">
            <a:noAutofit/>
          </a:bodyPr>
          <a:lstStyle>
            <a:lvl1pPr algn="ctr">
              <a:defRPr sz="2100" b="0" baseline="0">
                <a:solidFill>
                  <a:schemeClr val="tx1"/>
                </a:solidFill>
              </a:defRPr>
            </a:lvl1pPr>
          </a:lstStyle>
          <a:p>
            <a:r>
              <a:rPr lang="en-US" dirty="0"/>
              <a:t>CLICK TO EDIT MASTER TITLE STYLE</a:t>
            </a:r>
            <a:endParaRPr lang="en-GB" dirty="0"/>
          </a:p>
        </p:txBody>
      </p:sp>
      <p:sp>
        <p:nvSpPr>
          <p:cNvPr id="9" name="Line 11"/>
          <p:cNvSpPr>
            <a:spLocks noChangeShapeType="1"/>
          </p:cNvSpPr>
          <p:nvPr/>
        </p:nvSpPr>
        <p:spPr bwMode="gray">
          <a:xfrm flipV="1">
            <a:off x="4953000" y="260351"/>
            <a:ext cx="0" cy="504825"/>
          </a:xfrm>
          <a:prstGeom prst="line">
            <a:avLst/>
          </a:prstGeom>
          <a:noFill/>
          <a:ln w="12700">
            <a:solidFill>
              <a:srgbClr val="E60028"/>
            </a:solidFill>
            <a:round/>
            <a:headEnd/>
            <a:tailEnd/>
          </a:ln>
          <a:effectLst/>
        </p:spPr>
        <p:txBody>
          <a:bodyPr/>
          <a:lstStyle/>
          <a:p>
            <a:endParaRPr lang="en-US" noProof="0" dirty="0"/>
          </a:p>
        </p:txBody>
      </p:sp>
      <p:sp>
        <p:nvSpPr>
          <p:cNvPr id="30" name="Content Placeholder 2"/>
          <p:cNvSpPr>
            <a:spLocks noGrp="1"/>
          </p:cNvSpPr>
          <p:nvPr>
            <p:ph idx="1" hasCustomPrompt="1"/>
          </p:nvPr>
        </p:nvSpPr>
        <p:spPr>
          <a:xfrm>
            <a:off x="603647" y="1911096"/>
            <a:ext cx="8697000" cy="4035600"/>
          </a:xfrm>
        </p:spPr>
        <p:txBody>
          <a:bodyPr rIns="0" numCol="2" spcCol="216000"/>
          <a:lstStyle>
            <a:lvl1pPr marL="0" indent="0">
              <a:buNone/>
              <a:tabLst>
                <a:tab pos="4219575" algn="r"/>
                <a:tab pos="7918450" algn="r"/>
              </a:tabLst>
              <a:defRPr b="1" cap="all" baseline="0">
                <a:solidFill>
                  <a:srgbClr val="E60028"/>
                </a:solidFill>
              </a:defRPr>
            </a:lvl1pPr>
            <a:lvl2pPr marL="0" indent="0">
              <a:buNone/>
              <a:tabLst>
                <a:tab pos="4219575" algn="r"/>
                <a:tab pos="7918450" algn="r"/>
              </a:tabLst>
              <a:defRPr cap="all" baseline="0"/>
            </a:lvl2pPr>
            <a:lvl3pPr marL="0" indent="0">
              <a:buNone/>
              <a:tabLst>
                <a:tab pos="4219575" algn="r"/>
                <a:tab pos="7918450" algn="r"/>
              </a:tabLst>
              <a:defRPr sz="1000" cap="all" baseline="0"/>
            </a:lvl3pPr>
            <a:lvl4pPr marL="0" indent="0">
              <a:buNone/>
              <a:tabLst>
                <a:tab pos="4219575" algn="r"/>
                <a:tab pos="7918450" algn="r"/>
              </a:tabLst>
              <a:defRPr sz="900" cap="all" baseline="0"/>
            </a:lvl4pPr>
            <a:lvl5pPr marL="0" indent="0">
              <a:buNone/>
              <a:tabLst>
                <a:tab pos="4219575" algn="r"/>
                <a:tab pos="7918450" algn="r"/>
              </a:tabLst>
              <a:defRPr sz="800" cap="all" baseline="0"/>
            </a:lvl5pPr>
          </a:lstStyle>
          <a:p>
            <a:pPr lvl="0"/>
            <a:r>
              <a:rPr lang="en-US" dirty="0"/>
              <a:t>CLICK TO EDIT MASTER TEXT STYLES	x</a:t>
            </a:r>
          </a:p>
          <a:p>
            <a:pPr lvl="1"/>
            <a:r>
              <a:rPr lang="en-US" dirty="0"/>
              <a:t>SECOND LEVEL	x</a:t>
            </a:r>
          </a:p>
          <a:p>
            <a:pPr lvl="2"/>
            <a:r>
              <a:rPr lang="en-US" dirty="0"/>
              <a:t>THIRD LEVEL	x</a:t>
            </a:r>
          </a:p>
          <a:p>
            <a:pPr lvl="3"/>
            <a:r>
              <a:rPr lang="en-US" dirty="0"/>
              <a:t>FOURTH LEVEL	x</a:t>
            </a:r>
          </a:p>
          <a:p>
            <a:pPr lvl="4"/>
            <a:r>
              <a:rPr lang="en-US" dirty="0"/>
              <a:t>FIFTH LEVEL	x</a:t>
            </a:r>
            <a:endParaRPr lang="en-GB" dirty="0"/>
          </a:p>
          <a:p>
            <a:pPr lvl="0"/>
            <a:endParaRPr lang="en-US" dirty="0"/>
          </a:p>
        </p:txBody>
      </p:sp>
      <p:cxnSp>
        <p:nvCxnSpPr>
          <p:cNvPr id="32" name="Straight Connector 31"/>
          <p:cNvCxnSpPr/>
          <p:nvPr userDrawn="1"/>
        </p:nvCxnSpPr>
        <p:spPr>
          <a:xfrm>
            <a:off x="9412420" y="6524654"/>
            <a:ext cx="0" cy="82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Slide Number Placeholder 5"/>
          <p:cNvSpPr txBox="1">
            <a:spLocks/>
          </p:cNvSpPr>
          <p:nvPr userDrawn="1"/>
        </p:nvSpPr>
        <p:spPr>
          <a:xfrm>
            <a:off x="9380191" y="6507984"/>
            <a:ext cx="273000" cy="216000"/>
          </a:xfrm>
          <a:prstGeom prst="rect">
            <a:avLst/>
          </a:prstGeom>
        </p:spPr>
        <p:txBody>
          <a:bodyPr vert="horz" lIns="0" tIns="0" rIns="0" bIns="0" rtlCol="0" anchor="t"/>
          <a:lstStyle>
            <a:lvl1pPr algn="r">
              <a:defRPr sz="800" b="1">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a:t>
            </a:r>
            <a:fld id="{C6CC3D56-96BB-45E4-94D9-DF781FE65A81}" type="slidenum">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4" name="Date Placeholder 3"/>
          <p:cNvSpPr txBox="1">
            <a:spLocks/>
          </p:cNvSpPr>
          <p:nvPr userDrawn="1"/>
        </p:nvSpPr>
        <p:spPr>
          <a:xfrm>
            <a:off x="7336754" y="6507984"/>
            <a:ext cx="1965600" cy="216000"/>
          </a:xfrm>
          <a:prstGeom prst="rect">
            <a:avLst/>
          </a:prstGeom>
        </p:spPr>
        <p:txBody>
          <a:bodyPr vert="horz" lIns="0" tIns="0" rIns="0" bIns="0" rtlCol="0" anchor="t"/>
          <a:lstStyle>
            <a:lvl1pPr algn="r">
              <a:defRPr sz="800">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1D5226-9C5E-427F-A2CE-DC76F1572E78}" type="datetime1">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06/03/2017</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2" name="Line 10"/>
          <p:cNvSpPr>
            <a:spLocks noChangeShapeType="1"/>
          </p:cNvSpPr>
          <p:nvPr userDrawn="1"/>
        </p:nvSpPr>
        <p:spPr bwMode="gray">
          <a:xfrm flipH="1">
            <a:off x="271726" y="6230149"/>
            <a:ext cx="9360826" cy="0"/>
          </a:xfrm>
          <a:prstGeom prst="line">
            <a:avLst/>
          </a:prstGeom>
          <a:noFill/>
          <a:ln w="6350">
            <a:solidFill>
              <a:srgbClr val="E60028"/>
            </a:solidFill>
            <a:round/>
            <a:headEnd/>
            <a:tailEnd/>
          </a:ln>
          <a:effectLst/>
        </p:spPr>
        <p:txBody>
          <a:bodyPr/>
          <a:lstStyle/>
          <a:p>
            <a:pPr>
              <a:defRPr/>
            </a:pPr>
            <a:endParaRPr lang="fr-FR" dirty="0">
              <a:latin typeface="Arial" charset="0"/>
              <a:cs typeface="Arial" charset="0"/>
            </a:endParaRPr>
          </a:p>
        </p:txBody>
      </p:sp>
      <p:pic>
        <p:nvPicPr>
          <p:cNvPr id="13" name="Picture 4" descr="G:\_DTP Bureau\LIVE JOBS\DTP56000 - 56999\DTP56185 - SG CIB PPT Template 2011\graphics\SOCCIB104_CMYK Black Text.emf"/>
          <p:cNvPicPr>
            <a:picLocks noChangeAspect="1" noChangeArrowheads="1"/>
          </p:cNvPicPr>
          <p:nvPr userDrawn="1"/>
        </p:nvPicPr>
        <p:blipFill>
          <a:blip r:embed="rId2" cstate="print"/>
          <a:srcRect/>
          <a:stretch>
            <a:fillRect/>
          </a:stretch>
        </p:blipFill>
        <p:spPr bwMode="auto">
          <a:xfrm>
            <a:off x="269147" y="6353175"/>
            <a:ext cx="2120388" cy="278605"/>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 Section 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3647" y="2179800"/>
            <a:ext cx="8698706" cy="1249200"/>
          </a:xfrm>
        </p:spPr>
        <p:txBody>
          <a:bodyPr>
            <a:noAutofit/>
          </a:bodyPr>
          <a:lstStyle>
            <a:lvl1pPr algn="ctr" defTabSz="914400" rtl="0" eaLnBrk="1" fontAlgn="base" latinLnBrk="0" hangingPunct="1">
              <a:lnSpc>
                <a:spcPct val="90000"/>
              </a:lnSpc>
              <a:spcBef>
                <a:spcPct val="0"/>
              </a:spcBef>
              <a:spcAft>
                <a:spcPct val="0"/>
              </a:spcAft>
              <a:buNone/>
              <a:defRPr lang="en-GB" sz="3000" b="0" kern="1200" cap="all" baseline="0" noProof="0" dirty="0" smtClean="0">
                <a:solidFill>
                  <a:schemeClr val="tx1"/>
                </a:solidFill>
                <a:latin typeface="Arial" pitchFamily="34" charset="0"/>
                <a:ea typeface="+mj-ea"/>
                <a:cs typeface="Arial" pitchFamily="34" charset="0"/>
              </a:defRPr>
            </a:lvl1pPr>
          </a:lstStyle>
          <a:p>
            <a:r>
              <a:rPr lang="en-US" dirty="0"/>
              <a:t>Click to edit divider title style</a:t>
            </a:r>
            <a:endParaRPr lang="en-GB" dirty="0"/>
          </a:p>
        </p:txBody>
      </p:sp>
      <p:sp>
        <p:nvSpPr>
          <p:cNvPr id="3" name="Subtitle 2"/>
          <p:cNvSpPr>
            <a:spLocks noGrp="1"/>
          </p:cNvSpPr>
          <p:nvPr>
            <p:ph type="subTitle" idx="1" hasCustomPrompt="1"/>
          </p:nvPr>
        </p:nvSpPr>
        <p:spPr>
          <a:xfrm>
            <a:off x="603648" y="3573463"/>
            <a:ext cx="8698705"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1800" b="0" kern="1200" cap="none" baseline="0" dirty="0" smtClean="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style</a:t>
            </a:r>
            <a:endParaRPr lang="en-GB" dirty="0"/>
          </a:p>
        </p:txBody>
      </p:sp>
      <p:sp>
        <p:nvSpPr>
          <p:cNvPr id="9" name="Line 11"/>
          <p:cNvSpPr>
            <a:spLocks noChangeShapeType="1"/>
          </p:cNvSpPr>
          <p:nvPr/>
        </p:nvSpPr>
        <p:spPr bwMode="gray">
          <a:xfrm flipV="1">
            <a:off x="4953000" y="260351"/>
            <a:ext cx="0" cy="504825"/>
          </a:xfrm>
          <a:prstGeom prst="line">
            <a:avLst/>
          </a:prstGeom>
          <a:noFill/>
          <a:ln w="12700">
            <a:solidFill>
              <a:srgbClr val="E60028"/>
            </a:solidFill>
            <a:round/>
            <a:headEnd/>
            <a:tailEnd/>
          </a:ln>
          <a:effectLst/>
        </p:spPr>
        <p:txBody>
          <a:bodyPr/>
          <a:lstStyle/>
          <a:p>
            <a:endParaRPr lang="en-US" noProof="0" dirty="0"/>
          </a:p>
        </p:txBody>
      </p:sp>
      <p:sp>
        <p:nvSpPr>
          <p:cNvPr id="10" name="Line 10"/>
          <p:cNvSpPr>
            <a:spLocks noChangeShapeType="1"/>
          </p:cNvSpPr>
          <p:nvPr userDrawn="1"/>
        </p:nvSpPr>
        <p:spPr bwMode="gray">
          <a:xfrm flipH="1">
            <a:off x="271726" y="6230149"/>
            <a:ext cx="9360826" cy="0"/>
          </a:xfrm>
          <a:prstGeom prst="line">
            <a:avLst/>
          </a:prstGeom>
          <a:noFill/>
          <a:ln w="6350">
            <a:solidFill>
              <a:srgbClr val="E60028"/>
            </a:solidFill>
            <a:round/>
            <a:headEnd/>
            <a:tailEnd/>
          </a:ln>
          <a:effectLst/>
        </p:spPr>
        <p:txBody>
          <a:bodyPr/>
          <a:lstStyle/>
          <a:p>
            <a:pPr>
              <a:defRPr/>
            </a:pPr>
            <a:endParaRPr lang="fr-FR" dirty="0">
              <a:latin typeface="Arial" charset="0"/>
              <a:cs typeface="Arial" charset="0"/>
            </a:endParaRPr>
          </a:p>
        </p:txBody>
      </p:sp>
      <p:pic>
        <p:nvPicPr>
          <p:cNvPr id="11" name="Picture 4" descr="G:\_DTP Bureau\LIVE JOBS\DTP56000 - 56999\DTP56185 - SG CIB PPT Template 2011\graphics\SOCCIB104_CMYK Black Text.emf"/>
          <p:cNvPicPr>
            <a:picLocks noChangeAspect="1" noChangeArrowheads="1"/>
          </p:cNvPicPr>
          <p:nvPr userDrawn="1"/>
        </p:nvPicPr>
        <p:blipFill>
          <a:blip r:embed="rId2" cstate="print"/>
          <a:srcRect/>
          <a:stretch>
            <a:fillRect/>
          </a:stretch>
        </p:blipFill>
        <p:spPr bwMode="auto">
          <a:xfrm>
            <a:off x="269147" y="6353175"/>
            <a:ext cx="2120388" cy="278605"/>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ayout: Bas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A4 Print Template - CLICK TO ADD TITLE</a:t>
            </a:r>
            <a:endParaRPr lang="en-GB" dirty="0"/>
          </a:p>
        </p:txBody>
      </p:sp>
      <p:sp>
        <p:nvSpPr>
          <p:cNvPr id="3" name="Content Placeholder 2"/>
          <p:cNvSpPr>
            <a:spLocks noGrp="1"/>
          </p:cNvSpPr>
          <p:nvPr>
            <p:ph idx="1" hasCustomPrompt="1"/>
          </p:nvPr>
        </p:nvSpPr>
        <p:spPr/>
        <p:txBody>
          <a:bodyPr/>
          <a:lstStyle>
            <a:lvl1pPr>
              <a:defRPr baseline="0"/>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yout: Basic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7624500" cy="48960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ayou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050924"/>
            <a:ext cx="4270500" cy="48960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4" hasCustomPrompt="1"/>
          </p:nvPr>
        </p:nvSpPr>
        <p:spPr>
          <a:xfrm>
            <a:off x="5030147" y="1050924"/>
            <a:ext cx="4270500" cy="48960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yout: 2 Columns &amp; Heading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A4 Print Template - CLICK TO ADD TITLE</a:t>
            </a:r>
            <a:endParaRPr lang="en-GB" dirty="0"/>
          </a:p>
        </p:txBody>
      </p:sp>
      <p:sp>
        <p:nvSpPr>
          <p:cNvPr id="3" name="Content Placeholder 2"/>
          <p:cNvSpPr>
            <a:spLocks noGrp="1"/>
          </p:cNvSpPr>
          <p:nvPr>
            <p:ph idx="1" hasCustomPrompt="1"/>
          </p:nvPr>
        </p:nvSpPr>
        <p:spPr>
          <a:xfrm>
            <a:off x="603647" y="1341438"/>
            <a:ext cx="4270500" cy="4605486"/>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4" hasCustomPrompt="1"/>
          </p:nvPr>
        </p:nvSpPr>
        <p:spPr>
          <a:xfrm>
            <a:off x="5030147" y="1341438"/>
            <a:ext cx="4270500" cy="4605486"/>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3647" y="260349"/>
            <a:ext cx="7624500" cy="288000"/>
          </a:xfrm>
          <a:prstGeom prst="rect">
            <a:avLst/>
          </a:prstGeom>
        </p:spPr>
        <p:txBody>
          <a:bodyPr vert="horz" lIns="0" tIns="0" rIns="0" bIns="0" rtlCol="0" anchor="b">
            <a:noAutofit/>
          </a:bodyPr>
          <a:lstStyle/>
          <a:p>
            <a:r>
              <a:rPr lang="en-US" dirty="0"/>
              <a:t>A4 Print Template - CLICK TO ADD TITLE</a:t>
            </a:r>
            <a:endParaRPr lang="en-GB" dirty="0"/>
          </a:p>
        </p:txBody>
      </p:sp>
      <p:sp>
        <p:nvSpPr>
          <p:cNvPr id="3" name="Text Placeholder 2"/>
          <p:cNvSpPr>
            <a:spLocks noGrp="1"/>
          </p:cNvSpPr>
          <p:nvPr>
            <p:ph type="body" idx="1"/>
          </p:nvPr>
        </p:nvSpPr>
        <p:spPr>
          <a:xfrm>
            <a:off x="603250" y="1050924"/>
            <a:ext cx="8697397" cy="4896000"/>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gray">
          <a:xfrm flipH="1">
            <a:off x="271726" y="765175"/>
            <a:ext cx="9360000" cy="0"/>
          </a:xfrm>
          <a:prstGeom prst="line">
            <a:avLst/>
          </a:prstGeom>
          <a:noFill/>
          <a:ln w="6350">
            <a:solidFill>
              <a:srgbClr val="E60028"/>
            </a:solidFill>
            <a:round/>
            <a:headEnd/>
            <a:tailEnd/>
          </a:ln>
          <a:effectLst/>
        </p:spPr>
        <p:txBody>
          <a:bodyPr/>
          <a:lstStyle/>
          <a:p>
            <a:pPr>
              <a:defRPr/>
            </a:pPr>
            <a:endParaRPr lang="fr-FR" dirty="0">
              <a:latin typeface="Arial" charset="0"/>
              <a:cs typeface="Arial" charset="0"/>
            </a:endParaRPr>
          </a:p>
        </p:txBody>
      </p:sp>
      <p:cxnSp>
        <p:nvCxnSpPr>
          <p:cNvPr id="13" name="Straight Connector 12"/>
          <p:cNvCxnSpPr/>
          <p:nvPr/>
        </p:nvCxnSpPr>
        <p:spPr>
          <a:xfrm>
            <a:off x="9412420" y="6524654"/>
            <a:ext cx="0" cy="82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Slide Number Placeholder 5"/>
          <p:cNvSpPr txBox="1">
            <a:spLocks/>
          </p:cNvSpPr>
          <p:nvPr userDrawn="1"/>
        </p:nvSpPr>
        <p:spPr>
          <a:xfrm>
            <a:off x="9359554" y="6507984"/>
            <a:ext cx="273000" cy="216000"/>
          </a:xfrm>
          <a:prstGeom prst="rect">
            <a:avLst/>
          </a:prstGeom>
        </p:spPr>
        <p:txBody>
          <a:bodyPr vert="horz" lIns="0" tIns="0" rIns="0" bIns="0" rtlCol="0" anchor="t"/>
          <a:lstStyle>
            <a:lvl1pPr algn="r">
              <a:defRPr sz="800" b="1">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a:t>
            </a:r>
            <a:fld id="{C6CC3D56-96BB-45E4-94D9-DF781FE65A81}" type="slidenum">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0" name="Date Placeholder 3"/>
          <p:cNvSpPr txBox="1">
            <a:spLocks/>
          </p:cNvSpPr>
          <p:nvPr userDrawn="1"/>
        </p:nvSpPr>
        <p:spPr>
          <a:xfrm>
            <a:off x="7336754" y="6507984"/>
            <a:ext cx="1965600" cy="216000"/>
          </a:xfrm>
          <a:prstGeom prst="rect">
            <a:avLst/>
          </a:prstGeom>
        </p:spPr>
        <p:txBody>
          <a:bodyPr vert="horz" lIns="0" tIns="0" rIns="0" bIns="0" rtlCol="0" anchor="t"/>
          <a:lstStyle>
            <a:lvl1pPr algn="r">
              <a:defRPr sz="800">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1D5226-9C5E-427F-A2CE-DC76F1572E78}" type="datetime1">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06/03/2017</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Line 10"/>
          <p:cNvSpPr>
            <a:spLocks noChangeShapeType="1"/>
          </p:cNvSpPr>
          <p:nvPr userDrawn="1"/>
        </p:nvSpPr>
        <p:spPr bwMode="gray">
          <a:xfrm flipH="1">
            <a:off x="271726" y="6230149"/>
            <a:ext cx="9360826" cy="0"/>
          </a:xfrm>
          <a:prstGeom prst="line">
            <a:avLst/>
          </a:prstGeom>
          <a:noFill/>
          <a:ln w="6350">
            <a:solidFill>
              <a:srgbClr val="E60028"/>
            </a:solidFill>
            <a:round/>
            <a:headEnd/>
            <a:tailEnd/>
          </a:ln>
          <a:effectLst/>
        </p:spPr>
        <p:txBody>
          <a:bodyPr/>
          <a:lstStyle/>
          <a:p>
            <a:pPr>
              <a:defRPr/>
            </a:pPr>
            <a:endParaRPr lang="fr-FR" dirty="0">
              <a:latin typeface="Arial" charset="0"/>
              <a:cs typeface="Arial" charset="0"/>
            </a:endParaRPr>
          </a:p>
        </p:txBody>
      </p:sp>
      <p:pic>
        <p:nvPicPr>
          <p:cNvPr id="10" name="Picture 4" descr="G:\_DTP Bureau\LIVE JOBS\DTP56000 - 56999\DTP56185 - SG CIB PPT Template 2011\graphics\SOCCIB104_CMYK Black Text.emf"/>
          <p:cNvPicPr>
            <a:picLocks noChangeAspect="1" noChangeArrowheads="1"/>
          </p:cNvPicPr>
          <p:nvPr userDrawn="1"/>
        </p:nvPicPr>
        <p:blipFill>
          <a:blip r:embed="rId29" cstate="print"/>
          <a:srcRect/>
          <a:stretch>
            <a:fillRect/>
          </a:stretch>
        </p:blipFill>
        <p:spPr bwMode="auto">
          <a:xfrm>
            <a:off x="269147" y="6353175"/>
            <a:ext cx="2120388" cy="278605"/>
          </a:xfrm>
          <a:prstGeom prst="rect">
            <a:avLst/>
          </a:prstGeom>
          <a:noFill/>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48" r:id="rId9"/>
    <p:sldLayoutId id="2147483837" r:id="rId10"/>
    <p:sldLayoutId id="2147483851" r:id="rId11"/>
    <p:sldLayoutId id="2147483838" r:id="rId12"/>
    <p:sldLayoutId id="2147483849" r:id="rId13"/>
    <p:sldLayoutId id="2147483839" r:id="rId14"/>
    <p:sldLayoutId id="2147483850" r:id="rId15"/>
    <p:sldLayoutId id="2147483840" r:id="rId16"/>
    <p:sldLayoutId id="2147483841" r:id="rId17"/>
    <p:sldLayoutId id="2147483852" r:id="rId18"/>
    <p:sldLayoutId id="2147483853" r:id="rId19"/>
    <p:sldLayoutId id="2147483842" r:id="rId20"/>
    <p:sldLayoutId id="2147483843" r:id="rId21"/>
    <p:sldLayoutId id="2147483844" r:id="rId22"/>
    <p:sldLayoutId id="2147483845" r:id="rId23"/>
    <p:sldLayoutId id="2147483846" r:id="rId24"/>
    <p:sldLayoutId id="2147483847" r:id="rId25"/>
    <p:sldLayoutId id="2147483854" r:id="rId26"/>
    <p:sldLayoutId id="2147483855" r:id="rId27"/>
  </p:sldLayoutIdLst>
  <p:hf hdr="0" ftr="0"/>
  <p:txStyles>
    <p:titleStyle>
      <a:lvl1pPr algn="l" defTabSz="914400" rtl="0" eaLnBrk="1" fontAlgn="base" latinLnBrk="0" hangingPunct="1">
        <a:lnSpc>
          <a:spcPct val="90000"/>
        </a:lnSpc>
        <a:spcBef>
          <a:spcPct val="0"/>
        </a:spcBef>
        <a:spcAft>
          <a:spcPct val="0"/>
        </a:spcAft>
        <a:buNone/>
        <a:defRPr lang="en-GB" sz="1600" b="1" kern="1200" cap="all" baseline="0" noProof="0" dirty="0" smtClean="0">
          <a:solidFill>
            <a:srgbClr val="E60028"/>
          </a:solidFill>
          <a:latin typeface="Arial" pitchFamily="34" charset="0"/>
          <a:ea typeface="+mj-ea"/>
          <a:cs typeface="Arial" pitchFamily="34" charset="0"/>
        </a:defRPr>
      </a:lvl1pPr>
    </p:titleStyle>
    <p:bodyStyle>
      <a:lvl1pPr marL="182563" indent="-182563" algn="l" defTabSz="914400" rtl="0" eaLnBrk="1" latinLnBrk="0" hangingPunct="1">
        <a:spcBef>
          <a:spcPts val="600"/>
        </a:spcBef>
        <a:buClr>
          <a:schemeClr val="tx2"/>
        </a:buClr>
        <a:buSzPct val="90000"/>
        <a:buFont typeface="Wingdings" pitchFamily="2" charset="2"/>
        <a:buChar char="n"/>
        <a:defRPr sz="1100" b="0" kern="1200">
          <a:solidFill>
            <a:schemeClr val="tx1"/>
          </a:solidFill>
          <a:latin typeface="Arial" pitchFamily="34" charset="0"/>
          <a:ea typeface="+mn-ea"/>
          <a:cs typeface="Arial" pitchFamily="34" charset="0"/>
        </a:defRPr>
      </a:lvl1pPr>
      <a:lvl2pPr marL="357188" indent="-174625" algn="l" defTabSz="914400" rtl="0" eaLnBrk="1" latinLnBrk="0" hangingPunct="1">
        <a:spcBef>
          <a:spcPts val="600"/>
        </a:spcBef>
        <a:buClr>
          <a:schemeClr val="tx2"/>
        </a:buClr>
        <a:buFont typeface="Arial" pitchFamily="34" charset="0"/>
        <a:buChar char="●"/>
        <a:defRPr sz="1100" b="0" kern="1200">
          <a:solidFill>
            <a:schemeClr val="tx1"/>
          </a:solidFill>
          <a:latin typeface="Arial" pitchFamily="34" charset="0"/>
          <a:ea typeface="+mn-ea"/>
          <a:cs typeface="Arial" pitchFamily="34" charset="0"/>
        </a:defRPr>
      </a:lvl2pPr>
      <a:lvl3pPr marL="539750" indent="-182563" algn="l" defTabSz="914400" rtl="0" eaLnBrk="1" latinLnBrk="0" hangingPunct="1">
        <a:spcBef>
          <a:spcPts val="600"/>
        </a:spcBef>
        <a:buClr>
          <a:schemeClr val="tx2"/>
        </a:buClr>
        <a:buFont typeface="Webdings" pitchFamily="18" charset="2"/>
        <a:buChar char="4"/>
        <a:defRPr sz="1100" b="0" kern="1200">
          <a:solidFill>
            <a:schemeClr val="tx1"/>
          </a:solidFill>
          <a:latin typeface="Arial" pitchFamily="34" charset="0"/>
          <a:ea typeface="+mn-ea"/>
          <a:cs typeface="Arial" pitchFamily="34" charset="0"/>
        </a:defRPr>
      </a:lvl3pPr>
      <a:lvl4pPr marL="712788" indent="-173038" algn="l" defTabSz="914400" rtl="0" eaLnBrk="1" latinLnBrk="0" hangingPunct="1">
        <a:spcBef>
          <a:spcPts val="600"/>
        </a:spcBef>
        <a:buClr>
          <a:schemeClr val="tx2"/>
        </a:buClr>
        <a:buFont typeface="Arial" pitchFamily="34" charset="0"/>
        <a:buChar char="–"/>
        <a:defRPr sz="1100" b="0" kern="1200">
          <a:solidFill>
            <a:schemeClr val="tx1"/>
          </a:solidFill>
          <a:latin typeface="Arial" pitchFamily="34" charset="0"/>
          <a:ea typeface="+mn-ea"/>
          <a:cs typeface="Arial" pitchFamily="34" charset="0"/>
        </a:defRPr>
      </a:lvl4pPr>
      <a:lvl5pPr marL="895350" indent="-182563" algn="l" defTabSz="914400" rtl="0" eaLnBrk="1" latinLnBrk="0" hangingPunct="1">
        <a:spcBef>
          <a:spcPts val="600"/>
        </a:spcBef>
        <a:buClr>
          <a:schemeClr val="tx2"/>
        </a:buClr>
        <a:buFont typeface="Wingdings" pitchFamily="2" charset="2"/>
        <a:buChar char="w"/>
        <a:defRPr sz="11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Meeting with Docker</a:t>
            </a:r>
            <a:endParaRPr lang="en-US" dirty="0"/>
          </a:p>
        </p:txBody>
      </p:sp>
      <p:sp>
        <p:nvSpPr>
          <p:cNvPr id="4" name="Date Placeholder 3"/>
          <p:cNvSpPr>
            <a:spLocks noGrp="1"/>
          </p:cNvSpPr>
          <p:nvPr>
            <p:ph type="dt" sz="half" idx="10"/>
          </p:nvPr>
        </p:nvSpPr>
        <p:spPr/>
        <p:txBody>
          <a:bodyPr/>
          <a:lstStyle/>
          <a:p>
            <a:r>
              <a:rPr lang="en-GB" dirty="0"/>
              <a:t>09/12/2016</a:t>
            </a:r>
          </a:p>
        </p:txBody>
      </p:sp>
      <p:sp>
        <p:nvSpPr>
          <p:cNvPr id="9" name="ZoneTexte 8"/>
          <p:cNvSpPr txBox="1"/>
          <p:nvPr/>
        </p:nvSpPr>
        <p:spPr>
          <a:xfrm rot="19679107">
            <a:off x="283603" y="394528"/>
            <a:ext cx="914400" cy="308225"/>
          </a:xfrm>
          <a:prstGeom prst="rect">
            <a:avLst/>
          </a:prstGeom>
          <a:noFill/>
        </p:spPr>
        <p:txBody>
          <a:bodyPr wrap="none" lIns="36000" tIns="36000" rIns="36000" bIns="36000" rtlCol="0">
            <a:noAutofit/>
          </a:bodyPr>
          <a:lstStyle/>
          <a:p>
            <a:pPr algn="ctr"/>
            <a:r>
              <a:rPr lang="fr-FR" b="1" dirty="0">
                <a:solidFill>
                  <a:schemeClr val="bg1"/>
                </a:solidFill>
              </a:rPr>
              <a:t>[EXTRACT]</a:t>
            </a:r>
          </a:p>
        </p:txBody>
      </p:sp>
      <p:sp>
        <p:nvSpPr>
          <p:cNvPr id="5" name="Date Placeholder 3"/>
          <p:cNvSpPr txBox="1">
            <a:spLocks/>
          </p:cNvSpPr>
          <p:nvPr/>
        </p:nvSpPr>
        <p:spPr>
          <a:xfrm>
            <a:off x="1687145" y="258432"/>
            <a:ext cx="3197094" cy="144000"/>
          </a:xfrm>
          <a:prstGeom prst="rect">
            <a:avLst/>
          </a:prstGeom>
        </p:spPr>
        <p:txBody>
          <a:bodyPr anchor="ct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GB" dirty="0"/>
          </a:p>
        </p:txBody>
      </p:sp>
      <p:sp>
        <p:nvSpPr>
          <p:cNvPr id="3" name="ZoneTexte 2"/>
          <p:cNvSpPr txBox="1"/>
          <p:nvPr/>
        </p:nvSpPr>
        <p:spPr>
          <a:xfrm>
            <a:off x="3521015" y="3445504"/>
            <a:ext cx="2879687" cy="377245"/>
          </a:xfrm>
          <a:prstGeom prst="rect">
            <a:avLst/>
          </a:prstGeom>
          <a:noFill/>
        </p:spPr>
        <p:txBody>
          <a:bodyPr wrap="none" lIns="36000" tIns="36000" rIns="36000" bIns="36000" rtlCol="0">
            <a:noAutofit/>
          </a:bodyPr>
          <a:lstStyle/>
          <a:p>
            <a:pPr algn="ctr"/>
            <a:r>
              <a:rPr lang="en-US" sz="2800" dirty="0"/>
              <a:t>GTS </a:t>
            </a:r>
            <a:r>
              <a:rPr lang="en-US" sz="2800" dirty="0" err="1"/>
              <a:t>Waitings</a:t>
            </a:r>
            <a:endParaRPr lang="fr-F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99580896"/>
              </p:ext>
            </p:extLst>
          </p:nvPr>
        </p:nvGraphicFramePr>
        <p:xfrm>
          <a:off x="284477" y="746126"/>
          <a:ext cx="9296403" cy="5709937"/>
        </p:xfrm>
        <a:graphic>
          <a:graphicData uri="http://schemas.openxmlformats.org/drawingml/2006/table">
            <a:tbl>
              <a:tblPr/>
              <a:tblGrid>
                <a:gridCol w="1188723">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gridCol w="278130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tblGrid>
              <a:tr h="428746">
                <a:tc>
                  <a:txBody>
                    <a:bodyPr/>
                    <a:lstStyle/>
                    <a:p>
                      <a:pPr algn="ctr" fontAlgn="ctr"/>
                      <a:r>
                        <a:rPr lang="en-US" sz="1200" b="1" i="0" u="none" strike="noStrike" dirty="0">
                          <a:solidFill>
                            <a:srgbClr val="000000"/>
                          </a:solidFill>
                          <a:latin typeface="Calibri"/>
                        </a:rPr>
                        <a:t>Category</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a:txBody>
                    <a:bodyPr/>
                    <a:lstStyle/>
                    <a:p>
                      <a:pPr algn="ctr" fontAlgn="ctr"/>
                      <a:r>
                        <a:rPr lang="en-US" sz="1200" b="1" i="0" u="none" strike="noStrike" dirty="0">
                          <a:solidFill>
                            <a:srgbClr val="000000"/>
                          </a:solidFill>
                          <a:latin typeface="Calibri"/>
                        </a:rPr>
                        <a:t>Item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a:txBody>
                    <a:bodyPr/>
                    <a:lstStyle/>
                    <a:p>
                      <a:pPr algn="ctr" fontAlgn="ctr"/>
                      <a:r>
                        <a:rPr lang="en-US" sz="1200" b="1" i="0" u="none" strike="noStrike" dirty="0">
                          <a:solidFill>
                            <a:srgbClr val="000000"/>
                          </a:solidFill>
                          <a:latin typeface="Calibri"/>
                        </a:rPr>
                        <a:t>Priority</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a:txBody>
                    <a:bodyPr/>
                    <a:lstStyle/>
                    <a:p>
                      <a:pPr algn="ctr" fontAlgn="ctr"/>
                      <a:r>
                        <a:rPr lang="en-US" sz="1200" b="1" i="0" u="none" strike="noStrike" dirty="0">
                          <a:solidFill>
                            <a:srgbClr val="000000"/>
                          </a:solidFill>
                          <a:latin typeface="Calibri"/>
                        </a:rPr>
                        <a:t>Delivery</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extLst>
                  <a:ext uri="{0D108BD9-81ED-4DB2-BD59-A6C34878D82A}">
                    <a16:rowId xmlns:a16="http://schemas.microsoft.com/office/drawing/2014/main" val="10000"/>
                  </a:ext>
                </a:extLst>
              </a:tr>
              <a:tr h="438136">
                <a:tc>
                  <a:txBody>
                    <a:bodyPr/>
                    <a:lstStyle/>
                    <a:p>
                      <a:pPr algn="ctr" fontAlgn="ctr"/>
                      <a:r>
                        <a:rPr lang="en-US" sz="1050" b="1" i="0" u="none" strike="noStrike" dirty="0">
                          <a:solidFill>
                            <a:srgbClr val="000000"/>
                          </a:solidFill>
                          <a:latin typeface="Arial"/>
                        </a:rPr>
                        <a:t>Volumes</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RBAC for Volumes</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dirty="0">
                          <a:solidFill>
                            <a:srgbClr val="000000"/>
                          </a:solidFill>
                          <a:latin typeface="Arial"/>
                        </a:rPr>
                        <a:t>Mandatory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476569">
                <a:tc>
                  <a:txBody>
                    <a:bodyPr/>
                    <a:lstStyle/>
                    <a:p>
                      <a:pPr algn="ctr" fontAlgn="ctr"/>
                      <a:r>
                        <a:rPr lang="en-US" sz="1050" b="1" i="0" u="none" strike="noStrike">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HTTPS (SNI)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dirty="0">
                          <a:solidFill>
                            <a:srgbClr val="000000"/>
                          </a:solidFill>
                          <a:latin typeface="Arial"/>
                        </a:rPr>
                        <a:t>Mandatory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2"/>
                  </a:ext>
                </a:extLst>
              </a:tr>
              <a:tr h="387892">
                <a:tc>
                  <a:txBody>
                    <a:bodyPr/>
                    <a:lstStyle/>
                    <a:p>
                      <a:pPr algn="ctr" fontAlgn="ctr"/>
                      <a:r>
                        <a:rPr lang="en-US" sz="1050" b="1" i="0" u="none" strike="noStrike">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HTTPS (terminaison SSL)</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dirty="0">
                          <a:solidFill>
                            <a:srgbClr val="000000"/>
                          </a:solidFill>
                          <a:latin typeface="Arial"/>
                        </a:rPr>
                        <a:t>Mandatory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3"/>
                  </a:ext>
                </a:extLst>
              </a:tr>
              <a:tr h="383177">
                <a:tc>
                  <a:txBody>
                    <a:bodyPr/>
                    <a:lstStyle/>
                    <a:p>
                      <a:pPr algn="ctr" fontAlgn="ctr"/>
                      <a:r>
                        <a:rPr lang="en-US" sz="1050" b="1" i="0" u="none" strike="noStrike" dirty="0">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chemeClr val="tx1"/>
                          </a:solidFill>
                          <a:latin typeface="Arial"/>
                        </a:rPr>
                        <a:t>HRM Context routing (context path or virtual host routing)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mn-lt"/>
                        </a:rPr>
                        <a:t>Expected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FF0000"/>
                          </a:solidFill>
                          <a:latin typeface="Arial"/>
                        </a:rPr>
                        <a:t> </a:t>
                      </a:r>
                      <a:r>
                        <a:rPr lang="en-US" sz="1050" b="0" i="0" u="none" strike="noStrike" dirty="0">
                          <a:solidFill>
                            <a:srgbClr val="000000"/>
                          </a:solidFill>
                          <a:latin typeface="+mn-lt"/>
                        </a:rPr>
                        <a:t>TBD</a:t>
                      </a:r>
                      <a:endParaRPr lang="en-US" sz="1050" b="0" i="0" u="none" strike="noStrike" dirty="0">
                        <a:solidFill>
                          <a:srgbClr val="FF0000"/>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4"/>
                  </a:ext>
                </a:extLst>
              </a:tr>
              <a:tr h="383177">
                <a:tc>
                  <a:txBody>
                    <a:bodyPr/>
                    <a:lstStyle/>
                    <a:p>
                      <a:pPr algn="ctr" fontAlgn="ctr"/>
                      <a:r>
                        <a:rPr lang="en-US" sz="1050" b="1" i="0" u="none" strike="noStrike">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WebSocket</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dirty="0">
                          <a:solidFill>
                            <a:srgbClr val="000000"/>
                          </a:solidFill>
                          <a:latin typeface="Arial"/>
                        </a:rPr>
                        <a:t>Mandatory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000000"/>
                          </a:solidFill>
                          <a:latin typeface="+mn-lt"/>
                        </a:rPr>
                        <a:t>Q1 2017</a:t>
                      </a:r>
                      <a:endParaRPr lang="en-US" sz="1050" b="0" i="0" u="none" strike="noStrike" dirty="0">
                        <a:solidFill>
                          <a:srgbClr val="000000"/>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5"/>
                  </a:ext>
                </a:extLst>
              </a:tr>
              <a:tr h="501076">
                <a:tc>
                  <a:txBody>
                    <a:bodyPr/>
                    <a:lstStyle/>
                    <a:p>
                      <a:pPr algn="ctr" fontAlgn="ctr"/>
                      <a:r>
                        <a:rPr lang="en-US" sz="1050" b="1" i="0" u="none" strike="noStrike">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Sticky Session</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dirty="0">
                          <a:solidFill>
                            <a:srgbClr val="000000"/>
                          </a:solidFill>
                          <a:latin typeface="Arial"/>
                        </a:rPr>
                        <a:t>Mandatory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6"/>
                  </a:ext>
                </a:extLst>
              </a:tr>
              <a:tr h="456865">
                <a:tc>
                  <a:txBody>
                    <a:bodyPr/>
                    <a:lstStyle/>
                    <a:p>
                      <a:pPr algn="ctr" fontAlgn="ctr"/>
                      <a:r>
                        <a:rPr lang="en-US" sz="1050" b="1" i="0" u="none" strike="noStrike">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dedicated configuration by application</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mn-lt"/>
                        </a:rPr>
                        <a:t>Expected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Q1 2017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7"/>
                  </a:ext>
                </a:extLst>
              </a:tr>
              <a:tr h="363417">
                <a:tc>
                  <a:txBody>
                    <a:bodyPr/>
                    <a:lstStyle/>
                    <a:p>
                      <a:pPr algn="ctr" fontAlgn="ctr"/>
                      <a:r>
                        <a:rPr lang="en-US" sz="1050" b="1" i="0" u="none" strike="noStrike">
                          <a:solidFill>
                            <a:srgbClr val="000000"/>
                          </a:solidFill>
                          <a:latin typeface="Arial"/>
                        </a:rPr>
                        <a:t>Swarm service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Swarm service creation with docker compose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dirty="0">
                          <a:solidFill>
                            <a:srgbClr val="000000"/>
                          </a:solidFill>
                          <a:latin typeface="Arial"/>
                        </a:rPr>
                        <a:t>Mandatory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8"/>
                  </a:ext>
                </a:extLst>
              </a:tr>
              <a:tr h="442127">
                <a:tc>
                  <a:txBody>
                    <a:bodyPr/>
                    <a:lstStyle/>
                    <a:p>
                      <a:pPr algn="ctr" fontAlgn="ctr"/>
                      <a:r>
                        <a:rPr lang="en-US" sz="1050" b="1" i="0" u="none" strike="noStrike">
                          <a:solidFill>
                            <a:srgbClr val="000000"/>
                          </a:solidFill>
                          <a:latin typeface="Arial"/>
                        </a:rPr>
                        <a:t>Swarm service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Swarm service number of replicas attribute in compose file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Expected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9"/>
                  </a:ext>
                </a:extLst>
              </a:tr>
              <a:tr h="468279">
                <a:tc>
                  <a:txBody>
                    <a:bodyPr/>
                    <a:lstStyle/>
                    <a:p>
                      <a:pPr algn="ctr" fontAlgn="ctr"/>
                      <a:r>
                        <a:rPr lang="en-US" sz="1050" b="1" i="0" u="none" strike="noStrike">
                          <a:solidFill>
                            <a:srgbClr val="000000"/>
                          </a:solidFill>
                          <a:latin typeface="Arial"/>
                        </a:rPr>
                        <a:t>DTR</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Organization naming in DTR</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dirty="0">
                          <a:solidFill>
                            <a:srgbClr val="000000"/>
                          </a:solidFill>
                          <a:latin typeface="Arial"/>
                        </a:rPr>
                        <a:t>Mandatory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10"/>
                  </a:ext>
                </a:extLst>
              </a:tr>
              <a:tr h="490238">
                <a:tc>
                  <a:txBody>
                    <a:bodyPr/>
                    <a:lstStyle/>
                    <a:p>
                      <a:pPr algn="ctr" fontAlgn="ctr"/>
                      <a:r>
                        <a:rPr lang="en-US" sz="1050" b="1" i="0" u="none" strike="noStrike" dirty="0">
                          <a:solidFill>
                            <a:srgbClr val="000000"/>
                          </a:solidFill>
                          <a:latin typeface="Arial"/>
                        </a:rPr>
                        <a:t>DTR</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kern="1200" dirty="0">
                          <a:solidFill>
                            <a:srgbClr val="000000"/>
                          </a:solidFill>
                          <a:latin typeface="Arial"/>
                          <a:ea typeface="+mn-ea"/>
                          <a:cs typeface="+mn-cs"/>
                        </a:rPr>
                        <a:t>Metadata should be possible to be added on images/</a:t>
                      </a:r>
                    </a:p>
                    <a:p>
                      <a:pPr algn="ctr" fontAlgn="ctr"/>
                      <a:r>
                        <a:rPr lang="en-US" sz="1050" b="0" i="0" u="none" strike="noStrike" kern="1200" dirty="0">
                          <a:solidFill>
                            <a:srgbClr val="000000"/>
                          </a:solidFill>
                          <a:latin typeface="Arial"/>
                          <a:ea typeface="+mn-ea"/>
                          <a:cs typeface="+mn-cs"/>
                        </a:rPr>
                        <a:t>orga for Governance in live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Expected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mn-lt"/>
                        </a:rPr>
                        <a:t>TBD</a:t>
                      </a:r>
                      <a:endParaRPr lang="en-US" sz="1050" b="0" i="0" u="none" strike="noStrike" dirty="0">
                        <a:solidFill>
                          <a:srgbClr val="000000"/>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11"/>
                  </a:ext>
                </a:extLst>
              </a:tr>
              <a:tr h="490238">
                <a:tc>
                  <a:txBody>
                    <a:bodyPr/>
                    <a:lstStyle/>
                    <a:p>
                      <a:pPr algn="ctr" fontAlgn="ctr"/>
                      <a:r>
                        <a:rPr lang="en-US" sz="1050" b="1" i="0" u="none" strike="noStrike" dirty="0">
                          <a:solidFill>
                            <a:srgbClr val="000000"/>
                          </a:solidFill>
                          <a:latin typeface="Arial"/>
                        </a:rPr>
                        <a:t>UCP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Quotas on resources (</a:t>
                      </a:r>
                      <a:r>
                        <a:rPr lang="en-US" sz="1050" b="0" i="0" u="none" strike="noStrike" dirty="0" err="1">
                          <a:solidFill>
                            <a:srgbClr val="000000"/>
                          </a:solidFill>
                          <a:latin typeface="Arial"/>
                        </a:rPr>
                        <a:t>nb</a:t>
                      </a:r>
                      <a:r>
                        <a:rPr lang="en-US" sz="1050" b="0" i="0" u="none" strike="noStrike" dirty="0">
                          <a:solidFill>
                            <a:srgbClr val="000000"/>
                          </a:solidFill>
                          <a:latin typeface="Arial"/>
                        </a:rPr>
                        <a:t> container, volume size, local volume size) per UCP teams</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mn-lt"/>
                        </a:rPr>
                        <a:t>Expected for Prod end of Q1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mn-lt"/>
                        </a:rPr>
                        <a:t>TBD</a:t>
                      </a:r>
                      <a:r>
                        <a:rPr lang="en-US" sz="1050" b="0" i="0" u="none" strike="noStrike" dirty="0">
                          <a:solidFill>
                            <a:srgbClr val="000000"/>
                          </a:solidFill>
                          <a:latin typeface="Arial"/>
                        </a:rPr>
                        <a:t>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2937927942"/>
                  </a:ext>
                </a:extLst>
              </a:tr>
            </a:tbl>
          </a:graphicData>
        </a:graphic>
      </p:graphicFrame>
      <p:sp>
        <p:nvSpPr>
          <p:cNvPr id="5" name="Titre 1"/>
          <p:cNvSpPr>
            <a:spLocks noGrp="1"/>
          </p:cNvSpPr>
          <p:nvPr>
            <p:ph type="title"/>
          </p:nvPr>
        </p:nvSpPr>
        <p:spPr>
          <a:xfrm>
            <a:off x="603647" y="69849"/>
            <a:ext cx="7624500" cy="288000"/>
          </a:xfrm>
        </p:spPr>
        <p:txBody>
          <a:bodyPr/>
          <a:lstStyle/>
          <a:p>
            <a:r>
              <a:rPr lang="fr-FR" dirty="0"/>
              <a:t>Production required items / STatus</a:t>
            </a:r>
          </a:p>
        </p:txBody>
      </p:sp>
      <p:sp>
        <p:nvSpPr>
          <p:cNvPr id="6" name="Titre 1"/>
          <p:cNvSpPr txBox="1">
            <a:spLocks/>
          </p:cNvSpPr>
          <p:nvPr/>
        </p:nvSpPr>
        <p:spPr>
          <a:xfrm>
            <a:off x="605215" y="488165"/>
            <a:ext cx="7624500" cy="288000"/>
          </a:xfrm>
          <a:prstGeom prst="rect">
            <a:avLst/>
          </a:prstGeom>
        </p:spPr>
        <p:txBody>
          <a:bodyPr vert="horz" lIns="0" tIns="0" rIns="0" bIns="0" rtlCol="0" anchor="b">
            <a:noAutofit/>
          </a:body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fr-FR" sz="1600" i="0" u="none" strike="noStrike" kern="1200" cap="all" spc="0" normalizeH="0" baseline="0" noProof="0" dirty="0">
              <a:ln>
                <a:noFill/>
              </a:ln>
              <a:solidFill>
                <a:schemeClr val="tx1">
                  <a:lumMod val="50000"/>
                  <a:lumOff val="50000"/>
                </a:schemeClr>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344063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35645103"/>
              </p:ext>
            </p:extLst>
          </p:nvPr>
        </p:nvGraphicFramePr>
        <p:xfrm>
          <a:off x="161928" y="766650"/>
          <a:ext cx="9296403" cy="5954142"/>
        </p:xfrm>
        <a:graphic>
          <a:graphicData uri="http://schemas.openxmlformats.org/drawingml/2006/table">
            <a:tbl>
              <a:tblPr/>
              <a:tblGrid>
                <a:gridCol w="1191898">
                  <a:extLst>
                    <a:ext uri="{9D8B030D-6E8A-4147-A177-3AD203B41FA5}">
                      <a16:colId xmlns:a16="http://schemas.microsoft.com/office/drawing/2014/main" val="20000"/>
                    </a:ext>
                  </a:extLst>
                </a:gridCol>
                <a:gridCol w="5065568">
                  <a:extLst>
                    <a:ext uri="{9D8B030D-6E8A-4147-A177-3AD203B41FA5}">
                      <a16:colId xmlns:a16="http://schemas.microsoft.com/office/drawing/2014/main" val="20001"/>
                    </a:ext>
                  </a:extLst>
                </a:gridCol>
                <a:gridCol w="1944832">
                  <a:extLst>
                    <a:ext uri="{9D8B030D-6E8A-4147-A177-3AD203B41FA5}">
                      <a16:colId xmlns:a16="http://schemas.microsoft.com/office/drawing/2014/main" val="20002"/>
                    </a:ext>
                  </a:extLst>
                </a:gridCol>
                <a:gridCol w="1094105">
                  <a:extLst>
                    <a:ext uri="{9D8B030D-6E8A-4147-A177-3AD203B41FA5}">
                      <a16:colId xmlns:a16="http://schemas.microsoft.com/office/drawing/2014/main" val="20003"/>
                    </a:ext>
                  </a:extLst>
                </a:gridCol>
              </a:tblGrid>
              <a:tr h="184500">
                <a:tc>
                  <a:txBody>
                    <a:bodyPr/>
                    <a:lstStyle/>
                    <a:p>
                      <a:pPr algn="ctr" fontAlgn="ctr"/>
                      <a:r>
                        <a:rPr lang="en-US" sz="1050" b="1" i="0" u="none" strike="noStrike" dirty="0">
                          <a:solidFill>
                            <a:srgbClr val="000000"/>
                          </a:solidFill>
                          <a:latin typeface="+mj-lt"/>
                        </a:rPr>
                        <a:t>Category</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a:txBody>
                    <a:bodyPr/>
                    <a:lstStyle/>
                    <a:p>
                      <a:pPr algn="ctr" fontAlgn="ctr"/>
                      <a:r>
                        <a:rPr lang="en-US" sz="1050" b="1" i="0" u="none" strike="noStrike" dirty="0">
                          <a:solidFill>
                            <a:srgbClr val="000000"/>
                          </a:solidFill>
                          <a:latin typeface="+mj-lt"/>
                        </a:rPr>
                        <a:t>Item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a:txBody>
                    <a:bodyPr/>
                    <a:lstStyle/>
                    <a:p>
                      <a:pPr algn="ctr" fontAlgn="ctr"/>
                      <a:r>
                        <a:rPr lang="en-US" sz="1050" b="1" i="0" u="none" strike="noStrike" dirty="0">
                          <a:solidFill>
                            <a:srgbClr val="000000"/>
                          </a:solidFill>
                          <a:latin typeface="+mj-lt"/>
                        </a:rPr>
                        <a:t>Priority</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a:txBody>
                    <a:bodyPr/>
                    <a:lstStyle/>
                    <a:p>
                      <a:pPr algn="ctr" fontAlgn="ctr"/>
                      <a:r>
                        <a:rPr lang="en-US" sz="1050" b="1" i="0" u="none" strike="noStrike" dirty="0">
                          <a:solidFill>
                            <a:srgbClr val="000000"/>
                          </a:solidFill>
                          <a:latin typeface="+mj-lt"/>
                        </a:rPr>
                        <a:t>Delivery</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extLst>
                  <a:ext uri="{0D108BD9-81ED-4DB2-BD59-A6C34878D82A}">
                    <a16:rowId xmlns:a16="http://schemas.microsoft.com/office/drawing/2014/main" val="10000"/>
                  </a:ext>
                </a:extLst>
              </a:tr>
              <a:tr h="177840">
                <a:tc>
                  <a:txBody>
                    <a:bodyPr/>
                    <a:lstStyle/>
                    <a:p>
                      <a:pPr algn="ctr" fontAlgn="ctr"/>
                      <a:r>
                        <a:rPr lang="en-US" sz="900" b="1" i="0" u="none" strike="noStrike" dirty="0">
                          <a:solidFill>
                            <a:srgbClr val="000000"/>
                          </a:solidFill>
                          <a:latin typeface="+mj-lt"/>
                        </a:rPr>
                        <a:t>UCP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RBAC for Nodes to specialize nodes (sandbox, build, LB)</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Needed ASAP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Q2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177840">
                <a:tc>
                  <a:txBody>
                    <a:bodyPr/>
                    <a:lstStyle/>
                    <a:p>
                      <a:pPr algn="ctr" fontAlgn="ctr"/>
                      <a:r>
                        <a:rPr lang="en-US" sz="900" b="1" i="0" u="none" strike="noStrike">
                          <a:solidFill>
                            <a:srgbClr val="000000"/>
                          </a:solidFill>
                          <a:latin typeface="+mj-lt"/>
                        </a:rPr>
                        <a:t>UCP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Fined grained roles availability (build role only for SF)</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Needed ASAP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Q2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177840">
                <a:tc>
                  <a:txBody>
                    <a:bodyPr/>
                    <a:lstStyle/>
                    <a:p>
                      <a:pPr algn="ctr" fontAlgn="ctr"/>
                      <a:r>
                        <a:rPr lang="en-US" sz="900" b="1" i="0" u="none" strike="noStrike">
                          <a:solidFill>
                            <a:srgbClr val="000000"/>
                          </a:solidFill>
                          <a:latin typeface="+mj-lt"/>
                        </a:rPr>
                        <a:t>Swarm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API Introspection (consul,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Needed ASAP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77840">
                <a:tc>
                  <a:txBody>
                    <a:bodyPr/>
                    <a:lstStyle/>
                    <a:p>
                      <a:pPr algn="ctr" fontAlgn="ctr"/>
                      <a:r>
                        <a:rPr lang="en-US" sz="900" b="1" i="0" u="none" strike="noStrike" dirty="0">
                          <a:solidFill>
                            <a:srgbClr val="000000"/>
                          </a:solidFill>
                          <a:latin typeface="+mj-lt"/>
                        </a:rPr>
                        <a:t>Swarm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Container auto-scaling (RAM, CPU, #</a:t>
                      </a:r>
                      <a:r>
                        <a:rPr lang="en-US" sz="900" b="0" i="0" u="none" strike="noStrike" baseline="0" dirty="0">
                          <a:solidFill>
                            <a:srgbClr val="000000"/>
                          </a:solidFill>
                          <a:latin typeface="+mj-lt"/>
                        </a:rPr>
                        <a:t> connections</a:t>
                      </a:r>
                      <a:r>
                        <a:rPr lang="en-US" sz="900" b="0" i="0" u="none" strike="noStrike" dirty="0">
                          <a:solidFill>
                            <a:srgbClr val="000000"/>
                          </a:solidFill>
                          <a:latin typeface="+mj-lt"/>
                        </a:rPr>
                        <a:t>)</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Most Expected</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Q2 2017</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4"/>
                  </a:ext>
                </a:extLst>
              </a:tr>
              <a:tr h="177840">
                <a:tc>
                  <a:txBody>
                    <a:bodyPr/>
                    <a:lstStyle/>
                    <a:p>
                      <a:pPr algn="ctr" fontAlgn="ctr"/>
                      <a:r>
                        <a:rPr lang="en-US" sz="900" b="1" i="0" u="none" strike="noStrike" kern="1200" dirty="0">
                          <a:solidFill>
                            <a:srgbClr val="000000"/>
                          </a:solidFill>
                          <a:latin typeface="+mn-lt"/>
                          <a:ea typeface="+mn-ea"/>
                          <a:cs typeface="+mn-cs"/>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kern="1200" dirty="0">
                          <a:solidFill>
                            <a:srgbClr val="000000"/>
                          </a:solidFill>
                          <a:latin typeface="+mn-lt"/>
                          <a:ea typeface="+mn-ea"/>
                          <a:cs typeface="+mn-cs"/>
                        </a:rPr>
                        <a:t>Container auto-scaling (custom</a:t>
                      </a:r>
                      <a:r>
                        <a:rPr lang="en-US" sz="900" b="0" i="0" u="none" strike="noStrike" kern="1200" baseline="0" dirty="0">
                          <a:solidFill>
                            <a:srgbClr val="000000"/>
                          </a:solidFill>
                          <a:latin typeface="+mn-lt"/>
                          <a:ea typeface="+mn-ea"/>
                          <a:cs typeface="+mn-cs"/>
                        </a:rPr>
                        <a:t> applicative metrics)</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938101201"/>
                  </a:ext>
                </a:extLst>
              </a:tr>
              <a:tr h="177840">
                <a:tc>
                  <a:txBody>
                    <a:bodyPr/>
                    <a:lstStyle/>
                    <a:p>
                      <a:pPr algn="ctr" fontAlgn="ctr"/>
                      <a:r>
                        <a:rPr lang="en-US" sz="900" b="1" i="0" u="none" strike="noStrike">
                          <a:solidFill>
                            <a:srgbClr val="000000"/>
                          </a:solidFill>
                          <a:latin typeface="+mj-lt"/>
                        </a:rPr>
                        <a:t>Swarm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Nodes auto health check and auto switching to pause or drain mode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Most Expected</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77840">
                <a:tc>
                  <a:txBody>
                    <a:bodyPr/>
                    <a:lstStyle/>
                    <a:p>
                      <a:pPr algn="ctr" fontAlgn="ctr"/>
                      <a:r>
                        <a:rPr lang="en-US" sz="900" b="1" i="0" u="none" strike="noStrike" dirty="0">
                          <a:solidFill>
                            <a:srgbClr val="000000"/>
                          </a:solidFill>
                          <a:latin typeface="+mj-lt"/>
                        </a:rPr>
                        <a:t>Swarm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Container execution scheduling (batch mode</a:t>
                      </a:r>
                      <a:r>
                        <a:rPr lang="en-US" sz="900" b="0" i="0" u="none" strike="noStrike" baseline="0" dirty="0">
                          <a:solidFill>
                            <a:srgbClr val="000000"/>
                          </a:solidFill>
                          <a:latin typeface="+mj-lt"/>
                        </a:rPr>
                        <a:t> – </a:t>
                      </a:r>
                      <a:r>
                        <a:rPr lang="en-US" sz="900" b="0" i="0" u="none" strike="noStrike" baseline="0" dirty="0" err="1">
                          <a:solidFill>
                            <a:srgbClr val="000000"/>
                          </a:solidFill>
                          <a:latin typeface="+mj-lt"/>
                        </a:rPr>
                        <a:t>cron</a:t>
                      </a:r>
                      <a:r>
                        <a:rPr lang="en-US" sz="900" b="0" i="0" u="none" strike="noStrike" baseline="0" dirty="0">
                          <a:solidFill>
                            <a:srgbClr val="000000"/>
                          </a:solidFill>
                          <a:latin typeface="+mj-lt"/>
                        </a:rPr>
                        <a:t> like</a:t>
                      </a:r>
                      <a:r>
                        <a:rPr lang="en-US" sz="900" b="0" i="0" u="none" strike="noStrike" dirty="0">
                          <a:solidFill>
                            <a:srgbClr val="000000"/>
                          </a:solidFill>
                          <a:latin typeface="+mj-lt"/>
                        </a:rPr>
                        <a:t>)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Most Expected</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77840">
                <a:tc>
                  <a:txBody>
                    <a:bodyPr/>
                    <a:lstStyle/>
                    <a:p>
                      <a:pPr algn="ctr" fontAlgn="ctr"/>
                      <a:r>
                        <a:rPr lang="en-US" sz="900" b="1" i="0" u="none" strike="noStrike" dirty="0">
                          <a:solidFill>
                            <a:srgbClr val="000000"/>
                          </a:solidFill>
                          <a:latin typeface="+mj-lt"/>
                        </a:rPr>
                        <a:t>Scheduling</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Scheduling constraints on Multi-DC (colocalisation, affinity, anti-affinity)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Needed ASAP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8757">
                <a:tc>
                  <a:txBody>
                    <a:bodyPr/>
                    <a:lstStyle/>
                    <a:p>
                      <a:pPr algn="ctr" fontAlgn="ctr"/>
                      <a:r>
                        <a:rPr lang="fr-FR" sz="900" b="1" i="0" u="none" strike="noStrike" dirty="0">
                          <a:solidFill>
                            <a:srgbClr val="000000"/>
                          </a:solidFill>
                          <a:latin typeface="+mj-lt"/>
                        </a:rPr>
                        <a:t>Security</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Security (vulnerability assessment, image scanning)</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br>
                        <a:rPr lang="en-US" sz="900" b="0" i="0" u="none" strike="noStrike" dirty="0">
                          <a:solidFill>
                            <a:srgbClr val="000000"/>
                          </a:solidFill>
                          <a:latin typeface="+mj-lt"/>
                        </a:rPr>
                      </a:br>
                      <a:r>
                        <a:rPr lang="en-US" sz="900" b="0" i="0" u="none" strike="noStrike" dirty="0">
                          <a:solidFill>
                            <a:srgbClr val="000000"/>
                          </a:solidFill>
                          <a:latin typeface="+mj-lt"/>
                        </a:rPr>
                        <a:t>Needed ASAP</a:t>
                      </a:r>
                    </a:p>
                    <a:p>
                      <a:pPr algn="ctr" fontAlgn="ctr"/>
                      <a:endParaRPr lang="en-US" sz="900" b="0" i="0" u="none" strike="noStrike" kern="1200" dirty="0">
                        <a:solidFill>
                          <a:srgbClr val="000000"/>
                        </a:solidFill>
                        <a:latin typeface="+mj-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0" i="0" u="none" strike="noStrike" dirty="0">
                          <a:solidFill>
                            <a:srgbClr val="000000"/>
                          </a:solidFill>
                          <a:latin typeface="+mj-lt"/>
                        </a:rPr>
                        <a:t>Q1 2017</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9"/>
                  </a:ext>
                </a:extLst>
              </a:tr>
              <a:tr h="246094">
                <a:tc>
                  <a:txBody>
                    <a:bodyPr/>
                    <a:lstStyle/>
                    <a:p>
                      <a:pPr algn="ctr" fontAlgn="ctr"/>
                      <a:r>
                        <a:rPr lang="fr-FR" sz="900" b="1" i="0" u="none" strike="noStrike" kern="1200" dirty="0">
                          <a:solidFill>
                            <a:srgbClr val="000000"/>
                          </a:solidFill>
                          <a:latin typeface="+mn-lt"/>
                          <a:ea typeface="+mn-ea"/>
                          <a:cs typeface="+mn-cs"/>
                        </a:rPr>
                        <a:t>Security</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Multi-</a:t>
                      </a:r>
                      <a:r>
                        <a:rPr lang="fr-FR" sz="900" b="0" i="0" u="none" strike="noStrike" dirty="0" err="1">
                          <a:solidFill>
                            <a:srgbClr val="000000"/>
                          </a:solidFill>
                          <a:effectLst/>
                          <a:latin typeface="+mj-lt"/>
                        </a:rPr>
                        <a:t>tenancy</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latin typeface="+mn-lt"/>
                          <a:ea typeface="+mn-ea"/>
                          <a:cs typeface="+mn-cs"/>
                        </a:rPr>
                        <a:t>Needed ASAP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28141732"/>
                  </a:ext>
                </a:extLst>
              </a:tr>
              <a:tr h="180816">
                <a:tc>
                  <a:txBody>
                    <a:bodyPr/>
                    <a:lstStyle/>
                    <a:p>
                      <a:pPr algn="ctr" fontAlgn="ctr"/>
                      <a:r>
                        <a:rPr lang="fr-FR" sz="900" b="1" i="0" u="none" strike="noStrike" dirty="0">
                          <a:solidFill>
                            <a:srgbClr val="000000"/>
                          </a:solidFill>
                          <a:latin typeface="+mj-lt"/>
                        </a:rPr>
                        <a:t>Billing</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Chargeback</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Needed ASAP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0"/>
                  </a:ext>
                </a:extLst>
              </a:tr>
              <a:tr h="180816">
                <a:tc>
                  <a:txBody>
                    <a:bodyPr/>
                    <a:lstStyle/>
                    <a:p>
                      <a:pPr algn="ctr" fontAlgn="ctr"/>
                      <a:r>
                        <a:rPr lang="fr-FR" sz="900" b="1" i="0" u="none" strike="noStrike" dirty="0">
                          <a:solidFill>
                            <a:srgbClr val="000000"/>
                          </a:solidFill>
                          <a:latin typeface="+mj-lt"/>
                        </a:rPr>
                        <a:t>Monitoring</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Monitoring</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We have a custom</a:t>
                      </a:r>
                      <a:r>
                        <a:rPr lang="en-US" sz="900" b="0" i="0" u="none" strike="noStrike" baseline="0" dirty="0">
                          <a:solidFill>
                            <a:srgbClr val="000000"/>
                          </a:solidFill>
                          <a:latin typeface="+mj-lt"/>
                        </a:rPr>
                        <a:t> solution</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1"/>
                  </a:ext>
                </a:extLst>
              </a:tr>
              <a:tr h="180816">
                <a:tc>
                  <a:txBody>
                    <a:bodyPr/>
                    <a:lstStyle/>
                    <a:p>
                      <a:pPr algn="ctr" fontAlgn="ctr"/>
                      <a:r>
                        <a:rPr lang="fr-FR" sz="900" b="1" i="0" u="none" strike="noStrike" dirty="0" err="1">
                          <a:solidFill>
                            <a:srgbClr val="000000"/>
                          </a:solidFill>
                          <a:latin typeface="+mj-lt"/>
                        </a:rPr>
                        <a:t>Logging</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Logging</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2"/>
                  </a:ext>
                </a:extLst>
              </a:tr>
              <a:tr h="271701">
                <a:tc>
                  <a:txBody>
                    <a:bodyPr/>
                    <a:lstStyle/>
                    <a:p>
                      <a:pPr algn="ctr" fontAlgn="ctr"/>
                      <a:r>
                        <a:rPr lang="fr-FR" sz="900" b="1" i="0" u="none" strike="noStrike" dirty="0" err="1">
                          <a:solidFill>
                            <a:srgbClr val="000000"/>
                          </a:solidFill>
                          <a:latin typeface="+mj-lt"/>
                        </a:rPr>
                        <a:t>Swarm</a:t>
                      </a:r>
                      <a:endParaRPr lang="fr-FR"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Advanced orchestration</a:t>
                      </a:r>
                      <a:r>
                        <a:rPr lang="en-US" sz="900" b="0" i="0" u="none" strike="noStrike" baseline="0" dirty="0">
                          <a:solidFill>
                            <a:srgbClr val="000000"/>
                          </a:solidFill>
                          <a:effectLst/>
                          <a:latin typeface="+mj-lt"/>
                        </a:rPr>
                        <a:t> (Prioritized scheduling of critical cluster </a:t>
                      </a:r>
                      <a:r>
                        <a:rPr lang="en-US" sz="900" b="0" i="0" u="none" strike="noStrike" baseline="0" dirty="0" err="1">
                          <a:solidFill>
                            <a:srgbClr val="000000"/>
                          </a:solidFill>
                          <a:effectLst/>
                          <a:latin typeface="+mj-lt"/>
                        </a:rPr>
                        <a:t>addon</a:t>
                      </a:r>
                      <a:r>
                        <a:rPr lang="en-US" sz="900" b="0" i="0" u="none" strike="noStrike" baseline="0" dirty="0">
                          <a:solidFill>
                            <a:srgbClr val="000000"/>
                          </a:solidFill>
                          <a:effectLst/>
                          <a:latin typeface="+mj-lt"/>
                        </a:rPr>
                        <a:t> services)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latin typeface="+mj-lt"/>
                        </a:rPr>
                        <a:t>Most Expected</a:t>
                      </a:r>
                    </a:p>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3"/>
                  </a:ext>
                </a:extLst>
              </a:tr>
              <a:tr h="180816">
                <a:tc>
                  <a:txBody>
                    <a:bodyPr/>
                    <a:lstStyle/>
                    <a:p>
                      <a:pPr algn="ctr" fontAlgn="ctr"/>
                      <a:r>
                        <a:rPr lang="fr-FR" sz="900" b="1" i="0" u="none" strike="noStrike" kern="1200" dirty="0" err="1">
                          <a:solidFill>
                            <a:srgbClr val="000000"/>
                          </a:solidFill>
                          <a:latin typeface="+mn-lt"/>
                          <a:ea typeface="+mn-ea"/>
                          <a:cs typeface="+mn-cs"/>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Data persistency</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0" i="0" u="none" strike="noStrike" kern="1200" dirty="0">
                          <a:solidFill>
                            <a:srgbClr val="000000"/>
                          </a:solidFill>
                          <a:latin typeface="+mn-lt"/>
                          <a:ea typeface="+mn-ea"/>
                          <a:cs typeface="+mn-cs"/>
                        </a:rPr>
                        <a:t>Most </a:t>
                      </a:r>
                      <a:r>
                        <a:rPr lang="fr-FR" sz="900" b="0" i="0" u="none" strike="noStrike" kern="1200" dirty="0" err="1">
                          <a:solidFill>
                            <a:srgbClr val="000000"/>
                          </a:solidFill>
                          <a:latin typeface="+mn-lt"/>
                          <a:ea typeface="+mn-ea"/>
                          <a:cs typeface="+mn-cs"/>
                        </a:rPr>
                        <a:t>expected</a:t>
                      </a:r>
                      <a:endParaRPr lang="en-US" sz="900" b="0" i="0" u="none" strike="noStrike" kern="1200" dirty="0">
                        <a:solidFill>
                          <a:srgbClr val="000000"/>
                        </a:solidFill>
                        <a:latin typeface="+mn-lt"/>
                        <a:ea typeface="+mn-ea"/>
                        <a:cs typeface="+mn-cs"/>
                      </a:endParaRPr>
                    </a:p>
                    <a:p>
                      <a:pPr algn="ctr" fontAlgn="ctr"/>
                      <a:r>
                        <a:rPr lang="fr-FR" sz="900" b="0" i="0" u="none" strike="noStrike" kern="1200" dirty="0" err="1">
                          <a:solidFill>
                            <a:srgbClr val="000000"/>
                          </a:solidFill>
                          <a:latin typeface="+mn-lt"/>
                          <a:ea typeface="+mn-ea"/>
                          <a:cs typeface="+mn-cs"/>
                        </a:rPr>
                        <a:t>We</a:t>
                      </a:r>
                      <a:r>
                        <a:rPr lang="fr-FR" sz="900" b="0" i="0" u="none" strike="noStrike" kern="1200" dirty="0">
                          <a:solidFill>
                            <a:srgbClr val="000000"/>
                          </a:solidFill>
                          <a:latin typeface="+mn-lt"/>
                          <a:ea typeface="+mn-ea"/>
                          <a:cs typeface="+mn-cs"/>
                        </a:rPr>
                        <a:t> have</a:t>
                      </a:r>
                      <a:r>
                        <a:rPr lang="fr-FR" sz="900" b="0" i="0" u="none" strike="noStrike" kern="1200" baseline="0" dirty="0">
                          <a:solidFill>
                            <a:srgbClr val="000000"/>
                          </a:solidFill>
                          <a:latin typeface="+mn-lt"/>
                          <a:ea typeface="+mn-ea"/>
                          <a:cs typeface="+mn-cs"/>
                        </a:rPr>
                        <a:t> a custom solution</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4"/>
                  </a:ext>
                </a:extLst>
              </a:tr>
              <a:tr h="180816">
                <a:tc>
                  <a:txBody>
                    <a:bodyPr/>
                    <a:lstStyle/>
                    <a:p>
                      <a:pPr algn="ctr" fontAlgn="ctr"/>
                      <a:r>
                        <a:rPr lang="fr-FR" sz="900" b="1" i="0" u="none" strike="noStrike" dirty="0" err="1">
                          <a:solidFill>
                            <a:srgbClr val="000000"/>
                          </a:solidFill>
                          <a:latin typeface="+mj-lt"/>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err="1">
                          <a:solidFill>
                            <a:srgbClr val="000000"/>
                          </a:solidFill>
                          <a:effectLst/>
                          <a:latin typeface="+mj-lt"/>
                        </a:rPr>
                        <a:t>Buillt</a:t>
                      </a:r>
                      <a:r>
                        <a:rPr lang="en-US" sz="900" b="0" i="0" u="none" strike="noStrike" dirty="0">
                          <a:solidFill>
                            <a:srgbClr val="000000"/>
                          </a:solidFill>
                          <a:effectLst/>
                          <a:latin typeface="+mj-lt"/>
                        </a:rPr>
                        <a:t>-in</a:t>
                      </a:r>
                      <a:r>
                        <a:rPr lang="en-US" sz="900" b="0" i="0" u="none" strike="noStrike" baseline="0" dirty="0">
                          <a:solidFill>
                            <a:srgbClr val="000000"/>
                          </a:solidFill>
                          <a:effectLst/>
                          <a:latin typeface="+mj-lt"/>
                        </a:rPr>
                        <a:t> s</a:t>
                      </a:r>
                      <a:r>
                        <a:rPr lang="en-US" sz="900" b="0" i="0" u="none" strike="noStrike" dirty="0">
                          <a:solidFill>
                            <a:srgbClr val="000000"/>
                          </a:solidFill>
                          <a:effectLst/>
                          <a:latin typeface="+mj-lt"/>
                        </a:rPr>
                        <a:t>ecrets lifecycle</a:t>
                      </a:r>
                      <a:r>
                        <a:rPr lang="en-US" sz="900" b="0" i="0" u="none" strike="noStrike" baseline="0" dirty="0">
                          <a:solidFill>
                            <a:srgbClr val="000000"/>
                          </a:solidFill>
                          <a:effectLst/>
                          <a:latin typeface="+mj-lt"/>
                        </a:rPr>
                        <a:t> (creation, use, destruction)</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0" i="0" u="none" strike="noStrike" kern="1200" dirty="0" err="1">
                          <a:solidFill>
                            <a:srgbClr val="000000"/>
                          </a:solidFill>
                          <a:latin typeface="+mn-lt"/>
                          <a:ea typeface="+mn-ea"/>
                          <a:cs typeface="+mn-cs"/>
                        </a:rPr>
                        <a:t>Expected</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5"/>
                  </a:ext>
                </a:extLst>
              </a:tr>
              <a:tr h="180816">
                <a:tc>
                  <a:txBody>
                    <a:bodyPr/>
                    <a:lstStyle/>
                    <a:p>
                      <a:pPr algn="ctr" fontAlgn="ctr"/>
                      <a:r>
                        <a:rPr lang="fr-FR" sz="900" b="1" i="0" u="none" strike="noStrike" dirty="0" err="1">
                          <a:solidFill>
                            <a:srgbClr val="000000"/>
                          </a:solidFill>
                          <a:latin typeface="+mj-lt"/>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err="1">
                          <a:solidFill>
                            <a:srgbClr val="000000"/>
                          </a:solidFill>
                          <a:effectLst/>
                          <a:latin typeface="+mj-lt"/>
                        </a:rPr>
                        <a:t>Integration</a:t>
                      </a:r>
                      <a:r>
                        <a:rPr lang="fr-FR" sz="900" b="0" i="0" u="none" strike="noStrike" dirty="0">
                          <a:solidFill>
                            <a:srgbClr val="000000"/>
                          </a:solidFill>
                          <a:effectLst/>
                          <a:latin typeface="+mj-lt"/>
                        </a:rPr>
                        <a:t> </a:t>
                      </a:r>
                      <a:r>
                        <a:rPr lang="fr-FR" sz="900" b="0" i="0" u="none" strike="noStrike" dirty="0" err="1">
                          <a:solidFill>
                            <a:srgbClr val="000000"/>
                          </a:solidFill>
                          <a:effectLst/>
                          <a:latin typeface="+mj-lt"/>
                        </a:rPr>
                        <a:t>with</a:t>
                      </a:r>
                      <a:r>
                        <a:rPr lang="fr-FR" sz="900" b="0" i="0" u="none" strike="noStrike" dirty="0">
                          <a:solidFill>
                            <a:srgbClr val="000000"/>
                          </a:solidFill>
                          <a:effectLst/>
                          <a:latin typeface="+mj-lt"/>
                        </a:rPr>
                        <a:t> </a:t>
                      </a:r>
                      <a:r>
                        <a:rPr lang="fr-FR" sz="900" b="0" i="0" u="none" strike="noStrike" dirty="0" err="1">
                          <a:solidFill>
                            <a:srgbClr val="000000"/>
                          </a:solidFill>
                          <a:effectLst/>
                          <a:latin typeface="+mj-lt"/>
                        </a:rPr>
                        <a:t>Vault</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0" i="0" u="none" strike="noStrike" kern="1200" dirty="0">
                          <a:solidFill>
                            <a:srgbClr val="000000"/>
                          </a:solidFill>
                          <a:latin typeface="+mn-lt"/>
                          <a:ea typeface="+mn-ea"/>
                          <a:cs typeface="+mn-cs"/>
                        </a:rPr>
                        <a:t>Most </a:t>
                      </a:r>
                      <a:r>
                        <a:rPr lang="fr-FR" sz="900" b="0" i="0" u="none" strike="noStrike" kern="1200" dirty="0" err="1">
                          <a:solidFill>
                            <a:srgbClr val="000000"/>
                          </a:solidFill>
                          <a:latin typeface="+mn-lt"/>
                          <a:ea typeface="+mn-ea"/>
                          <a:cs typeface="+mn-cs"/>
                        </a:rPr>
                        <a:t>expected</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3745110"/>
                  </a:ext>
                </a:extLst>
              </a:tr>
              <a:tr h="180816">
                <a:tc>
                  <a:txBody>
                    <a:bodyPr/>
                    <a:lstStyle/>
                    <a:p>
                      <a:pPr algn="ctr" fontAlgn="ctr"/>
                      <a:r>
                        <a:rPr lang="fr-FR" sz="900" b="1" i="0" u="none" strike="noStrike" dirty="0">
                          <a:solidFill>
                            <a:srgbClr val="000000"/>
                          </a:solidFill>
                          <a:latin typeface="+mj-lt"/>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Cluster </a:t>
                      </a:r>
                      <a:r>
                        <a:rPr lang="fr-FR" sz="900" b="0" i="0" u="none" strike="noStrike" dirty="0" err="1">
                          <a:solidFill>
                            <a:srgbClr val="000000"/>
                          </a:solidFill>
                          <a:effectLst/>
                          <a:latin typeface="+mj-lt"/>
                        </a:rPr>
                        <a:t>federation</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0" i="0" u="none" strike="noStrike" dirty="0">
                          <a:solidFill>
                            <a:srgbClr val="000000"/>
                          </a:solidFill>
                          <a:latin typeface="+mj-lt"/>
                        </a:rPr>
                        <a:t>Most </a:t>
                      </a:r>
                      <a:r>
                        <a:rPr lang="fr-FR" sz="900" b="0" i="0" u="none" strike="noStrike" dirty="0" err="1">
                          <a:solidFill>
                            <a:srgbClr val="000000"/>
                          </a:solidFill>
                          <a:latin typeface="+mj-lt"/>
                        </a:rPr>
                        <a:t>expected</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9446316"/>
                  </a:ext>
                </a:extLst>
              </a:tr>
              <a:tr h="309045">
                <a:tc>
                  <a:txBody>
                    <a:bodyPr/>
                    <a:lstStyle/>
                    <a:p>
                      <a:pPr algn="ctr" fontAlgn="ctr"/>
                      <a:r>
                        <a:rPr lang="fr-FR" sz="900" b="1" i="0" u="none" strike="noStrike" dirty="0" err="1">
                          <a:solidFill>
                            <a:srgbClr val="000000"/>
                          </a:solidFill>
                          <a:latin typeface="+mj-lt"/>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Handling </a:t>
                      </a:r>
                      <a:r>
                        <a:rPr lang="fr-FR" sz="900" b="0" i="0" u="none" strike="noStrike" dirty="0" err="1">
                          <a:solidFill>
                            <a:srgbClr val="000000"/>
                          </a:solidFill>
                          <a:effectLst/>
                          <a:latin typeface="+mj-lt"/>
                        </a:rPr>
                        <a:t>initialization</a:t>
                      </a:r>
                      <a:r>
                        <a:rPr lang="fr-FR" sz="900" b="0" i="0" u="none" strike="noStrike" dirty="0">
                          <a:solidFill>
                            <a:srgbClr val="000000"/>
                          </a:solidFill>
                          <a:effectLst/>
                          <a:latin typeface="+mj-lt"/>
                        </a:rPr>
                        <a:t> (</a:t>
                      </a:r>
                      <a:r>
                        <a:rPr lang="en-US" sz="900" b="0" i="0" u="none" strike="noStrike" dirty="0">
                          <a:solidFill>
                            <a:srgbClr val="000000"/>
                          </a:solidFill>
                          <a:effectLst/>
                          <a:latin typeface="+mj-lt"/>
                        </a:rPr>
                        <a:t>Applications often need a set of initialization steps prior to performing their day job)</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0" i="0" u="none" strike="noStrike" dirty="0">
                          <a:solidFill>
                            <a:srgbClr val="000000"/>
                          </a:solidFill>
                          <a:latin typeface="+mj-lt"/>
                        </a:rPr>
                        <a:t>Most </a:t>
                      </a:r>
                      <a:r>
                        <a:rPr lang="fr-FR" sz="900" b="0" i="0" u="none" strike="noStrike" dirty="0" err="1">
                          <a:solidFill>
                            <a:srgbClr val="000000"/>
                          </a:solidFill>
                          <a:latin typeface="+mj-lt"/>
                        </a:rPr>
                        <a:t>expected</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5616633"/>
                  </a:ext>
                </a:extLst>
              </a:tr>
              <a:tr h="180816">
                <a:tc>
                  <a:txBody>
                    <a:bodyPr/>
                    <a:lstStyle/>
                    <a:p>
                      <a:pPr algn="ctr" fontAlgn="ctr"/>
                      <a:r>
                        <a:rPr lang="fr-FR" sz="900" b="1" i="0" u="none" strike="noStrike" dirty="0">
                          <a:solidFill>
                            <a:srgbClr val="000000"/>
                          </a:solidFill>
                          <a:latin typeface="+mj-lt"/>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err="1">
                          <a:solidFill>
                            <a:srgbClr val="000000"/>
                          </a:solidFill>
                          <a:effectLst/>
                          <a:latin typeface="+mj-lt"/>
                        </a:rPr>
                        <a:t>Gargabe</a:t>
                      </a:r>
                      <a:r>
                        <a:rPr lang="fr-FR" sz="900" b="0" i="0" u="none" strike="noStrike" dirty="0">
                          <a:solidFill>
                            <a:srgbClr val="000000"/>
                          </a:solidFill>
                          <a:effectLst/>
                          <a:latin typeface="+mj-lt"/>
                        </a:rPr>
                        <a:t> collector</a:t>
                      </a:r>
                      <a:r>
                        <a:rPr lang="fr-FR" sz="900" b="0" i="0" u="none" strike="noStrike" baseline="0" dirty="0">
                          <a:solidFill>
                            <a:srgbClr val="000000"/>
                          </a:solidFill>
                          <a:effectLst/>
                          <a:latin typeface="+mj-lt"/>
                        </a:rPr>
                        <a:t> on </a:t>
                      </a:r>
                      <a:r>
                        <a:rPr lang="fr-FR" sz="900" b="0" i="0" u="none" strike="noStrike" baseline="0" dirty="0" err="1">
                          <a:solidFill>
                            <a:srgbClr val="000000"/>
                          </a:solidFill>
                          <a:effectLst/>
                          <a:latin typeface="+mj-lt"/>
                        </a:rPr>
                        <a:t>nodes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0" i="0" u="none" strike="noStrike" dirty="0">
                          <a:solidFill>
                            <a:srgbClr val="000000"/>
                          </a:solidFill>
                          <a:latin typeface="+mj-lt"/>
                        </a:rPr>
                        <a:t>Most </a:t>
                      </a:r>
                      <a:r>
                        <a:rPr lang="fr-FR" sz="900" b="0" i="0" u="none" strike="noStrike" dirty="0" err="1">
                          <a:solidFill>
                            <a:srgbClr val="000000"/>
                          </a:solidFill>
                          <a:latin typeface="+mj-lt"/>
                        </a:rPr>
                        <a:t>expected</a:t>
                      </a:r>
                      <a:endParaRPr lang="en-US" sz="900" b="0" i="0" u="none" strike="noStrike" dirty="0">
                        <a:solidFill>
                          <a:srgbClr val="000000"/>
                        </a:solidFill>
                        <a:latin typeface="+mj-lt"/>
                      </a:endParaRPr>
                    </a:p>
                    <a:p>
                      <a:pPr algn="ctr" fontAlgn="ctr"/>
                      <a:r>
                        <a:rPr lang="fr-FR" sz="900" b="0" i="0" u="none" strike="noStrike" dirty="0" err="1">
                          <a:solidFill>
                            <a:srgbClr val="000000"/>
                          </a:solidFill>
                          <a:latin typeface="+mj-lt"/>
                        </a:rPr>
                        <a:t>We</a:t>
                      </a:r>
                      <a:r>
                        <a:rPr lang="fr-FR" sz="900" b="0" i="0" u="none" strike="noStrike" dirty="0">
                          <a:solidFill>
                            <a:srgbClr val="000000"/>
                          </a:solidFill>
                          <a:latin typeface="+mj-lt"/>
                        </a:rPr>
                        <a:t> have</a:t>
                      </a:r>
                      <a:r>
                        <a:rPr lang="fr-FR" sz="900" b="0" i="0" u="none" strike="noStrike" baseline="0" dirty="0">
                          <a:solidFill>
                            <a:srgbClr val="000000"/>
                          </a:solidFill>
                          <a:latin typeface="+mj-lt"/>
                        </a:rPr>
                        <a:t> a custom solution</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2325710"/>
                  </a:ext>
                </a:extLst>
              </a:tr>
              <a:tr h="340379">
                <a:tc>
                  <a:txBody>
                    <a:bodyPr/>
                    <a:lstStyle/>
                    <a:p>
                      <a:pPr algn="ctr" fontAlgn="ctr"/>
                      <a:r>
                        <a:rPr lang="fr-FR" sz="900" b="1" i="0" u="none" strike="noStrike" dirty="0">
                          <a:solidFill>
                            <a:srgbClr val="000000"/>
                          </a:solidFill>
                          <a:latin typeface="+mj-lt"/>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b"/>
                      <a:r>
                        <a:rPr lang="en-US" sz="900" b="0" i="0" u="none" strike="noStrike" dirty="0">
                          <a:solidFill>
                            <a:srgbClr val="000000"/>
                          </a:solidFill>
                          <a:effectLst/>
                          <a:latin typeface="+mj-lt"/>
                        </a:rPr>
                        <a:t>Authentication method: LDAP with federation || OAuth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0" i="0" u="none" strike="noStrike" dirty="0" err="1">
                          <a:solidFill>
                            <a:srgbClr val="000000"/>
                          </a:solidFill>
                          <a:latin typeface="+mj-lt"/>
                        </a:rPr>
                        <a:t>Needed</a:t>
                      </a:r>
                      <a:r>
                        <a:rPr lang="fr-FR" sz="900" b="0" i="0" u="none" strike="noStrike" dirty="0">
                          <a:solidFill>
                            <a:srgbClr val="000000"/>
                          </a:solidFill>
                          <a:latin typeface="+mj-lt"/>
                        </a:rPr>
                        <a:t> ASAP</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085052"/>
                  </a:ext>
                </a:extLst>
              </a:tr>
              <a:tr h="180816">
                <a:tc>
                  <a:txBody>
                    <a:bodyPr/>
                    <a:lstStyle/>
                    <a:p>
                      <a:pPr algn="ctr" fontAlgn="ctr"/>
                      <a:r>
                        <a:rPr lang="fr-FR" sz="900" b="1" i="0" u="none" strike="noStrike" dirty="0" err="1">
                          <a:solidFill>
                            <a:srgbClr val="000000"/>
                          </a:solidFill>
                          <a:latin typeface="+mj-lt"/>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kern="1200" dirty="0" err="1">
                          <a:solidFill>
                            <a:srgbClr val="000000"/>
                          </a:solidFill>
                          <a:latin typeface="+mn-lt"/>
                          <a:ea typeface="+mn-ea"/>
                          <a:cs typeface="+mn-cs"/>
                        </a:rPr>
                        <a:t>Snapshot</a:t>
                      </a:r>
                      <a:r>
                        <a:rPr lang="fr-FR" sz="900" b="1" i="0" u="none" strike="noStrike" kern="1200" dirty="0">
                          <a:solidFill>
                            <a:srgbClr val="000000"/>
                          </a:solidFill>
                          <a:latin typeface="+mn-lt"/>
                          <a:ea typeface="+mn-ea"/>
                          <a:cs typeface="+mn-cs"/>
                        </a:rPr>
                        <a:t> (</a:t>
                      </a:r>
                      <a:r>
                        <a:rPr lang="fr-FR" sz="900" b="0" i="0" u="none" strike="noStrike" kern="1200" dirty="0">
                          <a:solidFill>
                            <a:srgbClr val="000000"/>
                          </a:solidFill>
                          <a:latin typeface="+mn-lt"/>
                          <a:ea typeface="+mn-ea"/>
                          <a:cs typeface="+mn-cs"/>
                        </a:rPr>
                        <a:t>on</a:t>
                      </a:r>
                      <a:r>
                        <a:rPr lang="fr-FR" sz="900" b="0" i="0" u="none" strike="noStrike" dirty="0">
                          <a:solidFill>
                            <a:srgbClr val="000000"/>
                          </a:solidFill>
                          <a:effectLst/>
                          <a:latin typeface="+mj-lt"/>
                        </a:rPr>
                        <a:t>-</a:t>
                      </a:r>
                      <a:r>
                        <a:rPr lang="fr-FR" sz="900" b="0" i="0" u="none" strike="noStrike" dirty="0" err="1">
                          <a:solidFill>
                            <a:srgbClr val="000000"/>
                          </a:solidFill>
                          <a:effectLst/>
                          <a:latin typeface="+mj-lt"/>
                        </a:rPr>
                        <a:t>demand</a:t>
                      </a:r>
                      <a:r>
                        <a:rPr lang="fr-FR" sz="900" b="0" i="0" u="none" strike="noStrike" dirty="0">
                          <a:solidFill>
                            <a:srgbClr val="000000"/>
                          </a:solidFill>
                          <a:effectLst/>
                          <a:latin typeface="+mj-lt"/>
                        </a:rPr>
                        <a:t> </a:t>
                      </a:r>
                      <a:r>
                        <a:rPr lang="fr-FR" sz="900" b="0" i="0" u="none" strike="noStrike" dirty="0" err="1">
                          <a:solidFill>
                            <a:srgbClr val="000000"/>
                          </a:solidFill>
                          <a:effectLst/>
                          <a:latin typeface="+mj-lt"/>
                        </a:rPr>
                        <a:t>snapshot</a:t>
                      </a:r>
                      <a:r>
                        <a:rPr lang="fr-FR" sz="900" b="0" i="0" u="none" strike="noStrike" dirty="0">
                          <a:solidFill>
                            <a:srgbClr val="000000"/>
                          </a:solidFill>
                          <a:effectLst/>
                          <a:latin typeface="+mj-lt"/>
                        </a:rPr>
                        <a:t> of persistent volume,</a:t>
                      </a:r>
                      <a:r>
                        <a:rPr lang="fr-FR" sz="900" b="0" i="0" u="none" strike="noStrike" baseline="0" dirty="0">
                          <a:solidFill>
                            <a:srgbClr val="000000"/>
                          </a:solidFill>
                          <a:effectLst/>
                          <a:latin typeface="+mj-lt"/>
                        </a:rPr>
                        <a:t> e</a:t>
                      </a:r>
                      <a:r>
                        <a:rPr lang="en-US" sz="900" b="0" i="0" u="none" strike="noStrike" baseline="0" dirty="0" err="1">
                          <a:solidFill>
                            <a:srgbClr val="000000"/>
                          </a:solidFill>
                          <a:effectLst/>
                          <a:latin typeface="+mj-lt"/>
                        </a:rPr>
                        <a:t>xpose</a:t>
                      </a:r>
                      <a:r>
                        <a:rPr lang="en-US" sz="900" b="0" i="0" u="none" strike="noStrike" baseline="0" dirty="0">
                          <a:solidFill>
                            <a:srgbClr val="000000"/>
                          </a:solidFill>
                          <a:effectLst/>
                          <a:latin typeface="+mj-lt"/>
                        </a:rPr>
                        <a:t> standardized snapshotting operations create and list, restore a disk from a snapshot and delete old snapshots)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0" i="0" u="none" strike="noStrike" dirty="0" err="1">
                          <a:solidFill>
                            <a:srgbClr val="000000"/>
                          </a:solidFill>
                          <a:latin typeface="+mj-lt"/>
                        </a:rPr>
                        <a:t>Expected</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5276394"/>
                  </a:ext>
                </a:extLst>
              </a:tr>
              <a:tr h="180816">
                <a:tc>
                  <a:txBody>
                    <a:bodyPr/>
                    <a:lstStyle/>
                    <a:p>
                      <a:pPr algn="ctr" fontAlgn="ctr"/>
                      <a:r>
                        <a:rPr lang="fr-FR" sz="900" b="1" i="0" u="none" strike="noStrike" dirty="0">
                          <a:solidFill>
                            <a:srgbClr val="000000"/>
                          </a:solidFill>
                          <a:latin typeface="+mj-lt"/>
                        </a:rPr>
                        <a:t>Windows</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Support Windows</a:t>
                      </a:r>
                      <a:r>
                        <a:rPr lang="fr-FR" sz="900" b="0" i="0" u="none" strike="noStrike" baseline="0" dirty="0">
                          <a:solidFill>
                            <a:srgbClr val="000000"/>
                          </a:solidFill>
                          <a:effectLst/>
                          <a:latin typeface="+mj-lt"/>
                        </a:rPr>
                        <a:t> Server 2016 containers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0" i="0" u="none" strike="noStrike" kern="1200" dirty="0" err="1">
                          <a:solidFill>
                            <a:srgbClr val="000000"/>
                          </a:solidFill>
                          <a:latin typeface="+mn-lt"/>
                          <a:ea typeface="+mn-ea"/>
                          <a:cs typeface="+mn-cs"/>
                        </a:rPr>
                        <a:t>Expected</a:t>
                      </a:r>
                      <a:endParaRPr lang="en-US" sz="900" b="0" i="0" u="none" strike="noStrike" kern="1200" dirty="0">
                        <a:solidFill>
                          <a:srgbClr val="000000"/>
                        </a:solidFill>
                        <a:latin typeface="+mn-lt"/>
                        <a:ea typeface="+mn-ea"/>
                        <a:cs typeface="+mn-cs"/>
                      </a:endParaRPr>
                    </a:p>
                    <a:p>
                      <a:pPr algn="ctr" fontAlgn="ct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9511866"/>
                  </a:ext>
                </a:extLst>
              </a:tr>
              <a:tr h="195129">
                <a:tc>
                  <a:txBody>
                    <a:bodyPr/>
                    <a:lstStyle/>
                    <a:p>
                      <a:pPr algn="ctr" fontAlgn="ctr"/>
                      <a:r>
                        <a:rPr lang="fr-FR" sz="900" b="1" i="0" u="none" strike="noStrike" dirty="0">
                          <a:solidFill>
                            <a:srgbClr val="000000"/>
                          </a:solidFill>
                          <a:latin typeface="+mj-lt"/>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CD/CI native </a:t>
                      </a:r>
                      <a:r>
                        <a:rPr lang="fr-FR" sz="900" b="0" i="0" u="none" strike="noStrike" dirty="0" err="1">
                          <a:solidFill>
                            <a:srgbClr val="000000"/>
                          </a:solidFill>
                          <a:effectLst/>
                          <a:latin typeface="+mj-lt"/>
                        </a:rPr>
                        <a:t>integration</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0" i="0" u="none" strike="noStrike" dirty="0">
                          <a:solidFill>
                            <a:srgbClr val="000000"/>
                          </a:solidFill>
                          <a:latin typeface="+mj-lt"/>
                        </a:rPr>
                        <a:t>Nice to</a:t>
                      </a:r>
                      <a:r>
                        <a:rPr lang="fr-FR" sz="900" b="0" i="0" u="none" strike="noStrike" baseline="0" dirty="0">
                          <a:solidFill>
                            <a:srgbClr val="000000"/>
                          </a:solidFill>
                          <a:latin typeface="+mj-lt"/>
                        </a:rPr>
                        <a:t> have</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9344056"/>
                  </a:ext>
                </a:extLst>
              </a:tr>
              <a:tr h="180816">
                <a:tc>
                  <a:txBody>
                    <a:bodyPr/>
                    <a:lstStyle/>
                    <a:p>
                      <a:pPr algn="ctr" fontAlgn="ctr"/>
                      <a:r>
                        <a:rPr lang="fr-FR" sz="900" b="1" i="0" u="none" strike="noStrike" kern="1200" dirty="0">
                          <a:solidFill>
                            <a:srgbClr val="000000"/>
                          </a:solidFill>
                          <a:latin typeface="+mn-lt"/>
                          <a:ea typeface="+mn-ea"/>
                          <a:cs typeface="+mn-cs"/>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err="1">
                          <a:solidFill>
                            <a:srgbClr val="000000"/>
                          </a:solidFill>
                          <a:effectLst/>
                          <a:latin typeface="+mj-lt"/>
                        </a:rPr>
                        <a:t>Catalog</a:t>
                      </a:r>
                      <a:r>
                        <a:rPr lang="fr-FR" sz="900" b="0" i="0" u="none" strike="noStrike" dirty="0">
                          <a:solidFill>
                            <a:srgbClr val="000000"/>
                          </a:solidFill>
                          <a:effectLst/>
                          <a:latin typeface="+mj-lt"/>
                        </a:rPr>
                        <a:t> of application</a:t>
                      </a:r>
                      <a:r>
                        <a:rPr lang="fr-FR" sz="900" b="0" i="0" u="none" strike="noStrike" baseline="0" dirty="0">
                          <a:solidFill>
                            <a:srgbClr val="000000"/>
                          </a:solidFill>
                          <a:effectLst/>
                          <a:latin typeface="+mj-lt"/>
                        </a:rPr>
                        <a:t> </a:t>
                      </a:r>
                      <a:r>
                        <a:rPr lang="fr-FR" sz="900" b="0" i="0" u="none" strike="noStrike" baseline="0" dirty="0" err="1">
                          <a:solidFill>
                            <a:srgbClr val="000000"/>
                          </a:solidFill>
                          <a:effectLst/>
                          <a:latin typeface="+mj-lt"/>
                        </a:rPr>
                        <a:t>templates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0" i="0" u="none" strike="noStrike" kern="1200" dirty="0">
                          <a:solidFill>
                            <a:srgbClr val="000000"/>
                          </a:solidFill>
                          <a:latin typeface="+mn-lt"/>
                          <a:ea typeface="+mn-ea"/>
                          <a:cs typeface="+mn-cs"/>
                        </a:rPr>
                        <a:t>Nice to</a:t>
                      </a:r>
                      <a:r>
                        <a:rPr lang="fr-FR" sz="900" b="0" i="0" u="none" strike="noStrike" kern="1200" baseline="0" dirty="0">
                          <a:solidFill>
                            <a:srgbClr val="000000"/>
                          </a:solidFill>
                          <a:latin typeface="+mn-lt"/>
                          <a:ea typeface="+mn-ea"/>
                          <a:cs typeface="+mn-cs"/>
                        </a:rPr>
                        <a:t> have</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7045007"/>
                  </a:ext>
                </a:extLst>
              </a:tr>
              <a:tr h="180816">
                <a:tc>
                  <a:txBody>
                    <a:bodyPr/>
                    <a:lstStyle/>
                    <a:p>
                      <a:pPr algn="ctr" fontAlgn="ctr"/>
                      <a:r>
                        <a:rPr lang="fr-FR" sz="900" b="1" i="0" u="none" strike="noStrike" kern="1200" dirty="0">
                          <a:solidFill>
                            <a:srgbClr val="000000"/>
                          </a:solidFill>
                          <a:latin typeface="+mn-lt"/>
                          <a:ea typeface="+mn-ea"/>
                          <a:cs typeface="+mn-cs"/>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Full API set for </a:t>
                      </a:r>
                      <a:r>
                        <a:rPr lang="fr-FR" sz="900" b="0" i="0" u="none" strike="noStrike" dirty="0" err="1">
                          <a:solidFill>
                            <a:srgbClr val="000000"/>
                          </a:solidFill>
                          <a:effectLst/>
                          <a:latin typeface="+mj-lt"/>
                        </a:rPr>
                        <a:t>product</a:t>
                      </a:r>
                      <a:r>
                        <a:rPr lang="fr-FR" sz="900" b="0" i="0" u="none" strike="noStrike" baseline="0" dirty="0">
                          <a:solidFill>
                            <a:srgbClr val="000000"/>
                          </a:solidFill>
                          <a:effectLst/>
                          <a:latin typeface="+mj-lt"/>
                        </a:rPr>
                        <a:t> configuration and </a:t>
                      </a:r>
                      <a:r>
                        <a:rPr lang="fr-FR" sz="900" b="0" i="0" u="none" strike="noStrike" baseline="0" dirty="0" err="1">
                          <a:solidFill>
                            <a:srgbClr val="000000"/>
                          </a:solidFill>
                          <a:effectLst/>
                          <a:latin typeface="+mj-lt"/>
                        </a:rPr>
                        <a:t>operations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0" i="0" u="none" strike="noStrike" kern="1200" dirty="0">
                          <a:solidFill>
                            <a:srgbClr val="000000"/>
                          </a:solidFill>
                          <a:latin typeface="+mn-lt"/>
                          <a:ea typeface="+mn-ea"/>
                          <a:cs typeface="+mn-cs"/>
                        </a:rPr>
                        <a:t>Most </a:t>
                      </a:r>
                      <a:r>
                        <a:rPr lang="fr-FR" sz="900" b="0" i="0" u="none" strike="noStrike" kern="1200" dirty="0" err="1">
                          <a:solidFill>
                            <a:srgbClr val="000000"/>
                          </a:solidFill>
                          <a:latin typeface="+mn-lt"/>
                          <a:ea typeface="+mn-ea"/>
                          <a:cs typeface="+mn-cs"/>
                        </a:rPr>
                        <a:t>expected</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837278"/>
                  </a:ext>
                </a:extLst>
              </a:tr>
            </a:tbl>
          </a:graphicData>
        </a:graphic>
      </p:graphicFrame>
      <p:sp>
        <p:nvSpPr>
          <p:cNvPr id="5" name="Titre 1"/>
          <p:cNvSpPr>
            <a:spLocks noGrp="1"/>
          </p:cNvSpPr>
          <p:nvPr>
            <p:ph type="title"/>
          </p:nvPr>
        </p:nvSpPr>
        <p:spPr>
          <a:xfrm>
            <a:off x="603647" y="260349"/>
            <a:ext cx="7624500" cy="288000"/>
          </a:xfrm>
        </p:spPr>
        <p:txBody>
          <a:bodyPr/>
          <a:lstStyle/>
          <a:p>
            <a:pPr lvl="0"/>
            <a:r>
              <a:rPr lang="fr-FR" dirty="0"/>
              <a:t>New features </a:t>
            </a:r>
            <a:br>
              <a:rPr lang="fr-FR" dirty="0"/>
            </a:br>
            <a:r>
              <a:rPr lang="fr-FR" b="0" dirty="0">
                <a:solidFill>
                  <a:schemeClr val="tx1">
                    <a:lumMod val="50000"/>
                    <a:lumOff val="50000"/>
                  </a:schemeClr>
                </a:solidFill>
                <a:latin typeface="Calibri" pitchFamily="34" charset="0"/>
                <a:cs typeface="Calibri" pitchFamily="34" charset="0"/>
              </a:rPr>
              <a:t>Going beyond</a:t>
            </a:r>
          </a:p>
        </p:txBody>
      </p:sp>
      <p:sp>
        <p:nvSpPr>
          <p:cNvPr id="6" name="Titre 1"/>
          <p:cNvSpPr txBox="1">
            <a:spLocks/>
          </p:cNvSpPr>
          <p:nvPr/>
        </p:nvSpPr>
        <p:spPr>
          <a:xfrm>
            <a:off x="605215" y="478640"/>
            <a:ext cx="7624500" cy="288000"/>
          </a:xfrm>
          <a:prstGeom prst="rect">
            <a:avLst/>
          </a:prstGeom>
        </p:spPr>
        <p:txBody>
          <a:bodyPr vert="horz" lIns="0" tIns="0" rIns="0" bIns="0" rtlCol="0" anchor="b">
            <a:noAutofit/>
          </a:body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fr-FR" sz="1600" i="0" u="none" strike="noStrike" kern="1200" cap="all" spc="0" normalizeH="0" baseline="0" noProof="0" dirty="0">
              <a:ln>
                <a:noFill/>
              </a:ln>
              <a:solidFill>
                <a:schemeClr val="tx1">
                  <a:lumMod val="50000"/>
                  <a:lumOff val="50000"/>
                </a:schemeClr>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175729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161928" y="334630"/>
            <a:ext cx="7624500" cy="288000"/>
          </a:xfrm>
        </p:spPr>
        <p:txBody>
          <a:bodyPr/>
          <a:lstStyle/>
          <a:p>
            <a:pPr lvl="0"/>
            <a:r>
              <a:rPr lang="fr-FR" dirty="0" err="1"/>
              <a:t>Comparison</a:t>
            </a:r>
            <a:r>
              <a:rPr lang="fr-FR" dirty="0"/>
              <a:t> </a:t>
            </a:r>
            <a:r>
              <a:rPr lang="fr-FR" dirty="0" err="1"/>
              <a:t>with</a:t>
            </a:r>
            <a:r>
              <a:rPr lang="fr-FR" dirty="0"/>
              <a:t> </a:t>
            </a:r>
            <a:r>
              <a:rPr lang="fr-FR" dirty="0" err="1"/>
              <a:t>other</a:t>
            </a:r>
            <a:r>
              <a:rPr lang="fr-FR" dirty="0"/>
              <a:t> solutions</a:t>
            </a:r>
            <a:br>
              <a:rPr lang="fr-FR" dirty="0"/>
            </a:br>
            <a:r>
              <a:rPr lang="fr-FR" b="0" dirty="0" err="1">
                <a:solidFill>
                  <a:schemeClr val="tx1">
                    <a:lumMod val="50000"/>
                    <a:lumOff val="50000"/>
                  </a:schemeClr>
                </a:solidFill>
                <a:latin typeface="Calibri" pitchFamily="34" charset="0"/>
                <a:cs typeface="Calibri" pitchFamily="34" charset="0"/>
              </a:rPr>
              <a:t>what</a:t>
            </a:r>
            <a:r>
              <a:rPr lang="fr-FR" b="0" dirty="0">
                <a:solidFill>
                  <a:schemeClr val="tx1">
                    <a:lumMod val="50000"/>
                    <a:lumOff val="50000"/>
                  </a:schemeClr>
                </a:solidFill>
                <a:latin typeface="Calibri" pitchFamily="34" charset="0"/>
                <a:cs typeface="Calibri" pitchFamily="34" charset="0"/>
              </a:rPr>
              <a:t> </a:t>
            </a:r>
            <a:r>
              <a:rPr lang="fr-FR" b="0" dirty="0" err="1">
                <a:solidFill>
                  <a:schemeClr val="tx1">
                    <a:lumMod val="50000"/>
                    <a:lumOff val="50000"/>
                  </a:schemeClr>
                </a:solidFill>
                <a:latin typeface="Calibri" pitchFamily="34" charset="0"/>
                <a:cs typeface="Calibri" pitchFamily="34" charset="0"/>
              </a:rPr>
              <a:t>is</a:t>
            </a:r>
            <a:r>
              <a:rPr lang="fr-FR" b="0" dirty="0">
                <a:solidFill>
                  <a:schemeClr val="tx1">
                    <a:lumMod val="50000"/>
                    <a:lumOff val="50000"/>
                  </a:schemeClr>
                </a:solidFill>
                <a:latin typeface="Calibri" pitchFamily="34" charset="0"/>
                <a:cs typeface="Calibri" pitchFamily="34" charset="0"/>
              </a:rPr>
              <a:t> </a:t>
            </a:r>
            <a:r>
              <a:rPr lang="fr-FR" b="0" dirty="0" err="1">
                <a:solidFill>
                  <a:schemeClr val="tx1">
                    <a:lumMod val="50000"/>
                    <a:lumOff val="50000"/>
                  </a:schemeClr>
                </a:solidFill>
                <a:latin typeface="Calibri" pitchFamily="34" charset="0"/>
                <a:cs typeface="Calibri" pitchFamily="34" charset="0"/>
              </a:rPr>
              <a:t>done</a:t>
            </a:r>
            <a:r>
              <a:rPr lang="fr-FR" b="0" dirty="0">
                <a:solidFill>
                  <a:schemeClr val="tx1">
                    <a:lumMod val="50000"/>
                    <a:lumOff val="50000"/>
                  </a:schemeClr>
                </a:solidFill>
                <a:latin typeface="Calibri" pitchFamily="34" charset="0"/>
                <a:cs typeface="Calibri" pitchFamily="34" charset="0"/>
              </a:rPr>
              <a:t> </a:t>
            </a:r>
            <a:r>
              <a:rPr lang="fr-FR" b="0" dirty="0" err="1">
                <a:solidFill>
                  <a:schemeClr val="tx1">
                    <a:lumMod val="50000"/>
                    <a:lumOff val="50000"/>
                  </a:schemeClr>
                </a:solidFill>
                <a:latin typeface="Calibri" pitchFamily="34" charset="0"/>
                <a:cs typeface="Calibri" pitchFamily="34" charset="0"/>
              </a:rPr>
              <a:t>elsewhere</a:t>
            </a:r>
            <a:r>
              <a:rPr lang="fr-FR" b="0" dirty="0">
                <a:solidFill>
                  <a:schemeClr val="tx1">
                    <a:lumMod val="50000"/>
                    <a:lumOff val="50000"/>
                  </a:schemeClr>
                </a:solidFill>
                <a:latin typeface="Calibri" pitchFamily="34" charset="0"/>
                <a:cs typeface="Calibri" pitchFamily="34" charset="0"/>
              </a:rPr>
              <a:t>? #1</a:t>
            </a:r>
          </a:p>
        </p:txBody>
      </p:sp>
      <p:sp>
        <p:nvSpPr>
          <p:cNvPr id="6" name="Titre 1"/>
          <p:cNvSpPr txBox="1">
            <a:spLocks/>
          </p:cNvSpPr>
          <p:nvPr/>
        </p:nvSpPr>
        <p:spPr>
          <a:xfrm>
            <a:off x="605215" y="478640"/>
            <a:ext cx="7624500" cy="288000"/>
          </a:xfrm>
          <a:prstGeom prst="rect">
            <a:avLst/>
          </a:prstGeom>
        </p:spPr>
        <p:txBody>
          <a:bodyPr vert="horz" lIns="0" tIns="0" rIns="0" bIns="0" rtlCol="0" anchor="b">
            <a:noAutofit/>
          </a:body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fr-FR" sz="1600" i="0" u="none" strike="noStrike" kern="1200" cap="all" spc="0" normalizeH="0" baseline="0" noProof="0" dirty="0">
              <a:ln>
                <a:noFill/>
              </a:ln>
              <a:solidFill>
                <a:schemeClr val="tx1">
                  <a:lumMod val="50000"/>
                  <a:lumOff val="50000"/>
                </a:schemeClr>
              </a:solidFill>
              <a:effectLst/>
              <a:uLnTx/>
              <a:uFillTx/>
              <a:latin typeface="Calibri" pitchFamily="34" charset="0"/>
              <a:ea typeface="+mj-ea"/>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22834291"/>
              </p:ext>
            </p:extLst>
          </p:nvPr>
        </p:nvGraphicFramePr>
        <p:xfrm>
          <a:off x="246769" y="797525"/>
          <a:ext cx="9296404" cy="5443951"/>
        </p:xfrm>
        <a:graphic>
          <a:graphicData uri="http://schemas.openxmlformats.org/drawingml/2006/table">
            <a:tbl>
              <a:tblPr/>
              <a:tblGrid>
                <a:gridCol w="795475">
                  <a:extLst>
                    <a:ext uri="{9D8B030D-6E8A-4147-A177-3AD203B41FA5}">
                      <a16:colId xmlns:a16="http://schemas.microsoft.com/office/drawing/2014/main" val="20000"/>
                    </a:ext>
                  </a:extLst>
                </a:gridCol>
                <a:gridCol w="2830048">
                  <a:extLst>
                    <a:ext uri="{9D8B030D-6E8A-4147-A177-3AD203B41FA5}">
                      <a16:colId xmlns:a16="http://schemas.microsoft.com/office/drawing/2014/main" val="20001"/>
                    </a:ext>
                  </a:extLst>
                </a:gridCol>
                <a:gridCol w="624294">
                  <a:extLst>
                    <a:ext uri="{9D8B030D-6E8A-4147-A177-3AD203B41FA5}">
                      <a16:colId xmlns:a16="http://schemas.microsoft.com/office/drawing/2014/main" val="20002"/>
                    </a:ext>
                  </a:extLst>
                </a:gridCol>
                <a:gridCol w="707010">
                  <a:extLst>
                    <a:ext uri="{9D8B030D-6E8A-4147-A177-3AD203B41FA5}">
                      <a16:colId xmlns:a16="http://schemas.microsoft.com/office/drawing/2014/main" val="20004"/>
                    </a:ext>
                  </a:extLst>
                </a:gridCol>
                <a:gridCol w="3047027">
                  <a:extLst>
                    <a:ext uri="{9D8B030D-6E8A-4147-A177-3AD203B41FA5}">
                      <a16:colId xmlns:a16="http://schemas.microsoft.com/office/drawing/2014/main" val="20003"/>
                    </a:ext>
                  </a:extLst>
                </a:gridCol>
                <a:gridCol w="1292550">
                  <a:extLst>
                    <a:ext uri="{9D8B030D-6E8A-4147-A177-3AD203B41FA5}">
                      <a16:colId xmlns:a16="http://schemas.microsoft.com/office/drawing/2014/main" val="888150033"/>
                    </a:ext>
                  </a:extLst>
                </a:gridCol>
              </a:tblGrid>
              <a:tr h="325304">
                <a:tc rowSpan="2">
                  <a:txBody>
                    <a:bodyPr/>
                    <a:lstStyle/>
                    <a:p>
                      <a:pPr algn="ctr" fontAlgn="ctr"/>
                      <a:r>
                        <a:rPr lang="en-US" sz="1200" b="1" i="0" u="none" strike="noStrike" dirty="0">
                          <a:solidFill>
                            <a:srgbClr val="000000"/>
                          </a:solidFill>
                          <a:latin typeface="Calibri"/>
                        </a:rPr>
                        <a:t>Category</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rowSpan="2">
                  <a:txBody>
                    <a:bodyPr/>
                    <a:lstStyle/>
                    <a:p>
                      <a:pPr algn="ctr" fontAlgn="ctr"/>
                      <a:r>
                        <a:rPr lang="en-US" sz="1200" b="1" i="0" u="none" strike="noStrike" dirty="0">
                          <a:solidFill>
                            <a:srgbClr val="000000"/>
                          </a:solidFill>
                          <a:latin typeface="Calibri"/>
                        </a:rPr>
                        <a:t>Item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gridSpan="2">
                  <a:txBody>
                    <a:bodyPr/>
                    <a:lstStyle/>
                    <a:p>
                      <a:pPr algn="ctr" fontAlgn="ctr"/>
                      <a:r>
                        <a:rPr lang="fr-FR" sz="1200" b="1" i="0" u="none" strike="noStrike" dirty="0">
                          <a:solidFill>
                            <a:srgbClr val="000000"/>
                          </a:solidFill>
                          <a:latin typeface="Calibri"/>
                        </a:rPr>
                        <a:t>Docker</a:t>
                      </a:r>
                      <a:r>
                        <a:rPr lang="fr-FR" sz="1200" b="1" i="0" u="none" strike="noStrike" baseline="0" dirty="0">
                          <a:solidFill>
                            <a:srgbClr val="000000"/>
                          </a:solidFill>
                          <a:latin typeface="Calibri"/>
                        </a:rPr>
                        <a:t> DDC</a:t>
                      </a:r>
                      <a:endParaRPr lang="en-US" sz="1200" b="1" i="0" u="none" strike="noStrike" dirty="0">
                        <a:solidFill>
                          <a:srgbClr val="000000"/>
                        </a:solidFill>
                        <a:latin typeface="Calibri"/>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hMerge="1">
                  <a:txBody>
                    <a:bodyPr/>
                    <a:lstStyle/>
                    <a:p>
                      <a:pPr algn="ctr" fontAlgn="ctr"/>
                      <a:endParaRPr lang="en-US" sz="1200" b="1" i="0" u="none" strike="noStrike" dirty="0">
                        <a:solidFill>
                          <a:srgbClr val="000000"/>
                        </a:solidFill>
                        <a:latin typeface="Calibri"/>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rowSpan="2">
                  <a:txBody>
                    <a:bodyPr/>
                    <a:lstStyle/>
                    <a:p>
                      <a:pPr algn="ctr" fontAlgn="ctr"/>
                      <a:r>
                        <a:rPr lang="fr-FR" sz="1200" b="1" i="0" u="none" strike="noStrike" dirty="0">
                          <a:solidFill>
                            <a:srgbClr val="000000"/>
                          </a:solidFill>
                          <a:latin typeface="Calibri"/>
                        </a:rPr>
                        <a:t>Kubernetes</a:t>
                      </a:r>
                      <a:endParaRPr lang="en-US" sz="1200" b="1" i="0" u="none" strike="noStrike" dirty="0">
                        <a:solidFill>
                          <a:srgbClr val="000000"/>
                        </a:solidFill>
                        <a:latin typeface="Calibri"/>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rowSpan="2">
                  <a:txBody>
                    <a:bodyPr/>
                    <a:lstStyle/>
                    <a:p>
                      <a:pPr algn="ctr" fontAlgn="ctr"/>
                      <a:r>
                        <a:rPr lang="fr-FR" sz="1200" b="1" i="0" u="none" strike="noStrike" dirty="0">
                          <a:solidFill>
                            <a:srgbClr val="000000"/>
                          </a:solidFill>
                          <a:latin typeface="Calibri"/>
                        </a:rPr>
                        <a:t>OpenShift</a:t>
                      </a:r>
                      <a:endParaRPr lang="en-US" sz="1200" b="1" i="0" u="none" strike="noStrike" dirty="0">
                        <a:solidFill>
                          <a:srgbClr val="000000"/>
                        </a:solidFill>
                        <a:latin typeface="Calibri"/>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extLst>
                  <a:ext uri="{0D108BD9-81ED-4DB2-BD59-A6C34878D82A}">
                    <a16:rowId xmlns:a16="http://schemas.microsoft.com/office/drawing/2014/main" val="10000"/>
                  </a:ext>
                </a:extLst>
              </a:tr>
              <a:tr h="332429">
                <a:tc vMerge="1">
                  <a:txBody>
                    <a:bodyPr/>
                    <a:lstStyle/>
                    <a:p>
                      <a:pPr algn="ctr" fontAlgn="ctr"/>
                      <a:endParaRPr lang="en-US" sz="1050" b="1" i="0" u="none" strike="noStrike" dirty="0">
                        <a:solidFill>
                          <a:srgbClr val="000000"/>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vMerge="1">
                  <a:txBody>
                    <a:bodyPr/>
                    <a:lstStyle/>
                    <a:p>
                      <a:pPr algn="ctr" fontAlgn="ctr"/>
                      <a:endParaRPr lang="en-US" sz="1050" b="0" i="0" u="none" strike="noStrike" dirty="0">
                        <a:solidFill>
                          <a:srgbClr val="000000"/>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200" b="1" i="0" u="none" strike="noStrike" kern="1200" dirty="0">
                          <a:solidFill>
                            <a:srgbClr val="000000"/>
                          </a:solidFill>
                          <a:latin typeface="Calibri"/>
                          <a:ea typeface="+mn-ea"/>
                          <a:cs typeface="+mn-cs"/>
                        </a:rPr>
                        <a:t>Today</a:t>
                      </a:r>
                      <a:endParaRPr lang="en-US" sz="1200" b="1" i="0" u="none" strike="noStrike" kern="1200" dirty="0">
                        <a:solidFill>
                          <a:srgbClr val="000000"/>
                        </a:solidFill>
                        <a:latin typeface="Calibri"/>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ctr"/>
                      <a:r>
                        <a:rPr lang="fr-FR" sz="1200" b="1" i="0" u="none" strike="noStrike" kern="1200" dirty="0">
                          <a:solidFill>
                            <a:srgbClr val="000000"/>
                          </a:solidFill>
                          <a:latin typeface="Calibri"/>
                          <a:ea typeface="+mn-ea"/>
                          <a:cs typeface="+mn-cs"/>
                        </a:rPr>
                        <a:t>Next version</a:t>
                      </a:r>
                      <a:endParaRPr lang="en-US" sz="1200" b="1" i="0" u="none" strike="noStrike" kern="1200" dirty="0">
                        <a:solidFill>
                          <a:srgbClr val="000000"/>
                        </a:solidFill>
                        <a:latin typeface="Calibri"/>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vMerge="1">
                  <a:txBody>
                    <a:bodyPr/>
                    <a:lstStyle/>
                    <a:p>
                      <a:pPr algn="ctr" fontAlgn="ctr"/>
                      <a:endParaRPr lang="fr-FR" sz="1800" b="1" i="0" u="none" strike="noStrike" dirty="0">
                        <a:solidFill>
                          <a:schemeClr val="accent4"/>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800" b="1" i="0" u="none" strike="noStrike" dirty="0">
                        <a:solidFill>
                          <a:schemeClr val="accent4"/>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2"/>
                  </a:ext>
                </a:extLst>
              </a:tr>
              <a:tr h="336222">
                <a:tc>
                  <a:txBody>
                    <a:bodyPr/>
                    <a:lstStyle/>
                    <a:p>
                      <a:pPr algn="ctr" fontAlgn="ctr"/>
                      <a:r>
                        <a:rPr lang="en-US" sz="1050" b="1" i="0" u="none" strike="noStrike" dirty="0">
                          <a:solidFill>
                            <a:srgbClr val="000000"/>
                          </a:solidFill>
                          <a:latin typeface="Arial"/>
                        </a:rPr>
                        <a:t>Volumes</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RBAC for Volumes</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800" b="1" i="0" u="none" strike="noStrike" dirty="0">
                          <a:solidFill>
                            <a:schemeClr val="accent1"/>
                          </a:solidFill>
                          <a:latin typeface="+mn-lt"/>
                          <a:sym typeface="Wingdings" panose="05000000000000000000" pitchFamily="2" charset="2"/>
                        </a:rPr>
                        <a:t></a:t>
                      </a:r>
                      <a:endParaRPr lang="en-US" sz="1800" b="1" i="0" u="sng" strike="noStrike" dirty="0">
                        <a:solidFill>
                          <a:schemeClr val="accent1"/>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lang="en-US" sz="1800" b="1" i="0" u="sng" strike="noStrike" dirty="0">
                        <a:solidFill>
                          <a:schemeClr val="accent1"/>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800" b="1" i="0" u="none" strike="noStrike" dirty="0">
                          <a:solidFill>
                            <a:schemeClr val="accent4"/>
                          </a:solidFill>
                          <a:latin typeface="+mn-lt"/>
                          <a:sym typeface="Wingdings" panose="05000000000000000000" pitchFamily="2" charset="2"/>
                        </a:rPr>
                        <a:t></a:t>
                      </a:r>
                      <a:endParaRPr lang="fr-FR" sz="1800" b="1" i="0" u="none" strike="noStrike" dirty="0">
                        <a:solidFill>
                          <a:schemeClr val="accent4"/>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lang="fr-FR" sz="1800" b="1" i="0" u="none" strike="noStrike" dirty="0">
                        <a:solidFill>
                          <a:schemeClr val="accent4"/>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61590">
                <a:tc>
                  <a:txBody>
                    <a:bodyPr/>
                    <a:lstStyle/>
                    <a:p>
                      <a:pPr algn="ctr" fontAlgn="ctr"/>
                      <a:r>
                        <a:rPr lang="en-US" sz="1050" b="1" i="0" u="none" strike="noStrike">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HTTPS (SNI)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800" b="1" i="0" u="none" strike="noStrike" dirty="0">
                          <a:solidFill>
                            <a:schemeClr val="accent1"/>
                          </a:solidFill>
                          <a:latin typeface="+mn-lt"/>
                          <a:sym typeface="Wingdings" panose="05000000000000000000" pitchFamily="2" charset="2"/>
                        </a:rPr>
                        <a:t></a:t>
                      </a:r>
                      <a:endParaRPr lang="en-US" sz="1800" b="1" i="0" u="sng" strike="noStrike" dirty="0">
                        <a:solidFill>
                          <a:schemeClr val="accent1"/>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lang="en-US" sz="1800" b="1" i="0" u="sng" strike="noStrike" dirty="0">
                        <a:solidFill>
                          <a:schemeClr val="accent1"/>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chemeClr val="accent4"/>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rgbClr val="000000"/>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294308">
                <a:tc>
                  <a:txBody>
                    <a:bodyPr/>
                    <a:lstStyle/>
                    <a:p>
                      <a:pPr algn="ctr" fontAlgn="ctr"/>
                      <a:r>
                        <a:rPr lang="en-US" sz="1050" b="1" i="0" u="none" strike="noStrike">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HTTPS (terminaison SSL)</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chemeClr val="accent4"/>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rgbClr val="000000"/>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298704">
                <a:tc>
                  <a:txBody>
                    <a:bodyPr/>
                    <a:lstStyle/>
                    <a:p>
                      <a:pPr algn="ctr" fontAlgn="ctr"/>
                      <a:r>
                        <a:rPr lang="en-US" sz="1050" b="1" i="0" u="none" strike="noStrike" dirty="0">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chemeClr val="tx1"/>
                          </a:solidFill>
                          <a:latin typeface="Arial"/>
                        </a:rPr>
                        <a:t>HRM Context routing (context path or virtual host routing)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4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chemeClr val="accent4"/>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rgbClr val="000000"/>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290730">
                <a:tc>
                  <a:txBody>
                    <a:bodyPr/>
                    <a:lstStyle/>
                    <a:p>
                      <a:pPr algn="ctr" fontAlgn="ctr"/>
                      <a:r>
                        <a:rPr lang="en-US" sz="1050" b="1" i="0" u="none" strike="noStrike">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WebSocket</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rgbClr val="000000"/>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445024">
                <a:tc>
                  <a:txBody>
                    <a:bodyPr/>
                    <a:lstStyle/>
                    <a:p>
                      <a:pPr algn="ctr" fontAlgn="ctr"/>
                      <a:r>
                        <a:rPr lang="en-US" sz="1050" b="1" i="0" u="none" strike="noStrike" dirty="0">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Sticky Session</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r>
                        <a:rPr lang="en-US" sz="1800" b="0" i="0" u="none" strike="noStrike" baseline="0" dirty="0">
                          <a:solidFill>
                            <a:schemeClr val="accent4"/>
                          </a:solidFill>
                          <a:latin typeface="+mn-lt"/>
                          <a:sym typeface="Wingdings" panose="05000000000000000000" pitchFamily="2" charset="2"/>
                        </a:rPr>
                        <a:t> </a:t>
                      </a:r>
                    </a:p>
                    <a:p>
                      <a:pPr marL="0" marR="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baseline="0" dirty="0">
                          <a:solidFill>
                            <a:schemeClr val="accent4"/>
                          </a:solidFill>
                          <a:latin typeface="+mn-lt"/>
                          <a:sym typeface="Wingdings" panose="05000000000000000000" pitchFamily="2" charset="2"/>
                        </a:rPr>
                        <a:t> </a:t>
                      </a:r>
                      <a:r>
                        <a:rPr lang="fr-FR" sz="800" b="1" i="0" u="none" strike="noStrike" dirty="0">
                          <a:solidFill>
                            <a:srgbClr val="000000"/>
                          </a:solidFill>
                          <a:latin typeface="+mn-lt"/>
                          <a:sym typeface="Wingdings" panose="05000000000000000000" pitchFamily="2" charset="2"/>
                        </a:rPr>
                        <a:t>(on client IP)</a:t>
                      </a:r>
                      <a:endParaRPr lang="en-US" sz="800" b="0" i="0" u="none" strike="noStrike" dirty="0">
                        <a:solidFill>
                          <a:srgbClr val="FF0000"/>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r>
                        <a:rPr lang="en-US" sz="2000" b="0" i="0" u="none" strike="noStrike" baseline="0" dirty="0">
                          <a:solidFill>
                            <a:schemeClr val="accent4"/>
                          </a:solidFill>
                          <a:latin typeface="+mn-lt"/>
                          <a:sym typeface="Wingdings" panose="05000000000000000000" pitchFamily="2" charset="2"/>
                        </a:rPr>
                        <a:t> </a:t>
                      </a:r>
                    </a:p>
                    <a:p>
                      <a:pPr marL="0" marR="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rgbClr val="000000"/>
                          </a:solidFill>
                          <a:latin typeface="+mn-lt"/>
                          <a:sym typeface="Wingdings" panose="05000000000000000000" pitchFamily="2" charset="2"/>
                        </a:rPr>
                        <a:t>(on client IP)</a:t>
                      </a:r>
                      <a:endParaRPr lang="en-US" sz="1800" b="0" i="0" u="none" strike="noStrike" dirty="0">
                        <a:solidFill>
                          <a:srgbClr val="000000"/>
                        </a:solidFill>
                        <a:latin typeface="Arial"/>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346641">
                <a:tc>
                  <a:txBody>
                    <a:bodyPr/>
                    <a:lstStyle/>
                    <a:p>
                      <a:pPr algn="ctr" fontAlgn="ctr"/>
                      <a:r>
                        <a:rPr lang="en-US" sz="1050" b="1" i="0" u="none" strike="noStrike">
                          <a:solidFill>
                            <a:srgbClr val="000000"/>
                          </a:solidFill>
                          <a:latin typeface="Arial"/>
                        </a:rPr>
                        <a:t>HRM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HRM dedicated configuration by application</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r h="275737">
                <a:tc>
                  <a:txBody>
                    <a:bodyPr/>
                    <a:lstStyle/>
                    <a:p>
                      <a:pPr algn="ctr" fontAlgn="ctr"/>
                      <a:r>
                        <a:rPr lang="en-US" sz="1050" b="1" i="0" u="none" strike="noStrike">
                          <a:solidFill>
                            <a:srgbClr val="000000"/>
                          </a:solidFill>
                          <a:latin typeface="Arial"/>
                        </a:rPr>
                        <a:t>Swarm service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Swarm service creation with docker compose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709127"/>
                          </a:solidFill>
                          <a:effectLst/>
                          <a:uLnTx/>
                          <a:uFillTx/>
                          <a:latin typeface="Arial"/>
                          <a:ea typeface="+mn-ea"/>
                          <a:cs typeface="+mn-cs"/>
                          <a:sym typeface="Wingdings" panose="05000000000000000000" pitchFamily="2" charset="2"/>
                        </a:rPr>
                        <a:t></a:t>
                      </a:r>
                      <a:endParaRPr kumimoji="0" lang="en-US" sz="1800" b="0" i="0" u="none" strike="noStrike" kern="1200" cap="none" spc="0" normalizeH="0" baseline="0" noProof="0" dirty="0">
                        <a:ln>
                          <a:noFill/>
                        </a:ln>
                        <a:solidFill>
                          <a:srgbClr val="709127"/>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709127"/>
                          </a:solidFill>
                          <a:effectLst/>
                          <a:uLnTx/>
                          <a:uFillTx/>
                          <a:latin typeface="+mn-lt"/>
                          <a:ea typeface="+mn-ea"/>
                          <a:cs typeface="+mn-cs"/>
                          <a:sym typeface="Wingdings" panose="05000000000000000000" pitchFamily="2" charset="2"/>
                        </a:rPr>
                        <a:t></a:t>
                      </a:r>
                      <a:endParaRPr kumimoji="0" lang="en-US" sz="1800" b="0" i="0" u="none" strike="noStrike" kern="1200" cap="none" spc="0" normalizeH="0" baseline="0" noProof="0" dirty="0">
                        <a:ln>
                          <a:noFill/>
                        </a:ln>
                        <a:solidFill>
                          <a:srgbClr val="709127"/>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8"/>
                  </a:ext>
                </a:extLst>
              </a:tr>
              <a:tr h="335459">
                <a:tc>
                  <a:txBody>
                    <a:bodyPr/>
                    <a:lstStyle/>
                    <a:p>
                      <a:pPr algn="ctr" fontAlgn="ctr"/>
                      <a:r>
                        <a:rPr lang="en-US" sz="1050" b="1" i="0" u="none" strike="noStrike">
                          <a:solidFill>
                            <a:srgbClr val="000000"/>
                          </a:solidFill>
                          <a:latin typeface="Arial"/>
                        </a:rPr>
                        <a:t>Swarm service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Swarm service number of replicas attribute in compose file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709127"/>
                          </a:solidFill>
                          <a:effectLst/>
                          <a:uLnTx/>
                          <a:uFillTx/>
                          <a:latin typeface="Arial"/>
                          <a:ea typeface="+mn-ea"/>
                          <a:cs typeface="+mn-cs"/>
                          <a:sym typeface="Wingdings" panose="05000000000000000000" pitchFamily="2" charset="2"/>
                        </a:rPr>
                        <a:t></a:t>
                      </a:r>
                      <a:endParaRPr kumimoji="0" lang="en-US" sz="1800" b="0" i="0" u="none" strike="noStrike" kern="1200" cap="none" spc="0" normalizeH="0" baseline="0" noProof="0" dirty="0">
                        <a:ln>
                          <a:noFill/>
                        </a:ln>
                        <a:solidFill>
                          <a:srgbClr val="709127"/>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709127"/>
                          </a:solidFill>
                          <a:effectLst/>
                          <a:uLnTx/>
                          <a:uFillTx/>
                          <a:latin typeface="+mn-lt"/>
                          <a:ea typeface="+mn-ea"/>
                          <a:cs typeface="+mn-cs"/>
                          <a:sym typeface="Wingdings" panose="05000000000000000000" pitchFamily="2" charset="2"/>
                        </a:rPr>
                        <a:t></a:t>
                      </a:r>
                      <a:endParaRPr kumimoji="0" lang="en-US" sz="1800" b="0" i="0" u="none" strike="noStrike" kern="1200" cap="none" spc="0" normalizeH="0" baseline="0" noProof="0" dirty="0">
                        <a:ln>
                          <a:noFill/>
                        </a:ln>
                        <a:solidFill>
                          <a:srgbClr val="709127"/>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9"/>
                  </a:ext>
                </a:extLst>
              </a:tr>
              <a:tr h="355300">
                <a:tc>
                  <a:txBody>
                    <a:bodyPr/>
                    <a:lstStyle/>
                    <a:p>
                      <a:pPr algn="ctr" fontAlgn="ctr"/>
                      <a:r>
                        <a:rPr lang="en-US" sz="1050" b="1" i="0" u="none" strike="noStrike">
                          <a:solidFill>
                            <a:srgbClr val="000000"/>
                          </a:solidFill>
                          <a:latin typeface="Arial"/>
                        </a:rPr>
                        <a:t>DTR</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Organization naming in DTR</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chemeClr val="accent1"/>
                          </a:solidFill>
                          <a:effectLst/>
                          <a:uLnTx/>
                          <a:uFillTx/>
                          <a:latin typeface="+mn-lt"/>
                          <a:ea typeface="+mn-ea"/>
                          <a:cs typeface="+mn-cs"/>
                        </a:rPr>
                        <a:t>?</a:t>
                      </a:r>
                      <a:endParaRPr kumimoji="0" lang="en-US" sz="1400" b="1" i="0" u="none"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0"/>
                  </a:ext>
                </a:extLst>
              </a:tr>
              <a:tr h="371961">
                <a:tc>
                  <a:txBody>
                    <a:bodyPr/>
                    <a:lstStyle/>
                    <a:p>
                      <a:pPr algn="ctr" fontAlgn="ctr"/>
                      <a:r>
                        <a:rPr lang="en-US" sz="1050" b="1" i="0" u="none" strike="noStrike" dirty="0">
                          <a:solidFill>
                            <a:srgbClr val="000000"/>
                          </a:solidFill>
                          <a:latin typeface="Arial"/>
                        </a:rPr>
                        <a:t>DTR</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kern="1200" dirty="0">
                          <a:solidFill>
                            <a:srgbClr val="000000"/>
                          </a:solidFill>
                          <a:latin typeface="Arial"/>
                          <a:ea typeface="+mn-ea"/>
                          <a:cs typeface="+mn-cs"/>
                        </a:rPr>
                        <a:t>Metadata should be possible to be added on images/</a:t>
                      </a:r>
                    </a:p>
                    <a:p>
                      <a:pPr algn="ctr" fontAlgn="ctr"/>
                      <a:r>
                        <a:rPr lang="en-US" sz="1050" b="0" i="0" u="none" strike="noStrike" kern="1200" dirty="0">
                          <a:solidFill>
                            <a:srgbClr val="000000"/>
                          </a:solidFill>
                          <a:latin typeface="Arial"/>
                          <a:ea typeface="+mn-ea"/>
                          <a:cs typeface="+mn-cs"/>
                        </a:rPr>
                        <a:t>orga for Governance in live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4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BE574B"/>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rgbClr val="BE574B"/>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chemeClr val="accent4"/>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1"/>
                  </a:ext>
                </a:extLst>
              </a:tr>
              <a:tr h="371961">
                <a:tc>
                  <a:txBody>
                    <a:bodyPr/>
                    <a:lstStyle/>
                    <a:p>
                      <a:pPr algn="ctr" fontAlgn="ctr"/>
                      <a:r>
                        <a:rPr lang="en-US" sz="1050" b="1" i="0" u="none" strike="noStrike" dirty="0">
                          <a:solidFill>
                            <a:srgbClr val="000000"/>
                          </a:solidFill>
                          <a:latin typeface="Arial"/>
                        </a:rPr>
                        <a:t>UCP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Quotas on resources (</a:t>
                      </a:r>
                      <a:r>
                        <a:rPr lang="en-US" sz="1050" b="0" i="0" u="none" strike="noStrike" dirty="0" err="1">
                          <a:solidFill>
                            <a:srgbClr val="000000"/>
                          </a:solidFill>
                          <a:latin typeface="Arial"/>
                        </a:rPr>
                        <a:t>nb</a:t>
                      </a:r>
                      <a:r>
                        <a:rPr lang="en-US" sz="1050" b="0" i="0" u="none" strike="noStrike" dirty="0">
                          <a:solidFill>
                            <a:srgbClr val="000000"/>
                          </a:solidFill>
                          <a:latin typeface="Arial"/>
                        </a:rPr>
                        <a:t> container, volume size) per teams</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Arial"/>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Arial"/>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4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chemeClr val="accent4"/>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800" b="1" i="0" u="none" strike="noStrike" dirty="0">
                          <a:solidFill>
                            <a:schemeClr val="accent4"/>
                          </a:solidFill>
                          <a:latin typeface="+mn-lt"/>
                          <a:sym typeface="Wingdings" panose="05000000000000000000" pitchFamily="2" charset="2"/>
                        </a:rPr>
                        <a:t></a:t>
                      </a:r>
                      <a:endParaRPr lang="en-US" sz="1800" b="0" i="0" u="none" strike="noStrike" dirty="0">
                        <a:solidFill>
                          <a:schemeClr val="accent4"/>
                        </a:solidFill>
                        <a:latin typeface="+mn-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7927942"/>
                  </a:ext>
                </a:extLst>
              </a:tr>
              <a:tr h="371961">
                <a:tc>
                  <a:txBody>
                    <a:bodyPr/>
                    <a:lstStyle/>
                    <a:p>
                      <a:pPr algn="ctr" fontAlgn="ctr"/>
                      <a:r>
                        <a:rPr lang="en-US" sz="1050" b="1" i="0" u="none" strike="noStrike" dirty="0">
                          <a:solidFill>
                            <a:srgbClr val="000000"/>
                          </a:solidFill>
                          <a:latin typeface="Arial"/>
                        </a:rPr>
                        <a:t>UCP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1050" b="0" i="0" u="none" strike="noStrike" dirty="0">
                          <a:solidFill>
                            <a:srgbClr val="000000"/>
                          </a:solidFill>
                          <a:latin typeface="Arial"/>
                        </a:rPr>
                        <a:t>Quotas on resources – local volume size - per teams</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4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18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4654947"/>
                  </a:ext>
                </a:extLst>
              </a:tr>
            </a:tbl>
          </a:graphicData>
        </a:graphic>
      </p:graphicFrame>
    </p:spTree>
    <p:extLst>
      <p:ext uri="{BB962C8B-B14F-4D97-AF65-F5344CB8AC3E}">
        <p14:creationId xmlns:p14="http://schemas.microsoft.com/office/powerpoint/2010/main" val="316165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61928" y="334630"/>
            <a:ext cx="7624500" cy="288000"/>
          </a:xfrm>
        </p:spPr>
        <p:txBody>
          <a:bodyPr/>
          <a:lstStyle/>
          <a:p>
            <a:pPr lvl="0"/>
            <a:r>
              <a:rPr lang="fr-FR" dirty="0" err="1"/>
              <a:t>Comparison</a:t>
            </a:r>
            <a:r>
              <a:rPr lang="fr-FR" dirty="0"/>
              <a:t> </a:t>
            </a:r>
            <a:r>
              <a:rPr lang="fr-FR" dirty="0" err="1"/>
              <a:t>with</a:t>
            </a:r>
            <a:r>
              <a:rPr lang="fr-FR" dirty="0"/>
              <a:t> </a:t>
            </a:r>
            <a:r>
              <a:rPr lang="fr-FR" dirty="0" err="1"/>
              <a:t>other</a:t>
            </a:r>
            <a:r>
              <a:rPr lang="fr-FR" dirty="0"/>
              <a:t> solutions</a:t>
            </a:r>
            <a:br>
              <a:rPr lang="fr-FR" dirty="0"/>
            </a:br>
            <a:r>
              <a:rPr lang="fr-FR" b="0" dirty="0" err="1">
                <a:solidFill>
                  <a:schemeClr val="tx1">
                    <a:lumMod val="50000"/>
                    <a:lumOff val="50000"/>
                  </a:schemeClr>
                </a:solidFill>
                <a:latin typeface="Calibri" pitchFamily="34" charset="0"/>
                <a:cs typeface="Calibri" pitchFamily="34" charset="0"/>
              </a:rPr>
              <a:t>what</a:t>
            </a:r>
            <a:r>
              <a:rPr lang="fr-FR" b="0" dirty="0">
                <a:solidFill>
                  <a:schemeClr val="tx1">
                    <a:lumMod val="50000"/>
                    <a:lumOff val="50000"/>
                  </a:schemeClr>
                </a:solidFill>
                <a:latin typeface="Calibri" pitchFamily="34" charset="0"/>
                <a:cs typeface="Calibri" pitchFamily="34" charset="0"/>
              </a:rPr>
              <a:t> </a:t>
            </a:r>
            <a:r>
              <a:rPr lang="fr-FR" b="0" dirty="0" err="1">
                <a:solidFill>
                  <a:schemeClr val="tx1">
                    <a:lumMod val="50000"/>
                    <a:lumOff val="50000"/>
                  </a:schemeClr>
                </a:solidFill>
                <a:latin typeface="Calibri" pitchFamily="34" charset="0"/>
                <a:cs typeface="Calibri" pitchFamily="34" charset="0"/>
              </a:rPr>
              <a:t>is</a:t>
            </a:r>
            <a:r>
              <a:rPr lang="fr-FR" b="0" dirty="0">
                <a:solidFill>
                  <a:schemeClr val="tx1">
                    <a:lumMod val="50000"/>
                    <a:lumOff val="50000"/>
                  </a:schemeClr>
                </a:solidFill>
                <a:latin typeface="Calibri" pitchFamily="34" charset="0"/>
                <a:cs typeface="Calibri" pitchFamily="34" charset="0"/>
              </a:rPr>
              <a:t> </a:t>
            </a:r>
            <a:r>
              <a:rPr lang="fr-FR" b="0" dirty="0" err="1">
                <a:solidFill>
                  <a:schemeClr val="tx1">
                    <a:lumMod val="50000"/>
                    <a:lumOff val="50000"/>
                  </a:schemeClr>
                </a:solidFill>
                <a:latin typeface="Calibri" pitchFamily="34" charset="0"/>
                <a:cs typeface="Calibri" pitchFamily="34" charset="0"/>
              </a:rPr>
              <a:t>done</a:t>
            </a:r>
            <a:r>
              <a:rPr lang="fr-FR" b="0" dirty="0">
                <a:solidFill>
                  <a:schemeClr val="tx1">
                    <a:lumMod val="50000"/>
                    <a:lumOff val="50000"/>
                  </a:schemeClr>
                </a:solidFill>
                <a:latin typeface="Calibri" pitchFamily="34" charset="0"/>
                <a:cs typeface="Calibri" pitchFamily="34" charset="0"/>
              </a:rPr>
              <a:t> </a:t>
            </a:r>
            <a:r>
              <a:rPr lang="fr-FR" b="0" dirty="0" err="1">
                <a:solidFill>
                  <a:schemeClr val="tx1">
                    <a:lumMod val="50000"/>
                    <a:lumOff val="50000"/>
                  </a:schemeClr>
                </a:solidFill>
                <a:latin typeface="Calibri" pitchFamily="34" charset="0"/>
                <a:cs typeface="Calibri" pitchFamily="34" charset="0"/>
              </a:rPr>
              <a:t>elsewhere</a:t>
            </a:r>
            <a:r>
              <a:rPr lang="fr-FR" b="0" dirty="0">
                <a:solidFill>
                  <a:schemeClr val="tx1">
                    <a:lumMod val="50000"/>
                    <a:lumOff val="50000"/>
                  </a:schemeClr>
                </a:solidFill>
                <a:latin typeface="Calibri" pitchFamily="34" charset="0"/>
                <a:cs typeface="Calibri" pitchFamily="34" charset="0"/>
              </a:rPr>
              <a:t>? #2</a:t>
            </a:r>
          </a:p>
        </p:txBody>
      </p:sp>
      <p:sp>
        <p:nvSpPr>
          <p:cNvPr id="6" name="Titre 1"/>
          <p:cNvSpPr txBox="1">
            <a:spLocks/>
          </p:cNvSpPr>
          <p:nvPr/>
        </p:nvSpPr>
        <p:spPr>
          <a:xfrm>
            <a:off x="605215" y="478640"/>
            <a:ext cx="7624500" cy="288000"/>
          </a:xfrm>
          <a:prstGeom prst="rect">
            <a:avLst/>
          </a:prstGeom>
        </p:spPr>
        <p:txBody>
          <a:bodyPr vert="horz" lIns="0" tIns="0" rIns="0" bIns="0" rtlCol="0" anchor="b">
            <a:noAutofit/>
          </a:body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fr-FR" sz="1600" i="0" u="none" strike="noStrike" kern="1200" cap="all" spc="0" normalizeH="0" baseline="0" noProof="0" dirty="0">
              <a:ln>
                <a:noFill/>
              </a:ln>
              <a:solidFill>
                <a:schemeClr val="tx1">
                  <a:lumMod val="50000"/>
                  <a:lumOff val="50000"/>
                </a:schemeClr>
              </a:solidFill>
              <a:effectLst/>
              <a:uLnTx/>
              <a:uFillTx/>
              <a:latin typeface="Calibri" pitchFamily="34" charset="0"/>
              <a:ea typeface="+mj-ea"/>
              <a:cs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56793539"/>
              </p:ext>
            </p:extLst>
          </p:nvPr>
        </p:nvGraphicFramePr>
        <p:xfrm>
          <a:off x="161928" y="830401"/>
          <a:ext cx="9296405" cy="5358440"/>
        </p:xfrm>
        <a:graphic>
          <a:graphicData uri="http://schemas.openxmlformats.org/drawingml/2006/table">
            <a:tbl>
              <a:tblPr/>
              <a:tblGrid>
                <a:gridCol w="1057549">
                  <a:extLst>
                    <a:ext uri="{9D8B030D-6E8A-4147-A177-3AD203B41FA5}">
                      <a16:colId xmlns:a16="http://schemas.microsoft.com/office/drawing/2014/main" val="20000"/>
                    </a:ext>
                  </a:extLst>
                </a:gridCol>
                <a:gridCol w="3918131">
                  <a:extLst>
                    <a:ext uri="{9D8B030D-6E8A-4147-A177-3AD203B41FA5}">
                      <a16:colId xmlns:a16="http://schemas.microsoft.com/office/drawing/2014/main" val="20001"/>
                    </a:ext>
                  </a:extLst>
                </a:gridCol>
                <a:gridCol w="1151033">
                  <a:extLst>
                    <a:ext uri="{9D8B030D-6E8A-4147-A177-3AD203B41FA5}">
                      <a16:colId xmlns:a16="http://schemas.microsoft.com/office/drawing/2014/main" val="2304622913"/>
                    </a:ext>
                  </a:extLst>
                </a:gridCol>
                <a:gridCol w="1151033">
                  <a:extLst>
                    <a:ext uri="{9D8B030D-6E8A-4147-A177-3AD203B41FA5}">
                      <a16:colId xmlns:a16="http://schemas.microsoft.com/office/drawing/2014/main" val="1432025200"/>
                    </a:ext>
                  </a:extLst>
                </a:gridCol>
                <a:gridCol w="1047880">
                  <a:extLst>
                    <a:ext uri="{9D8B030D-6E8A-4147-A177-3AD203B41FA5}">
                      <a16:colId xmlns:a16="http://schemas.microsoft.com/office/drawing/2014/main" val="20002"/>
                    </a:ext>
                  </a:extLst>
                </a:gridCol>
                <a:gridCol w="970779">
                  <a:extLst>
                    <a:ext uri="{9D8B030D-6E8A-4147-A177-3AD203B41FA5}">
                      <a16:colId xmlns:a16="http://schemas.microsoft.com/office/drawing/2014/main" val="20003"/>
                    </a:ext>
                  </a:extLst>
                </a:gridCol>
              </a:tblGrid>
              <a:tr h="161618">
                <a:tc rowSpan="2">
                  <a:txBody>
                    <a:bodyPr/>
                    <a:lstStyle/>
                    <a:p>
                      <a:pPr algn="ctr" fontAlgn="ctr"/>
                      <a:r>
                        <a:rPr lang="en-US" sz="1200" b="1" i="0" u="none" strike="noStrike" dirty="0">
                          <a:solidFill>
                            <a:srgbClr val="000000"/>
                          </a:solidFill>
                          <a:latin typeface="Calibri" panose="020F0502020204030204" pitchFamily="34" charset="0"/>
                          <a:cs typeface="Calibri" panose="020F0502020204030204" pitchFamily="34" charset="0"/>
                        </a:rPr>
                        <a:t>Category</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rowSpan="2">
                  <a:txBody>
                    <a:bodyPr/>
                    <a:lstStyle/>
                    <a:p>
                      <a:pPr algn="ctr" fontAlgn="ctr"/>
                      <a:r>
                        <a:rPr lang="en-US" sz="1200" b="1" i="0" u="none" strike="noStrike" dirty="0">
                          <a:solidFill>
                            <a:srgbClr val="000000"/>
                          </a:solidFill>
                          <a:latin typeface="Calibri" panose="020F0502020204030204" pitchFamily="34" charset="0"/>
                          <a:cs typeface="Calibri" panose="020F0502020204030204" pitchFamily="34" charset="0"/>
                        </a:rPr>
                        <a:t>Item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50" b="1" i="0" u="none" strike="noStrike" dirty="0">
                          <a:solidFill>
                            <a:srgbClr val="000000"/>
                          </a:solidFill>
                          <a:latin typeface="Calibri"/>
                        </a:rPr>
                        <a:t>Docker</a:t>
                      </a:r>
                      <a:r>
                        <a:rPr lang="fr-FR" sz="1050" b="1" i="0" u="none" strike="noStrike" baseline="0" dirty="0">
                          <a:solidFill>
                            <a:srgbClr val="000000"/>
                          </a:solidFill>
                          <a:latin typeface="Calibri"/>
                        </a:rPr>
                        <a:t> DDC</a:t>
                      </a:r>
                      <a:endParaRPr lang="en-US" sz="1050" b="1" i="0" u="none" strike="noStrike" dirty="0">
                        <a:solidFill>
                          <a:srgbClr val="000000"/>
                        </a:solidFill>
                        <a:latin typeface="Calibri"/>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hMerge="1">
                  <a:txBody>
                    <a:bodyPr/>
                    <a:lstStyle/>
                    <a:p>
                      <a:endParaRPr lang="en-US"/>
                    </a:p>
                  </a:txBody>
                  <a:tcPr/>
                </a:tc>
                <a:tc rowSpan="2">
                  <a:txBody>
                    <a:bodyPr/>
                    <a:lstStyle/>
                    <a:p>
                      <a:pPr algn="ctr" fontAlgn="ctr"/>
                      <a:r>
                        <a:rPr lang="en-US" sz="1200" b="1" i="0" u="none" strike="noStrike" dirty="0">
                          <a:solidFill>
                            <a:srgbClr val="000000"/>
                          </a:solidFill>
                          <a:latin typeface="Calibri" panose="020F0502020204030204" pitchFamily="34" charset="0"/>
                          <a:cs typeface="Calibri" panose="020F0502020204030204" pitchFamily="34" charset="0"/>
                        </a:rPr>
                        <a:t>Kubernetes</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rowSpan="2">
                  <a:txBody>
                    <a:bodyPr/>
                    <a:lstStyle/>
                    <a:p>
                      <a:pPr algn="ctr" fontAlgn="ctr"/>
                      <a:r>
                        <a:rPr lang="fr-FR" sz="1200" b="1" i="0" u="none" strike="noStrike" dirty="0" err="1">
                          <a:solidFill>
                            <a:srgbClr val="000000"/>
                          </a:solidFill>
                          <a:latin typeface="Calibri" panose="020F0502020204030204" pitchFamily="34" charset="0"/>
                          <a:cs typeface="Calibri" panose="020F0502020204030204" pitchFamily="34" charset="0"/>
                        </a:rPr>
                        <a:t>OpenShift</a:t>
                      </a:r>
                      <a:endParaRPr lang="en-US" sz="1200" b="1" i="0" u="none" strike="noStrike" dirty="0">
                        <a:solidFill>
                          <a:srgbClr val="000000"/>
                        </a:solidFill>
                        <a:latin typeface="Calibri" panose="020F0502020204030204" pitchFamily="34" charset="0"/>
                        <a:cs typeface="Calibri" panose="020F0502020204030204" pitchFamily="34" charset="0"/>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extLst>
                  <a:ext uri="{0D108BD9-81ED-4DB2-BD59-A6C34878D82A}">
                    <a16:rowId xmlns:a16="http://schemas.microsoft.com/office/drawing/2014/main" val="10000"/>
                  </a:ext>
                </a:extLst>
              </a:tr>
              <a:tr h="350104">
                <a:tc vMerge="1">
                  <a:txBody>
                    <a:bodyPr/>
                    <a:lstStyle/>
                    <a:p>
                      <a:endParaRPr lang="en-US"/>
                    </a:p>
                  </a:txBody>
                  <a:tcPr/>
                </a:tc>
                <a:tc vMerge="1">
                  <a:txBody>
                    <a:bodyPr/>
                    <a:lstStyle/>
                    <a:p>
                      <a:endParaRPr lang="en-US"/>
                    </a:p>
                  </a:txBody>
                  <a:tcPr/>
                </a:tc>
                <a:tc>
                  <a:txBody>
                    <a:bodyPr/>
                    <a:lstStyle/>
                    <a:p>
                      <a:pPr algn="ctr" fontAlgn="ctr"/>
                      <a:r>
                        <a:rPr lang="fr-FR" sz="1200" b="1" i="0" u="none" strike="noStrike" kern="1200" dirty="0">
                          <a:solidFill>
                            <a:srgbClr val="000000"/>
                          </a:solidFill>
                          <a:latin typeface="Calibri" panose="020F0502020204030204" pitchFamily="34" charset="0"/>
                          <a:ea typeface="+mn-ea"/>
                          <a:cs typeface="Calibri" panose="020F0502020204030204" pitchFamily="34" charset="0"/>
                        </a:rPr>
                        <a:t>Today</a:t>
                      </a:r>
                      <a:endParaRPr lang="en-US" sz="1200" b="1" i="0" u="none" strike="noStrike" kern="1200" dirty="0">
                        <a:solidFill>
                          <a:srgbClr val="000000"/>
                        </a:solidFill>
                        <a:latin typeface="Calibri" panose="020F0502020204030204" pitchFamily="34" charset="0"/>
                        <a:ea typeface="+mn-ea"/>
                        <a:cs typeface="Calibri" panose="020F0502020204030204" pitchFamily="34" charset="0"/>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a:txBody>
                    <a:bodyPr/>
                    <a:lstStyle/>
                    <a:p>
                      <a:pPr algn="ctr" fontAlgn="ctr"/>
                      <a:r>
                        <a:rPr lang="fr-FR" sz="1200" b="1" i="0" u="none" strike="noStrike" kern="1200" dirty="0">
                          <a:solidFill>
                            <a:srgbClr val="000000"/>
                          </a:solidFill>
                          <a:latin typeface="Calibri" panose="020F0502020204030204" pitchFamily="34" charset="0"/>
                          <a:ea typeface="+mn-ea"/>
                          <a:cs typeface="Calibri" panose="020F0502020204030204" pitchFamily="34" charset="0"/>
                        </a:rPr>
                        <a:t>Next version</a:t>
                      </a:r>
                      <a:endParaRPr lang="en-US" sz="1200" b="1" i="0" u="none" strike="noStrike" kern="1200" dirty="0">
                        <a:solidFill>
                          <a:srgbClr val="000000"/>
                        </a:solidFill>
                        <a:latin typeface="Calibri" panose="020F0502020204030204" pitchFamily="34" charset="0"/>
                        <a:ea typeface="+mn-ea"/>
                        <a:cs typeface="Calibri" panose="020F0502020204030204" pitchFamily="34" charset="0"/>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04078638"/>
                  </a:ext>
                </a:extLst>
              </a:tr>
              <a:tr h="139091">
                <a:tc>
                  <a:txBody>
                    <a:bodyPr/>
                    <a:lstStyle/>
                    <a:p>
                      <a:pPr algn="ctr" fontAlgn="ctr"/>
                      <a:r>
                        <a:rPr lang="en-US" sz="900" b="1" i="0" u="none" strike="noStrike" dirty="0">
                          <a:solidFill>
                            <a:srgbClr val="000000"/>
                          </a:solidFill>
                          <a:latin typeface="+mj-lt"/>
                        </a:rPr>
                        <a:t>UCP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RBAC for Nodes to specialize nodes (sandbox, build, LB)</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39091">
                <a:tc>
                  <a:txBody>
                    <a:bodyPr/>
                    <a:lstStyle/>
                    <a:p>
                      <a:pPr algn="ctr" fontAlgn="ctr"/>
                      <a:r>
                        <a:rPr lang="en-US" sz="900" b="1" i="0" u="none" strike="noStrike">
                          <a:solidFill>
                            <a:srgbClr val="000000"/>
                          </a:solidFill>
                          <a:latin typeface="+mj-lt"/>
                        </a:rPr>
                        <a:t>UCP</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Fined grained roles availability (build role only for SF)</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kern="120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9091">
                <a:tc>
                  <a:txBody>
                    <a:bodyPr/>
                    <a:lstStyle/>
                    <a:p>
                      <a:pPr algn="ctr" fontAlgn="ctr"/>
                      <a:r>
                        <a:rPr lang="en-US" sz="900" b="1" i="0" u="none" strike="noStrike">
                          <a:solidFill>
                            <a:srgbClr val="000000"/>
                          </a:solidFill>
                          <a:latin typeface="+mj-lt"/>
                        </a:rPr>
                        <a:t>Swarm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API Introspection (consul,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9091">
                <a:tc>
                  <a:txBody>
                    <a:bodyPr/>
                    <a:lstStyle/>
                    <a:p>
                      <a:pPr algn="ctr" fontAlgn="ctr"/>
                      <a:r>
                        <a:rPr lang="en-US" sz="900" b="1" i="0" u="none" strike="noStrike" dirty="0">
                          <a:solidFill>
                            <a:srgbClr val="000000"/>
                          </a:solidFill>
                          <a:latin typeface="+mj-lt"/>
                        </a:rPr>
                        <a:t>Swarm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Container auto-scaling (RAM, CPU, #</a:t>
                      </a:r>
                      <a:r>
                        <a:rPr lang="en-US" sz="900" b="0" i="0" u="none" strike="noStrike" baseline="0" dirty="0">
                          <a:solidFill>
                            <a:srgbClr val="000000"/>
                          </a:solidFill>
                          <a:latin typeface="+mj-lt"/>
                        </a:rPr>
                        <a:t> connections</a:t>
                      </a:r>
                      <a:r>
                        <a:rPr lang="en-US" sz="900" b="0" i="0" u="none" strike="noStrike" dirty="0">
                          <a:solidFill>
                            <a:srgbClr val="000000"/>
                          </a:solidFill>
                          <a:latin typeface="+mj-lt"/>
                        </a:rPr>
                        <a:t>)</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9091">
                <a:tc>
                  <a:txBody>
                    <a:bodyPr/>
                    <a:lstStyle/>
                    <a:p>
                      <a:pPr algn="ctr" fontAlgn="ctr"/>
                      <a:r>
                        <a:rPr lang="en-US" sz="900" b="1" i="0" u="none" strike="noStrike" kern="1200" dirty="0">
                          <a:solidFill>
                            <a:srgbClr val="000000"/>
                          </a:solidFill>
                          <a:latin typeface="+mn-lt"/>
                          <a:ea typeface="+mn-ea"/>
                          <a:cs typeface="+mn-cs"/>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kern="1200" dirty="0">
                          <a:solidFill>
                            <a:srgbClr val="000000"/>
                          </a:solidFill>
                          <a:latin typeface="+mn-lt"/>
                          <a:ea typeface="+mn-ea"/>
                          <a:cs typeface="+mn-cs"/>
                        </a:rPr>
                        <a:t>Container auto-scaling (custom</a:t>
                      </a:r>
                      <a:r>
                        <a:rPr lang="en-US" sz="900" b="0" i="0" u="none" strike="noStrike" kern="1200" baseline="0" dirty="0">
                          <a:solidFill>
                            <a:srgbClr val="000000"/>
                          </a:solidFill>
                          <a:latin typeface="+mn-lt"/>
                          <a:ea typeface="+mn-ea"/>
                          <a:cs typeface="+mn-cs"/>
                        </a:rPr>
                        <a:t> applicative metrics)</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38101201"/>
                  </a:ext>
                </a:extLst>
              </a:tr>
              <a:tr h="139091">
                <a:tc>
                  <a:txBody>
                    <a:bodyPr/>
                    <a:lstStyle/>
                    <a:p>
                      <a:pPr algn="ctr" fontAlgn="ctr"/>
                      <a:r>
                        <a:rPr lang="en-US" sz="900" b="1" i="0" u="none" strike="noStrike">
                          <a:solidFill>
                            <a:srgbClr val="000000"/>
                          </a:solidFill>
                          <a:latin typeface="+mj-lt"/>
                        </a:rPr>
                        <a:t>Swarm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Nodes auto health check and auto switching to pause or drain mode</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9091">
                <a:tc>
                  <a:txBody>
                    <a:bodyPr/>
                    <a:lstStyle/>
                    <a:p>
                      <a:pPr algn="ctr" fontAlgn="ctr"/>
                      <a:r>
                        <a:rPr lang="en-US" sz="900" b="1" i="0" u="none" strike="noStrike" dirty="0">
                          <a:solidFill>
                            <a:srgbClr val="000000"/>
                          </a:solidFill>
                          <a:latin typeface="+mj-lt"/>
                        </a:rPr>
                        <a:t>Swarm</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Container execution scheduling (batch mode</a:t>
                      </a:r>
                      <a:r>
                        <a:rPr lang="en-US" sz="900" b="0" i="0" u="none" strike="noStrike" baseline="0" dirty="0">
                          <a:solidFill>
                            <a:srgbClr val="000000"/>
                          </a:solidFill>
                          <a:latin typeface="+mj-lt"/>
                        </a:rPr>
                        <a:t> – </a:t>
                      </a:r>
                      <a:r>
                        <a:rPr lang="en-US" sz="900" b="0" i="0" u="none" strike="noStrike" baseline="0" dirty="0" err="1">
                          <a:solidFill>
                            <a:srgbClr val="000000"/>
                          </a:solidFill>
                          <a:latin typeface="+mj-lt"/>
                        </a:rPr>
                        <a:t>cron</a:t>
                      </a:r>
                      <a:r>
                        <a:rPr lang="en-US" sz="900" b="0" i="0" u="none" strike="noStrike" baseline="0" dirty="0">
                          <a:solidFill>
                            <a:srgbClr val="000000"/>
                          </a:solidFill>
                          <a:latin typeface="+mj-lt"/>
                        </a:rPr>
                        <a:t> like</a:t>
                      </a:r>
                      <a:r>
                        <a:rPr lang="en-US" sz="900" b="0" i="0" u="none" strike="noStrike" dirty="0">
                          <a:solidFill>
                            <a:srgbClr val="000000"/>
                          </a:solidFill>
                          <a:latin typeface="+mj-lt"/>
                        </a:rPr>
                        <a:t>)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9091">
                <a:tc>
                  <a:txBody>
                    <a:bodyPr/>
                    <a:lstStyle/>
                    <a:p>
                      <a:pPr algn="ctr" fontAlgn="ctr"/>
                      <a:r>
                        <a:rPr lang="en-US" sz="900" b="1" i="0" u="none" strike="noStrike" dirty="0">
                          <a:solidFill>
                            <a:srgbClr val="000000"/>
                          </a:solidFill>
                          <a:latin typeface="+mj-lt"/>
                        </a:rPr>
                        <a:t>Scheduling</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latin typeface="+mj-lt"/>
                        </a:rPr>
                        <a:t>Scheduling constraints on Multi-DC (colocalisation, affinity, anti-affinity) </a:t>
                      </a: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38306">
                <a:tc>
                  <a:txBody>
                    <a:bodyPr/>
                    <a:lstStyle/>
                    <a:p>
                      <a:pPr algn="ctr" fontAlgn="ctr"/>
                      <a:r>
                        <a:rPr lang="fr-FR" sz="900" b="1" i="0" u="none" strike="noStrike" dirty="0">
                          <a:solidFill>
                            <a:srgbClr val="000000"/>
                          </a:solidFill>
                          <a:latin typeface="+mj-lt"/>
                        </a:rPr>
                        <a:t>Security</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Security (vulnerability assessment, image scanning)</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kern="1200" dirty="0">
                        <a:solidFill>
                          <a:srgbClr val="000000"/>
                        </a:solidFill>
                        <a:latin typeface="+mj-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kern="1200" dirty="0">
                        <a:solidFill>
                          <a:srgbClr val="000000"/>
                        </a:solidFill>
                        <a:latin typeface="+mj-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kern="1200" dirty="0">
                        <a:solidFill>
                          <a:srgbClr val="000000"/>
                        </a:solidFill>
                        <a:latin typeface="+mj-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76928">
                <a:tc>
                  <a:txBody>
                    <a:bodyPr/>
                    <a:lstStyle/>
                    <a:p>
                      <a:pPr algn="ctr" fontAlgn="ctr"/>
                      <a:r>
                        <a:rPr lang="fr-FR" sz="900" b="1" i="0" u="none" strike="noStrike" kern="1200" dirty="0">
                          <a:solidFill>
                            <a:srgbClr val="000000"/>
                          </a:solidFill>
                          <a:latin typeface="+mn-lt"/>
                          <a:ea typeface="+mn-ea"/>
                          <a:cs typeface="+mn-cs"/>
                        </a:rPr>
                        <a:t>Security</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Multi-</a:t>
                      </a:r>
                      <a:r>
                        <a:rPr lang="fr-FR" sz="900" b="0" i="0" u="none" strike="noStrike" dirty="0" err="1">
                          <a:solidFill>
                            <a:srgbClr val="000000"/>
                          </a:solidFill>
                          <a:effectLst/>
                          <a:latin typeface="+mj-lt"/>
                        </a:rPr>
                        <a:t>tenancy</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 (</a:t>
                      </a:r>
                      <a:r>
                        <a:rPr kumimoji="0" lang="fr-FR" sz="900" b="1" i="0" u="none" strike="noStrike" kern="1200" cap="none" spc="0" normalizeH="0" baseline="0" noProof="0" dirty="0" err="1">
                          <a:ln>
                            <a:noFill/>
                          </a:ln>
                          <a:solidFill>
                            <a:schemeClr val="accent1"/>
                          </a:solidFill>
                          <a:effectLst/>
                          <a:uLnTx/>
                          <a:uFillTx/>
                          <a:latin typeface="+mn-lt"/>
                          <a:ea typeface="+mn-ea"/>
                          <a:cs typeface="+mn-cs"/>
                          <a:sym typeface="Wingdings" panose="05000000000000000000" pitchFamily="2" charset="2"/>
                        </a:rPr>
                        <a:t>AppArmor</a:t>
                      </a: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 (</a:t>
                      </a:r>
                      <a:r>
                        <a:rPr lang="fr-FR" sz="900" b="1" i="0" u="none" strike="noStrike" dirty="0" err="1">
                          <a:solidFill>
                            <a:schemeClr val="accent4"/>
                          </a:solidFill>
                          <a:latin typeface="+mn-lt"/>
                          <a:sym typeface="Wingdings" panose="05000000000000000000" pitchFamily="2" charset="2"/>
                        </a:rPr>
                        <a:t>Selinux</a:t>
                      </a: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28141732"/>
                  </a:ext>
                </a:extLst>
              </a:tr>
              <a:tr h="141796">
                <a:tc>
                  <a:txBody>
                    <a:bodyPr/>
                    <a:lstStyle/>
                    <a:p>
                      <a:pPr algn="ctr" fontAlgn="ctr"/>
                      <a:r>
                        <a:rPr lang="fr-FR" sz="900" b="1" i="0" u="none" strike="noStrike" dirty="0">
                          <a:solidFill>
                            <a:srgbClr val="000000"/>
                          </a:solidFill>
                          <a:latin typeface="+mj-lt"/>
                        </a:rPr>
                        <a:t>Billing</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Chargeback</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0"/>
                  </a:ext>
                </a:extLst>
              </a:tr>
              <a:tr h="141796">
                <a:tc>
                  <a:txBody>
                    <a:bodyPr/>
                    <a:lstStyle/>
                    <a:p>
                      <a:pPr algn="ctr" fontAlgn="ctr"/>
                      <a:r>
                        <a:rPr lang="fr-FR" sz="900" b="1" i="0" u="none" strike="noStrike" dirty="0">
                          <a:solidFill>
                            <a:srgbClr val="000000"/>
                          </a:solidFill>
                          <a:latin typeface="+mj-lt"/>
                        </a:rPr>
                        <a:t>Monitoring</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Monitoring</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1"/>
                  </a:ext>
                </a:extLst>
              </a:tr>
              <a:tr h="141796">
                <a:tc>
                  <a:txBody>
                    <a:bodyPr/>
                    <a:lstStyle/>
                    <a:p>
                      <a:pPr algn="ctr" fontAlgn="ctr"/>
                      <a:r>
                        <a:rPr lang="fr-FR" sz="900" b="1" i="0" u="none" strike="noStrike" dirty="0" err="1">
                          <a:solidFill>
                            <a:srgbClr val="000000"/>
                          </a:solidFill>
                          <a:latin typeface="+mj-lt"/>
                        </a:rPr>
                        <a:t>Logging</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Logging (infra</a:t>
                      </a:r>
                      <a:r>
                        <a:rPr lang="en-US" sz="900" b="0" i="0" u="none" strike="noStrike" baseline="0" dirty="0">
                          <a:solidFill>
                            <a:srgbClr val="000000"/>
                          </a:solidFill>
                          <a:effectLst/>
                          <a:latin typeface="+mj-lt"/>
                        </a:rPr>
                        <a:t> + application)</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2"/>
                  </a:ext>
                </a:extLst>
              </a:tr>
              <a:tr h="276957">
                <a:tc>
                  <a:txBody>
                    <a:bodyPr/>
                    <a:lstStyle/>
                    <a:p>
                      <a:pPr algn="ctr" fontAlgn="ctr"/>
                      <a:r>
                        <a:rPr lang="fr-FR" sz="900" b="1" i="0" u="none" strike="noStrike" dirty="0" err="1">
                          <a:solidFill>
                            <a:srgbClr val="000000"/>
                          </a:solidFill>
                          <a:latin typeface="+mj-lt"/>
                        </a:rPr>
                        <a:t>Swarm</a:t>
                      </a:r>
                      <a:endParaRPr lang="fr-FR"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Advanced orchestration</a:t>
                      </a:r>
                      <a:r>
                        <a:rPr lang="en-US" sz="900" b="0" i="0" u="none" strike="noStrike" baseline="0" dirty="0">
                          <a:solidFill>
                            <a:srgbClr val="000000"/>
                          </a:solidFill>
                          <a:effectLst/>
                          <a:latin typeface="+mj-lt"/>
                        </a:rPr>
                        <a:t> (Prioritized scheduling of critical cluster </a:t>
                      </a:r>
                      <a:r>
                        <a:rPr lang="en-US" sz="900" b="0" i="0" u="none" strike="noStrike" baseline="0" dirty="0" err="1">
                          <a:solidFill>
                            <a:srgbClr val="000000"/>
                          </a:solidFill>
                          <a:effectLst/>
                          <a:latin typeface="+mj-lt"/>
                        </a:rPr>
                        <a:t>addon</a:t>
                      </a:r>
                      <a:r>
                        <a:rPr lang="en-US" sz="900" b="0" i="0" u="none" strike="noStrike" baseline="0" dirty="0">
                          <a:solidFill>
                            <a:srgbClr val="000000"/>
                          </a:solidFill>
                          <a:effectLst/>
                          <a:latin typeface="+mj-lt"/>
                        </a:rPr>
                        <a:t> services)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3"/>
                  </a:ext>
                </a:extLst>
              </a:tr>
              <a:tr h="226620">
                <a:tc>
                  <a:txBody>
                    <a:bodyPr/>
                    <a:lstStyle/>
                    <a:p>
                      <a:pPr algn="ctr" fontAlgn="ctr"/>
                      <a:r>
                        <a:rPr lang="fr-FR" sz="900" b="1" i="0" u="none" strike="noStrike" kern="1200" dirty="0" err="1">
                          <a:solidFill>
                            <a:srgbClr val="000000"/>
                          </a:solidFill>
                          <a:latin typeface="+mn-lt"/>
                          <a:ea typeface="+mn-ea"/>
                          <a:cs typeface="+mn-cs"/>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a:solidFill>
                            <a:srgbClr val="000000"/>
                          </a:solidFill>
                          <a:effectLst/>
                          <a:latin typeface="+mj-lt"/>
                        </a:rPr>
                        <a:t>Data persistency</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4"/>
                  </a:ext>
                </a:extLst>
              </a:tr>
              <a:tr h="141796">
                <a:tc>
                  <a:txBody>
                    <a:bodyPr/>
                    <a:lstStyle/>
                    <a:p>
                      <a:pPr algn="ctr" fontAlgn="ctr"/>
                      <a:r>
                        <a:rPr lang="fr-FR" sz="900" b="1" i="0" u="none" strike="noStrike" dirty="0" err="1">
                          <a:solidFill>
                            <a:srgbClr val="000000"/>
                          </a:solidFill>
                          <a:latin typeface="+mj-lt"/>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en-US" sz="900" b="0" i="0" u="none" strike="noStrike" dirty="0" err="1">
                          <a:solidFill>
                            <a:srgbClr val="000000"/>
                          </a:solidFill>
                          <a:effectLst/>
                          <a:latin typeface="+mj-lt"/>
                        </a:rPr>
                        <a:t>Buillt</a:t>
                      </a:r>
                      <a:r>
                        <a:rPr lang="en-US" sz="900" b="0" i="0" u="none" strike="noStrike" dirty="0">
                          <a:solidFill>
                            <a:srgbClr val="000000"/>
                          </a:solidFill>
                          <a:effectLst/>
                          <a:latin typeface="+mj-lt"/>
                        </a:rPr>
                        <a:t>-in</a:t>
                      </a:r>
                      <a:r>
                        <a:rPr lang="en-US" sz="900" b="0" i="0" u="none" strike="noStrike" baseline="0" dirty="0">
                          <a:solidFill>
                            <a:srgbClr val="000000"/>
                          </a:solidFill>
                          <a:effectLst/>
                          <a:latin typeface="+mj-lt"/>
                        </a:rPr>
                        <a:t> s</a:t>
                      </a:r>
                      <a:r>
                        <a:rPr lang="en-US" sz="900" b="0" i="0" u="none" strike="noStrike" dirty="0">
                          <a:solidFill>
                            <a:srgbClr val="000000"/>
                          </a:solidFill>
                          <a:effectLst/>
                          <a:latin typeface="+mj-lt"/>
                        </a:rPr>
                        <a:t>ecrets lifecycle</a:t>
                      </a:r>
                      <a:r>
                        <a:rPr lang="en-US" sz="900" b="0" i="0" u="none" strike="noStrike" baseline="0" dirty="0">
                          <a:solidFill>
                            <a:srgbClr val="000000"/>
                          </a:solidFill>
                          <a:effectLst/>
                          <a:latin typeface="+mj-lt"/>
                        </a:rPr>
                        <a:t> (creation, use, destruction)</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5"/>
                  </a:ext>
                </a:extLst>
              </a:tr>
              <a:tr h="141796">
                <a:tc>
                  <a:txBody>
                    <a:bodyPr/>
                    <a:lstStyle/>
                    <a:p>
                      <a:pPr algn="ctr" fontAlgn="ctr"/>
                      <a:r>
                        <a:rPr lang="fr-FR" sz="900" b="1" i="0" u="none" strike="noStrike" dirty="0" err="1">
                          <a:solidFill>
                            <a:srgbClr val="000000"/>
                          </a:solidFill>
                          <a:latin typeface="+mj-lt"/>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err="1">
                          <a:solidFill>
                            <a:srgbClr val="000000"/>
                          </a:solidFill>
                          <a:effectLst/>
                          <a:latin typeface="+mj-lt"/>
                        </a:rPr>
                        <a:t>Integration</a:t>
                      </a:r>
                      <a:r>
                        <a:rPr lang="fr-FR" sz="900" b="0" i="0" u="none" strike="noStrike" dirty="0">
                          <a:solidFill>
                            <a:srgbClr val="000000"/>
                          </a:solidFill>
                          <a:effectLst/>
                          <a:latin typeface="+mj-lt"/>
                        </a:rPr>
                        <a:t> </a:t>
                      </a:r>
                      <a:r>
                        <a:rPr lang="fr-FR" sz="900" b="0" i="0" u="none" strike="noStrike" dirty="0" err="1">
                          <a:solidFill>
                            <a:srgbClr val="000000"/>
                          </a:solidFill>
                          <a:effectLst/>
                          <a:latin typeface="+mj-lt"/>
                        </a:rPr>
                        <a:t>with</a:t>
                      </a:r>
                      <a:r>
                        <a:rPr lang="fr-FR" sz="900" b="0" i="0" u="none" strike="noStrike" dirty="0">
                          <a:solidFill>
                            <a:srgbClr val="000000"/>
                          </a:solidFill>
                          <a:effectLst/>
                          <a:latin typeface="+mj-lt"/>
                        </a:rPr>
                        <a:t> </a:t>
                      </a:r>
                      <a:r>
                        <a:rPr lang="fr-FR" sz="900" b="0" i="0" u="none" strike="noStrike" dirty="0" err="1">
                          <a:solidFill>
                            <a:srgbClr val="000000"/>
                          </a:solidFill>
                          <a:effectLst/>
                          <a:latin typeface="+mj-lt"/>
                        </a:rPr>
                        <a:t>Vault</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1"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1"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3745110"/>
                  </a:ext>
                </a:extLst>
              </a:tr>
              <a:tr h="141796">
                <a:tc>
                  <a:txBody>
                    <a:bodyPr/>
                    <a:lstStyle/>
                    <a:p>
                      <a:pPr algn="ctr" fontAlgn="ctr"/>
                      <a:r>
                        <a:rPr lang="fr-FR" sz="900" b="1" i="0" u="none" strike="noStrike" dirty="0">
                          <a:solidFill>
                            <a:srgbClr val="000000"/>
                          </a:solidFill>
                          <a:latin typeface="+mj-lt"/>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Cluster </a:t>
                      </a:r>
                      <a:r>
                        <a:rPr lang="fr-FR" sz="900" b="0" i="0" u="none" strike="noStrike" dirty="0" err="1">
                          <a:solidFill>
                            <a:srgbClr val="000000"/>
                          </a:solidFill>
                          <a:effectLst/>
                          <a:latin typeface="+mj-lt"/>
                        </a:rPr>
                        <a:t>federation</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9446316"/>
                  </a:ext>
                </a:extLst>
              </a:tr>
              <a:tr h="276957">
                <a:tc>
                  <a:txBody>
                    <a:bodyPr/>
                    <a:lstStyle/>
                    <a:p>
                      <a:pPr algn="ctr" fontAlgn="ctr"/>
                      <a:r>
                        <a:rPr lang="fr-FR" sz="900" b="1" i="0" u="none" strike="noStrike" dirty="0" err="1">
                          <a:solidFill>
                            <a:srgbClr val="000000"/>
                          </a:solidFill>
                          <a:latin typeface="+mj-lt"/>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Handling </a:t>
                      </a:r>
                      <a:r>
                        <a:rPr lang="fr-FR" sz="900" b="0" i="0" u="none" strike="noStrike" dirty="0" err="1">
                          <a:solidFill>
                            <a:srgbClr val="000000"/>
                          </a:solidFill>
                          <a:effectLst/>
                          <a:latin typeface="+mj-lt"/>
                        </a:rPr>
                        <a:t>initialization</a:t>
                      </a:r>
                      <a:r>
                        <a:rPr lang="fr-FR" sz="900" b="0" i="0" u="none" strike="noStrike" dirty="0">
                          <a:solidFill>
                            <a:srgbClr val="000000"/>
                          </a:solidFill>
                          <a:effectLst/>
                          <a:latin typeface="+mj-lt"/>
                        </a:rPr>
                        <a:t> (</a:t>
                      </a:r>
                      <a:r>
                        <a:rPr lang="en-US" sz="900" b="0" i="0" u="none" strike="noStrike" dirty="0">
                          <a:solidFill>
                            <a:srgbClr val="000000"/>
                          </a:solidFill>
                          <a:effectLst/>
                          <a:latin typeface="+mj-lt"/>
                        </a:rPr>
                        <a:t>Applications often need a set of initialization steps prior to performing their day job)</a:t>
                      </a: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5616633"/>
                  </a:ext>
                </a:extLst>
              </a:tr>
              <a:tr h="226620">
                <a:tc>
                  <a:txBody>
                    <a:bodyPr/>
                    <a:lstStyle/>
                    <a:p>
                      <a:pPr algn="ctr" fontAlgn="ctr"/>
                      <a:r>
                        <a:rPr lang="fr-FR" sz="900" b="1" i="0" u="none" strike="noStrike" dirty="0">
                          <a:solidFill>
                            <a:srgbClr val="000000"/>
                          </a:solidFill>
                          <a:latin typeface="+mj-lt"/>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err="1">
                          <a:solidFill>
                            <a:srgbClr val="000000"/>
                          </a:solidFill>
                          <a:effectLst/>
                          <a:latin typeface="+mj-lt"/>
                        </a:rPr>
                        <a:t>Gargabe</a:t>
                      </a:r>
                      <a:r>
                        <a:rPr lang="fr-FR" sz="900" b="0" i="0" u="none" strike="noStrike" dirty="0">
                          <a:solidFill>
                            <a:srgbClr val="000000"/>
                          </a:solidFill>
                          <a:effectLst/>
                          <a:latin typeface="+mj-lt"/>
                        </a:rPr>
                        <a:t> collector</a:t>
                      </a:r>
                      <a:r>
                        <a:rPr lang="fr-FR" sz="900" b="0" i="0" u="none" strike="noStrike" baseline="0" dirty="0">
                          <a:solidFill>
                            <a:srgbClr val="000000"/>
                          </a:solidFill>
                          <a:effectLst/>
                          <a:latin typeface="+mj-lt"/>
                        </a:rPr>
                        <a:t> on </a:t>
                      </a:r>
                      <a:r>
                        <a:rPr lang="fr-FR" sz="900" b="0" i="0" u="none" strike="noStrike" baseline="0" dirty="0" err="1">
                          <a:solidFill>
                            <a:srgbClr val="000000"/>
                          </a:solidFill>
                          <a:effectLst/>
                          <a:latin typeface="+mj-lt"/>
                        </a:rPr>
                        <a:t>nodes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2325710"/>
                  </a:ext>
                </a:extLst>
              </a:tr>
              <a:tr h="244715">
                <a:tc>
                  <a:txBody>
                    <a:bodyPr/>
                    <a:lstStyle/>
                    <a:p>
                      <a:pPr algn="ctr" fontAlgn="ctr"/>
                      <a:r>
                        <a:rPr lang="fr-FR" sz="900" b="1" i="0" u="none" strike="noStrike" dirty="0">
                          <a:solidFill>
                            <a:srgbClr val="000000"/>
                          </a:solidFill>
                          <a:latin typeface="+mj-lt"/>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b"/>
                      <a:r>
                        <a:rPr lang="en-US" sz="900" b="0" i="0" u="none" strike="noStrike" dirty="0">
                          <a:solidFill>
                            <a:srgbClr val="000000"/>
                          </a:solidFill>
                          <a:effectLst/>
                          <a:latin typeface="+mj-lt"/>
                        </a:rPr>
                        <a:t>Authentication method: LDAP with federation || OAuth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085052"/>
                  </a:ext>
                </a:extLst>
              </a:tr>
              <a:tr h="412119">
                <a:tc>
                  <a:txBody>
                    <a:bodyPr/>
                    <a:lstStyle/>
                    <a:p>
                      <a:pPr algn="ctr" fontAlgn="ctr"/>
                      <a:r>
                        <a:rPr lang="fr-FR" sz="900" b="1" i="0" u="none" strike="noStrike" dirty="0" err="1">
                          <a:solidFill>
                            <a:srgbClr val="000000"/>
                          </a:solidFill>
                          <a:latin typeface="+mj-lt"/>
                        </a:rPr>
                        <a:t>Swarm</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kern="1200" dirty="0" err="1">
                          <a:solidFill>
                            <a:srgbClr val="000000"/>
                          </a:solidFill>
                          <a:latin typeface="+mn-lt"/>
                          <a:ea typeface="+mn-ea"/>
                          <a:cs typeface="+mn-cs"/>
                        </a:rPr>
                        <a:t>Snapshot</a:t>
                      </a:r>
                      <a:r>
                        <a:rPr lang="fr-FR" sz="900" b="1" i="0" u="none" strike="noStrike" kern="1200" dirty="0">
                          <a:solidFill>
                            <a:srgbClr val="000000"/>
                          </a:solidFill>
                          <a:latin typeface="+mn-lt"/>
                          <a:ea typeface="+mn-ea"/>
                          <a:cs typeface="+mn-cs"/>
                        </a:rPr>
                        <a:t> (</a:t>
                      </a:r>
                      <a:r>
                        <a:rPr lang="fr-FR" sz="900" b="0" i="0" u="none" strike="noStrike" kern="1200" dirty="0">
                          <a:solidFill>
                            <a:srgbClr val="000000"/>
                          </a:solidFill>
                          <a:latin typeface="+mn-lt"/>
                          <a:ea typeface="+mn-ea"/>
                          <a:cs typeface="+mn-cs"/>
                        </a:rPr>
                        <a:t>on</a:t>
                      </a:r>
                      <a:r>
                        <a:rPr lang="fr-FR" sz="900" b="0" i="0" u="none" strike="noStrike" dirty="0">
                          <a:solidFill>
                            <a:srgbClr val="000000"/>
                          </a:solidFill>
                          <a:effectLst/>
                          <a:latin typeface="+mj-lt"/>
                        </a:rPr>
                        <a:t>-</a:t>
                      </a:r>
                      <a:r>
                        <a:rPr lang="fr-FR" sz="900" b="0" i="0" u="none" strike="noStrike" dirty="0" err="1">
                          <a:solidFill>
                            <a:srgbClr val="000000"/>
                          </a:solidFill>
                          <a:effectLst/>
                          <a:latin typeface="+mj-lt"/>
                        </a:rPr>
                        <a:t>demand</a:t>
                      </a:r>
                      <a:r>
                        <a:rPr lang="fr-FR" sz="900" b="0" i="0" u="none" strike="noStrike" dirty="0">
                          <a:solidFill>
                            <a:srgbClr val="000000"/>
                          </a:solidFill>
                          <a:effectLst/>
                          <a:latin typeface="+mj-lt"/>
                        </a:rPr>
                        <a:t> </a:t>
                      </a:r>
                      <a:r>
                        <a:rPr lang="fr-FR" sz="900" b="0" i="0" u="none" strike="noStrike" dirty="0" err="1">
                          <a:solidFill>
                            <a:srgbClr val="000000"/>
                          </a:solidFill>
                          <a:effectLst/>
                          <a:latin typeface="+mj-lt"/>
                        </a:rPr>
                        <a:t>snapshot</a:t>
                      </a:r>
                      <a:r>
                        <a:rPr lang="fr-FR" sz="900" b="0" i="0" u="none" strike="noStrike" dirty="0">
                          <a:solidFill>
                            <a:srgbClr val="000000"/>
                          </a:solidFill>
                          <a:effectLst/>
                          <a:latin typeface="+mj-lt"/>
                        </a:rPr>
                        <a:t> of persistent volume,</a:t>
                      </a:r>
                      <a:r>
                        <a:rPr lang="fr-FR" sz="900" b="0" i="0" u="none" strike="noStrike" baseline="0" dirty="0">
                          <a:solidFill>
                            <a:srgbClr val="000000"/>
                          </a:solidFill>
                          <a:effectLst/>
                          <a:latin typeface="+mj-lt"/>
                        </a:rPr>
                        <a:t> e</a:t>
                      </a:r>
                      <a:r>
                        <a:rPr lang="en-US" sz="900" b="0" i="0" u="none" strike="noStrike" baseline="0" dirty="0" err="1">
                          <a:solidFill>
                            <a:srgbClr val="000000"/>
                          </a:solidFill>
                          <a:effectLst/>
                          <a:latin typeface="+mj-lt"/>
                        </a:rPr>
                        <a:t>xpose</a:t>
                      </a:r>
                      <a:r>
                        <a:rPr lang="en-US" sz="900" b="0" i="0" u="none" strike="noStrike" baseline="0" dirty="0">
                          <a:solidFill>
                            <a:srgbClr val="000000"/>
                          </a:solidFill>
                          <a:effectLst/>
                          <a:latin typeface="+mj-lt"/>
                        </a:rPr>
                        <a:t> standardized snapshotting operations create and list, restore a disk from a snapshot and delete old snapshots)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5276394"/>
                  </a:ext>
                </a:extLst>
              </a:tr>
              <a:tr h="226620">
                <a:tc>
                  <a:txBody>
                    <a:bodyPr/>
                    <a:lstStyle/>
                    <a:p>
                      <a:pPr algn="ctr" fontAlgn="ctr"/>
                      <a:r>
                        <a:rPr lang="fr-FR" sz="900" b="1" i="0" u="none" strike="noStrike" dirty="0">
                          <a:solidFill>
                            <a:srgbClr val="000000"/>
                          </a:solidFill>
                          <a:latin typeface="+mj-lt"/>
                        </a:rPr>
                        <a:t>Windows</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Support Windows</a:t>
                      </a:r>
                      <a:r>
                        <a:rPr lang="fr-FR" sz="900" b="0" i="0" u="none" strike="noStrike" baseline="0" dirty="0">
                          <a:solidFill>
                            <a:srgbClr val="000000"/>
                          </a:solidFill>
                          <a:effectLst/>
                          <a:latin typeface="+mj-lt"/>
                        </a:rPr>
                        <a:t> Server 2016 containers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9511866"/>
                  </a:ext>
                </a:extLst>
              </a:tr>
              <a:tr h="141796">
                <a:tc>
                  <a:txBody>
                    <a:bodyPr/>
                    <a:lstStyle/>
                    <a:p>
                      <a:pPr algn="ctr" fontAlgn="ctr"/>
                      <a:r>
                        <a:rPr lang="fr-FR" sz="900" b="1" i="0" u="none" strike="noStrike" dirty="0">
                          <a:solidFill>
                            <a:srgbClr val="000000"/>
                          </a:solidFill>
                          <a:latin typeface="+mj-lt"/>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CD/CI native </a:t>
                      </a:r>
                      <a:r>
                        <a:rPr lang="fr-FR" sz="900" b="0" i="0" u="none" strike="noStrike" dirty="0" err="1">
                          <a:solidFill>
                            <a:srgbClr val="000000"/>
                          </a:solidFill>
                          <a:effectLst/>
                          <a:latin typeface="+mj-lt"/>
                        </a:rPr>
                        <a:t>integration</a:t>
                      </a:r>
                      <a:r>
                        <a:rPr lang="fr-FR" sz="900" b="0" i="0" u="none" strike="noStrike" dirty="0">
                          <a:solidFill>
                            <a:srgbClr val="000000"/>
                          </a:solidFill>
                          <a:effectLst/>
                          <a:latin typeface="+mj-lt"/>
                        </a:rPr>
                        <a:t> (Jenkins</a:t>
                      </a:r>
                      <a:r>
                        <a:rPr lang="fr-FR" sz="900" b="0" i="0" u="none" strike="noStrike" baseline="0" dirty="0">
                          <a:solidFill>
                            <a:srgbClr val="000000"/>
                          </a:solidFill>
                          <a:effectLst/>
                          <a:latin typeface="+mj-lt"/>
                        </a:rPr>
                        <a:t> as a service)</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9344056"/>
                  </a:ext>
                </a:extLst>
              </a:tr>
              <a:tr h="141796">
                <a:tc>
                  <a:txBody>
                    <a:bodyPr/>
                    <a:lstStyle/>
                    <a:p>
                      <a:pPr algn="ctr" fontAlgn="ctr"/>
                      <a:r>
                        <a:rPr lang="fr-FR" sz="900" b="1" i="0" u="none" strike="noStrike" kern="1200" dirty="0">
                          <a:solidFill>
                            <a:srgbClr val="000000"/>
                          </a:solidFill>
                          <a:latin typeface="+mn-lt"/>
                          <a:ea typeface="+mn-ea"/>
                          <a:cs typeface="+mn-cs"/>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err="1">
                          <a:solidFill>
                            <a:srgbClr val="000000"/>
                          </a:solidFill>
                          <a:effectLst/>
                          <a:latin typeface="+mj-lt"/>
                        </a:rPr>
                        <a:t>Catalog</a:t>
                      </a:r>
                      <a:r>
                        <a:rPr lang="fr-FR" sz="900" b="0" i="0" u="none" strike="noStrike" dirty="0">
                          <a:solidFill>
                            <a:srgbClr val="000000"/>
                          </a:solidFill>
                          <a:effectLst/>
                          <a:latin typeface="+mj-lt"/>
                        </a:rPr>
                        <a:t> of application</a:t>
                      </a:r>
                      <a:r>
                        <a:rPr lang="fr-FR" sz="900" b="0" i="0" u="none" strike="noStrike" baseline="0" dirty="0">
                          <a:solidFill>
                            <a:srgbClr val="000000"/>
                          </a:solidFill>
                          <a:effectLst/>
                          <a:latin typeface="+mj-lt"/>
                        </a:rPr>
                        <a:t> </a:t>
                      </a:r>
                      <a:r>
                        <a:rPr lang="fr-FR" sz="900" b="0" i="0" u="none" strike="noStrike" baseline="0" dirty="0" err="1">
                          <a:solidFill>
                            <a:srgbClr val="000000"/>
                          </a:solidFill>
                          <a:effectLst/>
                          <a:latin typeface="+mj-lt"/>
                        </a:rPr>
                        <a:t>templates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lang="en-US" sz="900" b="0" i="0" u="none" strike="noStrike" kern="1200" dirty="0">
                        <a:solidFill>
                          <a:srgbClr val="000000"/>
                        </a:solidFill>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7045007"/>
                  </a:ext>
                </a:extLst>
              </a:tr>
              <a:tr h="141796">
                <a:tc>
                  <a:txBody>
                    <a:bodyPr/>
                    <a:lstStyle/>
                    <a:p>
                      <a:pPr algn="ctr" fontAlgn="ctr"/>
                      <a:r>
                        <a:rPr lang="fr-FR" sz="900" b="1" i="0" u="none" strike="noStrike" kern="1200" dirty="0">
                          <a:solidFill>
                            <a:srgbClr val="000000"/>
                          </a:solidFill>
                          <a:latin typeface="+mn-lt"/>
                          <a:ea typeface="+mn-ea"/>
                          <a:cs typeface="+mn-cs"/>
                        </a:rPr>
                        <a:t>UCP</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ctr"/>
                      <a:r>
                        <a:rPr lang="fr-FR" sz="900" b="0" i="0" u="none" strike="noStrike" dirty="0">
                          <a:solidFill>
                            <a:srgbClr val="000000"/>
                          </a:solidFill>
                          <a:effectLst/>
                          <a:latin typeface="+mj-lt"/>
                        </a:rPr>
                        <a:t>Full API set for </a:t>
                      </a:r>
                      <a:r>
                        <a:rPr lang="fr-FR" sz="900" b="0" i="0" u="none" strike="noStrike" dirty="0" err="1">
                          <a:solidFill>
                            <a:srgbClr val="000000"/>
                          </a:solidFill>
                          <a:effectLst/>
                          <a:latin typeface="+mj-lt"/>
                        </a:rPr>
                        <a:t>product</a:t>
                      </a:r>
                      <a:r>
                        <a:rPr lang="fr-FR" sz="900" b="0" i="0" u="none" strike="noStrike" baseline="0" dirty="0">
                          <a:solidFill>
                            <a:srgbClr val="000000"/>
                          </a:solidFill>
                          <a:effectLst/>
                          <a:latin typeface="+mj-lt"/>
                        </a:rPr>
                        <a:t> configuration and </a:t>
                      </a:r>
                      <a:r>
                        <a:rPr lang="fr-FR" sz="900" b="0" i="0" u="none" strike="noStrike" baseline="0" dirty="0" err="1">
                          <a:solidFill>
                            <a:srgbClr val="000000"/>
                          </a:solidFill>
                          <a:effectLst/>
                          <a:latin typeface="+mj-lt"/>
                        </a:rPr>
                        <a:t>operations</a:t>
                      </a:r>
                      <a:endParaRPr lang="en-US" sz="900" b="0" i="0" u="none" strike="noStrike" dirty="0">
                        <a:solidFill>
                          <a:srgbClr val="000000"/>
                        </a:solidFill>
                        <a:effectLst/>
                        <a:latin typeface="+mj-lt"/>
                      </a:endParaRPr>
                    </a:p>
                  </a:txBody>
                  <a:tcPr marL="6732" marR="6732" marT="67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sym typeface="Wingdings" panose="05000000000000000000" pitchFamily="2" charset="2"/>
                        </a:rPr>
                        <a:t></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schemeClr val="accent1"/>
                          </a:solidFill>
                          <a:effectLst/>
                          <a:uLnTx/>
                          <a:uFillTx/>
                          <a:latin typeface="+mn-lt"/>
                          <a:ea typeface="+mn-ea"/>
                          <a:cs typeface="+mn-cs"/>
                        </a:rPr>
                        <a:t>?</a:t>
                      </a:r>
                      <a:endParaRPr kumimoji="0" lang="en-US" sz="900" b="1" i="0" u="sng" strike="noStrike" kern="1200" cap="none" spc="0" normalizeH="0" baseline="0" noProof="0" dirty="0">
                        <a:ln>
                          <a:noFill/>
                        </a:ln>
                        <a:solidFill>
                          <a:schemeClr val="accent1"/>
                        </a:solidFill>
                        <a:effectLst/>
                        <a:uLnTx/>
                        <a:uFillTx/>
                        <a:latin typeface="+mn-lt"/>
                        <a:ea typeface="+mn-ea"/>
                        <a:cs typeface="+mn-cs"/>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900" b="1" i="0" u="none" strike="noStrike" dirty="0">
                          <a:solidFill>
                            <a:schemeClr val="accent4"/>
                          </a:solidFill>
                          <a:latin typeface="+mn-lt"/>
                          <a:sym typeface="Wingdings" panose="05000000000000000000" pitchFamily="2" charset="2"/>
                        </a:rPr>
                        <a:t></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1" i="0" u="none" strike="noStrike" dirty="0">
                          <a:solidFill>
                            <a:schemeClr val="accent4"/>
                          </a:solidFill>
                          <a:latin typeface="+mn-lt"/>
                          <a:sym typeface="Wingdings" panose="05000000000000000000" pitchFamily="2" charset="2"/>
                        </a:rPr>
                        <a:t></a:t>
                      </a:r>
                      <a:endParaRPr lang="en-US" sz="900" b="1" i="0" u="none" strike="noStrike" dirty="0">
                        <a:solidFill>
                          <a:srgbClr val="000000"/>
                        </a:solidFill>
                        <a:latin typeface="+mj-lt"/>
                      </a:endParaRPr>
                    </a:p>
                  </a:txBody>
                  <a:tcPr marL="3987" marR="3987" marT="3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837278"/>
                  </a:ext>
                </a:extLst>
              </a:tr>
            </a:tbl>
          </a:graphicData>
        </a:graphic>
      </p:graphicFrame>
    </p:spTree>
    <p:extLst>
      <p:ext uri="{BB962C8B-B14F-4D97-AF65-F5344CB8AC3E}">
        <p14:creationId xmlns:p14="http://schemas.microsoft.com/office/powerpoint/2010/main" val="286874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Titre 1"/>
          <p:cNvSpPr>
            <a:spLocks noGrp="1"/>
          </p:cNvSpPr>
          <p:nvPr>
            <p:ph type="title"/>
          </p:nvPr>
        </p:nvSpPr>
        <p:spPr>
          <a:xfrm>
            <a:off x="603647" y="41274"/>
            <a:ext cx="7624500" cy="288000"/>
          </a:xfrm>
        </p:spPr>
        <p:txBody>
          <a:bodyPr/>
          <a:lstStyle/>
          <a:p>
            <a:r>
              <a:rPr lang="fr-FR" dirty="0"/>
              <a:t>Key messages</a:t>
            </a:r>
          </a:p>
        </p:txBody>
      </p:sp>
      <p:sp>
        <p:nvSpPr>
          <p:cNvPr id="61" name="Titre 1"/>
          <p:cNvSpPr txBox="1">
            <a:spLocks/>
          </p:cNvSpPr>
          <p:nvPr/>
        </p:nvSpPr>
        <p:spPr>
          <a:xfrm>
            <a:off x="605215" y="288140"/>
            <a:ext cx="7624500" cy="288000"/>
          </a:xfrm>
          <a:prstGeom prst="rect">
            <a:avLst/>
          </a:prstGeom>
        </p:spPr>
        <p:txBody>
          <a:bodyPr vert="horz" lIns="0" tIns="0" rIns="0" bIns="0" rtlCol="0" anchor="b">
            <a:noAutofit/>
          </a:bodyPr>
          <a:lstStyle/>
          <a:p>
            <a:pPr marL="0" marR="0" lvl="0" indent="0" algn="l" defTabSz="914400" rtl="0" eaLnBrk="1" fontAlgn="base" latinLnBrk="0" hangingPunct="1">
              <a:lnSpc>
                <a:spcPct val="90000"/>
              </a:lnSpc>
              <a:spcBef>
                <a:spcPct val="0"/>
              </a:spcBef>
              <a:spcAft>
                <a:spcPct val="0"/>
              </a:spcAft>
              <a:buClrTx/>
              <a:buSzTx/>
              <a:buFontTx/>
              <a:buNone/>
              <a:tabLst/>
              <a:defRPr/>
            </a:pPr>
            <a:r>
              <a:rPr lang="fr-FR" sz="1600" cap="all" dirty="0">
                <a:solidFill>
                  <a:schemeClr val="tx1">
                    <a:lumMod val="50000"/>
                    <a:lumOff val="50000"/>
                  </a:schemeClr>
                </a:solidFill>
                <a:latin typeface="Calibri" pitchFamily="34" charset="0"/>
                <a:ea typeface="+mj-ea"/>
                <a:cs typeface="Calibri" pitchFamily="34" charset="0"/>
              </a:rPr>
              <a:t>Complementary requirements</a:t>
            </a:r>
            <a:endParaRPr kumimoji="0" lang="fr-FR" sz="1600" i="0" u="none" strike="noStrike" kern="1200" cap="all" spc="0" normalizeH="0" baseline="0" noProof="0" dirty="0">
              <a:ln>
                <a:noFill/>
              </a:ln>
              <a:solidFill>
                <a:schemeClr val="tx1">
                  <a:lumMod val="50000"/>
                  <a:lumOff val="50000"/>
                </a:schemeClr>
              </a:solidFill>
              <a:effectLst/>
              <a:uLnTx/>
              <a:uFillTx/>
              <a:latin typeface="Calibri" pitchFamily="34" charset="0"/>
              <a:ea typeface="+mj-ea"/>
              <a:cs typeface="Calibri" pitchFamily="34" charset="0"/>
            </a:endParaRPr>
          </a:p>
        </p:txBody>
      </p:sp>
      <p:sp>
        <p:nvSpPr>
          <p:cNvPr id="60" name="Rounded Rectangle 59"/>
          <p:cNvSpPr/>
          <p:nvPr/>
        </p:nvSpPr>
        <p:spPr>
          <a:xfrm>
            <a:off x="247650" y="868242"/>
            <a:ext cx="9266717" cy="5437308"/>
          </a:xfrm>
          <a:prstGeom prst="roundRect">
            <a:avLst/>
          </a:prstGeom>
          <a:gradFill>
            <a:gsLst>
              <a:gs pos="0">
                <a:srgbClr val="5E9EFF">
                  <a:alpha val="23000"/>
                </a:srgbClr>
              </a:gs>
              <a:gs pos="39999">
                <a:srgbClr val="85C2FF"/>
              </a:gs>
              <a:gs pos="70000">
                <a:srgbClr val="C4D6EB"/>
              </a:gs>
              <a:gs pos="100000">
                <a:srgbClr val="FFEBFA"/>
              </a:gs>
            </a:gsLst>
            <a:lin ang="5400000" scaled="0"/>
          </a:gra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endParaRPr>
          </a:p>
          <a:p>
            <a:endParaRPr lang="fr-FR" sz="1200" dirty="0">
              <a:solidFill>
                <a:schemeClr val="tx1"/>
              </a:solidFill>
            </a:endParaRPr>
          </a:p>
          <a:p>
            <a:endParaRPr lang="fr-FR" sz="1200" dirty="0">
              <a:solidFill>
                <a:schemeClr val="tx1"/>
              </a:solidFill>
            </a:endParaRPr>
          </a:p>
          <a:p>
            <a:endParaRPr lang="fr-FR" sz="1200" dirty="0">
              <a:solidFill>
                <a:srgbClr val="0070C0"/>
              </a:solidFill>
            </a:endParaRPr>
          </a:p>
          <a:p>
            <a:endParaRPr lang="fr-FR" sz="1200" dirty="0">
              <a:solidFill>
                <a:srgbClr val="0070C0"/>
              </a:solidFill>
            </a:endParaRPr>
          </a:p>
          <a:p>
            <a:endParaRPr lang="fr-FR" sz="1200" dirty="0">
              <a:solidFill>
                <a:srgbClr val="0070C0"/>
              </a:solidFill>
            </a:endParaRPr>
          </a:p>
          <a:p>
            <a:endParaRPr lang="fr-FR" sz="1200" dirty="0">
              <a:solidFill>
                <a:srgbClr val="0070C0"/>
              </a:solidFill>
            </a:endParaRPr>
          </a:p>
          <a:p>
            <a:r>
              <a:rPr lang="fr-FR" sz="1200" dirty="0">
                <a:solidFill>
                  <a:srgbClr val="0070C0"/>
                </a:solidFill>
              </a:rPr>
              <a:t>Planning extremely tight for 2017!</a:t>
            </a:r>
          </a:p>
          <a:p>
            <a:endParaRPr lang="fr-FR" sz="1200" dirty="0">
              <a:solidFill>
                <a:srgbClr val="0070C0"/>
              </a:solidFill>
            </a:endParaRPr>
          </a:p>
          <a:p>
            <a:endParaRPr lang="fr-FR" sz="1200" dirty="0">
              <a:solidFill>
                <a:srgbClr val="0070C0"/>
              </a:solidFill>
            </a:endParaRPr>
          </a:p>
          <a:p>
            <a:r>
              <a:rPr lang="fr-FR" sz="1200" dirty="0">
                <a:solidFill>
                  <a:schemeClr val="tx1"/>
                </a:solidFill>
              </a:rPr>
              <a:t>	</a:t>
            </a:r>
            <a:r>
              <a:rPr lang="fr-FR" sz="1200" u="sng" dirty="0">
                <a:solidFill>
                  <a:schemeClr val="tx1"/>
                </a:solidFill>
              </a:rPr>
              <a:t>Prerequisites to reach our 2017 objectives:</a:t>
            </a:r>
          </a:p>
          <a:p>
            <a:endParaRPr lang="fr-FR" sz="1200" dirty="0">
              <a:solidFill>
                <a:schemeClr val="tx1"/>
              </a:solidFill>
            </a:endParaRPr>
          </a:p>
          <a:p>
            <a:pPr lvl="2">
              <a:buFont typeface="Wingdings" pitchFamily="2" charset="2"/>
              <a:buChar char="q"/>
            </a:pPr>
            <a:r>
              <a:rPr lang="fr-FR" sz="1200" dirty="0">
                <a:solidFill>
                  <a:schemeClr val="tx1"/>
                </a:solidFill>
              </a:rPr>
              <a:t>Delivery on time for the next Docker Datacenter release on Q1 2017. Begining of Q1wished to secure our roadmap. </a:t>
            </a:r>
          </a:p>
          <a:p>
            <a:pPr lvl="2">
              <a:buFont typeface="Wingdings" pitchFamily="2" charset="2"/>
              <a:buChar char="q"/>
            </a:pPr>
            <a:endParaRPr lang="fr-FR" sz="1200" dirty="0">
              <a:solidFill>
                <a:schemeClr val="tx1"/>
              </a:solidFill>
            </a:endParaRPr>
          </a:p>
          <a:p>
            <a:pPr lvl="2">
              <a:buFont typeface="Wingdings" pitchFamily="2" charset="2"/>
              <a:buChar char="q"/>
            </a:pPr>
            <a:r>
              <a:rPr lang="fr-FR" sz="1200" dirty="0">
                <a:solidFill>
                  <a:schemeClr val="tx1"/>
                </a:solidFill>
              </a:rPr>
              <a:t>Required  detailed specifications  regarding next release on Q1 2017.</a:t>
            </a:r>
          </a:p>
          <a:p>
            <a:pPr lvl="2"/>
            <a:endParaRPr lang="fr-FR" sz="1200" dirty="0">
              <a:solidFill>
                <a:schemeClr val="tx1"/>
              </a:solidFill>
            </a:endParaRPr>
          </a:p>
          <a:p>
            <a:pPr lvl="2">
              <a:buFont typeface="Wingdings" pitchFamily="2" charset="2"/>
              <a:buChar char="q"/>
            </a:pPr>
            <a:r>
              <a:rPr lang="fr-FR" sz="1200" dirty="0">
                <a:solidFill>
                  <a:schemeClr val="tx1"/>
                </a:solidFill>
              </a:rPr>
              <a:t> Hard waitings for stability + none regression regarding next DDC version = key factor.</a:t>
            </a:r>
          </a:p>
          <a:p>
            <a:pPr lvl="1"/>
            <a:endParaRPr lang="fr-FR" sz="1200" dirty="0">
              <a:solidFill>
                <a:schemeClr val="tx1"/>
              </a:solidFill>
            </a:endParaRPr>
          </a:p>
          <a:p>
            <a:pPr lvl="2">
              <a:buFont typeface="Wingdings" pitchFamily="2" charset="2"/>
              <a:buChar char="q"/>
            </a:pPr>
            <a:r>
              <a:rPr lang="fr-FR" sz="1200" dirty="0">
                <a:solidFill>
                  <a:schemeClr val="tx1"/>
                </a:solidFill>
              </a:rPr>
              <a:t> Strong reactivity from Docker engineering required for all our requests at the begining of 2017.</a:t>
            </a:r>
          </a:p>
          <a:p>
            <a:pPr lvl="2"/>
            <a:endParaRPr lang="fr-FR" sz="1200" dirty="0">
              <a:solidFill>
                <a:schemeClr val="tx1"/>
              </a:solidFill>
            </a:endParaRPr>
          </a:p>
          <a:p>
            <a:pPr lvl="2">
              <a:buFont typeface="Wingdings" pitchFamily="2" charset="2"/>
              <a:buChar char="q"/>
            </a:pPr>
            <a:r>
              <a:rPr lang="fr-FR" sz="1200" dirty="0">
                <a:solidFill>
                  <a:schemeClr val="tx1"/>
                </a:solidFill>
              </a:rPr>
              <a:t> Retro compatibility of next release with previous installation required avoiding installation from scrash.</a:t>
            </a:r>
          </a:p>
          <a:p>
            <a:pPr lvl="2"/>
            <a:endParaRPr lang="fr-FR" sz="1200" u="sng" dirty="0">
              <a:solidFill>
                <a:schemeClr val="tx1"/>
              </a:solidFill>
            </a:endParaRPr>
          </a:p>
          <a:p>
            <a:r>
              <a:rPr lang="fr-FR" sz="1200" dirty="0">
                <a:solidFill>
                  <a:schemeClr val="tx1"/>
                </a:solidFill>
              </a:rPr>
              <a:t>	</a:t>
            </a:r>
            <a:endParaRPr lang="fr-FR" sz="1200" u="sng" dirty="0">
              <a:solidFill>
                <a:schemeClr val="tx1"/>
              </a:solidFill>
            </a:endParaRPr>
          </a:p>
          <a:p>
            <a:endParaRPr lang="fr-FR" sz="1200" u="sng" dirty="0">
              <a:solidFill>
                <a:schemeClr val="tx1"/>
              </a:solidFill>
            </a:endParaRPr>
          </a:p>
          <a:p>
            <a:r>
              <a:rPr lang="fr-FR" sz="1200" dirty="0">
                <a:solidFill>
                  <a:schemeClr val="tx1"/>
                </a:solidFill>
              </a:rPr>
              <a:t>	</a:t>
            </a:r>
            <a:r>
              <a:rPr lang="fr-FR" sz="1200" u="sng" dirty="0">
                <a:solidFill>
                  <a:schemeClr val="tx1"/>
                </a:solidFill>
              </a:rPr>
              <a:t>Strategy clearification / vision asked</a:t>
            </a:r>
          </a:p>
          <a:p>
            <a:pPr lvl="1"/>
            <a:endParaRPr lang="fr-FR" sz="1200" dirty="0">
              <a:solidFill>
                <a:schemeClr val="tx1"/>
              </a:solidFill>
            </a:endParaRPr>
          </a:p>
          <a:p>
            <a:pPr lvl="2">
              <a:buFont typeface="Wingdings" pitchFamily="2" charset="2"/>
              <a:buChar char="q"/>
            </a:pPr>
            <a:r>
              <a:rPr lang="fr-FR" sz="1200" dirty="0">
                <a:solidFill>
                  <a:schemeClr val="tx1"/>
                </a:solidFill>
              </a:rPr>
              <a:t> Some acquisitions have juste been done by Docker on some societies specialized on storage (Infinit). Does   Docker intend to do the same thing for monitoring (Coscale)… =&gt; Do we have to wait for future native functionalities ? Should we get to external solutions right now.</a:t>
            </a:r>
          </a:p>
          <a:p>
            <a:r>
              <a:rPr lang="fr-FR" sz="1200" dirty="0">
                <a:solidFill>
                  <a:schemeClr val="tx1"/>
                </a:solidFill>
              </a:rPr>
              <a:t>	</a:t>
            </a:r>
          </a:p>
          <a:p>
            <a:pPr lvl="2">
              <a:buFont typeface="Wingdings" pitchFamily="2" charset="2"/>
              <a:buChar char="q"/>
            </a:pPr>
            <a:r>
              <a:rPr lang="fr-FR" sz="1200" dirty="0">
                <a:solidFill>
                  <a:schemeClr val="tx1"/>
                </a:solidFill>
              </a:rPr>
              <a:t>What ‘s Docker strategic position / vision to be differentiated regarding some other challenging solutions as Openshift + Kubernetes, Blox (AWS)…</a:t>
            </a:r>
          </a:p>
          <a:p>
            <a:endParaRPr lang="fr-FR" sz="1200" dirty="0">
              <a:solidFill>
                <a:schemeClr val="tx1"/>
              </a:solidFill>
            </a:endParaRPr>
          </a:p>
          <a:p>
            <a:r>
              <a:rPr lang="fr-FR" sz="1200" dirty="0">
                <a:solidFill>
                  <a:schemeClr val="tx1"/>
                </a:solidFill>
              </a:rPr>
              <a:t>. </a:t>
            </a:r>
          </a:p>
          <a:p>
            <a:endParaRPr lang="fr-FR" sz="1200" dirty="0">
              <a:solidFill>
                <a:schemeClr val="tx1"/>
              </a:solidFill>
            </a:endParaRPr>
          </a:p>
          <a:p>
            <a:endParaRPr lang="fr-FR" sz="1200" dirty="0">
              <a:solidFill>
                <a:schemeClr val="tx1"/>
              </a:solidFill>
            </a:endParaRPr>
          </a:p>
          <a:p>
            <a:endParaRPr lang="fr-FR" sz="1200" dirty="0">
              <a:solidFill>
                <a:schemeClr val="tx1"/>
              </a:solidFill>
            </a:endParaRPr>
          </a:p>
          <a:p>
            <a:endParaRPr lang="en-US" sz="1200"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504826" y="1728789"/>
            <a:ext cx="792512" cy="700086"/>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5009" y="4629151"/>
            <a:ext cx="802766" cy="661620"/>
          </a:xfrm>
          <a:prstGeom prst="rect">
            <a:avLst/>
          </a:prstGeom>
          <a:noFill/>
          <a:ln w="9525">
            <a:noFill/>
            <a:miter lim="800000"/>
            <a:headEnd/>
            <a:tailEnd/>
          </a:ln>
        </p:spPr>
      </p:pic>
    </p:spTree>
    <p:extLst>
      <p:ext uri="{BB962C8B-B14F-4D97-AF65-F5344CB8AC3E}">
        <p14:creationId xmlns:p14="http://schemas.microsoft.com/office/powerpoint/2010/main" val="356836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APPENDICE</a:t>
            </a:r>
            <a:endParaRPr lang="en-US" dirty="0"/>
          </a:p>
        </p:txBody>
      </p:sp>
    </p:spTree>
    <p:extLst>
      <p:ext uri="{BB962C8B-B14F-4D97-AF65-F5344CB8AC3E}">
        <p14:creationId xmlns:p14="http://schemas.microsoft.com/office/powerpoint/2010/main" val="57000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Espace réservé du numéro de diapositive 3"/>
          <p:cNvSpPr txBox="1">
            <a:spLocks noGrp="1"/>
          </p:cNvSpPr>
          <p:nvPr/>
        </p:nvSpPr>
        <p:spPr bwMode="gray">
          <a:xfrm>
            <a:off x="9626626" y="6596063"/>
            <a:ext cx="381794" cy="304800"/>
          </a:xfrm>
          <a:prstGeom prst="rect">
            <a:avLst/>
          </a:prstGeom>
          <a:noFill/>
          <a:ln w="9525">
            <a:noFill/>
            <a:miter lim="800000"/>
            <a:headEnd/>
            <a:tailEnd/>
          </a:ln>
        </p:spPr>
        <p:txBody>
          <a:bodyPr lIns="0" tIns="0" rIns="0" bIns="0" anchor="ctr" anchorCtr="1"/>
          <a:lstStyle/>
          <a:p>
            <a:pPr algn="r" eaLnBrk="0" hangingPunct="0"/>
            <a:fld id="{181798C9-15B0-49D0-9FBD-4BEB36B0C7E8}" type="slidenum">
              <a:rPr lang="fr-FR" sz="1200" b="1">
                <a:solidFill>
                  <a:schemeClr val="bg1"/>
                </a:solidFill>
              </a:rPr>
              <a:pPr algn="r" eaLnBrk="0" hangingPunct="0"/>
              <a:t>8</a:t>
            </a:fld>
            <a:endParaRPr lang="fr-FR" sz="1200" b="1">
              <a:solidFill>
                <a:schemeClr val="bg1"/>
              </a:solidFill>
            </a:endParaRPr>
          </a:p>
        </p:txBody>
      </p:sp>
      <p:sp>
        <p:nvSpPr>
          <p:cNvPr id="21508" name="Rectangle 7"/>
          <p:cNvSpPr>
            <a:spLocks noChangeArrowheads="1"/>
          </p:cNvSpPr>
          <p:nvPr/>
        </p:nvSpPr>
        <p:spPr bwMode="gray">
          <a:xfrm>
            <a:off x="9188079" y="6416676"/>
            <a:ext cx="390392" cy="441325"/>
          </a:xfrm>
          <a:prstGeom prst="rect">
            <a:avLst/>
          </a:prstGeom>
          <a:noFill/>
          <a:ln w="9525">
            <a:noFill/>
            <a:miter lim="800000"/>
            <a:headEnd/>
            <a:tailEnd/>
          </a:ln>
        </p:spPr>
        <p:txBody>
          <a:bodyPr lIns="0" tIns="0" rIns="0" bIns="0"/>
          <a:lstStyle/>
          <a:p>
            <a:pPr algn="r"/>
            <a:r>
              <a:rPr lang="fr-FR" sz="800" b="1"/>
              <a:t>P.</a:t>
            </a:r>
            <a:fld id="{8F4C2396-460E-4B92-973F-0C2B10C87F89}" type="slidenum">
              <a:rPr lang="fr-FR" sz="800" b="1"/>
              <a:pPr algn="r"/>
              <a:t>8</a:t>
            </a:fld>
            <a:endParaRPr lang="fr-FR" sz="800" b="1"/>
          </a:p>
        </p:txBody>
      </p:sp>
      <p:sp>
        <p:nvSpPr>
          <p:cNvPr id="21509" name="Espace réservé du numéro de diapositive 45"/>
          <p:cNvSpPr txBox="1">
            <a:spLocks noGrp="1"/>
          </p:cNvSpPr>
          <p:nvPr/>
        </p:nvSpPr>
        <p:spPr bwMode="gray">
          <a:xfrm>
            <a:off x="9188079" y="6416676"/>
            <a:ext cx="390392" cy="441325"/>
          </a:xfrm>
          <a:prstGeom prst="rect">
            <a:avLst/>
          </a:prstGeom>
          <a:noFill/>
          <a:ln w="9525">
            <a:noFill/>
            <a:miter lim="800000"/>
            <a:headEnd/>
            <a:tailEnd/>
          </a:ln>
        </p:spPr>
        <p:txBody>
          <a:bodyPr lIns="0" tIns="0" rIns="0" bIns="0"/>
          <a:lstStyle/>
          <a:p>
            <a:pPr algn="r"/>
            <a:r>
              <a:rPr lang="en-US" sz="800" b="1"/>
              <a:t>P.</a:t>
            </a:r>
            <a:fld id="{3560CE15-9F0A-4E8E-BD0F-B7E1BBBD39B2}" type="slidenum">
              <a:rPr lang="en-US" sz="800" b="1"/>
              <a:pPr algn="r"/>
              <a:t>8</a:t>
            </a:fld>
            <a:endParaRPr lang="en-US" sz="800" b="1"/>
          </a:p>
        </p:txBody>
      </p:sp>
      <p:sp>
        <p:nvSpPr>
          <p:cNvPr id="10" name="Line 41"/>
          <p:cNvSpPr>
            <a:spLocks noChangeShapeType="1"/>
          </p:cNvSpPr>
          <p:nvPr/>
        </p:nvSpPr>
        <p:spPr bwMode="auto">
          <a:xfrm flipV="1">
            <a:off x="7572751" y="973983"/>
            <a:ext cx="0" cy="4968875"/>
          </a:xfrm>
          <a:prstGeom prst="line">
            <a:avLst/>
          </a:prstGeom>
          <a:noFill/>
          <a:ln w="6350">
            <a:solidFill>
              <a:schemeClr val="accent2"/>
            </a:solidFill>
            <a:round/>
            <a:headEnd/>
            <a:tailEnd/>
          </a:ln>
        </p:spPr>
        <p:txBody>
          <a:bodyPr wrap="none"/>
          <a:lstStyle/>
          <a:p>
            <a:endParaRPr lang="en-US"/>
          </a:p>
        </p:txBody>
      </p:sp>
      <p:sp>
        <p:nvSpPr>
          <p:cNvPr id="11" name="Line 41"/>
          <p:cNvSpPr>
            <a:spLocks noChangeShapeType="1"/>
          </p:cNvSpPr>
          <p:nvPr/>
        </p:nvSpPr>
        <p:spPr bwMode="auto">
          <a:xfrm flipV="1">
            <a:off x="6657381" y="972751"/>
            <a:ext cx="0" cy="4968875"/>
          </a:xfrm>
          <a:prstGeom prst="line">
            <a:avLst/>
          </a:prstGeom>
          <a:noFill/>
          <a:ln w="6350">
            <a:solidFill>
              <a:schemeClr val="accent2"/>
            </a:solidFill>
            <a:round/>
            <a:headEnd/>
            <a:tailEnd/>
          </a:ln>
        </p:spPr>
        <p:txBody>
          <a:bodyPr wrap="none"/>
          <a:lstStyle/>
          <a:p>
            <a:endParaRPr lang="en-US"/>
          </a:p>
        </p:txBody>
      </p:sp>
      <p:sp>
        <p:nvSpPr>
          <p:cNvPr id="14" name="Line 41"/>
          <p:cNvSpPr>
            <a:spLocks noChangeShapeType="1"/>
          </p:cNvSpPr>
          <p:nvPr/>
        </p:nvSpPr>
        <p:spPr bwMode="auto">
          <a:xfrm flipV="1">
            <a:off x="4829264" y="1002913"/>
            <a:ext cx="0" cy="4968875"/>
          </a:xfrm>
          <a:prstGeom prst="line">
            <a:avLst/>
          </a:prstGeom>
          <a:noFill/>
          <a:ln w="6350">
            <a:solidFill>
              <a:schemeClr val="accent2"/>
            </a:solidFill>
            <a:round/>
            <a:headEnd/>
            <a:tailEnd/>
          </a:ln>
          <a:effectLst/>
        </p:spPr>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15" name="Line 41"/>
          <p:cNvSpPr>
            <a:spLocks noChangeShapeType="1"/>
          </p:cNvSpPr>
          <p:nvPr/>
        </p:nvSpPr>
        <p:spPr bwMode="auto">
          <a:xfrm flipV="1">
            <a:off x="5743760" y="1017200"/>
            <a:ext cx="0" cy="4945063"/>
          </a:xfrm>
          <a:prstGeom prst="line">
            <a:avLst/>
          </a:prstGeom>
          <a:noFill/>
          <a:ln w="6350">
            <a:solidFill>
              <a:schemeClr val="accent2"/>
            </a:solidFill>
            <a:round/>
            <a:headEnd/>
            <a:tailEnd/>
          </a:ln>
          <a:effectLst/>
        </p:spPr>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16" name="Line 41"/>
          <p:cNvSpPr>
            <a:spLocks noChangeShapeType="1"/>
          </p:cNvSpPr>
          <p:nvPr/>
        </p:nvSpPr>
        <p:spPr bwMode="auto">
          <a:xfrm flipV="1">
            <a:off x="3870243" y="990213"/>
            <a:ext cx="0" cy="4941887"/>
          </a:xfrm>
          <a:prstGeom prst="line">
            <a:avLst/>
          </a:prstGeom>
          <a:noFill/>
          <a:ln w="6350">
            <a:solidFill>
              <a:schemeClr val="accent2"/>
            </a:solidFill>
            <a:round/>
            <a:headEnd/>
            <a:tailEnd/>
          </a:ln>
          <a:effectLst/>
        </p:spPr>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17" name="Line 41"/>
          <p:cNvSpPr>
            <a:spLocks noChangeShapeType="1"/>
          </p:cNvSpPr>
          <p:nvPr/>
        </p:nvSpPr>
        <p:spPr bwMode="auto">
          <a:xfrm flipV="1">
            <a:off x="3000272" y="994976"/>
            <a:ext cx="0" cy="4976813"/>
          </a:xfrm>
          <a:prstGeom prst="line">
            <a:avLst/>
          </a:prstGeom>
          <a:noFill/>
          <a:ln w="6350">
            <a:solidFill>
              <a:schemeClr val="accent2"/>
            </a:solidFill>
            <a:round/>
            <a:headEnd/>
            <a:tailEnd/>
          </a:ln>
          <a:effectLst/>
        </p:spPr>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18" name="Line 41"/>
          <p:cNvSpPr>
            <a:spLocks noChangeShapeType="1"/>
          </p:cNvSpPr>
          <p:nvPr/>
        </p:nvSpPr>
        <p:spPr bwMode="auto">
          <a:xfrm flipV="1">
            <a:off x="3247919" y="1031488"/>
            <a:ext cx="0" cy="4968875"/>
          </a:xfrm>
          <a:prstGeom prst="line">
            <a:avLst/>
          </a:prstGeom>
          <a:noFill/>
          <a:ln w="6350">
            <a:noFill/>
            <a:round/>
            <a:headEnd/>
            <a:tailEnd/>
          </a:ln>
          <a:effectLst/>
        </p:spPr>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19" name="Line 11"/>
          <p:cNvSpPr>
            <a:spLocks noChangeShapeType="1"/>
          </p:cNvSpPr>
          <p:nvPr/>
        </p:nvSpPr>
        <p:spPr bwMode="auto">
          <a:xfrm flipV="1">
            <a:off x="-401" y="6130951"/>
            <a:ext cx="9789054" cy="34925"/>
          </a:xfrm>
          <a:prstGeom prst="line">
            <a:avLst/>
          </a:prstGeom>
          <a:noFill/>
          <a:ln w="6350">
            <a:solidFill>
              <a:schemeClr val="accent2"/>
            </a:solidFill>
            <a:round/>
            <a:headEnd/>
            <a:tailEnd type="triangle" w="med" len="med"/>
          </a:ln>
          <a:effectLst/>
        </p:spPr>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20" name="Line 16"/>
          <p:cNvSpPr>
            <a:spLocks noChangeShapeType="1"/>
          </p:cNvSpPr>
          <p:nvPr/>
        </p:nvSpPr>
        <p:spPr bwMode="auto">
          <a:xfrm flipH="1" flipV="1">
            <a:off x="245163" y="985450"/>
            <a:ext cx="3440" cy="4986338"/>
          </a:xfrm>
          <a:prstGeom prst="line">
            <a:avLst/>
          </a:prstGeom>
          <a:ln>
            <a:solidFill>
              <a:schemeClr val="accent3">
                <a:lumMod val="85000"/>
              </a:schemeClr>
            </a:solidFill>
            <a:headEnd/>
            <a:tailEnd/>
          </a:ln>
        </p:spPr>
        <p:style>
          <a:lnRef idx="1">
            <a:schemeClr val="accent1"/>
          </a:lnRef>
          <a:fillRef idx="0">
            <a:schemeClr val="accent1"/>
          </a:fillRef>
          <a:effectRef idx="0">
            <a:schemeClr val="accent1"/>
          </a:effectRef>
          <a:fontRef idx="minor">
            <a:schemeClr val="tx1"/>
          </a:fontRef>
        </p:style>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21" name="Line 17"/>
          <p:cNvSpPr>
            <a:spLocks noChangeShapeType="1"/>
          </p:cNvSpPr>
          <p:nvPr/>
        </p:nvSpPr>
        <p:spPr bwMode="auto">
          <a:xfrm flipH="1" flipV="1">
            <a:off x="1171281" y="985451"/>
            <a:ext cx="0" cy="4976813"/>
          </a:xfrm>
          <a:prstGeom prst="line">
            <a:avLst/>
          </a:prstGeom>
          <a:noFill/>
          <a:ln w="6350">
            <a:solidFill>
              <a:schemeClr val="accent2"/>
            </a:solidFill>
            <a:round/>
            <a:headEnd/>
            <a:tailEnd/>
          </a:ln>
          <a:effectLst/>
        </p:spPr>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22" name="Line 19"/>
          <p:cNvSpPr>
            <a:spLocks noChangeShapeType="1"/>
          </p:cNvSpPr>
          <p:nvPr/>
        </p:nvSpPr>
        <p:spPr bwMode="auto">
          <a:xfrm flipV="1">
            <a:off x="2085776" y="985450"/>
            <a:ext cx="0" cy="4986338"/>
          </a:xfrm>
          <a:prstGeom prst="line">
            <a:avLst/>
          </a:prstGeom>
          <a:noFill/>
          <a:ln w="6350">
            <a:solidFill>
              <a:schemeClr val="accent2"/>
            </a:solidFill>
            <a:round/>
            <a:headEnd/>
            <a:tailEnd/>
          </a:ln>
          <a:effectLst/>
        </p:spPr>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23" name="Line 21"/>
          <p:cNvSpPr>
            <a:spLocks noChangeShapeType="1"/>
          </p:cNvSpPr>
          <p:nvPr/>
        </p:nvSpPr>
        <p:spPr bwMode="auto">
          <a:xfrm flipV="1">
            <a:off x="23309" y="966400"/>
            <a:ext cx="9672108" cy="39688"/>
          </a:xfrm>
          <a:prstGeom prst="line">
            <a:avLst/>
          </a:prstGeom>
          <a:noFill/>
          <a:ln w="6350">
            <a:solidFill>
              <a:schemeClr val="accent2"/>
            </a:solidFill>
            <a:round/>
            <a:headEnd/>
            <a:tailEnd type="triangle" w="med" len="med"/>
          </a:ln>
          <a:effectLst/>
        </p:spPr>
        <p:txBody>
          <a:bodyPr wrap="none"/>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b="1" dirty="0">
              <a:latin typeface="+mn-lt"/>
            </a:endParaRPr>
          </a:p>
        </p:txBody>
      </p:sp>
      <p:sp>
        <p:nvSpPr>
          <p:cNvPr id="38" name="Line 41"/>
          <p:cNvSpPr>
            <a:spLocks noChangeShapeType="1"/>
          </p:cNvSpPr>
          <p:nvPr/>
        </p:nvSpPr>
        <p:spPr bwMode="auto">
          <a:xfrm flipV="1">
            <a:off x="8487247" y="969837"/>
            <a:ext cx="0" cy="4968875"/>
          </a:xfrm>
          <a:prstGeom prst="line">
            <a:avLst/>
          </a:prstGeom>
          <a:noFill/>
          <a:ln w="6350">
            <a:solidFill>
              <a:schemeClr val="accent2"/>
            </a:solidFill>
            <a:round/>
            <a:headEnd/>
            <a:tailEnd/>
          </a:ln>
        </p:spPr>
        <p:txBody>
          <a:bodyPr wrap="none"/>
          <a:lstStyle/>
          <a:p>
            <a:endParaRPr lang="en-US"/>
          </a:p>
        </p:txBody>
      </p:sp>
      <p:sp>
        <p:nvSpPr>
          <p:cNvPr id="73" name="Right Arrow 83"/>
          <p:cNvSpPr>
            <a:spLocks noChangeArrowheads="1"/>
          </p:cNvSpPr>
          <p:nvPr/>
        </p:nvSpPr>
        <p:spPr bwMode="auto">
          <a:xfrm rot="5400000">
            <a:off x="7173568" y="3305185"/>
            <a:ext cx="5327650" cy="154781"/>
          </a:xfrm>
          <a:prstGeom prst="rightArrow">
            <a:avLst>
              <a:gd name="adj1" fmla="val 50000"/>
              <a:gd name="adj2" fmla="val 50409"/>
            </a:avLst>
          </a:prstGeom>
          <a:solidFill>
            <a:srgbClr val="E60028">
              <a:alpha val="39999"/>
            </a:srgbClr>
          </a:solidFill>
          <a:ln w="9525" algn="ctr">
            <a:solidFill>
              <a:srgbClr val="000000"/>
            </a:solidFill>
            <a:round/>
            <a:headEnd/>
            <a:tailEnd/>
          </a:ln>
        </p:spPr>
        <p:txBody>
          <a:bodyPr wrap="none" lIns="0" tIns="0" rIns="0" bIns="0" anchor="ctr"/>
          <a:lstStyle/>
          <a:p>
            <a:pPr algn="ctr"/>
            <a:endParaRPr lang="en-US"/>
          </a:p>
        </p:txBody>
      </p:sp>
      <p:sp>
        <p:nvSpPr>
          <p:cNvPr id="74" name="Line 41"/>
          <p:cNvSpPr>
            <a:spLocks noChangeShapeType="1"/>
          </p:cNvSpPr>
          <p:nvPr/>
        </p:nvSpPr>
        <p:spPr bwMode="auto">
          <a:xfrm flipV="1">
            <a:off x="9401743" y="977297"/>
            <a:ext cx="0" cy="4968875"/>
          </a:xfrm>
          <a:prstGeom prst="line">
            <a:avLst/>
          </a:prstGeom>
          <a:noFill/>
          <a:ln w="6350">
            <a:solidFill>
              <a:schemeClr val="accent2"/>
            </a:solidFill>
            <a:round/>
            <a:headEnd/>
            <a:tailEnd/>
          </a:ln>
        </p:spPr>
        <p:txBody>
          <a:bodyPr wrap="none"/>
          <a:lstStyle/>
          <a:p>
            <a:endParaRPr lang="en-US"/>
          </a:p>
        </p:txBody>
      </p:sp>
      <p:sp>
        <p:nvSpPr>
          <p:cNvPr id="86" name="Text Box 38"/>
          <p:cNvSpPr txBox="1">
            <a:spLocks noChangeArrowheads="1"/>
          </p:cNvSpPr>
          <p:nvPr/>
        </p:nvSpPr>
        <p:spPr bwMode="auto">
          <a:xfrm>
            <a:off x="1372980" y="5790066"/>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900" b="1" dirty="0">
                <a:latin typeface="+mn-lt"/>
              </a:rPr>
              <a:t>Aug</a:t>
            </a:r>
          </a:p>
          <a:p>
            <a:pPr>
              <a:defRPr/>
            </a:pPr>
            <a:r>
              <a:rPr lang="fr-FR" sz="900" b="1" dirty="0">
                <a:latin typeface="+mn-lt"/>
              </a:rPr>
              <a:t>2016</a:t>
            </a:r>
            <a:endParaRPr lang="en-US" sz="900" b="1" dirty="0">
              <a:latin typeface="+mn-lt"/>
            </a:endParaRPr>
          </a:p>
        </p:txBody>
      </p:sp>
      <p:sp>
        <p:nvSpPr>
          <p:cNvPr id="87" name="Text Box 38"/>
          <p:cNvSpPr txBox="1">
            <a:spLocks noChangeArrowheads="1"/>
          </p:cNvSpPr>
          <p:nvPr/>
        </p:nvSpPr>
        <p:spPr bwMode="auto">
          <a:xfrm>
            <a:off x="2287476" y="5790066"/>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900" b="1" dirty="0">
                <a:latin typeface="+mn-lt"/>
              </a:rPr>
              <a:t>Sep</a:t>
            </a:r>
          </a:p>
          <a:p>
            <a:pPr>
              <a:defRPr/>
            </a:pPr>
            <a:r>
              <a:rPr lang="fr-FR" sz="900" b="1" dirty="0">
                <a:latin typeface="+mn-lt"/>
              </a:rPr>
              <a:t>2016</a:t>
            </a:r>
            <a:endParaRPr lang="en-US" sz="900" b="1" dirty="0">
              <a:latin typeface="+mn-lt"/>
            </a:endParaRPr>
          </a:p>
        </p:txBody>
      </p:sp>
      <p:sp>
        <p:nvSpPr>
          <p:cNvPr id="89" name="Text Box 38"/>
          <p:cNvSpPr txBox="1">
            <a:spLocks noChangeArrowheads="1"/>
          </p:cNvSpPr>
          <p:nvPr/>
        </p:nvSpPr>
        <p:spPr bwMode="auto">
          <a:xfrm>
            <a:off x="458484" y="5790066"/>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900" b="1" dirty="0">
                <a:latin typeface="+mn-lt"/>
              </a:rPr>
              <a:t>Jul</a:t>
            </a:r>
          </a:p>
          <a:p>
            <a:pPr>
              <a:defRPr/>
            </a:pPr>
            <a:r>
              <a:rPr lang="fr-FR" sz="900" b="1" dirty="0">
                <a:latin typeface="+mn-lt"/>
              </a:rPr>
              <a:t>2016</a:t>
            </a:r>
            <a:endParaRPr lang="en-US" sz="900" b="1" dirty="0">
              <a:latin typeface="+mn-lt"/>
            </a:endParaRPr>
          </a:p>
        </p:txBody>
      </p:sp>
      <p:sp>
        <p:nvSpPr>
          <p:cNvPr id="90" name="Text Box 38"/>
          <p:cNvSpPr txBox="1">
            <a:spLocks noChangeArrowheads="1"/>
          </p:cNvSpPr>
          <p:nvPr/>
        </p:nvSpPr>
        <p:spPr bwMode="auto">
          <a:xfrm>
            <a:off x="3201972" y="5779308"/>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900" b="1" dirty="0">
                <a:latin typeface="+mn-lt"/>
              </a:rPr>
              <a:t>Oct</a:t>
            </a:r>
          </a:p>
          <a:p>
            <a:pPr>
              <a:defRPr/>
            </a:pPr>
            <a:r>
              <a:rPr lang="fr-FR" sz="900" b="1" dirty="0">
                <a:latin typeface="+mn-lt"/>
              </a:rPr>
              <a:t>2016</a:t>
            </a:r>
            <a:endParaRPr lang="en-US" sz="900" b="1" dirty="0">
              <a:latin typeface="+mn-lt"/>
            </a:endParaRPr>
          </a:p>
        </p:txBody>
      </p:sp>
      <p:sp>
        <p:nvSpPr>
          <p:cNvPr id="91" name="Text Box 38"/>
          <p:cNvSpPr txBox="1">
            <a:spLocks noChangeArrowheads="1"/>
          </p:cNvSpPr>
          <p:nvPr/>
        </p:nvSpPr>
        <p:spPr bwMode="auto">
          <a:xfrm>
            <a:off x="4114600" y="5779308"/>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900" b="1" dirty="0" err="1">
                <a:latin typeface="+mn-lt"/>
              </a:rPr>
              <a:t>Nov</a:t>
            </a:r>
            <a:endParaRPr lang="en-US" sz="900" b="1" dirty="0">
              <a:latin typeface="+mn-lt"/>
            </a:endParaRPr>
          </a:p>
          <a:p>
            <a:pPr>
              <a:defRPr/>
            </a:pPr>
            <a:r>
              <a:rPr lang="fr-FR" sz="900" b="1" dirty="0">
                <a:latin typeface="+mn-lt"/>
              </a:rPr>
              <a:t>2016</a:t>
            </a:r>
            <a:endParaRPr lang="en-US" sz="900" b="1" dirty="0">
              <a:latin typeface="+mn-lt"/>
            </a:endParaRPr>
          </a:p>
        </p:txBody>
      </p:sp>
      <p:sp>
        <p:nvSpPr>
          <p:cNvPr id="92" name="Text Box 38"/>
          <p:cNvSpPr txBox="1">
            <a:spLocks noChangeArrowheads="1"/>
          </p:cNvSpPr>
          <p:nvPr/>
        </p:nvSpPr>
        <p:spPr bwMode="auto">
          <a:xfrm>
            <a:off x="5945459" y="5774066"/>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900" b="1" dirty="0">
                <a:latin typeface="+mn-lt"/>
              </a:rPr>
              <a:t>Jan</a:t>
            </a:r>
            <a:endParaRPr lang="en-US" sz="900" b="1" dirty="0">
              <a:latin typeface="+mn-lt"/>
            </a:endParaRPr>
          </a:p>
          <a:p>
            <a:pPr>
              <a:defRPr/>
            </a:pPr>
            <a:r>
              <a:rPr lang="fr-FR" sz="900" b="1" dirty="0">
                <a:latin typeface="+mn-lt"/>
              </a:rPr>
              <a:t>2017</a:t>
            </a:r>
            <a:endParaRPr lang="en-US" sz="900" b="1" dirty="0">
              <a:latin typeface="+mn-lt"/>
            </a:endParaRPr>
          </a:p>
        </p:txBody>
      </p:sp>
      <p:sp>
        <p:nvSpPr>
          <p:cNvPr id="93" name="Text Box 38"/>
          <p:cNvSpPr txBox="1">
            <a:spLocks noChangeArrowheads="1"/>
          </p:cNvSpPr>
          <p:nvPr/>
        </p:nvSpPr>
        <p:spPr bwMode="auto">
          <a:xfrm>
            <a:off x="6859955" y="5774066"/>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900" b="1" dirty="0">
                <a:latin typeface="+mn-lt"/>
              </a:rPr>
              <a:t>Feb</a:t>
            </a:r>
          </a:p>
          <a:p>
            <a:pPr>
              <a:defRPr/>
            </a:pPr>
            <a:r>
              <a:rPr lang="fr-FR" sz="900" b="1" dirty="0">
                <a:latin typeface="+mn-lt"/>
              </a:rPr>
              <a:t>2017</a:t>
            </a:r>
            <a:endParaRPr lang="en-US" sz="900" b="1" dirty="0">
              <a:latin typeface="+mn-lt"/>
            </a:endParaRPr>
          </a:p>
        </p:txBody>
      </p:sp>
      <p:sp>
        <p:nvSpPr>
          <p:cNvPr id="94" name="Text Box 38"/>
          <p:cNvSpPr txBox="1">
            <a:spLocks noChangeArrowheads="1"/>
          </p:cNvSpPr>
          <p:nvPr/>
        </p:nvSpPr>
        <p:spPr bwMode="auto">
          <a:xfrm>
            <a:off x="5030963" y="5784824"/>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900" b="1" dirty="0" err="1">
                <a:latin typeface="+mn-lt"/>
              </a:rPr>
              <a:t>Dec</a:t>
            </a:r>
            <a:endParaRPr lang="en-US" sz="900" b="1" dirty="0">
              <a:latin typeface="+mn-lt"/>
            </a:endParaRPr>
          </a:p>
          <a:p>
            <a:pPr>
              <a:defRPr/>
            </a:pPr>
            <a:r>
              <a:rPr lang="fr-FR" sz="900" b="1" dirty="0">
                <a:latin typeface="+mn-lt"/>
              </a:rPr>
              <a:t>2016</a:t>
            </a:r>
            <a:endParaRPr lang="en-US" sz="900" b="1" dirty="0">
              <a:latin typeface="+mn-lt"/>
            </a:endParaRPr>
          </a:p>
        </p:txBody>
      </p:sp>
      <p:sp>
        <p:nvSpPr>
          <p:cNvPr id="95" name="Text Box 38"/>
          <p:cNvSpPr txBox="1">
            <a:spLocks noChangeArrowheads="1"/>
          </p:cNvSpPr>
          <p:nvPr/>
        </p:nvSpPr>
        <p:spPr bwMode="auto">
          <a:xfrm>
            <a:off x="7774451" y="5774066"/>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900" b="1" dirty="0">
                <a:latin typeface="+mn-lt"/>
              </a:rPr>
              <a:t>Mar</a:t>
            </a:r>
            <a:endParaRPr lang="en-US" sz="900" b="1" dirty="0">
              <a:latin typeface="+mn-lt"/>
            </a:endParaRPr>
          </a:p>
          <a:p>
            <a:pPr>
              <a:defRPr/>
            </a:pPr>
            <a:r>
              <a:rPr lang="fr-FR" sz="900" b="1" dirty="0">
                <a:latin typeface="+mn-lt"/>
              </a:rPr>
              <a:t>2017</a:t>
            </a:r>
            <a:endParaRPr lang="en-US" sz="900" b="1" dirty="0">
              <a:latin typeface="+mn-lt"/>
            </a:endParaRPr>
          </a:p>
        </p:txBody>
      </p:sp>
      <p:sp>
        <p:nvSpPr>
          <p:cNvPr id="96" name="Text Box 38"/>
          <p:cNvSpPr txBox="1">
            <a:spLocks noChangeArrowheads="1"/>
          </p:cNvSpPr>
          <p:nvPr/>
        </p:nvSpPr>
        <p:spPr bwMode="auto">
          <a:xfrm>
            <a:off x="8687079" y="5774066"/>
            <a:ext cx="508924" cy="369332"/>
          </a:xfrm>
          <a:prstGeom prst="rect">
            <a:avLst/>
          </a:prstGeom>
          <a:noFill/>
          <a:ln w="6350" algn="ctr">
            <a:noFill/>
            <a:miter lim="800000"/>
            <a:headEnd/>
            <a:tailEnd/>
          </a:ln>
          <a:effectLst/>
        </p:spPr>
        <p:txBody>
          <a:bodyPr wrap="square">
            <a:spAutoFit/>
          </a:bodyP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900" b="1" dirty="0" err="1">
                <a:latin typeface="+mn-lt"/>
              </a:rPr>
              <a:t>Apr</a:t>
            </a:r>
            <a:endParaRPr lang="en-US" sz="900" b="1" dirty="0">
              <a:latin typeface="+mn-lt"/>
            </a:endParaRPr>
          </a:p>
          <a:p>
            <a:pPr>
              <a:defRPr/>
            </a:pPr>
            <a:r>
              <a:rPr lang="fr-FR" sz="900" b="1" dirty="0">
                <a:latin typeface="+mn-lt"/>
              </a:rPr>
              <a:t>2017</a:t>
            </a:r>
            <a:endParaRPr lang="en-US" sz="900" b="1" dirty="0">
              <a:latin typeface="+mn-lt"/>
            </a:endParaRPr>
          </a:p>
        </p:txBody>
      </p:sp>
      <p:sp>
        <p:nvSpPr>
          <p:cNvPr id="120" name="Text Box 20"/>
          <p:cNvSpPr txBox="1">
            <a:spLocks noChangeArrowheads="1"/>
          </p:cNvSpPr>
          <p:nvPr/>
        </p:nvSpPr>
        <p:spPr bwMode="gray">
          <a:xfrm>
            <a:off x="484187" y="115617"/>
            <a:ext cx="6248875" cy="431800"/>
          </a:xfrm>
          <a:prstGeom prst="rect">
            <a:avLst/>
          </a:prstGeom>
          <a:noFill/>
          <a:ln w="9525" algn="ctr">
            <a:noFill/>
            <a:miter lim="800000"/>
            <a:headEnd/>
            <a:tailEnd/>
          </a:ln>
        </p:spPr>
        <p:txBody>
          <a:bodyPr lIns="0" tIns="0" rIns="0" bIns="0" anchor="ctr"/>
          <a:lstStyle/>
          <a:p>
            <a:pPr algn="l">
              <a:lnSpc>
                <a:spcPct val="90000"/>
              </a:lnSpc>
            </a:pPr>
            <a:r>
              <a:rPr lang="en-US" sz="1600" b="1" dirty="0">
                <a:solidFill>
                  <a:srgbClr val="E60028"/>
                </a:solidFill>
              </a:rPr>
              <a:t>Planning : From POC to PROD</a:t>
            </a:r>
          </a:p>
        </p:txBody>
      </p:sp>
      <p:sp>
        <p:nvSpPr>
          <p:cNvPr id="121" name="Rectangle 120"/>
          <p:cNvSpPr/>
          <p:nvPr/>
        </p:nvSpPr>
        <p:spPr bwMode="auto">
          <a:xfrm>
            <a:off x="4078941" y="6411559"/>
            <a:ext cx="1771427" cy="268942"/>
          </a:xfrm>
          <a:prstGeom prst="rect">
            <a:avLst/>
          </a:prstGeom>
          <a:solidFill>
            <a:schemeClr val="bg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pitchFamily="34" charset="0"/>
              <a:cs typeface="Arial" pitchFamily="34" charset="0"/>
            </a:endParaRPr>
          </a:p>
        </p:txBody>
      </p:sp>
      <p:sp>
        <p:nvSpPr>
          <p:cNvPr id="177" name="TextBox 71"/>
          <p:cNvSpPr txBox="1">
            <a:spLocks noChangeArrowheads="1"/>
          </p:cNvSpPr>
          <p:nvPr/>
        </p:nvSpPr>
        <p:spPr bwMode="auto">
          <a:xfrm>
            <a:off x="1484297" y="1442811"/>
            <a:ext cx="2613290" cy="215444"/>
          </a:xfrm>
          <a:prstGeom prst="rect">
            <a:avLst/>
          </a:prstGeom>
          <a:noFill/>
          <a:ln w="9525">
            <a:noFill/>
            <a:miter lim="800000"/>
            <a:headEnd/>
            <a:tailEnd/>
          </a:ln>
        </p:spPr>
        <p:txBody>
          <a:bodyPr wrap="square">
            <a:spAutoFit/>
          </a:bodyPr>
          <a:lstStyle/>
          <a:p>
            <a:pPr algn="ctr"/>
            <a:r>
              <a:rPr lang="fr-FR" sz="800" b="1" i="1" dirty="0"/>
              <a:t>CS </a:t>
            </a:r>
            <a:r>
              <a:rPr lang="fr-FR" sz="800" b="1" i="1" dirty="0" err="1"/>
              <a:t>Engine</a:t>
            </a:r>
            <a:r>
              <a:rPr lang="fr-FR" sz="800" b="1" i="1" dirty="0"/>
              <a:t> 1.12</a:t>
            </a:r>
            <a:endParaRPr lang="en-US" sz="800" b="1" i="1" dirty="0"/>
          </a:p>
        </p:txBody>
      </p:sp>
      <p:sp>
        <p:nvSpPr>
          <p:cNvPr id="61" name="TextBox 71"/>
          <p:cNvSpPr txBox="1">
            <a:spLocks noChangeArrowheads="1"/>
          </p:cNvSpPr>
          <p:nvPr/>
        </p:nvSpPr>
        <p:spPr bwMode="auto">
          <a:xfrm>
            <a:off x="-134144" y="1442806"/>
            <a:ext cx="2613290" cy="338554"/>
          </a:xfrm>
          <a:prstGeom prst="rect">
            <a:avLst/>
          </a:prstGeom>
          <a:noFill/>
          <a:ln w="9525">
            <a:noFill/>
            <a:miter lim="800000"/>
            <a:headEnd/>
            <a:tailEnd/>
          </a:ln>
        </p:spPr>
        <p:txBody>
          <a:bodyPr wrap="square">
            <a:spAutoFit/>
          </a:bodyPr>
          <a:lstStyle/>
          <a:p>
            <a:pPr algn="ctr"/>
            <a:r>
              <a:rPr lang="fr-FR" sz="800" b="1" i="1" dirty="0" err="1"/>
              <a:t>Engine</a:t>
            </a:r>
            <a:r>
              <a:rPr lang="fr-FR" sz="800" b="1" i="1" dirty="0"/>
              <a:t> 1.12</a:t>
            </a:r>
          </a:p>
          <a:p>
            <a:pPr algn="ctr"/>
            <a:r>
              <a:rPr lang="fr-FR" sz="800" b="1" i="1" dirty="0"/>
              <a:t>New service mode</a:t>
            </a:r>
            <a:endParaRPr lang="en-US" sz="800" b="1" i="1" dirty="0"/>
          </a:p>
        </p:txBody>
      </p:sp>
      <p:sp>
        <p:nvSpPr>
          <p:cNvPr id="64" name="TextBox 71"/>
          <p:cNvSpPr txBox="1">
            <a:spLocks noChangeArrowheads="1"/>
          </p:cNvSpPr>
          <p:nvPr/>
        </p:nvSpPr>
        <p:spPr bwMode="auto">
          <a:xfrm>
            <a:off x="2051828" y="2023831"/>
            <a:ext cx="2613290" cy="215444"/>
          </a:xfrm>
          <a:prstGeom prst="rect">
            <a:avLst/>
          </a:prstGeom>
          <a:noFill/>
          <a:ln w="9525">
            <a:noFill/>
            <a:miter lim="800000"/>
            <a:headEnd/>
            <a:tailEnd/>
          </a:ln>
        </p:spPr>
        <p:txBody>
          <a:bodyPr wrap="square">
            <a:spAutoFit/>
          </a:bodyPr>
          <a:lstStyle/>
          <a:p>
            <a:pPr algn="ctr"/>
            <a:r>
              <a:rPr lang="fr-FR" sz="800" b="1" i="1" dirty="0"/>
              <a:t>UCP 2.0 beta 1</a:t>
            </a:r>
            <a:endParaRPr lang="en-US" sz="800" b="1" i="1" dirty="0"/>
          </a:p>
        </p:txBody>
      </p:sp>
      <p:sp>
        <p:nvSpPr>
          <p:cNvPr id="67" name="TextBox 71"/>
          <p:cNvSpPr txBox="1">
            <a:spLocks noChangeArrowheads="1"/>
          </p:cNvSpPr>
          <p:nvPr/>
        </p:nvSpPr>
        <p:spPr bwMode="auto">
          <a:xfrm>
            <a:off x="2744788" y="2023827"/>
            <a:ext cx="2787106" cy="215444"/>
          </a:xfrm>
          <a:prstGeom prst="rect">
            <a:avLst/>
          </a:prstGeom>
          <a:noFill/>
          <a:ln w="9525">
            <a:noFill/>
            <a:miter lim="800000"/>
            <a:headEnd/>
            <a:tailEnd/>
          </a:ln>
        </p:spPr>
        <p:txBody>
          <a:bodyPr wrap="square">
            <a:spAutoFit/>
          </a:bodyPr>
          <a:lstStyle/>
          <a:p>
            <a:pPr algn="ctr"/>
            <a:r>
              <a:rPr lang="fr-FR" sz="800" b="1" i="1" dirty="0"/>
              <a:t> UCP 2.0 </a:t>
            </a:r>
            <a:endParaRPr lang="en-US" sz="800" b="1" i="1" dirty="0"/>
          </a:p>
        </p:txBody>
      </p:sp>
      <p:sp>
        <p:nvSpPr>
          <p:cNvPr id="70" name="TextBox 71"/>
          <p:cNvSpPr txBox="1">
            <a:spLocks noChangeArrowheads="1"/>
          </p:cNvSpPr>
          <p:nvPr/>
        </p:nvSpPr>
        <p:spPr bwMode="auto">
          <a:xfrm>
            <a:off x="3351991" y="2023831"/>
            <a:ext cx="2613290" cy="215444"/>
          </a:xfrm>
          <a:prstGeom prst="rect">
            <a:avLst/>
          </a:prstGeom>
          <a:noFill/>
          <a:ln w="9525">
            <a:noFill/>
            <a:miter lim="800000"/>
            <a:headEnd/>
            <a:tailEnd/>
          </a:ln>
        </p:spPr>
        <p:txBody>
          <a:bodyPr wrap="square">
            <a:spAutoFit/>
          </a:bodyPr>
          <a:lstStyle/>
          <a:p>
            <a:pPr algn="ctr"/>
            <a:r>
              <a:rPr lang="fr-FR" sz="800" b="1" i="1" dirty="0"/>
              <a:t>UCP 2.0.1</a:t>
            </a:r>
            <a:endParaRPr lang="en-US" sz="800" b="1" i="1" dirty="0"/>
          </a:p>
        </p:txBody>
      </p:sp>
      <p:sp>
        <p:nvSpPr>
          <p:cNvPr id="75" name="TextBox 71"/>
          <p:cNvSpPr txBox="1">
            <a:spLocks noChangeArrowheads="1"/>
          </p:cNvSpPr>
          <p:nvPr/>
        </p:nvSpPr>
        <p:spPr bwMode="auto">
          <a:xfrm>
            <a:off x="2930525" y="1452331"/>
            <a:ext cx="2613290" cy="215444"/>
          </a:xfrm>
          <a:prstGeom prst="rect">
            <a:avLst/>
          </a:prstGeom>
          <a:noFill/>
          <a:ln w="9525">
            <a:noFill/>
            <a:miter lim="800000"/>
            <a:headEnd/>
            <a:tailEnd/>
          </a:ln>
        </p:spPr>
        <p:txBody>
          <a:bodyPr wrap="square">
            <a:spAutoFit/>
          </a:bodyPr>
          <a:lstStyle/>
          <a:p>
            <a:pPr algn="ctr"/>
            <a:r>
              <a:rPr lang="fr-FR" sz="800" b="1" i="1" dirty="0" err="1"/>
              <a:t>Engine</a:t>
            </a:r>
            <a:r>
              <a:rPr lang="fr-FR" sz="800" b="1" i="1" dirty="0"/>
              <a:t> 1.13</a:t>
            </a:r>
            <a:endParaRPr lang="en-US" sz="800" b="1" i="1" dirty="0"/>
          </a:p>
        </p:txBody>
      </p:sp>
      <p:grpSp>
        <p:nvGrpSpPr>
          <p:cNvPr id="2" name="Group 172"/>
          <p:cNvGrpSpPr/>
          <p:nvPr/>
        </p:nvGrpSpPr>
        <p:grpSpPr>
          <a:xfrm>
            <a:off x="1577165" y="3064865"/>
            <a:ext cx="3613166" cy="664745"/>
            <a:chOff x="1612615" y="4221088"/>
            <a:chExt cx="3335230" cy="639177"/>
          </a:xfrm>
        </p:grpSpPr>
        <p:pic>
          <p:nvPicPr>
            <p:cNvPr id="80" name="Picture 4" descr="http://wiki.openvz.org/images/thumb/1/17/Warning.svg/600px-Warning.svg.png"/>
            <p:cNvPicPr>
              <a:picLocks noChangeAspect="1" noChangeArrowheads="1"/>
            </p:cNvPicPr>
            <p:nvPr/>
          </p:nvPicPr>
          <p:blipFill>
            <a:blip r:embed="rId3" cstate="print"/>
            <a:srcRect/>
            <a:stretch>
              <a:fillRect/>
            </a:stretch>
          </p:blipFill>
          <p:spPr bwMode="auto">
            <a:xfrm>
              <a:off x="3225689" y="4221088"/>
              <a:ext cx="230187" cy="207963"/>
            </a:xfrm>
            <a:prstGeom prst="rect">
              <a:avLst/>
            </a:prstGeom>
            <a:noFill/>
            <a:ln w="9525">
              <a:noFill/>
              <a:miter lim="800000"/>
              <a:headEnd/>
              <a:tailEnd/>
            </a:ln>
          </p:spPr>
        </p:pic>
        <p:sp>
          <p:nvSpPr>
            <p:cNvPr id="81" name="TextBox 71"/>
            <p:cNvSpPr txBox="1">
              <a:spLocks noChangeArrowheads="1"/>
            </p:cNvSpPr>
            <p:nvPr/>
          </p:nvSpPr>
          <p:spPr bwMode="auto">
            <a:xfrm>
              <a:off x="1612615" y="4401560"/>
              <a:ext cx="3335230" cy="458705"/>
            </a:xfrm>
            <a:prstGeom prst="rect">
              <a:avLst/>
            </a:prstGeom>
            <a:noFill/>
            <a:ln w="9525">
              <a:noFill/>
              <a:miter lim="800000"/>
              <a:headEnd/>
              <a:tailEnd/>
            </a:ln>
          </p:spPr>
          <p:txBody>
            <a:bodyPr wrap="square">
              <a:spAutoFit/>
            </a:bodyPr>
            <a:lstStyle/>
            <a:p>
              <a:pPr algn="ctr"/>
              <a:r>
                <a:rPr lang="fr-FR" sz="900" b="1" i="1" dirty="0" err="1">
                  <a:solidFill>
                    <a:srgbClr val="FF0000"/>
                  </a:solidFill>
                </a:rPr>
                <a:t>Unstable</a:t>
              </a:r>
              <a:r>
                <a:rPr lang="fr-FR" sz="900" b="1" i="1" dirty="0">
                  <a:solidFill>
                    <a:srgbClr val="FF0000"/>
                  </a:solidFill>
                </a:rPr>
                <a:t>  and  </a:t>
              </a:r>
              <a:r>
                <a:rPr lang="fr-FR" sz="900" b="1" i="1" dirty="0" err="1">
                  <a:solidFill>
                    <a:srgbClr val="FF0000"/>
                  </a:solidFill>
                </a:rPr>
                <a:t>less</a:t>
              </a:r>
              <a:r>
                <a:rPr lang="fr-FR" sz="900" b="1" i="1" dirty="0">
                  <a:solidFill>
                    <a:srgbClr val="FF0000"/>
                  </a:solidFill>
                </a:rPr>
                <a:t> </a:t>
              </a:r>
              <a:r>
                <a:rPr lang="fr-FR" sz="900" b="1" i="1" dirty="0" err="1">
                  <a:solidFill>
                    <a:srgbClr val="FF0000"/>
                  </a:solidFill>
                </a:rPr>
                <a:t>features</a:t>
              </a:r>
              <a:r>
                <a:rPr lang="fr-FR" sz="900" b="1" i="1" dirty="0">
                  <a:solidFill>
                    <a:srgbClr val="FF0000"/>
                  </a:solidFill>
                </a:rPr>
                <a:t> </a:t>
              </a:r>
              <a:r>
                <a:rPr lang="fr-FR" sz="900" b="1" i="1" dirty="0" err="1">
                  <a:solidFill>
                    <a:srgbClr val="FF0000"/>
                  </a:solidFill>
                </a:rPr>
                <a:t>than</a:t>
              </a:r>
              <a:r>
                <a:rPr lang="fr-FR" sz="900" b="1" i="1" dirty="0">
                  <a:solidFill>
                    <a:srgbClr val="FF0000"/>
                  </a:solidFill>
                </a:rPr>
                <a:t> POC</a:t>
              </a:r>
            </a:p>
            <a:p>
              <a:pPr algn="ctr"/>
              <a:r>
                <a:rPr lang="fr-FR" sz="800" b="1" i="1" dirty="0"/>
                <a:t>L7 </a:t>
              </a:r>
              <a:r>
                <a:rPr lang="fr-FR" sz="800" b="1" i="1" dirty="0" err="1"/>
                <a:t>partially</a:t>
              </a:r>
              <a:r>
                <a:rPr lang="fr-FR" sz="800" b="1" i="1" dirty="0"/>
                <a:t> </a:t>
              </a:r>
              <a:r>
                <a:rPr lang="fr-FR" sz="800" b="1" i="1" dirty="0" err="1"/>
                <a:t>working</a:t>
              </a:r>
              <a:r>
                <a:rPr lang="fr-FR" sz="800" b="1" i="1" dirty="0"/>
                <a:t> and </a:t>
              </a:r>
              <a:r>
                <a:rPr lang="fr-FR" sz="800" b="1" i="1" dirty="0" err="1"/>
                <a:t>only</a:t>
              </a:r>
              <a:r>
                <a:rPr lang="fr-FR" sz="800" b="1" i="1" dirty="0"/>
                <a:t> for  services</a:t>
              </a:r>
            </a:p>
            <a:p>
              <a:pPr algn="ctr"/>
              <a:r>
                <a:rPr lang="fr-FR" sz="800" b="1" i="1" dirty="0"/>
                <a:t>Compose </a:t>
              </a:r>
              <a:r>
                <a:rPr lang="fr-FR" sz="800" b="1" i="1" dirty="0" err="1"/>
                <a:t>replaced</a:t>
              </a:r>
              <a:r>
                <a:rPr lang="fr-FR" sz="800" b="1" i="1" dirty="0"/>
                <a:t> by DAB for services but </a:t>
              </a:r>
              <a:r>
                <a:rPr lang="fr-FR" sz="800" b="1" i="1" dirty="0" err="1"/>
                <a:t>incomplete</a:t>
              </a:r>
              <a:endParaRPr lang="en-US" sz="800" b="1" i="1" dirty="0"/>
            </a:p>
          </p:txBody>
        </p:sp>
      </p:grpSp>
      <p:sp>
        <p:nvSpPr>
          <p:cNvPr id="82" name="Isosceles Triangle 81"/>
          <p:cNvSpPr/>
          <p:nvPr/>
        </p:nvSpPr>
        <p:spPr>
          <a:xfrm>
            <a:off x="1052513" y="1323976"/>
            <a:ext cx="113506" cy="123825"/>
          </a:xfrm>
          <a:prstGeom prst="triangl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3" name="Isosceles Triangle 82"/>
          <p:cNvSpPr/>
          <p:nvPr/>
        </p:nvSpPr>
        <p:spPr>
          <a:xfrm>
            <a:off x="2734469" y="1343026"/>
            <a:ext cx="113506" cy="123825"/>
          </a:xfrm>
          <a:prstGeom prst="triangl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4" name="Isosceles Triangle 83"/>
          <p:cNvSpPr/>
          <p:nvPr/>
        </p:nvSpPr>
        <p:spPr>
          <a:xfrm>
            <a:off x="4364832" y="1333501"/>
            <a:ext cx="113506" cy="123825"/>
          </a:xfrm>
          <a:prstGeom prst="triangl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5" name="Isosceles Triangle 84"/>
          <p:cNvSpPr/>
          <p:nvPr/>
        </p:nvSpPr>
        <p:spPr>
          <a:xfrm>
            <a:off x="4529932" y="1924051"/>
            <a:ext cx="113506" cy="123825"/>
          </a:xfrm>
          <a:prstGeom prst="triangl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7" name="Isosceles Triangle 96"/>
          <p:cNvSpPr/>
          <p:nvPr/>
        </p:nvSpPr>
        <p:spPr>
          <a:xfrm>
            <a:off x="3229769" y="1933576"/>
            <a:ext cx="113506" cy="123825"/>
          </a:xfrm>
          <a:prstGeom prst="triangl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9" name="Isosceles Triangle 98"/>
          <p:cNvSpPr/>
          <p:nvPr/>
        </p:nvSpPr>
        <p:spPr>
          <a:xfrm>
            <a:off x="4127501" y="1924051"/>
            <a:ext cx="113506" cy="123825"/>
          </a:xfrm>
          <a:prstGeom prst="triangl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9" name="AutoShape 22"/>
          <p:cNvSpPr>
            <a:spLocks noChangeArrowheads="1"/>
          </p:cNvSpPr>
          <p:nvPr/>
        </p:nvSpPr>
        <p:spPr bwMode="auto">
          <a:xfrm>
            <a:off x="3258885" y="1668714"/>
            <a:ext cx="1467104" cy="236286"/>
          </a:xfrm>
          <a:prstGeom prst="homePlate">
            <a:avLst>
              <a:gd name="adj" fmla="val 57969"/>
            </a:avLst>
          </a:prstGeom>
          <a:gradFill flip="none" rotWithShape="1">
            <a:gsLst>
              <a:gs pos="0">
                <a:srgbClr val="00B0F0"/>
              </a:gs>
              <a:gs pos="100000">
                <a:srgbClr val="0070C0"/>
              </a:gs>
            </a:gsLst>
            <a:lin ang="2700000" scaled="1"/>
            <a:tileRect/>
          </a:gradFill>
          <a:ln w="9525" algn="ctr">
            <a:solidFill>
              <a:schemeClr val="bg1">
                <a:lumMod val="95000"/>
              </a:schemeClr>
            </a:solidFill>
            <a:miter lim="800000"/>
            <a:headEnd/>
            <a:tailEnd/>
          </a:ln>
          <a:effectLst>
            <a:outerShdw dist="12700" dir="5400000" algn="ctr" rotWithShape="0">
              <a:schemeClr val="tx1">
                <a:alpha val="50000"/>
              </a:schemeClr>
            </a:outerShdw>
          </a:effectLst>
        </p:spPr>
        <p:txBody>
          <a:bodyPr wrap="none" lIns="0"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900" b="1" dirty="0">
                <a:solidFill>
                  <a:srgbClr val="FF0000"/>
                </a:solidFill>
                <a:latin typeface="Helvetica" pitchFamily="34" charset="0"/>
              </a:rPr>
              <a:t>DOCKER UCP 2.0</a:t>
            </a:r>
            <a:endParaRPr lang="en-US" sz="900" b="1" dirty="0">
              <a:solidFill>
                <a:srgbClr val="FF0000"/>
              </a:solidFill>
              <a:latin typeface="Helvetica" pitchFamily="34" charset="0"/>
            </a:endParaRPr>
          </a:p>
        </p:txBody>
      </p:sp>
      <p:sp>
        <p:nvSpPr>
          <p:cNvPr id="111" name="AutoShape 22"/>
          <p:cNvSpPr>
            <a:spLocks noChangeArrowheads="1"/>
          </p:cNvSpPr>
          <p:nvPr/>
        </p:nvSpPr>
        <p:spPr bwMode="auto">
          <a:xfrm>
            <a:off x="0" y="2267669"/>
            <a:ext cx="4653756" cy="218357"/>
          </a:xfrm>
          <a:prstGeom prst="homePlate">
            <a:avLst>
              <a:gd name="adj" fmla="val 57969"/>
            </a:avLst>
          </a:prstGeom>
          <a:gradFill flip="none" rotWithShape="1">
            <a:gsLst>
              <a:gs pos="0">
                <a:srgbClr val="92D050"/>
              </a:gs>
              <a:gs pos="100000">
                <a:srgbClr val="00B050"/>
              </a:gs>
            </a:gsLst>
            <a:lin ang="2700000" scaled="1"/>
            <a:tileRect/>
          </a:gradFill>
          <a:ln w="9525" algn="ctr">
            <a:solidFill>
              <a:schemeClr val="bg1">
                <a:lumMod val="95000"/>
              </a:schemeClr>
            </a:solidFill>
            <a:miter lim="800000"/>
            <a:headEnd/>
            <a:tailEnd/>
          </a:ln>
          <a:effectLst>
            <a:outerShdw dist="12700" dir="5400000" algn="ctr" rotWithShape="0">
              <a:schemeClr val="tx1">
                <a:alpha val="50000"/>
              </a:schemeClr>
            </a:outerShdw>
          </a:effec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1000" b="1" dirty="0">
                <a:solidFill>
                  <a:srgbClr val="FF0000"/>
                </a:solidFill>
                <a:latin typeface="Helvetica" pitchFamily="34" charset="0"/>
              </a:rPr>
              <a:t>POC PAAS PTF / UCP 1.0</a:t>
            </a:r>
            <a:endParaRPr lang="en-US" sz="1000" b="1" dirty="0">
              <a:solidFill>
                <a:srgbClr val="FF0000"/>
              </a:solidFill>
              <a:latin typeface="Helvetica" pitchFamily="34" charset="0"/>
            </a:endParaRPr>
          </a:p>
        </p:txBody>
      </p:sp>
      <p:sp>
        <p:nvSpPr>
          <p:cNvPr id="115" name="AutoShape 22"/>
          <p:cNvSpPr>
            <a:spLocks noChangeArrowheads="1"/>
          </p:cNvSpPr>
          <p:nvPr/>
        </p:nvSpPr>
        <p:spPr bwMode="auto">
          <a:xfrm>
            <a:off x="4478339" y="2848694"/>
            <a:ext cx="2166936" cy="208831"/>
          </a:xfrm>
          <a:prstGeom prst="homePlate">
            <a:avLst>
              <a:gd name="adj" fmla="val 57969"/>
            </a:avLst>
          </a:prstGeom>
          <a:gradFill flip="none" rotWithShape="1">
            <a:gsLst>
              <a:gs pos="0">
                <a:srgbClr val="92D050"/>
              </a:gs>
              <a:gs pos="100000">
                <a:srgbClr val="00B050"/>
              </a:gs>
            </a:gsLst>
            <a:lin ang="2700000" scaled="1"/>
            <a:tileRect/>
          </a:gradFill>
          <a:ln w="9525" algn="ctr">
            <a:solidFill>
              <a:schemeClr val="bg1">
                <a:lumMod val="95000"/>
              </a:schemeClr>
            </a:solidFill>
            <a:miter lim="800000"/>
            <a:headEnd/>
            <a:tailEnd/>
          </a:ln>
          <a:effectLst>
            <a:outerShdw dist="12700" dir="5400000" algn="ctr" rotWithShape="0">
              <a:schemeClr val="tx1">
                <a:alpha val="50000"/>
              </a:schemeClr>
            </a:outerShdw>
          </a:effec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1000" b="1" dirty="0">
                <a:solidFill>
                  <a:srgbClr val="FF0000"/>
                </a:solidFill>
                <a:latin typeface="Helvetica" pitchFamily="34" charset="0"/>
              </a:rPr>
              <a:t>DEV PAAS PTF / UCP 2.0</a:t>
            </a:r>
            <a:endParaRPr lang="en-US" sz="1000" b="1" dirty="0">
              <a:solidFill>
                <a:srgbClr val="FF0000"/>
              </a:solidFill>
              <a:latin typeface="Helvetica" pitchFamily="34" charset="0"/>
            </a:endParaRPr>
          </a:p>
        </p:txBody>
      </p:sp>
      <p:sp>
        <p:nvSpPr>
          <p:cNvPr id="116" name="AutoShape 22"/>
          <p:cNvSpPr>
            <a:spLocks noChangeArrowheads="1"/>
          </p:cNvSpPr>
          <p:nvPr/>
        </p:nvSpPr>
        <p:spPr bwMode="auto">
          <a:xfrm>
            <a:off x="3437987" y="2847044"/>
            <a:ext cx="1195133" cy="181907"/>
          </a:xfrm>
          <a:prstGeom prst="homePlate">
            <a:avLst>
              <a:gd name="adj" fmla="val 57969"/>
            </a:avLst>
          </a:prstGeom>
          <a:gradFill flip="none" rotWithShape="1">
            <a:gsLst>
              <a:gs pos="0">
                <a:schemeClr val="bg1">
                  <a:lumMod val="85000"/>
                </a:schemeClr>
              </a:gs>
              <a:gs pos="100000">
                <a:schemeClr val="bg1">
                  <a:lumMod val="50000"/>
                </a:schemeClr>
              </a:gs>
            </a:gsLst>
            <a:lin ang="2700000" scaled="1"/>
            <a:tileRect/>
          </a:gradFill>
          <a:ln w="9525" algn="ctr">
            <a:solidFill>
              <a:schemeClr val="bg1">
                <a:lumMod val="95000"/>
              </a:schemeClr>
            </a:solidFill>
            <a:prstDash val="dash"/>
            <a:miter lim="800000"/>
            <a:headEnd/>
            <a:tailEnd/>
          </a:ln>
          <a:effectLst>
            <a:outerShdw dist="12700" dir="5400000" algn="ctr" rotWithShape="0">
              <a:schemeClr val="tx1">
                <a:alpha val="50000"/>
              </a:schemeClr>
            </a:outerShdw>
          </a:effec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sz="1100" b="1" dirty="0">
              <a:solidFill>
                <a:schemeClr val="accent5">
                  <a:lumMod val="10000"/>
                </a:schemeClr>
              </a:solidFill>
              <a:latin typeface="Helvetica" pitchFamily="34" charset="0"/>
            </a:endParaRPr>
          </a:p>
        </p:txBody>
      </p:sp>
      <p:sp>
        <p:nvSpPr>
          <p:cNvPr id="122" name="TextBox 71"/>
          <p:cNvSpPr txBox="1">
            <a:spLocks noChangeArrowheads="1"/>
          </p:cNvSpPr>
          <p:nvPr/>
        </p:nvSpPr>
        <p:spPr bwMode="auto">
          <a:xfrm>
            <a:off x="4125897" y="2366729"/>
            <a:ext cx="3613166" cy="477054"/>
          </a:xfrm>
          <a:prstGeom prst="rect">
            <a:avLst/>
          </a:prstGeom>
          <a:noFill/>
          <a:ln w="9525">
            <a:noFill/>
            <a:miter lim="800000"/>
            <a:headEnd/>
            <a:tailEnd/>
          </a:ln>
        </p:spPr>
        <p:txBody>
          <a:bodyPr wrap="square">
            <a:spAutoFit/>
          </a:bodyPr>
          <a:lstStyle/>
          <a:p>
            <a:pPr algn="ctr"/>
            <a:r>
              <a:rPr lang="fr-FR" sz="900" b="1" i="1" dirty="0">
                <a:solidFill>
                  <a:srgbClr val="FF0000"/>
                </a:solidFill>
              </a:rPr>
              <a:t>Stable version and new </a:t>
            </a:r>
            <a:r>
              <a:rPr lang="fr-FR" sz="900" b="1" i="1" dirty="0" err="1">
                <a:solidFill>
                  <a:srgbClr val="FF0000"/>
                </a:solidFill>
              </a:rPr>
              <a:t>features</a:t>
            </a:r>
            <a:r>
              <a:rPr lang="fr-FR" sz="900" b="1" i="1" dirty="0">
                <a:solidFill>
                  <a:srgbClr val="FF0000"/>
                </a:solidFill>
              </a:rPr>
              <a:t> for pilots</a:t>
            </a:r>
          </a:p>
          <a:p>
            <a:pPr algn="ctr"/>
            <a:r>
              <a:rPr lang="fr-FR" sz="800" b="1" i="1" dirty="0"/>
              <a:t>L7 </a:t>
            </a:r>
            <a:r>
              <a:rPr lang="fr-FR" sz="800" b="1" i="1" dirty="0" err="1"/>
              <a:t>now</a:t>
            </a:r>
            <a:r>
              <a:rPr lang="fr-FR" sz="800" b="1" i="1" dirty="0"/>
              <a:t> </a:t>
            </a:r>
            <a:r>
              <a:rPr lang="fr-FR" sz="800" b="1" i="1" dirty="0" err="1"/>
              <a:t>working</a:t>
            </a:r>
            <a:r>
              <a:rPr lang="fr-FR" sz="800" b="1" i="1" dirty="0"/>
              <a:t> for  compose mode</a:t>
            </a:r>
          </a:p>
          <a:p>
            <a:pPr algn="ctr"/>
            <a:r>
              <a:rPr lang="fr-FR" sz="800" b="1" i="1" dirty="0" err="1"/>
              <a:t>Stateful</a:t>
            </a:r>
            <a:r>
              <a:rPr lang="fr-FR" sz="800" b="1" i="1" dirty="0"/>
              <a:t> ok (volumes but no RBAC)</a:t>
            </a:r>
          </a:p>
        </p:txBody>
      </p:sp>
      <p:sp>
        <p:nvSpPr>
          <p:cNvPr id="123" name="Flowchart: Merge 122"/>
          <p:cNvSpPr/>
          <p:nvPr/>
        </p:nvSpPr>
        <p:spPr>
          <a:xfrm>
            <a:off x="4684713" y="2705101"/>
            <a:ext cx="123825" cy="104775"/>
          </a:xfrm>
          <a:prstGeom prst="flowChartMer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4" name="TextBox 71"/>
          <p:cNvSpPr txBox="1">
            <a:spLocks noChangeArrowheads="1"/>
          </p:cNvSpPr>
          <p:nvPr/>
        </p:nvSpPr>
        <p:spPr bwMode="auto">
          <a:xfrm>
            <a:off x="-1320800" y="2700104"/>
            <a:ext cx="3613166" cy="338554"/>
          </a:xfrm>
          <a:prstGeom prst="rect">
            <a:avLst/>
          </a:prstGeom>
          <a:noFill/>
          <a:ln w="9525">
            <a:noFill/>
            <a:miter lim="800000"/>
            <a:headEnd/>
            <a:tailEnd/>
          </a:ln>
        </p:spPr>
        <p:txBody>
          <a:bodyPr wrap="square">
            <a:spAutoFit/>
          </a:bodyPr>
          <a:lstStyle/>
          <a:p>
            <a:pPr algn="ctr"/>
            <a:r>
              <a:rPr lang="fr-FR" sz="800" b="1" i="1" dirty="0"/>
              <a:t>L7 ok (minimal) </a:t>
            </a:r>
          </a:p>
          <a:p>
            <a:pPr algn="ctr"/>
            <a:r>
              <a:rPr lang="fr-FR" sz="800" b="1" i="1" dirty="0"/>
              <a:t>Compose ok</a:t>
            </a:r>
          </a:p>
        </p:txBody>
      </p:sp>
      <p:sp>
        <p:nvSpPr>
          <p:cNvPr id="125" name="Isosceles Triangle 124"/>
          <p:cNvSpPr/>
          <p:nvPr/>
        </p:nvSpPr>
        <p:spPr>
          <a:xfrm>
            <a:off x="1" y="2552701"/>
            <a:ext cx="113506" cy="123825"/>
          </a:xfrm>
          <a:prstGeom prst="triangl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8" name="AutoShape 22"/>
          <p:cNvSpPr>
            <a:spLocks noChangeArrowheads="1"/>
          </p:cNvSpPr>
          <p:nvPr/>
        </p:nvSpPr>
        <p:spPr bwMode="auto">
          <a:xfrm>
            <a:off x="6005512" y="3362325"/>
            <a:ext cx="2528095" cy="210312"/>
          </a:xfrm>
          <a:prstGeom prst="homePlate">
            <a:avLst>
              <a:gd name="adj" fmla="val 57969"/>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2700000" scaled="0"/>
            <a:tileRect/>
          </a:gradFill>
          <a:ln w="9525" algn="ctr">
            <a:solidFill>
              <a:schemeClr val="bg1">
                <a:lumMod val="95000"/>
              </a:schemeClr>
            </a:solidFill>
            <a:miter lim="800000"/>
            <a:headEnd/>
            <a:tailEnd/>
          </a:ln>
          <a:effectLst>
            <a:outerShdw dist="12700" dir="5400000" algn="ctr" rotWithShape="0">
              <a:schemeClr val="tx1">
                <a:alpha val="50000"/>
              </a:schemeClr>
            </a:outerShdw>
          </a:effec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1000" b="1" dirty="0">
                <a:solidFill>
                  <a:srgbClr val="FF0000"/>
                </a:solidFill>
                <a:latin typeface="Helvetica" pitchFamily="34" charset="0"/>
              </a:rPr>
              <a:t>     OGN PROD PAAS PTF / UCP 2.0</a:t>
            </a:r>
            <a:endParaRPr lang="en-US" sz="1000" b="1" dirty="0">
              <a:solidFill>
                <a:srgbClr val="FF0000"/>
              </a:solidFill>
              <a:latin typeface="Helvetica" pitchFamily="34" charset="0"/>
            </a:endParaRPr>
          </a:p>
        </p:txBody>
      </p:sp>
      <p:sp>
        <p:nvSpPr>
          <p:cNvPr id="127" name="AutoShape 22"/>
          <p:cNvSpPr>
            <a:spLocks noChangeArrowheads="1"/>
          </p:cNvSpPr>
          <p:nvPr/>
        </p:nvSpPr>
        <p:spPr bwMode="auto">
          <a:xfrm>
            <a:off x="5223130" y="3362325"/>
            <a:ext cx="1019714" cy="210312"/>
          </a:xfrm>
          <a:prstGeom prst="homePlate">
            <a:avLst>
              <a:gd name="adj" fmla="val 57969"/>
            </a:avLst>
          </a:prstGeom>
          <a:gradFill flip="none" rotWithShape="1">
            <a:gsLst>
              <a:gs pos="0">
                <a:schemeClr val="bg1">
                  <a:lumMod val="85000"/>
                </a:schemeClr>
              </a:gs>
              <a:gs pos="100000">
                <a:schemeClr val="bg1">
                  <a:lumMod val="50000"/>
                </a:schemeClr>
              </a:gs>
            </a:gsLst>
            <a:lin ang="2700000" scaled="1"/>
            <a:tileRect/>
          </a:gradFill>
          <a:ln w="9525" algn="ctr">
            <a:solidFill>
              <a:schemeClr val="bg1">
                <a:lumMod val="95000"/>
              </a:schemeClr>
            </a:solidFill>
            <a:prstDash val="dash"/>
            <a:miter lim="800000"/>
            <a:headEnd/>
            <a:tailEnd/>
          </a:ln>
          <a:effectLst>
            <a:outerShdw dist="12700" dir="5400000" algn="ctr" rotWithShape="0">
              <a:schemeClr val="tx1">
                <a:alpha val="50000"/>
              </a:schemeClr>
            </a:outerShdw>
          </a:effec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sz="1100" b="1" dirty="0">
              <a:solidFill>
                <a:schemeClr val="accent5">
                  <a:lumMod val="10000"/>
                </a:schemeClr>
              </a:solidFill>
              <a:latin typeface="Helvetica" pitchFamily="34" charset="0"/>
            </a:endParaRPr>
          </a:p>
        </p:txBody>
      </p:sp>
      <p:sp>
        <p:nvSpPr>
          <p:cNvPr id="129" name="AutoShape 22"/>
          <p:cNvSpPr>
            <a:spLocks noChangeArrowheads="1"/>
          </p:cNvSpPr>
          <p:nvPr/>
        </p:nvSpPr>
        <p:spPr bwMode="auto">
          <a:xfrm>
            <a:off x="6645275" y="4144094"/>
            <a:ext cx="2971800" cy="210312"/>
          </a:xfrm>
          <a:prstGeom prst="homePlate">
            <a:avLst>
              <a:gd name="adj" fmla="val 57969"/>
            </a:avLst>
          </a:prstGeom>
          <a:gradFill flip="none" rotWithShape="1">
            <a:gsLst>
              <a:gs pos="0">
                <a:srgbClr val="92D050"/>
              </a:gs>
              <a:gs pos="100000">
                <a:srgbClr val="00B050"/>
              </a:gs>
            </a:gsLst>
            <a:lin ang="2700000" scaled="1"/>
            <a:tileRect/>
          </a:gradFill>
          <a:ln w="9525" algn="ctr">
            <a:solidFill>
              <a:schemeClr val="bg1">
                <a:lumMod val="95000"/>
              </a:schemeClr>
            </a:solidFill>
            <a:miter lim="800000"/>
            <a:headEnd/>
            <a:tailEnd/>
          </a:ln>
          <a:effectLst>
            <a:outerShdw dist="12700" dir="5400000" algn="ctr" rotWithShape="0">
              <a:schemeClr val="tx1">
                <a:alpha val="50000"/>
              </a:schemeClr>
            </a:outerShdw>
          </a:effec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1000" b="1" dirty="0">
                <a:solidFill>
                  <a:srgbClr val="FF0000"/>
                </a:solidFill>
                <a:latin typeface="Helvetica" pitchFamily="34" charset="0"/>
              </a:rPr>
              <a:t>DEV PAAS PTF / UCP 2.1</a:t>
            </a:r>
            <a:endParaRPr lang="en-US" sz="1000" b="1" dirty="0">
              <a:solidFill>
                <a:srgbClr val="FF0000"/>
              </a:solidFill>
              <a:latin typeface="Helvetica" pitchFamily="34" charset="0"/>
            </a:endParaRPr>
          </a:p>
        </p:txBody>
      </p:sp>
      <p:sp>
        <p:nvSpPr>
          <p:cNvPr id="130" name="TextBox 71"/>
          <p:cNvSpPr txBox="1">
            <a:spLocks noChangeArrowheads="1"/>
          </p:cNvSpPr>
          <p:nvPr/>
        </p:nvSpPr>
        <p:spPr bwMode="auto">
          <a:xfrm>
            <a:off x="4622800" y="4538427"/>
            <a:ext cx="2787106" cy="338554"/>
          </a:xfrm>
          <a:prstGeom prst="rect">
            <a:avLst/>
          </a:prstGeom>
          <a:noFill/>
          <a:ln w="9525">
            <a:noFill/>
            <a:miter lim="800000"/>
            <a:headEnd/>
            <a:tailEnd/>
          </a:ln>
        </p:spPr>
        <p:txBody>
          <a:bodyPr wrap="square">
            <a:spAutoFit/>
          </a:bodyPr>
          <a:lstStyle/>
          <a:p>
            <a:pPr algn="ctr"/>
            <a:r>
              <a:rPr lang="fr-FR" sz="800" b="1" i="1" dirty="0"/>
              <a:t> UCP 3.0</a:t>
            </a:r>
          </a:p>
          <a:p>
            <a:pPr algn="ctr"/>
            <a:r>
              <a:rPr lang="fr-FR" sz="800" b="1" i="1" dirty="0"/>
              <a:t>Full service mode </a:t>
            </a:r>
            <a:r>
              <a:rPr lang="fr-FR" sz="800" b="1" i="1" dirty="0" err="1"/>
              <a:t>integration</a:t>
            </a:r>
            <a:endParaRPr lang="en-US" sz="800" b="1" i="1" dirty="0"/>
          </a:p>
        </p:txBody>
      </p:sp>
      <p:sp>
        <p:nvSpPr>
          <p:cNvPr id="131" name="Isosceles Triangle 130"/>
          <p:cNvSpPr/>
          <p:nvPr/>
        </p:nvSpPr>
        <p:spPr>
          <a:xfrm>
            <a:off x="5964238" y="4429126"/>
            <a:ext cx="113506" cy="123825"/>
          </a:xfrm>
          <a:prstGeom prst="triangle">
            <a:avLst/>
          </a:prstGeom>
          <a:solidFill>
            <a:schemeClr val="accent5">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2" name="AutoShape 22"/>
          <p:cNvSpPr>
            <a:spLocks noChangeArrowheads="1"/>
          </p:cNvSpPr>
          <p:nvPr/>
        </p:nvSpPr>
        <p:spPr bwMode="auto">
          <a:xfrm>
            <a:off x="6996112" y="4924425"/>
            <a:ext cx="2590006" cy="209550"/>
          </a:xfrm>
          <a:prstGeom prst="homePlate">
            <a:avLst>
              <a:gd name="adj" fmla="val 57969"/>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2700000" scaled="0"/>
            <a:tileRect/>
          </a:gradFill>
          <a:ln w="9525" algn="ctr">
            <a:solidFill>
              <a:schemeClr val="bg1">
                <a:lumMod val="95000"/>
              </a:schemeClr>
            </a:solidFill>
            <a:miter lim="800000"/>
            <a:headEnd/>
            <a:tailEnd/>
          </a:ln>
          <a:effectLst>
            <a:outerShdw dist="12700" dir="5400000" algn="ctr" rotWithShape="0">
              <a:schemeClr val="tx1">
                <a:alpha val="50000"/>
              </a:schemeClr>
            </a:outerShdw>
          </a:effec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1000" b="1" dirty="0">
                <a:solidFill>
                  <a:srgbClr val="FF0000"/>
                </a:solidFill>
                <a:latin typeface="Helvetica" pitchFamily="34" charset="0"/>
              </a:rPr>
              <a:t>PROD PAAS PTF / UCP 2.1</a:t>
            </a:r>
            <a:endParaRPr lang="en-US" sz="1000" b="1" dirty="0">
              <a:solidFill>
                <a:srgbClr val="FF0000"/>
              </a:solidFill>
              <a:latin typeface="Helvetica" pitchFamily="34" charset="0"/>
            </a:endParaRPr>
          </a:p>
        </p:txBody>
      </p:sp>
      <p:sp>
        <p:nvSpPr>
          <p:cNvPr id="133" name="TextBox 71"/>
          <p:cNvSpPr txBox="1">
            <a:spLocks noChangeArrowheads="1"/>
          </p:cNvSpPr>
          <p:nvPr/>
        </p:nvSpPr>
        <p:spPr bwMode="auto">
          <a:xfrm>
            <a:off x="5541169" y="5357577"/>
            <a:ext cx="2787106" cy="338554"/>
          </a:xfrm>
          <a:prstGeom prst="rect">
            <a:avLst/>
          </a:prstGeom>
          <a:noFill/>
          <a:ln w="9525">
            <a:noFill/>
            <a:miter lim="800000"/>
            <a:headEnd/>
            <a:tailEnd/>
          </a:ln>
        </p:spPr>
        <p:txBody>
          <a:bodyPr wrap="square">
            <a:spAutoFit/>
          </a:bodyPr>
          <a:lstStyle/>
          <a:p>
            <a:pPr algn="ctr"/>
            <a:r>
              <a:rPr lang="fr-FR" sz="800" b="1" i="1" dirty="0"/>
              <a:t> Security validation (multi </a:t>
            </a:r>
            <a:r>
              <a:rPr lang="fr-FR" sz="800" b="1" i="1" dirty="0" err="1"/>
              <a:t>tenancy</a:t>
            </a:r>
            <a:r>
              <a:rPr lang="fr-FR" sz="800" b="1" i="1" dirty="0"/>
              <a:t>, …)</a:t>
            </a:r>
          </a:p>
          <a:p>
            <a:pPr algn="ctr"/>
            <a:r>
              <a:rPr lang="fr-FR" sz="800" b="1" i="1" dirty="0"/>
              <a:t>Volume RBAC, …</a:t>
            </a:r>
            <a:endParaRPr lang="en-US" sz="800" b="1" i="1" dirty="0"/>
          </a:p>
        </p:txBody>
      </p:sp>
      <p:sp>
        <p:nvSpPr>
          <p:cNvPr id="134" name="Isosceles Triangle 133"/>
          <p:cNvSpPr/>
          <p:nvPr/>
        </p:nvSpPr>
        <p:spPr>
          <a:xfrm>
            <a:off x="6954838" y="5191126"/>
            <a:ext cx="113506" cy="123825"/>
          </a:xfrm>
          <a:prstGeom prst="triangle">
            <a:avLst/>
          </a:prstGeom>
          <a:solidFill>
            <a:schemeClr val="accent5">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8" name="16-Point Star 177"/>
          <p:cNvSpPr/>
          <p:nvPr/>
        </p:nvSpPr>
        <p:spPr bwMode="auto">
          <a:xfrm>
            <a:off x="623896" y="2379162"/>
            <a:ext cx="717542" cy="325939"/>
          </a:xfrm>
          <a:prstGeom prst="star16">
            <a:avLst/>
          </a:prstGeom>
          <a:solidFill>
            <a:srgbClr val="FFFFFF"/>
          </a:solidFill>
          <a:ln w="12700" cap="flat" cmpd="sng" algn="ctr">
            <a:solidFill>
              <a:srgbClr val="E60028"/>
            </a:solidFill>
            <a:prstDash val="solid"/>
            <a:round/>
            <a:headEnd type="none" w="med" len="med"/>
            <a:tailEnd type="none" w="med" len="med"/>
          </a:ln>
        </p:spPr>
        <p:txBody>
          <a:bodyPr lIns="36000" tIns="36000" rIns="36000" bIns="36000" anchor="ctr"/>
          <a:lstStyle/>
          <a:p>
            <a:pPr algn="ctr">
              <a:defRPr/>
            </a:pPr>
            <a:r>
              <a:rPr lang="fr-FR" sz="700" b="1" dirty="0">
                <a:latin typeface="+mn-lt"/>
              </a:rPr>
              <a:t>SF</a:t>
            </a:r>
          </a:p>
          <a:p>
            <a:pPr algn="ctr">
              <a:defRPr/>
            </a:pPr>
            <a:r>
              <a:rPr lang="fr-FR" sz="700" b="1" dirty="0"/>
              <a:t>OGN</a:t>
            </a:r>
            <a:endParaRPr lang="en-US" sz="700" b="1" dirty="0">
              <a:latin typeface="+mn-lt"/>
            </a:endParaRPr>
          </a:p>
        </p:txBody>
      </p:sp>
      <p:sp>
        <p:nvSpPr>
          <p:cNvPr id="135" name="16-Point Star 134"/>
          <p:cNvSpPr/>
          <p:nvPr/>
        </p:nvSpPr>
        <p:spPr bwMode="auto">
          <a:xfrm>
            <a:off x="4400558" y="2988762"/>
            <a:ext cx="717542" cy="325939"/>
          </a:xfrm>
          <a:prstGeom prst="star16">
            <a:avLst/>
          </a:prstGeom>
          <a:solidFill>
            <a:srgbClr val="FFFFFF"/>
          </a:solidFill>
          <a:ln w="12700" cap="flat" cmpd="sng" algn="ctr">
            <a:solidFill>
              <a:srgbClr val="E60028"/>
            </a:solidFill>
            <a:prstDash val="solid"/>
            <a:round/>
            <a:headEnd type="none" w="med" len="med"/>
            <a:tailEnd type="none" w="med" len="med"/>
          </a:ln>
        </p:spPr>
        <p:txBody>
          <a:bodyPr lIns="36000" tIns="36000" rIns="36000" bIns="36000" anchor="ctr"/>
          <a:lstStyle/>
          <a:p>
            <a:pPr algn="ctr">
              <a:defRPr/>
            </a:pPr>
            <a:r>
              <a:rPr lang="fr-FR" sz="700" b="1" dirty="0">
                <a:latin typeface="+mn-lt"/>
              </a:rPr>
              <a:t>SF</a:t>
            </a:r>
          </a:p>
          <a:p>
            <a:pPr algn="ctr">
              <a:defRPr/>
            </a:pPr>
            <a:r>
              <a:rPr lang="fr-FR" sz="700" b="1" dirty="0"/>
              <a:t>OGN</a:t>
            </a:r>
            <a:endParaRPr lang="en-US" sz="700" b="1" dirty="0">
              <a:latin typeface="+mn-lt"/>
            </a:endParaRPr>
          </a:p>
        </p:txBody>
      </p:sp>
      <p:sp>
        <p:nvSpPr>
          <p:cNvPr id="136" name="16-Point Star 135"/>
          <p:cNvSpPr/>
          <p:nvPr/>
        </p:nvSpPr>
        <p:spPr bwMode="auto">
          <a:xfrm>
            <a:off x="4916496" y="2988762"/>
            <a:ext cx="1058061" cy="325939"/>
          </a:xfrm>
          <a:prstGeom prst="star16">
            <a:avLst/>
          </a:prstGeom>
          <a:solidFill>
            <a:srgbClr val="FFFFFF"/>
          </a:solidFill>
          <a:ln w="12700" cap="flat" cmpd="sng" algn="ctr">
            <a:solidFill>
              <a:srgbClr val="E60028"/>
            </a:solidFill>
            <a:prstDash val="solid"/>
            <a:round/>
            <a:headEnd type="none" w="med" len="med"/>
            <a:tailEnd type="none" w="med" len="med"/>
          </a:ln>
        </p:spPr>
        <p:txBody>
          <a:bodyPr lIns="36000" tIns="36000" rIns="36000" bIns="36000" anchor="ctr"/>
          <a:lstStyle/>
          <a:p>
            <a:pPr algn="ctr">
              <a:defRPr/>
            </a:pPr>
            <a:r>
              <a:rPr lang="fr-FR" sz="700" b="1" dirty="0">
                <a:latin typeface="+mn-lt"/>
              </a:rPr>
              <a:t>OPEN FOR ALL</a:t>
            </a:r>
            <a:endParaRPr lang="en-US" sz="700" b="1" dirty="0">
              <a:latin typeface="+mn-lt"/>
            </a:endParaRPr>
          </a:p>
        </p:txBody>
      </p:sp>
      <p:sp>
        <p:nvSpPr>
          <p:cNvPr id="137" name="16-Point Star 136"/>
          <p:cNvSpPr/>
          <p:nvPr/>
        </p:nvSpPr>
        <p:spPr bwMode="auto">
          <a:xfrm>
            <a:off x="5979327" y="3503112"/>
            <a:ext cx="738180" cy="249739"/>
          </a:xfrm>
          <a:prstGeom prst="star16">
            <a:avLst/>
          </a:prstGeom>
          <a:solidFill>
            <a:srgbClr val="FFFFFF"/>
          </a:solidFill>
          <a:ln w="12700" cap="flat" cmpd="sng" algn="ctr">
            <a:solidFill>
              <a:srgbClr val="E60028"/>
            </a:solidFill>
            <a:prstDash val="solid"/>
            <a:round/>
            <a:headEnd type="none" w="med" len="med"/>
            <a:tailEnd type="none" w="med" len="med"/>
          </a:ln>
        </p:spPr>
        <p:txBody>
          <a:bodyPr lIns="36000" tIns="36000" rIns="36000" bIns="36000" anchor="ctr"/>
          <a:lstStyle/>
          <a:p>
            <a:pPr algn="ctr">
              <a:defRPr/>
            </a:pPr>
            <a:r>
              <a:rPr lang="fr-FR" sz="700" b="1" dirty="0"/>
              <a:t>OGN</a:t>
            </a:r>
            <a:endParaRPr lang="en-US" sz="700" b="1" dirty="0">
              <a:latin typeface="+mn-lt"/>
            </a:endParaRPr>
          </a:p>
        </p:txBody>
      </p:sp>
      <p:sp>
        <p:nvSpPr>
          <p:cNvPr id="138" name="16-Point Star 137"/>
          <p:cNvSpPr/>
          <p:nvPr/>
        </p:nvSpPr>
        <p:spPr bwMode="auto">
          <a:xfrm>
            <a:off x="6082516" y="4341312"/>
            <a:ext cx="944554" cy="325939"/>
          </a:xfrm>
          <a:prstGeom prst="star16">
            <a:avLst/>
          </a:prstGeom>
          <a:solidFill>
            <a:srgbClr val="FFFFFF"/>
          </a:solidFill>
          <a:ln w="12700" cap="flat" cmpd="sng" algn="ctr">
            <a:solidFill>
              <a:srgbClr val="E60028"/>
            </a:solidFill>
            <a:prstDash val="solid"/>
            <a:round/>
            <a:headEnd type="none" w="med" len="med"/>
            <a:tailEnd type="none" w="med" len="med"/>
          </a:ln>
        </p:spPr>
        <p:txBody>
          <a:bodyPr lIns="36000" tIns="36000" rIns="36000" bIns="36000" anchor="ctr"/>
          <a:lstStyle/>
          <a:p>
            <a:pPr algn="ctr">
              <a:defRPr/>
            </a:pPr>
            <a:r>
              <a:rPr lang="fr-FR" sz="700" b="1" dirty="0">
                <a:latin typeface="+mn-lt"/>
              </a:rPr>
              <a:t>OPEN FOR ALL</a:t>
            </a:r>
            <a:endParaRPr lang="en-US" sz="700" b="1" dirty="0">
              <a:latin typeface="+mn-lt"/>
            </a:endParaRPr>
          </a:p>
        </p:txBody>
      </p:sp>
      <p:sp>
        <p:nvSpPr>
          <p:cNvPr id="139" name="16-Point Star 138"/>
          <p:cNvSpPr/>
          <p:nvPr/>
        </p:nvSpPr>
        <p:spPr bwMode="auto">
          <a:xfrm>
            <a:off x="7516821" y="5084262"/>
            <a:ext cx="1027105" cy="325939"/>
          </a:xfrm>
          <a:prstGeom prst="star16">
            <a:avLst/>
          </a:prstGeom>
          <a:solidFill>
            <a:srgbClr val="FFFFFF"/>
          </a:solidFill>
          <a:ln w="12700" cap="flat" cmpd="sng" algn="ctr">
            <a:solidFill>
              <a:srgbClr val="E60028"/>
            </a:solidFill>
            <a:prstDash val="solid"/>
            <a:round/>
            <a:headEnd type="none" w="med" len="med"/>
            <a:tailEnd type="none" w="med" len="med"/>
          </a:ln>
        </p:spPr>
        <p:txBody>
          <a:bodyPr lIns="36000" tIns="36000" rIns="36000" bIns="36000" anchor="ctr"/>
          <a:lstStyle/>
          <a:p>
            <a:pPr algn="ctr">
              <a:defRPr/>
            </a:pPr>
            <a:r>
              <a:rPr lang="fr-FR" sz="700" b="1" dirty="0">
                <a:latin typeface="+mn-lt"/>
              </a:rPr>
              <a:t>OPEN FOR ALL</a:t>
            </a:r>
            <a:endParaRPr lang="en-US" sz="700" b="1" dirty="0">
              <a:latin typeface="+mn-lt"/>
            </a:endParaRPr>
          </a:p>
        </p:txBody>
      </p:sp>
      <p:sp>
        <p:nvSpPr>
          <p:cNvPr id="140" name="16-Point Star 139"/>
          <p:cNvSpPr/>
          <p:nvPr/>
        </p:nvSpPr>
        <p:spPr bwMode="auto">
          <a:xfrm>
            <a:off x="7000883" y="5103312"/>
            <a:ext cx="738180" cy="249739"/>
          </a:xfrm>
          <a:prstGeom prst="star16">
            <a:avLst/>
          </a:prstGeom>
          <a:solidFill>
            <a:srgbClr val="FFFFFF"/>
          </a:solidFill>
          <a:ln w="12700" cap="flat" cmpd="sng" algn="ctr">
            <a:solidFill>
              <a:srgbClr val="E60028"/>
            </a:solidFill>
            <a:prstDash val="solid"/>
            <a:round/>
            <a:headEnd type="none" w="med" len="med"/>
            <a:tailEnd type="none" w="med" len="med"/>
          </a:ln>
        </p:spPr>
        <p:txBody>
          <a:bodyPr lIns="36000" tIns="36000" rIns="36000" bIns="36000" anchor="ctr"/>
          <a:lstStyle/>
          <a:p>
            <a:pPr algn="ctr">
              <a:defRPr/>
            </a:pPr>
            <a:r>
              <a:rPr lang="fr-FR" sz="700" b="1" dirty="0"/>
              <a:t>SF</a:t>
            </a:r>
            <a:endParaRPr lang="en-US" sz="700" b="1" dirty="0">
              <a:latin typeface="+mn-lt"/>
            </a:endParaRPr>
          </a:p>
        </p:txBody>
      </p:sp>
      <p:sp>
        <p:nvSpPr>
          <p:cNvPr id="141" name="AutoShape 22"/>
          <p:cNvSpPr>
            <a:spLocks noChangeArrowheads="1"/>
          </p:cNvSpPr>
          <p:nvPr/>
        </p:nvSpPr>
        <p:spPr bwMode="auto">
          <a:xfrm>
            <a:off x="5984875" y="4143375"/>
            <a:ext cx="815181" cy="210312"/>
          </a:xfrm>
          <a:prstGeom prst="homePlate">
            <a:avLst>
              <a:gd name="adj" fmla="val 57969"/>
            </a:avLst>
          </a:prstGeom>
          <a:gradFill flip="none" rotWithShape="1">
            <a:gsLst>
              <a:gs pos="0">
                <a:schemeClr val="bg1">
                  <a:lumMod val="85000"/>
                </a:schemeClr>
              </a:gs>
              <a:gs pos="100000">
                <a:schemeClr val="bg1">
                  <a:lumMod val="50000"/>
                </a:schemeClr>
              </a:gs>
            </a:gsLst>
            <a:lin ang="2700000" scaled="1"/>
            <a:tileRect/>
          </a:gradFill>
          <a:ln w="9525" algn="ctr">
            <a:solidFill>
              <a:schemeClr val="bg1">
                <a:lumMod val="95000"/>
              </a:schemeClr>
            </a:solidFill>
            <a:prstDash val="dash"/>
            <a:miter lim="800000"/>
            <a:headEnd/>
            <a:tailEnd/>
          </a:ln>
          <a:effectLst>
            <a:outerShdw dist="12700" dir="5400000" algn="ctr" rotWithShape="0">
              <a:schemeClr val="tx1">
                <a:alpha val="50000"/>
              </a:schemeClr>
            </a:outerShdw>
          </a:effec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sz="1100" b="1" dirty="0">
              <a:solidFill>
                <a:schemeClr val="accent5">
                  <a:lumMod val="10000"/>
                </a:schemeClr>
              </a:solidFill>
              <a:latin typeface="Helvetica" pitchFamily="34" charset="0"/>
            </a:endParaRPr>
          </a:p>
        </p:txBody>
      </p:sp>
      <p:sp>
        <p:nvSpPr>
          <p:cNvPr id="142" name="AutoShape 22"/>
          <p:cNvSpPr>
            <a:spLocks noChangeArrowheads="1"/>
          </p:cNvSpPr>
          <p:nvPr/>
        </p:nvSpPr>
        <p:spPr bwMode="auto">
          <a:xfrm>
            <a:off x="6335712" y="4924425"/>
            <a:ext cx="815181" cy="210312"/>
          </a:xfrm>
          <a:prstGeom prst="homePlate">
            <a:avLst>
              <a:gd name="adj" fmla="val 57969"/>
            </a:avLst>
          </a:prstGeom>
          <a:gradFill flip="none" rotWithShape="1">
            <a:gsLst>
              <a:gs pos="0">
                <a:schemeClr val="bg1">
                  <a:lumMod val="85000"/>
                </a:schemeClr>
              </a:gs>
              <a:gs pos="100000">
                <a:schemeClr val="bg1">
                  <a:lumMod val="50000"/>
                </a:schemeClr>
              </a:gs>
            </a:gsLst>
            <a:lin ang="2700000" scaled="1"/>
            <a:tileRect/>
          </a:gradFill>
          <a:ln w="9525" algn="ctr">
            <a:solidFill>
              <a:schemeClr val="bg1">
                <a:lumMod val="95000"/>
              </a:schemeClr>
            </a:solidFill>
            <a:prstDash val="dash"/>
            <a:miter lim="800000"/>
            <a:headEnd/>
            <a:tailEnd/>
          </a:ln>
          <a:effectLst>
            <a:outerShdw dist="12700" dir="5400000" algn="ctr" rotWithShape="0">
              <a:schemeClr val="tx1">
                <a:alpha val="50000"/>
              </a:schemeClr>
            </a:outerShdw>
          </a:effec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sz="1100" b="1" dirty="0">
              <a:solidFill>
                <a:schemeClr val="accent5">
                  <a:lumMod val="10000"/>
                </a:schemeClr>
              </a:solidFill>
              <a:latin typeface="Helvetica" pitchFamily="34" charset="0"/>
            </a:endParaRPr>
          </a:p>
        </p:txBody>
      </p:sp>
      <p:sp>
        <p:nvSpPr>
          <p:cNvPr id="143" name="AutoShape 22"/>
          <p:cNvSpPr>
            <a:spLocks noChangeArrowheads="1"/>
          </p:cNvSpPr>
          <p:nvPr/>
        </p:nvSpPr>
        <p:spPr bwMode="auto">
          <a:xfrm>
            <a:off x="5384547" y="1687764"/>
            <a:ext cx="1467104" cy="236286"/>
          </a:xfrm>
          <a:prstGeom prst="homePlate">
            <a:avLst>
              <a:gd name="adj" fmla="val 57969"/>
            </a:avLst>
          </a:prstGeom>
          <a:gradFill flip="none" rotWithShape="1">
            <a:gsLst>
              <a:gs pos="0">
                <a:srgbClr val="00B0F0"/>
              </a:gs>
              <a:gs pos="100000">
                <a:srgbClr val="0070C0"/>
              </a:gs>
            </a:gsLst>
            <a:lin ang="2700000" scaled="1"/>
            <a:tileRect/>
          </a:gradFill>
          <a:ln w="9525" algn="ctr">
            <a:solidFill>
              <a:schemeClr val="bg1">
                <a:lumMod val="95000"/>
              </a:schemeClr>
            </a:solidFill>
            <a:miter lim="800000"/>
            <a:headEnd/>
            <a:tailEnd/>
          </a:ln>
          <a:effectLst>
            <a:outerShdw dist="12700" dir="5400000" algn="ctr" rotWithShape="0">
              <a:schemeClr val="tx1">
                <a:alpha val="50000"/>
              </a:schemeClr>
            </a:outerShdw>
          </a:effectLst>
        </p:spPr>
        <p:txBody>
          <a:bodyPr wrap="none" lIns="0"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900" b="1" dirty="0">
                <a:solidFill>
                  <a:srgbClr val="FF0000"/>
                </a:solidFill>
                <a:latin typeface="Helvetica" pitchFamily="34" charset="0"/>
              </a:rPr>
              <a:t>DOCKER UCP 2.1</a:t>
            </a:r>
            <a:endParaRPr lang="en-US" sz="900" b="1" dirty="0">
              <a:solidFill>
                <a:srgbClr val="FF0000"/>
              </a:solidFill>
              <a:latin typeface="Helvetica" pitchFamily="34" charset="0"/>
            </a:endParaRPr>
          </a:p>
        </p:txBody>
      </p:sp>
      <p:sp>
        <p:nvSpPr>
          <p:cNvPr id="144" name="AutoShape 22"/>
          <p:cNvSpPr>
            <a:spLocks noChangeArrowheads="1"/>
          </p:cNvSpPr>
          <p:nvPr/>
        </p:nvSpPr>
        <p:spPr bwMode="auto">
          <a:xfrm>
            <a:off x="4137820" y="1068640"/>
            <a:ext cx="3178175" cy="207711"/>
          </a:xfrm>
          <a:prstGeom prst="homePlate">
            <a:avLst>
              <a:gd name="adj" fmla="val 57969"/>
            </a:avLst>
          </a:prstGeom>
          <a:gradFill flip="none" rotWithShape="1">
            <a:gsLst>
              <a:gs pos="0">
                <a:srgbClr val="00B0F0"/>
              </a:gs>
              <a:gs pos="100000">
                <a:srgbClr val="0070C0"/>
              </a:gs>
            </a:gsLst>
            <a:lin ang="2700000" scaled="1"/>
            <a:tileRect/>
          </a:gradFill>
          <a:ln w="9525" algn="ctr">
            <a:solidFill>
              <a:schemeClr val="bg1">
                <a:lumMod val="95000"/>
              </a:schemeClr>
            </a:solidFill>
            <a:miter lim="800000"/>
            <a:headEnd/>
            <a:tailEnd/>
          </a:ln>
          <a:effectLst>
            <a:outerShdw dist="12700" dir="5400000" algn="ctr" rotWithShape="0">
              <a:schemeClr val="tx1">
                <a:alpha val="50000"/>
              </a:schemeClr>
            </a:outerShdw>
          </a:effectLst>
        </p:spPr>
        <p:txBody>
          <a:bodyPr wrap="none" lIns="0"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900" b="1" dirty="0">
                <a:solidFill>
                  <a:srgbClr val="FF0000"/>
                </a:solidFill>
                <a:latin typeface="Helvetica" pitchFamily="34" charset="0"/>
              </a:rPr>
              <a:t>DOCKET ENGINE 1.13</a:t>
            </a:r>
            <a:endParaRPr lang="en-US" sz="900" b="1" dirty="0">
              <a:solidFill>
                <a:srgbClr val="FF0000"/>
              </a:solidFill>
              <a:latin typeface="Helvetica" pitchFamily="34" charset="0"/>
            </a:endParaRPr>
          </a:p>
        </p:txBody>
      </p:sp>
      <p:sp>
        <p:nvSpPr>
          <p:cNvPr id="103" name="AutoShape 22"/>
          <p:cNvSpPr>
            <a:spLocks noChangeArrowheads="1"/>
          </p:cNvSpPr>
          <p:nvPr/>
        </p:nvSpPr>
        <p:spPr bwMode="auto">
          <a:xfrm>
            <a:off x="1083470" y="1068639"/>
            <a:ext cx="3776661" cy="217236"/>
          </a:xfrm>
          <a:prstGeom prst="homePlate">
            <a:avLst>
              <a:gd name="adj" fmla="val 57969"/>
            </a:avLst>
          </a:prstGeom>
          <a:gradFill flip="none" rotWithShape="1">
            <a:gsLst>
              <a:gs pos="0">
                <a:srgbClr val="00B0F0"/>
              </a:gs>
              <a:gs pos="100000">
                <a:srgbClr val="0070C0"/>
              </a:gs>
            </a:gsLst>
            <a:lin ang="2700000" scaled="1"/>
            <a:tileRect/>
          </a:gradFill>
          <a:ln w="9525" algn="ctr">
            <a:solidFill>
              <a:schemeClr val="bg1">
                <a:lumMod val="95000"/>
              </a:schemeClr>
            </a:solidFill>
            <a:miter lim="800000"/>
            <a:headEnd/>
            <a:tailEnd/>
          </a:ln>
          <a:effectLst>
            <a:outerShdw dist="12700" dir="5400000" algn="ctr" rotWithShape="0">
              <a:schemeClr val="tx1">
                <a:alpha val="50000"/>
              </a:schemeClr>
            </a:outerShdw>
          </a:effectLst>
        </p:spPr>
        <p:txBody>
          <a:bodyPr wrap="none" lIns="0" anchor="ctr"/>
          <a:lstStyle>
            <a:defPPr>
              <a:defRPr lang="fr-FR"/>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fr-FR" sz="900" b="1" dirty="0">
                <a:solidFill>
                  <a:srgbClr val="FF0000"/>
                </a:solidFill>
                <a:latin typeface="Helvetica" pitchFamily="34" charset="0"/>
              </a:rPr>
              <a:t>DOCKET ENGINE 1.12</a:t>
            </a:r>
            <a:endParaRPr lang="en-US" sz="900" b="1" dirty="0">
              <a:solidFill>
                <a:srgbClr val="FF0000"/>
              </a:solidFill>
              <a:latin typeface="Helvetica" pitchFamily="34" charset="0"/>
            </a:endParaRPr>
          </a:p>
        </p:txBody>
      </p:sp>
      <p:sp>
        <p:nvSpPr>
          <p:cNvPr id="145" name="Rounded Rectangle 144"/>
          <p:cNvSpPr/>
          <p:nvPr/>
        </p:nvSpPr>
        <p:spPr>
          <a:xfrm>
            <a:off x="6727825" y="2809876"/>
            <a:ext cx="2817019" cy="381000"/>
          </a:xfrm>
          <a:prstGeom prst="roundRect">
            <a:avLst/>
          </a:prstGeom>
          <a:gradFill>
            <a:gsLst>
              <a:gs pos="0">
                <a:srgbClr val="DDEBCF"/>
              </a:gs>
              <a:gs pos="50000">
                <a:srgbClr val="9CB86E"/>
              </a:gs>
              <a:gs pos="100000">
                <a:srgbClr val="156B13"/>
              </a:gs>
            </a:gsLst>
            <a:lin ang="2700000" scaled="0"/>
          </a:gradFill>
          <a:ln w="19050" cap="rn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err="1">
                <a:solidFill>
                  <a:schemeClr val="tx1"/>
                </a:solidFill>
              </a:rPr>
              <a:t>Waiting</a:t>
            </a:r>
            <a:r>
              <a:rPr lang="fr-FR" sz="1000" b="1" dirty="0">
                <a:solidFill>
                  <a:schemeClr val="tx1"/>
                </a:solidFill>
              </a:rPr>
              <a:t> for UCP 2.0.1</a:t>
            </a:r>
          </a:p>
          <a:p>
            <a:pPr algn="ctr"/>
            <a:r>
              <a:rPr lang="fr-FR" sz="1000" b="1" dirty="0">
                <a:solidFill>
                  <a:schemeClr val="tx1"/>
                </a:solidFill>
              </a:rPr>
              <a:t>for L7 </a:t>
            </a:r>
            <a:r>
              <a:rPr lang="fr-FR" sz="1000" b="1" dirty="0" err="1">
                <a:solidFill>
                  <a:schemeClr val="tx1"/>
                </a:solidFill>
              </a:rPr>
              <a:t>working</a:t>
            </a:r>
            <a:r>
              <a:rPr lang="fr-FR" sz="1000" b="1" dirty="0">
                <a:solidFill>
                  <a:schemeClr val="tx1"/>
                </a:solidFill>
              </a:rPr>
              <a:t> in compose mode</a:t>
            </a:r>
          </a:p>
        </p:txBody>
      </p:sp>
      <p:sp>
        <p:nvSpPr>
          <p:cNvPr id="146" name="Rounded Rectangle 145"/>
          <p:cNvSpPr/>
          <p:nvPr/>
        </p:nvSpPr>
        <p:spPr>
          <a:xfrm>
            <a:off x="2362994" y="4895851"/>
            <a:ext cx="3848894" cy="40005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2700000" scaled="0"/>
          </a:gra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err="1">
                <a:solidFill>
                  <a:schemeClr val="tx1"/>
                </a:solidFill>
              </a:rPr>
              <a:t>Waiting</a:t>
            </a:r>
            <a:r>
              <a:rPr lang="fr-FR" sz="1000" b="1" dirty="0">
                <a:solidFill>
                  <a:schemeClr val="tx1"/>
                </a:solidFill>
              </a:rPr>
              <a:t> for </a:t>
            </a:r>
            <a:r>
              <a:rPr lang="fr-FR" sz="1000" b="1">
                <a:solidFill>
                  <a:schemeClr val="tx1"/>
                </a:solidFill>
              </a:rPr>
              <a:t>UCP 2.1</a:t>
            </a:r>
            <a:endParaRPr lang="fr-FR" sz="1000" b="1" dirty="0">
              <a:solidFill>
                <a:schemeClr val="tx1"/>
              </a:solidFill>
            </a:endParaRPr>
          </a:p>
          <a:p>
            <a:pPr algn="ctr"/>
            <a:r>
              <a:rPr lang="fr-FR" sz="1000" b="1" dirty="0">
                <a:solidFill>
                  <a:schemeClr val="tx1"/>
                </a:solidFill>
              </a:rPr>
              <a:t>for service mode </a:t>
            </a:r>
            <a:r>
              <a:rPr lang="fr-FR" sz="1000" b="1" dirty="0" err="1">
                <a:solidFill>
                  <a:schemeClr val="tx1"/>
                </a:solidFill>
              </a:rPr>
              <a:t>integration</a:t>
            </a:r>
            <a:r>
              <a:rPr lang="fr-FR" sz="1000" b="1" dirty="0">
                <a:solidFill>
                  <a:schemeClr val="tx1"/>
                </a:solidFill>
              </a:rPr>
              <a:t> and multi-</a:t>
            </a:r>
            <a:r>
              <a:rPr lang="fr-FR" sz="1000" b="1" dirty="0" err="1">
                <a:solidFill>
                  <a:schemeClr val="tx1"/>
                </a:solidFill>
              </a:rPr>
              <a:t>tenancy</a:t>
            </a:r>
            <a:endParaRPr lang="en-US" sz="1000" b="1" dirty="0">
              <a:solidFill>
                <a:schemeClr val="tx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heme/theme1.xml><?xml version="1.0" encoding="utf-8"?>
<a:theme xmlns:a="http://schemas.openxmlformats.org/drawingml/2006/main" name="SG Branded A4 Template">
  <a:themeElements>
    <a:clrScheme name="SG CIB Theme Colours 2011">
      <a:dk1>
        <a:srgbClr val="000000"/>
      </a:dk1>
      <a:lt1>
        <a:srgbClr val="FFFFFF"/>
      </a:lt1>
      <a:dk2>
        <a:srgbClr val="AA8778"/>
      </a:dk2>
      <a:lt2>
        <a:srgbClr val="E1694B"/>
      </a:lt2>
      <a:accent1>
        <a:srgbClr val="BE574B"/>
      </a:accent1>
      <a:accent2>
        <a:srgbClr val="EF8341"/>
      </a:accent2>
      <a:accent3>
        <a:srgbClr val="EBAF47"/>
      </a:accent3>
      <a:accent4>
        <a:srgbClr val="709127"/>
      </a:accent4>
      <a:accent5>
        <a:srgbClr val="645E99"/>
      </a:accent5>
      <a:accent6>
        <a:srgbClr val="91929C"/>
      </a:accent6>
      <a:hlink>
        <a:srgbClr val="78236E"/>
      </a:hlink>
      <a:folHlink>
        <a:srgbClr val="91929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oAutofit/>
      </a:bodyPr>
      <a:lstStyle>
        <a:defPPr>
          <a:defRPr sz="11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gile Center Document" ma:contentTypeID="0x010100587A75B65D723F439BAD395BEE1CC683005F6248E672F48A439C23AE64550D19EF" ma:contentTypeVersion="36" ma:contentTypeDescription="Document type for Agile Center" ma:contentTypeScope="" ma:versionID="c6026726d0ba9dc00e6b5fad4f90a606">
  <xsd:schema xmlns:xsd="http://www.w3.org/2001/XMLSchema" xmlns:xs="http://www.w3.org/2001/XMLSchema" xmlns:p="http://schemas.microsoft.com/office/2006/metadata/properties" xmlns:ns1="http://schemas.microsoft.com/sharepoint/v3" xmlns:ns2="9d6ca6d3-7901-49a1-9d3b-57e37fd50536" xmlns:ns3="07365c8d-b017-482e-b9eb-354872c19251" targetNamespace="http://schemas.microsoft.com/office/2006/metadata/properties" ma:root="true" ma:fieldsID="2bf6e8bf824c1714a377c53f085e8e39" ns1:_="" ns2:_="" ns3:_="">
    <xsd:import namespace="http://schemas.microsoft.com/sharepoint/v3"/>
    <xsd:import namespace="9d6ca6d3-7901-49a1-9d3b-57e37fd50536"/>
    <xsd:import namespace="07365c8d-b017-482e-b9eb-354872c19251"/>
    <xsd:element name="properties">
      <xsd:complexType>
        <xsd:sequence>
          <xsd:element name="documentManagement">
            <xsd:complexType>
              <xsd:all>
                <xsd:element ref="ns2:_dlc_DocId" minOccurs="0"/>
                <xsd:element ref="ns2:_dlc_DocIdUrl" minOccurs="0"/>
                <xsd:element ref="ns2:_dlc_DocIdPersistId" minOccurs="0"/>
                <xsd:element ref="ns2:ib574d87c24049b1ac65be9aa2fd4284" minOccurs="0"/>
                <xsd:element ref="ns2:TaxCatchAll" minOccurs="0"/>
                <xsd:element ref="ns2:TaxCatchAllLabel" minOccurs="0"/>
                <xsd:element ref="ns3:DLCPolicyLabelValue" minOccurs="0"/>
                <xsd:element ref="ns3:DLCPolicyLabelClientValue" minOccurs="0"/>
                <xsd:element ref="ns3:DLCPolicyLabelLock" minOccurs="0"/>
                <xsd:element ref="ns1:_dlc_Exempt"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9" nillable="true" ma:displayName="Exempt from Policy" ma:hidden="true" ma:internalName="_dlc_Exempt" ma:readOnly="true">
      <xsd:simpleType>
        <xsd:restriction base="dms:Unknown"/>
      </xsd:simpleType>
    </xsd:element>
    <xsd:element name="AverageRating" ma:index="20" nillable="true" ma:displayName="Rating (0-5)" ma:decimals="2" ma:description="Average value of all the ratings that have been submitted" ma:internalName="AverageRating" ma:readOnly="true">
      <xsd:simpleType>
        <xsd:restriction base="dms:Number"/>
      </xsd:simpleType>
    </xsd:element>
    <xsd:element name="RatingCount" ma:index="21"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d6ca6d3-7901-49a1-9d3b-57e37fd5053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ib574d87c24049b1ac65be9aa2fd4284" ma:index="11" nillable="true" ma:taxonomy="true" ma:internalName="ib574d87c24049b1ac65be9aa2fd4284" ma:taxonomyFieldName="tags_x0020_2" ma:displayName="Tag" ma:readOnly="false" ma:default="" ma:fieldId="{2b574d87-c240-49b1-ac65-be9aa2fd4284}" ma:taxonomyMulti="true" ma:sspId="9b4ff615-c19f-486d-9333-4b30ed2210dd" ma:termSetId="59e67fdd-b695-4763-b8c6-8f3818c594b4" ma:anchorId="00000000-0000-0000-0000-000000000000" ma:open="true" ma:isKeyword="false">
      <xsd:complexType>
        <xsd:sequence>
          <xsd:element ref="pc:Terms" minOccurs="0" maxOccurs="1"/>
        </xsd:sequence>
      </xsd:complexType>
    </xsd:element>
    <xsd:element name="TaxCatchAll" ma:index="12" nillable="true" ma:displayName="Taxonomy Catch All Column" ma:hidden="true" ma:list="{19488c09-657f-4a68-af41-d7722da4c7ca}" ma:internalName="TaxCatchAll" ma:showField="CatchAllData" ma:web="9d6ca6d3-7901-49a1-9d3b-57e37fd50536">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19488c09-657f-4a68-af41-d7722da4c7ca}" ma:internalName="TaxCatchAllLabel" ma:readOnly="true" ma:showField="CatchAllDataLabel" ma:web="9d6ca6d3-7901-49a1-9d3b-57e37fd5053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7365c8d-b017-482e-b9eb-354872c19251" elementFormDefault="qualified">
    <xsd:import namespace="http://schemas.microsoft.com/office/2006/documentManagement/types"/>
    <xsd:import namespace="http://schemas.microsoft.com/office/infopath/2007/PartnerControls"/>
    <xsd:element name="DLCPolicyLabelValue" ma:index="16"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17"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18" nillable="true" ma:displayName="Label Locked" ma:description="Indicates whether the label should be updated when item properties are modified." ma:hidden="true" ma:internalName="DLCPolicyLabelLock"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ib574d87c24049b1ac65be9aa2fd4284 xmlns="9d6ca6d3-7901-49a1-9d3b-57e37fd50536">
      <Terms xmlns="http://schemas.microsoft.com/office/infopath/2007/PartnerControls"/>
    </ib574d87c24049b1ac65be9aa2fd4284>
    <TaxCatchAll xmlns="9d6ca6d3-7901-49a1-9d3b-57e37fd50536"/>
    <_dlc_DocId xmlns="9d6ca6d3-7901-49a1-9d3b-57e37fd50536">JRMDA6PH5YY7-3-235</_dlc_DocId>
    <_dlc_DocIdUrl xmlns="9d6ca6d3-7901-49a1-9d3b-57e37fd50536">
      <Url>https://synapses.fr.world.socgen/share/team/ITEC_AgileCenter/_layouts/DocIdRedir.aspx?ID=JRMDA6PH5YY7-3-235</Url>
      <Description>JRMDA6PH5YY7-3-235</Description>
    </_dlc_DocIdUrl>
    <DLCPolicyLabelLock xmlns="07365c8d-b017-482e-b9eb-354872c19251" xsi:nil="true"/>
    <DLCPolicyLabelClientValue xmlns="07365c8d-b017-482e-b9eb-354872c19251">Version {_UIVersionString}</DLCPolicyLabelClientValue>
    <RatingCount xmlns="http://schemas.microsoft.com/sharepoint/v3" xsi:nil="true"/>
    <AverageRating xmlns="http://schemas.microsoft.com/sharepoint/v3" xsi:nil="true"/>
    <DLCPolicyLabelValue xmlns="07365c8d-b017-482e-b9eb-354872c19251">Version 1.1</DLCPolicyLabelVal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Label Generator</Name>
    <Synchronization>Synchronous</Synchronization>
    <Type>10001</Type>
    <SequenceNumber>1000</SequenceNumber>
    <Assembly>Microsoft.Office.Policy, Version=14.0.0.0, Culture=neutral, PublicKeyToken=71e9bce111e9429c</Assembly>
    <Class>Microsoft.Office.RecordsManagement.Internal.LabelHandler</Class>
    <Data/>
    <Filter/>
  </Receiver>
  <Receiver>
    <Name>Policy Label Generator</Name>
    <Synchronization>Synchronous</Synchronization>
    <Type>10002</Type>
    <SequenceNumber>1001</SequenceNumber>
    <Assembly>Microsoft.Office.Policy, Version=14.0.0.0, Culture=neutral, PublicKeyToken=71e9bce111e9429c</Assembly>
    <Class>Microsoft.Office.RecordsManagement.Internal.LabelHandler</Class>
    <Data/>
    <Filter/>
  </Receiver>
  <Receiver>
    <Name>Policy Label Generator</Name>
    <Synchronization>Synchronous</Synchronization>
    <Type>10004</Type>
    <SequenceNumber>1002</SequenceNumber>
    <Assembly>Microsoft.Office.Policy, Version=14.0.0.0, Culture=neutral, PublicKeyToken=71e9bce111e9429c</Assembly>
    <Class>Microsoft.Office.RecordsManagement.Internal.LabelHandler</Class>
    <Data/>
    <Filter/>
  </Receiver>
  <Receiver>
    <Name>Policy Label Generator</Name>
    <Synchronization>Synchronous</Synchronization>
    <Type>10006</Type>
    <SequenceNumber>1003</SequenceNumber>
    <Assembly>Microsoft.Office.Policy, Version=14.0.0.0, Culture=neutral, PublicKeyToken=71e9bce111e9429c</Assembly>
    <Class>Microsoft.Office.RecordsManagement.Internal.LabelHandler</Class>
    <Data/>
    <Filter/>
  </Receiver>
</spe:Receivers>
</file>

<file path=customXml/item5.xml><?xml version="1.0" encoding="utf-8"?>
<?mso-contentType ?>
<p:Policy xmlns:p="office.server.policy" id="" local="true">
  <p:Name>Agile Center Document</p:Name>
  <p:Description/>
  <p:Statement/>
  <p:PolicyItems>
    <p:PolicyItem featureId="Microsoft.Office.RecordsManagement.PolicyFeatures.PolicyLabel" staticId="0x010100587A75B65D723F439BAD395BEE1CC683005F6248E672F48A439C23AE64550D19EF|-1306371497" UniqueId="bb479081-a3d5-43f8-9e6f-205c268528c3">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literal">Version </segment>
          <segment type="metadata">_UIVersionString</segment>
        </label>
      </p:CustomData>
    </p:PolicyItem>
  </p:PolicyItems>
</p:Policy>
</file>

<file path=customXml/itemProps1.xml><?xml version="1.0" encoding="utf-8"?>
<ds:datastoreItem xmlns:ds="http://schemas.openxmlformats.org/officeDocument/2006/customXml" ds:itemID="{65EA4138-1ACC-44F5-AA1E-9437D230C5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d6ca6d3-7901-49a1-9d3b-57e37fd50536"/>
    <ds:schemaRef ds:uri="07365c8d-b017-482e-b9eb-354872c192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06413-A6FB-4A3A-81AD-C8E8E56E683C}">
  <ds:schemaRefs>
    <ds:schemaRef ds:uri="http://schemas.microsoft.com/office/2006/documentManagement/types"/>
    <ds:schemaRef ds:uri="http://schemas.microsoft.com/office/2006/metadata/properties"/>
    <ds:schemaRef ds:uri="9d6ca6d3-7901-49a1-9d3b-57e37fd50536"/>
    <ds:schemaRef ds:uri="http://schemas.microsoft.com/office/infopath/2007/PartnerControls"/>
    <ds:schemaRef ds:uri="http://schemas.openxmlformats.org/package/2006/metadata/core-properties"/>
    <ds:schemaRef ds:uri="07365c8d-b017-482e-b9eb-354872c19251"/>
    <ds:schemaRef ds:uri="http://purl.org/dc/terms/"/>
    <ds:schemaRef ds:uri="http://purl.org/dc/elements/1.1/"/>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F6897EE6-C926-4824-AD68-5F8989BE989E}">
  <ds:schemaRefs>
    <ds:schemaRef ds:uri="http://schemas.microsoft.com/sharepoint/v3/contenttype/forms"/>
  </ds:schemaRefs>
</ds:datastoreItem>
</file>

<file path=customXml/itemProps4.xml><?xml version="1.0" encoding="utf-8"?>
<ds:datastoreItem xmlns:ds="http://schemas.openxmlformats.org/officeDocument/2006/customXml" ds:itemID="{C69F133F-AAAB-4E44-BAF2-F545505F4784}">
  <ds:schemaRefs>
    <ds:schemaRef ds:uri="http://schemas.microsoft.com/sharepoint/events"/>
  </ds:schemaRefs>
</ds:datastoreItem>
</file>

<file path=customXml/itemProps5.xml><?xml version="1.0" encoding="utf-8"?>
<ds:datastoreItem xmlns:ds="http://schemas.openxmlformats.org/officeDocument/2006/customXml" ds:itemID="{C4038851-9F41-4E63-A015-61F0F5112238}">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Foundry</Template>
  <TotalTime>86111</TotalTime>
  <Words>1265</Words>
  <Application>Microsoft Office PowerPoint</Application>
  <PresentationFormat>Format A4 (210 x 297 mm)</PresentationFormat>
  <Paragraphs>503</Paragraphs>
  <Slides>8</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MS PGothic</vt:lpstr>
      <vt:lpstr>Arial</vt:lpstr>
      <vt:lpstr>Calibri</vt:lpstr>
      <vt:lpstr>Helvetica</vt:lpstr>
      <vt:lpstr>Times New Roman</vt:lpstr>
      <vt:lpstr>Webdings</vt:lpstr>
      <vt:lpstr>Wingdings</vt:lpstr>
      <vt:lpstr>SG Branded A4 Template</vt:lpstr>
      <vt:lpstr>Meeting with Docker</vt:lpstr>
      <vt:lpstr>Production required items / STatus</vt:lpstr>
      <vt:lpstr>New features  Going beyond</vt:lpstr>
      <vt:lpstr>Comparison with other solutions what is done elsewhere? #1</vt:lpstr>
      <vt:lpstr>Comparison with other solutions what is done elsewhere? #2</vt:lpstr>
      <vt:lpstr>Key messages</vt:lpstr>
      <vt:lpstr>APPENDICE</vt:lpstr>
      <vt:lpstr>Présentation PowerPoint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Needs toward continuous delivery</dc:title>
  <dc:creator>bcraft082207</dc:creator>
  <cp:lastModifiedBy>PAUMIER Frederic ResgGtsRetApsVdf</cp:lastModifiedBy>
  <cp:revision>4010</cp:revision>
  <cp:lastPrinted>2016-12-08T13:04:27Z</cp:lastPrinted>
  <dcterms:created xsi:type="dcterms:W3CDTF">2011-07-05T11:17:57Z</dcterms:created>
  <dcterms:modified xsi:type="dcterms:W3CDTF">2017-03-06T08:38:50Z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0x010100587A75B65D723F439BAD395BEE1CC683005F6248E672F48A439C23AE64550D19EF</vt:lpwstr>
  </property>
  <property fmtid="{D5CDD505-2E9C-101B-9397-08002B2CF9AE}" pid="3" name="_dlc_DocIdItemGuid">
    <vt:lpwstr>5e0a2cbd-5573-4f10-9509-2b4755bb9bf5</vt:lpwstr>
  </property>
  <property fmtid="{D5CDD505-2E9C-101B-9397-08002B2CF9AE}" pid="4" name="tags 2">
    <vt:lpwstr/>
  </property>
  <property fmtid="{D5CDD505-2E9C-101B-9397-08002B2CF9AE}" pid="5" name="Offisync_ServerID">
    <vt:lpwstr>f9309e5c-31ec-4b6c-b5fe-3a48b4a240cf</vt:lpwstr>
  </property>
  <property fmtid="{D5CDD505-2E9C-101B-9397-08002B2CF9AE}" pid="6" name="Offisync_ProviderInitializationData">
    <vt:lpwstr>https://sbc.safe.socgen</vt:lpwstr>
  </property>
  <property fmtid="{D5CDD505-2E9C-101B-9397-08002B2CF9AE}" pid="7" name="Offisync_UpdateToken">
    <vt:lpwstr>1</vt:lpwstr>
  </property>
  <property fmtid="{D5CDD505-2E9C-101B-9397-08002B2CF9AE}" pid="8" name="Jive_PrevVersionNumber">
    <vt:lpwstr/>
  </property>
  <property fmtid="{D5CDD505-2E9C-101B-9397-08002B2CF9AE}" pid="9" name="Jive_LatestUserAccountName">
    <vt:lpwstr>A347272</vt:lpwstr>
  </property>
  <property fmtid="{D5CDD505-2E9C-101B-9397-08002B2CF9AE}" pid="10" name="Jive_LatestFileFullName">
    <vt:lpwstr/>
  </property>
  <property fmtid="{D5CDD505-2E9C-101B-9397-08002B2CF9AE}" pid="11" name="Jive_ModifiedButNotPublished">
    <vt:lpwstr/>
  </property>
  <property fmtid="{D5CDD505-2E9C-101B-9397-08002B2CF9AE}" pid="12" name="Offisync_UniqueId">
    <vt:lpwstr>153394</vt:lpwstr>
  </property>
  <property fmtid="{D5CDD505-2E9C-101B-9397-08002B2CF9AE}" pid="13" name="Jive_VersionGuid">
    <vt:lpwstr>9b08ca14-df62-4be2-bf69-5d898a23bece</vt:lpwstr>
  </property>
</Properties>
</file>