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  <p:sldMasterId id="2147483648" r:id="rId5"/>
    <p:sldMasterId id="2147483949" r:id="rId6"/>
    <p:sldMasterId id="2147484508" r:id="rId7"/>
  </p:sldMasterIdLst>
  <p:notesMasterIdLst>
    <p:notesMasterId r:id="rId21"/>
  </p:notesMasterIdLst>
  <p:handoutMasterIdLst>
    <p:handoutMasterId r:id="rId22"/>
  </p:handoutMasterIdLst>
  <p:sldIdLst>
    <p:sldId id="319" r:id="rId8"/>
    <p:sldId id="417" r:id="rId9"/>
    <p:sldId id="479" r:id="rId10"/>
    <p:sldId id="488" r:id="rId11"/>
    <p:sldId id="487" r:id="rId12"/>
    <p:sldId id="485" r:id="rId13"/>
    <p:sldId id="486" r:id="rId14"/>
    <p:sldId id="489" r:id="rId15"/>
    <p:sldId id="490" r:id="rId16"/>
    <p:sldId id="495" r:id="rId17"/>
    <p:sldId id="492" r:id="rId18"/>
    <p:sldId id="496" r:id="rId19"/>
    <p:sldId id="497" r:id="rId20"/>
  </p:sldIdLst>
  <p:sldSz cx="9144000" cy="6858000" type="screen4x3"/>
  <p:notesSz cx="6669088" cy="9926638"/>
  <p:defaultTextStyle>
    <a:defPPr>
      <a:defRPr lang="fr-FR"/>
    </a:defPPr>
    <a:lvl1pPr algn="ctr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000000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752">
          <p15:clr>
            <a:srgbClr val="A4A3A4"/>
          </p15:clr>
        </p15:guide>
        <p15:guide id="2" pos="2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PIN Frederic ResgGtsRetMdbScl" initials="CFR" lastIdx="1" clrIdx="0">
    <p:extLst>
      <p:ext uri="{19B8F6BF-5375-455C-9EA6-DF929625EA0E}">
        <p15:presenceInfo xmlns:p15="http://schemas.microsoft.com/office/powerpoint/2012/main" userId="COPIN Frederic ResgGtsRetMdbSc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1E1E1"/>
    <a:srgbClr val="F8F8F8"/>
    <a:srgbClr val="C0C0C0"/>
    <a:srgbClr val="FFFFFF"/>
    <a:srgbClr val="CFCFCF"/>
    <a:srgbClr val="969696"/>
    <a:srgbClr val="FF9900"/>
    <a:srgbClr val="E60028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2" autoAdjust="0"/>
    <p:restoredTop sz="86386" autoAdjust="0"/>
  </p:normalViewPr>
  <p:slideViewPr>
    <p:cSldViewPr>
      <p:cViewPr varScale="1">
        <p:scale>
          <a:sx n="106" d="100"/>
          <a:sy n="106" d="100"/>
        </p:scale>
        <p:origin x="1944" y="102"/>
      </p:cViewPr>
      <p:guideLst>
        <p:guide orient="horz" pos="1752"/>
        <p:guide pos="2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06" y="-10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90515" cy="49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29" tIns="46264" rIns="92529" bIns="46264" numCol="1" anchor="t" anchorCtr="0" compatLnSpc="1">
            <a:prstTxWarp prst="textNoShape">
              <a:avLst/>
            </a:prstTxWarp>
          </a:bodyPr>
          <a:lstStyle>
            <a:lvl1pPr algn="l" defTabSz="925397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7002" y="1"/>
            <a:ext cx="2890514" cy="49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29" tIns="46264" rIns="92529" bIns="46264" numCol="1" anchor="t" anchorCtr="0" compatLnSpc="1">
            <a:prstTxWarp prst="textNoShape">
              <a:avLst/>
            </a:prstTxWarp>
          </a:bodyPr>
          <a:lstStyle>
            <a:lvl1pPr algn="r" defTabSz="925397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4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67"/>
            <a:ext cx="2890515" cy="49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29" tIns="46264" rIns="92529" bIns="46264" numCol="1" anchor="b" anchorCtr="0" compatLnSpc="1">
            <a:prstTxWarp prst="textNoShape">
              <a:avLst/>
            </a:prstTxWarp>
          </a:bodyPr>
          <a:lstStyle>
            <a:lvl1pPr algn="l" defTabSz="925397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4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7002" y="9430067"/>
            <a:ext cx="2890514" cy="49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29" tIns="46264" rIns="92529" bIns="46264" numCol="1" anchor="b" anchorCtr="0" compatLnSpc="1">
            <a:prstTxWarp prst="textNoShape">
              <a:avLst/>
            </a:prstTxWarp>
          </a:bodyPr>
          <a:lstStyle>
            <a:lvl1pPr algn="r" defTabSz="925397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69525D6-58F2-4DB6-A062-50FA9ADA135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890515" cy="49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29" tIns="46264" rIns="92529" bIns="46264" numCol="1" anchor="t" anchorCtr="0" compatLnSpc="1">
            <a:prstTxWarp prst="textNoShape">
              <a:avLst/>
            </a:prstTxWarp>
          </a:bodyPr>
          <a:lstStyle>
            <a:lvl1pPr algn="l" defTabSz="925397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002" y="1"/>
            <a:ext cx="2890514" cy="49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29" tIns="46264" rIns="92529" bIns="46264" numCol="1" anchor="t" anchorCtr="0" compatLnSpc="1">
            <a:prstTxWarp prst="textNoShape">
              <a:avLst/>
            </a:prstTxWarp>
          </a:bodyPr>
          <a:lstStyle>
            <a:lvl1pPr algn="r" defTabSz="925397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437" y="4715035"/>
            <a:ext cx="5336214" cy="4465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29" tIns="46264" rIns="92529" bIns="462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67"/>
            <a:ext cx="2890515" cy="49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29" tIns="46264" rIns="92529" bIns="46264" numCol="1" anchor="b" anchorCtr="0" compatLnSpc="1">
            <a:prstTxWarp prst="textNoShape">
              <a:avLst/>
            </a:prstTxWarp>
          </a:bodyPr>
          <a:lstStyle>
            <a:lvl1pPr algn="l" defTabSz="925397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002" y="9430067"/>
            <a:ext cx="2890514" cy="49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29" tIns="46264" rIns="92529" bIns="46264" numCol="1" anchor="b" anchorCtr="0" compatLnSpc="1">
            <a:prstTxWarp prst="textNoShape">
              <a:avLst/>
            </a:prstTxWarp>
          </a:bodyPr>
          <a:lstStyle>
            <a:lvl1pPr algn="r" defTabSz="925397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0D39C24-698B-438E-B30B-50CE441EDBF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D39C24-698B-438E-B30B-50CE441EDBF9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2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13.jpeg"/><Relationship Id="rId9" Type="http://schemas.openxmlformats.org/officeDocument/2006/relationships/image" Target="../media/image16.jpe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2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13.jpeg"/><Relationship Id="rId9" Type="http://schemas.openxmlformats.org/officeDocument/2006/relationships/image" Target="../media/image16.jpe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2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13.jpeg"/><Relationship Id="rId9" Type="http://schemas.openxmlformats.org/officeDocument/2006/relationships/image" Target="../media/image16.jpe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2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13.jpeg"/><Relationship Id="rId9" Type="http://schemas.openxmlformats.org/officeDocument/2006/relationships/image" Target="../media/image16.jpe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2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13.jpeg"/><Relationship Id="rId9" Type="http://schemas.openxmlformats.org/officeDocument/2006/relationships/image" Target="../media/image16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2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13.jpeg"/><Relationship Id="rId9" Type="http://schemas.openxmlformats.org/officeDocument/2006/relationships/image" Target="../media/image16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2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13.jpeg"/><Relationship Id="rId9" Type="http://schemas.openxmlformats.org/officeDocument/2006/relationships/image" Target="../media/image1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 userDrawn="1"/>
        </p:nvSpPr>
        <p:spPr bwMode="gray">
          <a:xfrm flipV="1">
            <a:off x="4572000" y="209550"/>
            <a:ext cx="0" cy="266700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pic>
        <p:nvPicPr>
          <p:cNvPr id="5" name="Picture 11" descr="SOCEE10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359150" y="6116638"/>
            <a:ext cx="2425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43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57213" y="2085975"/>
            <a:ext cx="8029575" cy="2681288"/>
          </a:xfrm>
        </p:spPr>
        <p:txBody>
          <a:bodyPr/>
          <a:lstStyle>
            <a:lvl1pPr algn="ctr">
              <a:defRPr sz="3400" b="0"/>
            </a:lvl1pPr>
          </a:lstStyle>
          <a:p>
            <a:r>
              <a:rPr lang="fr-FR" noProof="0" dirty="0"/>
              <a:t>Cliquez pour modifier le style du titre</a:t>
            </a:r>
          </a:p>
        </p:txBody>
      </p:sp>
      <p:sp>
        <p:nvSpPr>
          <p:cNvPr id="9543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57213" y="1295400"/>
            <a:ext cx="8029575" cy="719138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sz="1200"/>
            </a:lvl1pPr>
          </a:lstStyle>
          <a:p>
            <a:r>
              <a:rPr lang="fr-FR" noProof="0" dirty="0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57213" y="4849813"/>
            <a:ext cx="8029575" cy="479425"/>
          </a:xfrm>
        </p:spPr>
        <p:txBody>
          <a:bodyPr rIns="0" anchor="b"/>
          <a:lstStyle>
            <a:lvl1pPr algn="ctr">
              <a:defRPr sz="1100"/>
            </a:lvl1pPr>
          </a:lstStyle>
          <a:p>
            <a:pPr>
              <a:defRPr/>
            </a:pPr>
            <a:r>
              <a:rPr lang="fr-FR"/>
              <a:t>28/03/2017</a:t>
            </a:r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30329" y="891347"/>
            <a:ext cx="8693102" cy="5248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itchFamily="34" charset="0"/>
              </a:rPr>
              <a:t> 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7530737" y="86556"/>
            <a:ext cx="1522028" cy="1061437"/>
            <a:chOff x="0" y="83095"/>
            <a:chExt cx="7877377" cy="5493553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9750" y="2005860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3250" y="1987771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500" y="1058665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499" y="2986836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986836"/>
              <a:ext cx="2163763" cy="1646859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568" y="3919325"/>
              <a:ext cx="2156311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29" y="1023452"/>
              <a:ext cx="2163763" cy="1646859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614" y="3902305"/>
              <a:ext cx="2163763" cy="1639234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194" y="83095"/>
              <a:ext cx="2163763" cy="164409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</p:grpSp>
    </p:spTree>
    <p:extLst>
      <p:ext uri="{BB962C8B-B14F-4D97-AF65-F5344CB8AC3E}">
        <p14:creationId xmlns:p14="http://schemas.microsoft.com/office/powerpoint/2010/main" val="386766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82"/>
          <p:cNvSpPr/>
          <p:nvPr userDrawn="1"/>
        </p:nvSpPr>
        <p:spPr>
          <a:xfrm>
            <a:off x="158912" y="163324"/>
            <a:ext cx="874348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defRPr sz="5000" b="0" spc="-100">
                <a:solidFill>
                  <a:srgbClr val="0C3D40"/>
                </a:solidFill>
              </a:defRPr>
            </a:lvl1pPr>
          </a:lstStyle>
          <a:p>
            <a:pPr>
              <a:defRPr sz="1800" spc="0">
                <a:solidFill>
                  <a:srgbClr val="000000"/>
                </a:solidFill>
              </a:defRPr>
            </a:pPr>
            <a:r>
              <a:rPr lang="fr-FR" sz="1200" b="1" spc="100" dirty="0">
                <a:solidFill>
                  <a:srgbClr val="000000"/>
                </a:solidFill>
                <a:latin typeface="Arial" pitchFamily="34" charset="0"/>
                <a:ea typeface="HelveticaNeueLT Com 75 Bd"/>
                <a:cs typeface="Arial" pitchFamily="34" charset="0"/>
              </a:rPr>
              <a:t>STEP_01</a:t>
            </a:r>
          </a:p>
        </p:txBody>
      </p:sp>
      <p:sp>
        <p:nvSpPr>
          <p:cNvPr id="4" name="Shape 182"/>
          <p:cNvSpPr/>
          <p:nvPr userDrawn="1"/>
        </p:nvSpPr>
        <p:spPr>
          <a:xfrm>
            <a:off x="1053356" y="160820"/>
            <a:ext cx="849448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defRPr sz="5000" b="0" spc="-100">
                <a:solidFill>
                  <a:srgbClr val="0C3D40"/>
                </a:solidFill>
              </a:defRPr>
            </a:lvl1pPr>
          </a:lstStyle>
          <a:p>
            <a:pPr>
              <a:defRPr sz="1800" spc="0">
                <a:solidFill>
                  <a:srgbClr val="000000"/>
                </a:solidFill>
              </a:defRPr>
            </a:pPr>
            <a:r>
              <a:rPr lang="fr-FR" sz="1200" spc="100" dirty="0">
                <a:solidFill>
                  <a:srgbClr val="9F9F9F"/>
                </a:solidFill>
                <a:latin typeface="Arial" pitchFamily="34" charset="0"/>
                <a:ea typeface="HelveticaNeueLT Com 75 Bd"/>
                <a:cs typeface="Arial" pitchFamily="34" charset="0"/>
              </a:rPr>
              <a:t>STEP_02</a:t>
            </a:r>
          </a:p>
        </p:txBody>
      </p:sp>
      <p:sp>
        <p:nvSpPr>
          <p:cNvPr id="5" name="Shape 182"/>
          <p:cNvSpPr/>
          <p:nvPr userDrawn="1"/>
        </p:nvSpPr>
        <p:spPr>
          <a:xfrm>
            <a:off x="1939095" y="165582"/>
            <a:ext cx="89962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defRPr sz="5000" b="0" spc="-100">
                <a:solidFill>
                  <a:srgbClr val="0C3D40"/>
                </a:solidFill>
              </a:defRPr>
            </a:lvl1pPr>
          </a:lstStyle>
          <a:p>
            <a:pPr>
              <a:defRPr sz="1800" spc="0">
                <a:solidFill>
                  <a:srgbClr val="000000"/>
                </a:solidFill>
              </a:defRPr>
            </a:pPr>
            <a:r>
              <a:rPr lang="fr-FR" sz="1200" spc="100" dirty="0">
                <a:solidFill>
                  <a:srgbClr val="9F9F9F"/>
                </a:solidFill>
                <a:latin typeface="Arial" pitchFamily="34" charset="0"/>
                <a:ea typeface="HelveticaNeueLT Com 75 Bd"/>
                <a:cs typeface="Arial" pitchFamily="34" charset="0"/>
              </a:rPr>
              <a:t>STEP_03</a:t>
            </a:r>
          </a:p>
        </p:txBody>
      </p:sp>
      <p:sp>
        <p:nvSpPr>
          <p:cNvPr id="6" name="Shape 182"/>
          <p:cNvSpPr/>
          <p:nvPr userDrawn="1"/>
        </p:nvSpPr>
        <p:spPr>
          <a:xfrm>
            <a:off x="2838715" y="163324"/>
            <a:ext cx="849448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defRPr sz="5000" b="0" spc="-100">
                <a:solidFill>
                  <a:srgbClr val="0C3D40"/>
                </a:solidFill>
              </a:defRPr>
            </a:lvl1pPr>
          </a:lstStyle>
          <a:p>
            <a:pPr>
              <a:defRPr sz="1800" spc="0">
                <a:solidFill>
                  <a:srgbClr val="000000"/>
                </a:solidFill>
              </a:defRPr>
            </a:pPr>
            <a:r>
              <a:rPr lang="fr-FR" sz="1200" spc="100" dirty="0">
                <a:solidFill>
                  <a:srgbClr val="9F9F9F"/>
                </a:solidFill>
                <a:latin typeface="Arial" pitchFamily="34" charset="0"/>
                <a:ea typeface="HelveticaNeueLT Com 75 Bd"/>
                <a:cs typeface="Arial" pitchFamily="34" charset="0"/>
              </a:rPr>
              <a:t>STEP_04</a:t>
            </a:r>
          </a:p>
        </p:txBody>
      </p:sp>
      <p:sp>
        <p:nvSpPr>
          <p:cNvPr id="7" name="Shape 182"/>
          <p:cNvSpPr/>
          <p:nvPr userDrawn="1"/>
        </p:nvSpPr>
        <p:spPr>
          <a:xfrm>
            <a:off x="164721" y="381507"/>
            <a:ext cx="5207000" cy="441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defRPr sz="5000" b="0" spc="-100">
                <a:solidFill>
                  <a:srgbClr val="0C3D40"/>
                </a:solidFill>
              </a:defRPr>
            </a:lvl1pPr>
          </a:lstStyle>
          <a:p>
            <a:pPr algn="l">
              <a:defRPr sz="1800" spc="0">
                <a:solidFill>
                  <a:srgbClr val="000000"/>
                </a:solidFill>
              </a:defRPr>
            </a:pPr>
            <a:r>
              <a:rPr lang="fr-FR" sz="2200" b="1" spc="100" dirty="0">
                <a:solidFill>
                  <a:srgbClr val="000000"/>
                </a:solidFill>
                <a:latin typeface="Arial" pitchFamily="34" charset="0"/>
                <a:ea typeface="HelveticaNeueLT Com 75 Bd"/>
                <a:cs typeface="Arial" pitchFamily="34" charset="0"/>
              </a:rPr>
              <a:t>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230329" y="891347"/>
            <a:ext cx="8693102" cy="5248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itchFamily="34" charset="0"/>
              </a:rPr>
              <a:t> 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7530737" y="86556"/>
            <a:ext cx="1522028" cy="1061437"/>
            <a:chOff x="0" y="83095"/>
            <a:chExt cx="7877377" cy="5493553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9750" y="2005860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3250" y="1987771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500" y="1058665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499" y="2986836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986836"/>
              <a:ext cx="2163763" cy="1646859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568" y="3919325"/>
              <a:ext cx="2156311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29" y="1023452"/>
              <a:ext cx="2163763" cy="1646859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614" y="3902305"/>
              <a:ext cx="2163763" cy="1639234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194" y="83095"/>
              <a:ext cx="2163763" cy="164409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</p:grpSp>
    </p:spTree>
    <p:extLst>
      <p:ext uri="{BB962C8B-B14F-4D97-AF65-F5344CB8AC3E}">
        <p14:creationId xmlns:p14="http://schemas.microsoft.com/office/powerpoint/2010/main" val="2117507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82"/>
          <p:cNvSpPr/>
          <p:nvPr userDrawn="1"/>
        </p:nvSpPr>
        <p:spPr>
          <a:xfrm>
            <a:off x="203797" y="149264"/>
            <a:ext cx="3489199" cy="6078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ctr">
              <a:defRPr sz="5000" b="0" spc="-100">
                <a:solidFill>
                  <a:srgbClr val="0C3D40"/>
                </a:solidFill>
              </a:defRPr>
            </a:lvl1pPr>
          </a:lstStyle>
          <a:p>
            <a:pPr algn="l">
              <a:defRPr sz="1800" spc="0">
                <a:solidFill>
                  <a:srgbClr val="000000"/>
                </a:solidFill>
              </a:defRPr>
            </a:pPr>
            <a:r>
              <a:rPr lang="fr-FR" sz="2200" b="1" spc="38" dirty="0">
                <a:solidFill>
                  <a:srgbClr val="000000"/>
                </a:solidFill>
                <a:latin typeface="Arial" pitchFamily="34" charset="0"/>
                <a:ea typeface="HelveticaNeueLT Com 75 Bd"/>
                <a:cs typeface="Arial" pitchFamily="34" charset="0"/>
              </a:rPr>
              <a:t>TITLE</a:t>
            </a:r>
          </a:p>
          <a:p>
            <a:pPr algn="l">
              <a:defRPr sz="1800" spc="0">
                <a:solidFill>
                  <a:srgbClr val="000000"/>
                </a:solidFill>
              </a:defRPr>
            </a:pPr>
            <a:r>
              <a:rPr lang="fr-FR" sz="1500" spc="38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ea typeface="HelveticaNeueLT Com 45 Lt"/>
                <a:cs typeface="Arial" pitchFamily="34" charset="0"/>
              </a:rPr>
              <a:t>YOUR TAGLINE GOES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230329" y="891347"/>
            <a:ext cx="8693102" cy="5248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itchFamily="34" charset="0"/>
              </a:rPr>
              <a:t> 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7530737" y="86556"/>
            <a:ext cx="1522028" cy="1061437"/>
            <a:chOff x="0" y="83095"/>
            <a:chExt cx="7877377" cy="5493553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9750" y="2005860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3250" y="1987771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500" y="1058665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499" y="2986836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986836"/>
              <a:ext cx="2163763" cy="1646859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568" y="3919325"/>
              <a:ext cx="2156311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29" y="1023452"/>
              <a:ext cx="2163763" cy="1646859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614" y="3902305"/>
              <a:ext cx="2163763" cy="1639234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194" y="83095"/>
              <a:ext cx="2163763" cy="164409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</p:grpSp>
    </p:spTree>
    <p:extLst>
      <p:ext uri="{BB962C8B-B14F-4D97-AF65-F5344CB8AC3E}">
        <p14:creationId xmlns:p14="http://schemas.microsoft.com/office/powerpoint/2010/main" val="523074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out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30329" y="891347"/>
            <a:ext cx="4374039" cy="5248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itchFamily="34" charset="0"/>
              </a:rPr>
              <a:t> 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7530737" y="86556"/>
            <a:ext cx="1522028" cy="1061437"/>
            <a:chOff x="0" y="83095"/>
            <a:chExt cx="7877377" cy="549355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9750" y="2005860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3250" y="1987771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500" y="1058665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499" y="2986836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986836"/>
              <a:ext cx="2163763" cy="1646859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568" y="3919325"/>
              <a:ext cx="2156311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29" y="1023452"/>
              <a:ext cx="2163763" cy="1646859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614" y="3902305"/>
              <a:ext cx="2163763" cy="1639234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194" y="83095"/>
              <a:ext cx="2163763" cy="164409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</p:grpSp>
    </p:spTree>
    <p:extLst>
      <p:ext uri="{BB962C8B-B14F-4D97-AF65-F5344CB8AC3E}">
        <p14:creationId xmlns:p14="http://schemas.microsoft.com/office/powerpoint/2010/main" val="2942476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out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1999" y="891347"/>
            <a:ext cx="4351431" cy="5248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itchFamily="34" charset="0"/>
              </a:rPr>
              <a:t> 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7530737" y="86556"/>
            <a:ext cx="1522028" cy="1061437"/>
            <a:chOff x="0" y="83095"/>
            <a:chExt cx="7877377" cy="5493553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9750" y="2005860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3250" y="1987771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500" y="1058665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499" y="2986836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986836"/>
              <a:ext cx="2163763" cy="1646859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568" y="3919325"/>
              <a:ext cx="2156311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29" y="1023452"/>
              <a:ext cx="2163763" cy="1646859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614" y="3902305"/>
              <a:ext cx="2163763" cy="1639234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194" y="83095"/>
              <a:ext cx="2163763" cy="164409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</p:grpSp>
    </p:spTree>
    <p:extLst>
      <p:ext uri="{BB962C8B-B14F-4D97-AF65-F5344CB8AC3E}">
        <p14:creationId xmlns:p14="http://schemas.microsoft.com/office/powerpoint/2010/main" val="2430256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7530737" y="86556"/>
            <a:ext cx="1522028" cy="1061437"/>
            <a:chOff x="0" y="83095"/>
            <a:chExt cx="7877377" cy="5493553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9750" y="2005860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3250" y="1987771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500" y="1058665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499" y="2986836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986836"/>
              <a:ext cx="2163763" cy="1646859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568" y="3919325"/>
              <a:ext cx="2156311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29" y="1023452"/>
              <a:ext cx="2163763" cy="1646859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614" y="3902305"/>
              <a:ext cx="2163763" cy="1639234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194" y="83095"/>
              <a:ext cx="2163763" cy="164409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</p:grpSp>
    </p:spTree>
    <p:extLst>
      <p:ext uri="{BB962C8B-B14F-4D97-AF65-F5344CB8AC3E}">
        <p14:creationId xmlns:p14="http://schemas.microsoft.com/office/powerpoint/2010/main" val="2436685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6079238" y="891348"/>
            <a:ext cx="2826005" cy="5248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itchFamily="34" charset="0"/>
              </a:rPr>
              <a:t>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3151552" y="891348"/>
            <a:ext cx="2826005" cy="5248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itchFamily="34" charset="0"/>
              </a:rPr>
              <a:t>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31474" y="891348"/>
            <a:ext cx="2826005" cy="5248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itchFamily="34" charset="0"/>
              </a:rPr>
              <a:t> 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7530737" y="86556"/>
            <a:ext cx="1522028" cy="1061437"/>
            <a:chOff x="0" y="83095"/>
            <a:chExt cx="7877377" cy="5493553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9750" y="2005860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3250" y="1987771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500" y="1058665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499" y="2986836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986836"/>
              <a:ext cx="2163763" cy="1646859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568" y="3919325"/>
              <a:ext cx="2156311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29" y="1023452"/>
              <a:ext cx="2163763" cy="1646859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614" y="3902305"/>
              <a:ext cx="2163763" cy="1639234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194" y="83095"/>
              <a:ext cx="2163763" cy="164409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</p:grpSp>
    </p:spTree>
    <p:extLst>
      <p:ext uri="{BB962C8B-B14F-4D97-AF65-F5344CB8AC3E}">
        <p14:creationId xmlns:p14="http://schemas.microsoft.com/office/powerpoint/2010/main" val="395834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noProof="0" dirty="0"/>
              <a:t>Cliquez pour 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28/03/2017</a:t>
            </a:r>
            <a:endParaRPr lang="fr-FR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 </a:t>
            </a:r>
            <a:fld id="{9EBD6E4C-9CFF-4171-834B-425E25346C50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Meetup Middleware - Package Auto-Porteur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Cliquez pour modifier le style du titre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28/03/2017</a:t>
            </a:r>
            <a:endParaRPr lang="fr-FR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 </a:t>
            </a:r>
            <a:fld id="{A7A36EE9-5D65-4E3B-854C-CE2025E45EC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Meetup Middleware - Package Auto-Porteur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28/03/2017</a:t>
            </a:r>
            <a:endParaRPr lang="fr-FR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 </a:t>
            </a:r>
            <a:fld id="{AD063547-86E0-4BBD-B0E8-356704386F13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Meetup Middleware - Package Auto-Porteur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723900" y="3573463"/>
            <a:ext cx="7696200" cy="0"/>
          </a:xfrm>
          <a:prstGeom prst="line">
            <a:avLst/>
          </a:prstGeom>
          <a:noFill/>
          <a:ln w="57150">
            <a:solidFill>
              <a:srgbClr val="E60028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6688" y="2636912"/>
            <a:ext cx="7772400" cy="912869"/>
          </a:xfrm>
        </p:spPr>
        <p:txBody>
          <a:bodyPr/>
          <a:lstStyle>
            <a:lvl1pPr algn="ctr">
              <a:defRPr sz="3200" b="1" cap="none" baseline="0"/>
            </a:lvl1pPr>
          </a:lstStyle>
          <a:p>
            <a:r>
              <a:rPr lang="fr-FR" dirty="0"/>
              <a:t>Cliquez pour modifier le style du titre</a:t>
            </a:r>
            <a:endParaRPr lang="fr-C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12"/>
          <p:cNvCxnSpPr>
            <a:cxnSpLocks noChangeShapeType="1"/>
          </p:cNvCxnSpPr>
          <p:nvPr userDrawn="1"/>
        </p:nvCxnSpPr>
        <p:spPr bwMode="auto">
          <a:xfrm>
            <a:off x="4603750" y="981075"/>
            <a:ext cx="0" cy="5111750"/>
          </a:xfrm>
          <a:prstGeom prst="line">
            <a:avLst/>
          </a:prstGeom>
          <a:noFill/>
          <a:ln w="19050" algn="ctr">
            <a:solidFill>
              <a:srgbClr val="E60028"/>
            </a:solidFill>
            <a:round/>
            <a:headEnd/>
            <a:tailEnd/>
          </a:ln>
        </p:spPr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3"/>
          </p:nvPr>
        </p:nvSpPr>
        <p:spPr>
          <a:xfrm>
            <a:off x="550383" y="1051107"/>
            <a:ext cx="3877601" cy="5041718"/>
          </a:xfrm>
        </p:spPr>
        <p:txBody>
          <a:bodyPr/>
          <a:lstStyle>
            <a:lvl1pPr>
              <a:defRPr lang="fr-FR" sz="1600" b="1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1400" dirty="0" smtClean="0">
                <a:solidFill>
                  <a:srgbClr val="000000"/>
                </a:solidFill>
                <a:latin typeface="+mn-lt"/>
                <a:cs typeface="+mn-cs"/>
              </a:defRPr>
            </a:lvl2pPr>
            <a:lvl3pPr>
              <a:defRPr lang="fr-FR" sz="1200" dirty="0" smtClean="0">
                <a:solidFill>
                  <a:srgbClr val="000000"/>
                </a:solidFill>
                <a:latin typeface="+mn-lt"/>
                <a:cs typeface="+mn-cs"/>
              </a:defRPr>
            </a:lvl3pPr>
            <a:lvl4pPr>
              <a:defRPr lang="fr-FR" sz="1000" dirty="0" smtClean="0">
                <a:solidFill>
                  <a:srgbClr val="000000"/>
                </a:solidFill>
                <a:latin typeface="+mn-lt"/>
                <a:cs typeface="+mn-cs"/>
              </a:defRPr>
            </a:lvl4pPr>
            <a:lvl5pPr>
              <a:defRPr lang="fr-CA" sz="800" dirty="0" smtClean="0">
                <a:solidFill>
                  <a:srgbClr val="000000"/>
                </a:solidFill>
                <a:latin typeface="+mn-lt"/>
                <a:cs typeface="+mn-cs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11" name="Espace réservé du contenu 7"/>
          <p:cNvSpPr>
            <a:spLocks noGrp="1"/>
          </p:cNvSpPr>
          <p:nvPr>
            <p:ph sz="quarter" idx="14"/>
          </p:nvPr>
        </p:nvSpPr>
        <p:spPr>
          <a:xfrm>
            <a:off x="4777589" y="1050313"/>
            <a:ext cx="3877601" cy="5041718"/>
          </a:xfrm>
        </p:spPr>
        <p:txBody>
          <a:bodyPr/>
          <a:lstStyle>
            <a:lvl1pPr>
              <a:defRPr lang="fr-FR" sz="1600" b="1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defRPr lang="fr-FR" sz="1400" dirty="0" smtClean="0">
                <a:solidFill>
                  <a:srgbClr val="000000"/>
                </a:solidFill>
                <a:latin typeface="+mn-lt"/>
                <a:cs typeface="+mn-cs"/>
              </a:defRPr>
            </a:lvl2pPr>
            <a:lvl3pPr>
              <a:defRPr lang="fr-FR" sz="1200" dirty="0" smtClean="0">
                <a:solidFill>
                  <a:srgbClr val="000000"/>
                </a:solidFill>
                <a:latin typeface="+mn-lt"/>
                <a:cs typeface="+mn-cs"/>
              </a:defRPr>
            </a:lvl3pPr>
            <a:lvl4pPr>
              <a:defRPr lang="fr-FR" sz="1000" dirty="0" smtClean="0">
                <a:solidFill>
                  <a:srgbClr val="000000"/>
                </a:solidFill>
                <a:latin typeface="+mn-lt"/>
                <a:cs typeface="+mn-cs"/>
              </a:defRPr>
            </a:lvl4pPr>
            <a:lvl5pPr>
              <a:defRPr lang="fr-CA" sz="800" dirty="0" smtClean="0">
                <a:solidFill>
                  <a:srgbClr val="000000"/>
                </a:solidFill>
                <a:latin typeface="+mn-lt"/>
                <a:cs typeface="+mn-cs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6" name="Espace réservé de la date 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28/03/2017</a:t>
            </a:r>
            <a:endParaRPr lang="fr-FR" dirty="0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6"/>
          </p:nvPr>
        </p:nvSpPr>
        <p:spPr>
          <a:xfrm>
            <a:off x="8532813" y="6416675"/>
            <a:ext cx="360362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 </a:t>
            </a:r>
            <a:fld id="{482FF4D3-E303-4978-B38E-6D15F177363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Meetup Middleware - Package Auto-Porteur</a:t>
            </a:r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/>
            </a:lvl2pPr>
            <a:lvl3pPr>
              <a:defRPr b="0"/>
            </a:lvl3pPr>
          </a:lstStyle>
          <a:p>
            <a:pPr lvl="0"/>
            <a:r>
              <a:rPr lang="fr-FR" noProof="0" dirty="0"/>
              <a:t>Cliquez pour 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28/03/2017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 </a:t>
            </a:r>
            <a:fld id="{F216DAA3-9ED3-4F78-8B45-98A0D1533C2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Meetup Middleware - Package Auto-Porteur</a:t>
            </a:r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28/03/2017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P. </a:t>
            </a:r>
            <a:fld id="{35F2528F-3612-470B-AE1D-B2BA36C5163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Meetup Middleware - Package Auto-Porteur</a:t>
            </a:r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30329" y="891347"/>
            <a:ext cx="8693102" cy="5248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itchFamily="34" charset="0"/>
              </a:rPr>
              <a:t> 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47123" y="1740344"/>
            <a:ext cx="6353377" cy="4430740"/>
            <a:chOff x="0" y="83095"/>
            <a:chExt cx="7877377" cy="5493553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9750" y="2005860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3250" y="1987771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500" y="1058665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499" y="2986836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986836"/>
              <a:ext cx="2163763" cy="1646859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568" y="3919325"/>
              <a:ext cx="2156311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29" y="1023452"/>
              <a:ext cx="2163763" cy="1646859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614" y="3902305"/>
              <a:ext cx="2163763" cy="1639234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194" y="83095"/>
              <a:ext cx="2163763" cy="164409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</p:grp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2088444" y="945631"/>
            <a:ext cx="6781739" cy="714243"/>
          </a:xfrm>
          <a:prstGeom prst="rect">
            <a:avLst/>
          </a:prstGeom>
        </p:spPr>
        <p:txBody>
          <a:bodyPr/>
          <a:lstStyle>
            <a:lvl1pPr>
              <a:defRPr lang="en-US" sz="2800" b="1" cap="small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defRPr>
            </a:lvl1pPr>
          </a:lstStyle>
          <a:p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Title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0" hasCustomPrompt="1"/>
          </p:nvPr>
        </p:nvSpPr>
        <p:spPr>
          <a:xfrm>
            <a:off x="5170311" y="1964620"/>
            <a:ext cx="3689350" cy="970492"/>
          </a:xfrm>
          <a:prstGeom prst="rect">
            <a:avLst/>
          </a:prstGeom>
        </p:spPr>
        <p:txBody>
          <a:bodyPr/>
          <a:lstStyle>
            <a:lvl1pPr marL="0" indent="0" algn="ctr" defTabSz="171450" rtl="0" eaLnBrk="1" latinLnBrk="0" hangingPunct="1">
              <a:spcBef>
                <a:spcPct val="0"/>
              </a:spcBef>
              <a:buNone/>
              <a:defRPr lang="en-US" sz="2000" b="1" kern="1200" cap="small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defRPr>
            </a:lvl1pPr>
          </a:lstStyle>
          <a:p>
            <a:pPr lvl="0"/>
            <a:r>
              <a:rPr lang="fr-FR" dirty="0"/>
              <a:t>Auteur (s)</a:t>
            </a:r>
            <a:endParaRPr lang="en-US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6394705" y="4438245"/>
            <a:ext cx="2430320" cy="461665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2400" b="1" cap="small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#MDWMeetUp</a:t>
            </a:r>
            <a:endParaRPr lang="en-US" sz="2400" b="1" cap="small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44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group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260350"/>
            <a:ext cx="811847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CLICK TO EDIT MASTER TITLE STYLE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1052513"/>
            <a:ext cx="8118475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sp>
        <p:nvSpPr>
          <p:cNvPr id="728070" name="Rectangle 6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7451725" y="6416675"/>
            <a:ext cx="93662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28/03/2017</a:t>
            </a:r>
            <a:endParaRPr lang="fr-FR" dirty="0"/>
          </a:p>
        </p:txBody>
      </p:sp>
      <p:sp>
        <p:nvSpPr>
          <p:cNvPr id="728071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P. </a:t>
            </a:r>
            <a:fld id="{B05F3D86-DCF5-439C-9EBD-9923D33563CD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728072" name="Rectangle 8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1979613" y="6416675"/>
            <a:ext cx="51847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da-DK"/>
              <a:t>Meetup Middleware - Package Auto-Porteur</a:t>
            </a:r>
            <a:endParaRPr lang="fr-FR" dirty="0"/>
          </a:p>
        </p:txBody>
      </p:sp>
      <p:sp>
        <p:nvSpPr>
          <p:cNvPr id="728074" name="Line 10"/>
          <p:cNvSpPr>
            <a:spLocks noChangeShapeType="1"/>
          </p:cNvSpPr>
          <p:nvPr userDrawn="1"/>
        </p:nvSpPr>
        <p:spPr bwMode="gray">
          <a:xfrm flipH="1">
            <a:off x="323850" y="6194425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28076" name="Line 12"/>
          <p:cNvSpPr>
            <a:spLocks noChangeShapeType="1"/>
          </p:cNvSpPr>
          <p:nvPr userDrawn="1"/>
        </p:nvSpPr>
        <p:spPr bwMode="gray">
          <a:xfrm flipH="1">
            <a:off x="323850" y="755650"/>
            <a:ext cx="8496300" cy="0"/>
          </a:xfrm>
          <a:prstGeom prst="line">
            <a:avLst/>
          </a:prstGeom>
          <a:noFill/>
          <a:ln w="635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28077" name="Rectangle 13"/>
          <p:cNvSpPr>
            <a:spLocks noChangeArrowheads="1"/>
          </p:cNvSpPr>
          <p:nvPr userDrawn="1"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defRPr/>
            </a:pPr>
            <a:r>
              <a:rPr lang="fr-FR" sz="800" b="1"/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5" r:id="rId1"/>
    <p:sldLayoutId id="2147484500" r:id="rId2"/>
    <p:sldLayoutId id="2147484501" r:id="rId3"/>
    <p:sldLayoutId id="2147484502" r:id="rId4"/>
    <p:sldLayoutId id="2147484506" r:id="rId5"/>
    <p:sldLayoutId id="2147484507" r:id="rId6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b="1">
          <a:solidFill>
            <a:srgbClr val="E60028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b="1">
          <a:solidFill>
            <a:srgbClr val="E60028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b="1">
          <a:solidFill>
            <a:srgbClr val="E60028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b="1">
          <a:solidFill>
            <a:srgbClr val="E60028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b="1">
          <a:solidFill>
            <a:srgbClr val="E60028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E60028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100000"/>
        </a:spcBef>
        <a:spcAft>
          <a:spcPct val="0"/>
        </a:spcAft>
        <a:buClr>
          <a:srgbClr val="666666"/>
        </a:buClr>
        <a:buFont typeface="Wingdings" pitchFamily="2" charset="2"/>
        <a:buChar char="§"/>
        <a:defRPr sz="1600" b="1">
          <a:solidFill>
            <a:srgbClr val="000000"/>
          </a:solidFill>
          <a:latin typeface="+mn-lt"/>
          <a:ea typeface="+mn-ea"/>
          <a:cs typeface="+mn-cs"/>
        </a:defRPr>
      </a:lvl1pPr>
      <a:lvl2pPr marL="446088" indent="-180975" algn="l" rtl="0" eaLnBrk="0" fontAlgn="base" hangingPunct="0">
        <a:spcBef>
          <a:spcPct val="50000"/>
        </a:spcBef>
        <a:spcAft>
          <a:spcPct val="0"/>
        </a:spcAft>
        <a:buChar char="•"/>
        <a:defRPr sz="1400">
          <a:solidFill>
            <a:srgbClr val="000000"/>
          </a:solidFill>
          <a:latin typeface="+mn-lt"/>
          <a:cs typeface="+mn-cs"/>
        </a:defRPr>
      </a:lvl2pPr>
      <a:lvl3pPr marL="712788" indent="-180975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▫"/>
        <a:defRPr sz="1200">
          <a:solidFill>
            <a:srgbClr val="000000"/>
          </a:solidFill>
          <a:latin typeface="+mn-lt"/>
          <a:cs typeface="+mn-cs"/>
        </a:defRPr>
      </a:lvl3pPr>
      <a:lvl4pPr marL="990600" indent="-179388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-"/>
        <a:defRPr sz="1000">
          <a:solidFill>
            <a:srgbClr val="000000"/>
          </a:solidFill>
          <a:latin typeface="+mn-lt"/>
          <a:cs typeface="+mn-cs"/>
        </a:defRPr>
      </a:lvl4pPr>
      <a:lvl5pPr marL="1257300" indent="-160338" algn="l" rtl="0" eaLnBrk="0" fontAlgn="base" hangingPunct="0">
        <a:spcBef>
          <a:spcPct val="0"/>
        </a:spcBef>
        <a:spcAft>
          <a:spcPct val="0"/>
        </a:spcAft>
        <a:buFont typeface="Arial" charset="0"/>
        <a:buChar char="."/>
        <a:defRPr sz="800">
          <a:solidFill>
            <a:srgbClr val="000000"/>
          </a:solidFill>
          <a:latin typeface="+mn-lt"/>
          <a:cs typeface="+mn-cs"/>
        </a:defRPr>
      </a:lvl5pPr>
      <a:lvl6pPr marL="13430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6pPr>
      <a:lvl7pPr marL="18002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7pPr>
      <a:lvl8pPr marL="22574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8pPr>
      <a:lvl9pPr marL="2714625" indent="-160338" algn="l" rtl="0" fontAlgn="base">
        <a:spcBef>
          <a:spcPct val="50000"/>
        </a:spcBef>
        <a:spcAft>
          <a:spcPct val="0"/>
        </a:spcAft>
        <a:buFont typeface="Arial" charset="0"/>
        <a:buChar char="."/>
        <a:defRPr sz="9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0" descr="group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1125538"/>
            <a:ext cx="802957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CLICK TO EDIT MASTER TITLE STYLE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1916113"/>
            <a:ext cx="8029575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gray">
          <a:xfrm flipV="1">
            <a:off x="4572000" y="260350"/>
            <a:ext cx="0" cy="504825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7451725" y="6416675"/>
            <a:ext cx="93662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28/03/2017</a:t>
            </a:r>
          </a:p>
        </p:txBody>
      </p:sp>
      <p:sp>
        <p:nvSpPr>
          <p:cNvPr id="1046" name="Rectangle 22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P. </a:t>
            </a:r>
            <a:fld id="{C25D48AB-B7EF-49CF-82A7-D463C255363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1047" name="Rectangle 23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1979613" y="6416675"/>
            <a:ext cx="51847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da-DK"/>
              <a:t>Meetup Middleware - Package Auto-Porteur</a:t>
            </a:r>
            <a:endParaRPr lang="fr-FR" dirty="0"/>
          </a:p>
        </p:txBody>
      </p:sp>
      <p:sp>
        <p:nvSpPr>
          <p:cNvPr id="1048" name="Rectangle 24"/>
          <p:cNvSpPr>
            <a:spLocks noChangeArrowheads="1"/>
          </p:cNvSpPr>
          <p:nvPr userDrawn="1"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defRPr/>
            </a:pPr>
            <a:r>
              <a:rPr lang="fr-FR" sz="800" b="1"/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3" r:id="rId1"/>
  </p:sldLayoutIdLst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spcBef>
          <a:spcPct val="50000"/>
        </a:spcBef>
        <a:spcAft>
          <a:spcPct val="0"/>
        </a:spcAft>
        <a:buFont typeface="Arial" charset="0"/>
        <a:defRPr b="1">
          <a:solidFill>
            <a:srgbClr val="E60028"/>
          </a:solidFill>
          <a:latin typeface="+mn-lt"/>
          <a:ea typeface="+mn-ea"/>
          <a:cs typeface="+mn-cs"/>
        </a:defRPr>
      </a:lvl1pPr>
      <a:lvl2pPr marL="541338" indent="-342900" algn="l" rtl="0" eaLnBrk="0" fontAlgn="base" hangingPunct="0">
        <a:spcBef>
          <a:spcPts val="600"/>
        </a:spcBef>
        <a:spcAft>
          <a:spcPct val="20000"/>
        </a:spcAft>
        <a:buFont typeface="Arial" charset="0"/>
        <a:buAutoNum type="arabicPeriod"/>
        <a:defRPr sz="1600" b="1">
          <a:solidFill>
            <a:srgbClr val="000000"/>
          </a:solidFill>
          <a:latin typeface="+mn-lt"/>
          <a:cs typeface="+mn-cs"/>
        </a:defRPr>
      </a:lvl2pPr>
      <a:lvl3pPr marL="544513" algn="l" rtl="0" eaLnBrk="0" fontAlgn="base" hangingPunct="0">
        <a:spcBef>
          <a:spcPct val="0"/>
        </a:spcBef>
        <a:spcAft>
          <a:spcPct val="20000"/>
        </a:spcAft>
        <a:buSzPct val="80000"/>
        <a:buFont typeface="Wingdings" pitchFamily="2" charset="2"/>
        <a:defRPr sz="1400" b="1" i="1">
          <a:solidFill>
            <a:srgbClr val="000000"/>
          </a:solidFill>
          <a:latin typeface="+mn-lt"/>
          <a:cs typeface="+mn-cs"/>
        </a:defRPr>
      </a:lvl3pPr>
      <a:lvl4pPr marL="544513" algn="l" rtl="0" eaLnBrk="0" fontAlgn="base" hangingPunct="0">
        <a:spcBef>
          <a:spcPct val="0"/>
        </a:spcBef>
        <a:spcAft>
          <a:spcPct val="40000"/>
        </a:spcAft>
        <a:defRPr sz="1000">
          <a:solidFill>
            <a:srgbClr val="000000"/>
          </a:solidFill>
          <a:latin typeface="+mn-lt"/>
          <a:cs typeface="+mn-cs"/>
        </a:defRPr>
      </a:lvl4pPr>
      <a:lvl5pPr marL="544513" algn="l" rtl="0" eaLnBrk="0" fontAlgn="base" hangingPunct="0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cs typeface="+mn-cs"/>
        </a:defRPr>
      </a:lvl5pPr>
      <a:lvl6pPr marL="4826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cs typeface="+mn-cs"/>
        </a:defRPr>
      </a:lvl6pPr>
      <a:lvl7pPr marL="9398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cs typeface="+mn-cs"/>
        </a:defRPr>
      </a:lvl7pPr>
      <a:lvl8pPr marL="13970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cs typeface="+mn-cs"/>
        </a:defRPr>
      </a:lvl8pPr>
      <a:lvl9pPr marL="1854200" indent="-3175" algn="l" rtl="0" fontAlgn="base">
        <a:spcBef>
          <a:spcPct val="0"/>
        </a:spcBef>
        <a:spcAft>
          <a:spcPct val="20000"/>
        </a:spcAft>
        <a:buFont typeface="Arial" charset="0"/>
        <a:defRPr sz="8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7" descr="grou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287338" y="6091238"/>
            <a:ext cx="3065462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557213" y="1301750"/>
            <a:ext cx="8029575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2292" name="Rectangle 8"/>
          <p:cNvSpPr>
            <a:spLocks noGrp="1" noChangeArrowheads="1"/>
          </p:cNvSpPr>
          <p:nvPr>
            <p:ph type="body" idx="1"/>
          </p:nvPr>
        </p:nvSpPr>
        <p:spPr bwMode="gray">
          <a:xfrm>
            <a:off x="557213" y="2293938"/>
            <a:ext cx="8029575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68655" name="Line 15"/>
          <p:cNvSpPr>
            <a:spLocks noChangeShapeType="1"/>
          </p:cNvSpPr>
          <p:nvPr/>
        </p:nvSpPr>
        <p:spPr bwMode="gray">
          <a:xfrm flipV="1">
            <a:off x="4572000" y="260350"/>
            <a:ext cx="0" cy="504825"/>
          </a:xfrm>
          <a:prstGeom prst="line">
            <a:avLst/>
          </a:prstGeom>
          <a:noFill/>
          <a:ln w="12700">
            <a:solidFill>
              <a:srgbClr val="E600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CA"/>
          </a:p>
        </p:txBody>
      </p:sp>
      <p:sp>
        <p:nvSpPr>
          <p:cNvPr id="368668" name="Rectangle 2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7451725" y="6416675"/>
            <a:ext cx="93662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3600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28/03/2017</a:t>
            </a:r>
          </a:p>
        </p:txBody>
      </p:sp>
      <p:sp>
        <p:nvSpPr>
          <p:cNvPr id="368669" name="Rectangle 29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416675"/>
            <a:ext cx="36036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P. </a:t>
            </a:r>
            <a:fld id="{01227CD2-0B50-440F-93F6-BE9142F3B07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368670" name="Rectangle 3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1979613" y="6416675"/>
            <a:ext cx="51847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da-DK"/>
              <a:t>Meetup Middleware - Package Auto-Porteur</a:t>
            </a:r>
            <a:endParaRPr lang="fr-FR" dirty="0"/>
          </a:p>
        </p:txBody>
      </p:sp>
      <p:sp>
        <p:nvSpPr>
          <p:cNvPr id="368671" name="Rectangle 31"/>
          <p:cNvSpPr>
            <a:spLocks noChangeArrowheads="1"/>
          </p:cNvSpPr>
          <p:nvPr/>
        </p:nvSpPr>
        <p:spPr bwMode="gray">
          <a:xfrm>
            <a:off x="8426450" y="6415088"/>
            <a:ext cx="71438" cy="442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defRPr/>
            </a:pPr>
            <a:r>
              <a:rPr lang="fr-FR" sz="800" b="1"/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</p:sldLayoutIdLst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E60028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E60028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E60028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E60028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E60028"/>
          </a:solidFill>
          <a:latin typeface="Arial" pitchFamily="34" charset="0"/>
          <a:cs typeface="Arial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pitchFamily="34" charset="0"/>
          <a:cs typeface="Arial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pitchFamily="34" charset="0"/>
          <a:cs typeface="Arial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pitchFamily="34" charset="0"/>
          <a:cs typeface="Arial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1600">
          <a:solidFill>
            <a:srgbClr val="E60028"/>
          </a:solidFill>
          <a:latin typeface="Arial" pitchFamily="34" charset="0"/>
          <a:cs typeface="Arial" pitchFamily="34" charset="0"/>
        </a:defRPr>
      </a:lvl9pPr>
    </p:titleStyle>
    <p:bodyStyle>
      <a:lvl1pPr marL="4763" indent="-4763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chemeClr val="tx1"/>
        </a:buClr>
        <a:buFont typeface="Arial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11113" indent="-4763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600" b="1">
          <a:solidFill>
            <a:srgbClr val="000000"/>
          </a:solidFill>
          <a:latin typeface="+mn-lt"/>
          <a:cs typeface="+mn-cs"/>
        </a:defRPr>
      </a:lvl2pPr>
      <a:lvl3pPr marL="14288" indent="-1588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Wingdings" pitchFamily="2" charset="2"/>
        <a:defRPr sz="1400">
          <a:solidFill>
            <a:srgbClr val="000000"/>
          </a:solidFill>
          <a:latin typeface="+mn-lt"/>
          <a:cs typeface="+mn-cs"/>
        </a:defRPr>
      </a:lvl3pPr>
      <a:lvl4pPr marL="19050" indent="-31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200">
          <a:solidFill>
            <a:srgbClr val="000000"/>
          </a:solidFill>
          <a:latin typeface="+mn-lt"/>
          <a:cs typeface="+mn-cs"/>
        </a:defRPr>
      </a:lvl4pPr>
      <a:lvl5pPr marL="23813" indent="-3175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charset="0"/>
        <a:defRPr sz="1000">
          <a:solidFill>
            <a:srgbClr val="000000"/>
          </a:solidFill>
          <a:latin typeface="+mn-lt"/>
          <a:cs typeface="+mn-cs"/>
        </a:defRPr>
      </a:lvl5pPr>
      <a:lvl6pPr marL="481013" indent="-3175" algn="ctr" rtl="0" fontAlgn="base">
        <a:lnSpc>
          <a:spcPct val="90000"/>
        </a:lnSpc>
        <a:spcBef>
          <a:spcPct val="0"/>
        </a:spcBef>
        <a:spcAft>
          <a:spcPct val="0"/>
        </a:spcAft>
        <a:buFont typeface="Arial" pitchFamily="34" charset="0"/>
        <a:defRPr sz="1000">
          <a:solidFill>
            <a:srgbClr val="000000"/>
          </a:solidFill>
          <a:latin typeface="+mn-lt"/>
          <a:cs typeface="+mn-cs"/>
        </a:defRPr>
      </a:lvl6pPr>
      <a:lvl7pPr marL="938213" indent="-3175" algn="ctr" rtl="0" fontAlgn="base">
        <a:lnSpc>
          <a:spcPct val="90000"/>
        </a:lnSpc>
        <a:spcBef>
          <a:spcPct val="0"/>
        </a:spcBef>
        <a:spcAft>
          <a:spcPct val="0"/>
        </a:spcAft>
        <a:buFont typeface="Arial" pitchFamily="34" charset="0"/>
        <a:defRPr sz="1000">
          <a:solidFill>
            <a:srgbClr val="000000"/>
          </a:solidFill>
          <a:latin typeface="+mn-lt"/>
          <a:cs typeface="+mn-cs"/>
        </a:defRPr>
      </a:lvl7pPr>
      <a:lvl8pPr marL="1395413" indent="-3175" algn="ctr" rtl="0" fontAlgn="base">
        <a:lnSpc>
          <a:spcPct val="90000"/>
        </a:lnSpc>
        <a:spcBef>
          <a:spcPct val="0"/>
        </a:spcBef>
        <a:spcAft>
          <a:spcPct val="0"/>
        </a:spcAft>
        <a:buFont typeface="Arial" pitchFamily="34" charset="0"/>
        <a:defRPr sz="1000">
          <a:solidFill>
            <a:srgbClr val="000000"/>
          </a:solidFill>
          <a:latin typeface="+mn-lt"/>
          <a:cs typeface="+mn-cs"/>
        </a:defRPr>
      </a:lvl8pPr>
      <a:lvl9pPr marL="1852613" indent="-3175" algn="ctr" rtl="0" fontAlgn="base">
        <a:lnSpc>
          <a:spcPct val="90000"/>
        </a:lnSpc>
        <a:spcBef>
          <a:spcPct val="0"/>
        </a:spcBef>
        <a:spcAft>
          <a:spcPct val="0"/>
        </a:spcAft>
        <a:buFont typeface="Arial" pitchFamily="34" charset="0"/>
        <a:defRPr sz="1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35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9" r:id="rId1"/>
    <p:sldLayoutId id="2147484510" r:id="rId2"/>
    <p:sldLayoutId id="2147484511" r:id="rId3"/>
    <p:sldLayoutId id="2147484512" r:id="rId4"/>
    <p:sldLayoutId id="2147484513" r:id="rId5"/>
    <p:sldLayoutId id="2147484514" r:id="rId6"/>
    <p:sldLayoutId id="2147484515" r:id="rId7"/>
    <p:sldLayoutId id="2147484516" r:id="rId8"/>
  </p:sldLayoutIdLst>
  <p:hf hdr="0" ftr="0"/>
  <p:txStyles>
    <p:titleStyle>
      <a:lvl1pPr algn="ctr" defTabSz="171450" rtl="0" eaLnBrk="1" latinLnBrk="0" hangingPunct="1">
        <a:spcBef>
          <a:spcPct val="0"/>
        </a:spcBef>
        <a:buNone/>
        <a:defRPr sz="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17145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8607" indent="-107157" algn="l" defTabSz="17145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" indent="-85725" algn="l" defTabSz="171450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4" indent="-85725" algn="l" defTabSz="171450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4" indent="-85725" algn="l" defTabSz="17145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42974" indent="-85725" algn="l" defTabSz="17145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4" indent="-85725" algn="l" defTabSz="17145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4" indent="-85725" algn="l" defTabSz="17145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4" indent="-85725" algn="l" defTabSz="17145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99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49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699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49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599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png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png"/><Relationship Id="rId4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ZoneTexte 5"/>
          <p:cNvSpPr txBox="1">
            <a:spLocks noChangeArrowheads="1"/>
          </p:cNvSpPr>
          <p:nvPr/>
        </p:nvSpPr>
        <p:spPr bwMode="auto">
          <a:xfrm>
            <a:off x="4241459" y="204788"/>
            <a:ext cx="36580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CA" sz="1100" b="1" dirty="0"/>
              <a:t>C1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0329" y="891347"/>
            <a:ext cx="8693102" cy="5248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Arial" pitchFamily="34" charset="0"/>
              </a:rPr>
              <a:t> </a:t>
            </a:r>
          </a:p>
        </p:txBody>
      </p:sp>
      <p:grpSp>
        <p:nvGrpSpPr>
          <p:cNvPr id="23" name="Group 2"/>
          <p:cNvGrpSpPr/>
          <p:nvPr/>
        </p:nvGrpSpPr>
        <p:grpSpPr>
          <a:xfrm>
            <a:off x="147123" y="1740344"/>
            <a:ext cx="6353377" cy="4430740"/>
            <a:chOff x="0" y="83095"/>
            <a:chExt cx="7877377" cy="5493553"/>
          </a:xfrm>
        </p:grpSpPr>
        <p:pic>
          <p:nvPicPr>
            <p:cNvPr id="24" name="Picture 3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9750" y="2005860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25" name="Picture 4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3250" y="1987771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26" name="Picture 5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500" y="1058665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27" name="Picture 6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6499" y="2986836"/>
              <a:ext cx="2163763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28" name="Picture 7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986836"/>
              <a:ext cx="2163763" cy="1646859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29" name="Picture 8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568" y="3919325"/>
              <a:ext cx="2156311" cy="165732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30" name="Picture 9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29" y="1023452"/>
              <a:ext cx="2163763" cy="1646859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31" name="Picture 10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3614" y="3902305"/>
              <a:ext cx="2163763" cy="1639234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  <p:pic>
          <p:nvPicPr>
            <p:cNvPr id="32" name="Picture 11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194" y="83095"/>
              <a:ext cx="2163763" cy="1644093"/>
            </a:xfrm>
            <a:prstGeom prst="flowChartPreparation">
              <a:avLst/>
            </a:prstGeom>
            <a:ln w="3175">
              <a:solidFill>
                <a:schemeClr val="accent1"/>
              </a:solidFill>
            </a:ln>
            <a:effectLst>
              <a:softEdge rad="0"/>
            </a:effectLst>
          </p:spPr>
        </p:pic>
      </p:grpSp>
      <p:sp>
        <p:nvSpPr>
          <p:cNvPr id="33" name="Title 16"/>
          <p:cNvSpPr txBox="1">
            <a:spLocks/>
          </p:cNvSpPr>
          <p:nvPr/>
        </p:nvSpPr>
        <p:spPr>
          <a:xfrm>
            <a:off x="2088444" y="945631"/>
            <a:ext cx="6781739" cy="714243"/>
          </a:xfrm>
          <a:prstGeom prst="rect">
            <a:avLst/>
          </a:prstGeom>
        </p:spPr>
        <p:txBody>
          <a:bodyPr/>
          <a:lstStyle>
            <a:lvl1pPr algn="ctr" defTabSz="171450" rtl="0" eaLnBrk="1" latinLnBrk="0" hangingPunct="1">
              <a:spcBef>
                <a:spcPct val="0"/>
              </a:spcBef>
              <a:buNone/>
              <a:defRPr lang="en-US" sz="2800" b="1" kern="1200" cap="small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defRPr>
            </a:lvl1pPr>
          </a:lstStyle>
          <a:p>
            <a:r>
              <a:rPr lang="fr-FR" dirty="0"/>
              <a:t>Automatisation EDGE</a:t>
            </a:r>
          </a:p>
          <a:p>
            <a:r>
              <a:rPr lang="fr-FR" dirty="0"/>
              <a:t>Package Auto Porteur</a:t>
            </a:r>
          </a:p>
        </p:txBody>
      </p:sp>
      <p:sp>
        <p:nvSpPr>
          <p:cNvPr id="34" name="Text Placeholder 22"/>
          <p:cNvSpPr txBox="1">
            <a:spLocks/>
          </p:cNvSpPr>
          <p:nvPr/>
        </p:nvSpPr>
        <p:spPr>
          <a:xfrm>
            <a:off x="5170311" y="1964620"/>
            <a:ext cx="3689350" cy="970492"/>
          </a:xfrm>
          <a:prstGeom prst="rect">
            <a:avLst/>
          </a:prstGeom>
        </p:spPr>
        <p:txBody>
          <a:bodyPr/>
          <a:lstStyle>
            <a:lvl1pPr marL="0" indent="0" algn="ctr" defTabSz="171450" rtl="0" eaLnBrk="1" latinLnBrk="0" hangingPunct="1">
              <a:spcBef>
                <a:spcPct val="0"/>
              </a:spcBef>
              <a:buFont typeface="Arial"/>
              <a:buNone/>
              <a:defRPr lang="en-US" sz="2000" b="1" kern="1200" cap="small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defRPr>
            </a:lvl1pPr>
            <a:lvl2pPr marL="278607" indent="-107157" algn="l" defTabSz="171450" rtl="0" eaLnBrk="1" latinLnBrk="0" hangingPunct="1">
              <a:spcBef>
                <a:spcPct val="20000"/>
              </a:spcBef>
              <a:buFont typeface="Arial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28625" indent="-85725" algn="l" defTabSz="171450" rtl="0" eaLnBrk="1" latinLnBrk="0" hangingPunct="1">
              <a:spcBef>
                <a:spcPct val="20000"/>
              </a:spcBef>
              <a:buFont typeface="Arial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00074" indent="-85725" algn="l" defTabSz="171450" rtl="0" eaLnBrk="1" latinLnBrk="0" hangingPunct="1">
              <a:spcBef>
                <a:spcPct val="20000"/>
              </a:spcBef>
              <a:buFont typeface="Arial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4" indent="-85725" algn="l" defTabSz="171450" rtl="0" eaLnBrk="1" latinLnBrk="0" hangingPunct="1">
              <a:spcBef>
                <a:spcPct val="20000"/>
              </a:spcBef>
              <a:buFont typeface="Arial"/>
              <a:buChar char="»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42974" indent="-85725" algn="l" defTabSz="17145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14424" indent="-85725" algn="l" defTabSz="17145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5874" indent="-85725" algn="l" defTabSz="17145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57324" indent="-85725" algn="l" defTabSz="171450" rtl="0" eaLnBrk="1" latinLnBrk="0" hangingPunct="1">
              <a:spcBef>
                <a:spcPct val="20000"/>
              </a:spcBef>
              <a:buFont typeface="Arial"/>
              <a:buChar char="•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Laurent </a:t>
            </a:r>
            <a:r>
              <a:rPr lang="fr-FR" dirty="0" err="1"/>
              <a:t>Verbiese</a:t>
            </a:r>
            <a:endParaRPr lang="fr-FR" dirty="0"/>
          </a:p>
        </p:txBody>
      </p:sp>
      <p:sp>
        <p:nvSpPr>
          <p:cNvPr id="35" name="TextBox 14"/>
          <p:cNvSpPr txBox="1"/>
          <p:nvPr/>
        </p:nvSpPr>
        <p:spPr>
          <a:xfrm>
            <a:off x="6394705" y="4438245"/>
            <a:ext cx="2430320" cy="461665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2400" b="1" cap="small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#MDWMeetUp</a:t>
            </a:r>
            <a:endParaRPr lang="en-US" sz="2400" b="1" cap="small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28/03/2017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</a:t>
            </a:r>
            <a:r>
              <a:rPr lang="fr-FR" dirty="0" err="1"/>
              <a:t>Feature</a:t>
            </a:r>
            <a:r>
              <a:rPr lang="fr-FR" dirty="0"/>
              <a:t> Team – </a:t>
            </a:r>
            <a:r>
              <a:rPr lang="fr-FR" dirty="0" err="1"/>
              <a:t>Methodologie</a:t>
            </a:r>
            <a:r>
              <a:rPr lang="fr-FR" dirty="0"/>
              <a:t> SCRUM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28/03/2017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P. </a:t>
            </a:r>
            <a:fld id="{9EBD6E4C-9CFF-4171-834B-425E25346C50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Meetup Middleware - Package Auto-Porteur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1473" y="836712"/>
            <a:ext cx="5526955" cy="3791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/>
        </p:nvSpPr>
        <p:spPr>
          <a:xfrm>
            <a:off x="280222" y="4506604"/>
            <a:ext cx="2824107" cy="14773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Exemple Sprint 7</a:t>
            </a:r>
          </a:p>
          <a:p>
            <a:pPr algn="l"/>
            <a:endParaRPr lang="fr-F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dirty="0"/>
              <a:t>Supervision </a:t>
            </a:r>
            <a:r>
              <a:rPr lang="fr-FR" sz="1400" dirty="0" err="1"/>
              <a:t>Jboss</a:t>
            </a:r>
            <a:endParaRPr lang="fr-FR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dirty="0"/>
              <a:t>Supervision Apache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dirty="0"/>
              <a:t>Documentation</a:t>
            </a:r>
            <a:endParaRPr lang="fr-F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dirty="0"/>
              <a:t>Nouvelle API </a:t>
            </a:r>
            <a:r>
              <a:rPr lang="fr-FR" sz="1400" dirty="0" err="1"/>
              <a:t>DnsOnDemand</a:t>
            </a:r>
            <a:endParaRPr lang="fr-FR" sz="1400" dirty="0"/>
          </a:p>
        </p:txBody>
      </p:sp>
      <p:sp>
        <p:nvSpPr>
          <p:cNvPr id="8" name="ZoneTexte 7"/>
          <p:cNvSpPr txBox="1"/>
          <p:nvPr/>
        </p:nvSpPr>
        <p:spPr>
          <a:xfrm>
            <a:off x="4302242" y="4678649"/>
            <a:ext cx="4320480" cy="141577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err="1"/>
              <a:t>Backlog</a:t>
            </a:r>
            <a:endParaRPr lang="fr-FR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dirty="0"/>
              <a:t>Composant HA proxy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dirty="0"/>
              <a:t>Supervision </a:t>
            </a:r>
            <a:r>
              <a:rPr lang="fr-FR" sz="1400" dirty="0" err="1"/>
              <a:t>PostgresSQL</a:t>
            </a:r>
            <a:endParaRPr lang="fr-FR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dirty="0" err="1"/>
              <a:t>Weblogic</a:t>
            </a:r>
            <a:r>
              <a:rPr lang="fr-FR" sz="1400" dirty="0"/>
              <a:t> / </a:t>
            </a:r>
            <a:r>
              <a:rPr lang="fr-FR" sz="1400" dirty="0" err="1"/>
              <a:t>Nginx</a:t>
            </a:r>
            <a:r>
              <a:rPr lang="fr-FR" sz="1400" dirty="0"/>
              <a:t> / </a:t>
            </a:r>
            <a:r>
              <a:rPr lang="fr-FR" sz="1400" dirty="0" err="1"/>
              <a:t>Tomcat</a:t>
            </a:r>
            <a:endParaRPr lang="fr-F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dirty="0"/>
              <a:t>Ajouter des contrôles sur les utilisateurs</a:t>
            </a:r>
          </a:p>
        </p:txBody>
      </p:sp>
      <p:pic>
        <p:nvPicPr>
          <p:cNvPr id="9" name="Image 0" descr="automation-banner-300x2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381" y="113116"/>
            <a:ext cx="750813" cy="535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8452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Démonstration Alien4Cloud</a:t>
            </a:r>
          </a:p>
          <a:p>
            <a:endParaRPr lang="fr-FR" dirty="0"/>
          </a:p>
          <a:p>
            <a:r>
              <a:rPr lang="fr-FR" dirty="0"/>
              <a:t>Création d’une application simple</a:t>
            </a:r>
          </a:p>
          <a:p>
            <a:endParaRPr lang="fr-FR" dirty="0"/>
          </a:p>
          <a:p>
            <a:r>
              <a:rPr lang="fr-FR" dirty="0"/>
              <a:t>Déploiement de l’application</a:t>
            </a:r>
          </a:p>
          <a:p>
            <a:endParaRPr lang="fr-FR" dirty="0"/>
          </a:p>
          <a:p>
            <a:r>
              <a:rPr lang="fr-FR" dirty="0"/>
              <a:t>Suppression</a:t>
            </a:r>
          </a:p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28/03/2017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P. </a:t>
            </a:r>
            <a:fld id="{9EBD6E4C-9CFF-4171-834B-425E25346C50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Meetup Middleware - Package Auto-Porteur</a:t>
            </a:r>
            <a:endParaRPr lang="fr-FR" dirty="0"/>
          </a:p>
        </p:txBody>
      </p:sp>
      <p:pic>
        <p:nvPicPr>
          <p:cNvPr id="7" name="Picture 2" descr="C:\Users\a392447\Desktop\cloudali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3405" y="219024"/>
            <a:ext cx="513127" cy="475712"/>
          </a:xfrm>
          <a:prstGeom prst="rect">
            <a:avLst/>
          </a:prstGeom>
          <a:noFill/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664" y="2445610"/>
            <a:ext cx="4214639" cy="254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8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  <a:p>
            <a:pPr marL="531813" lvl="2" indent="0">
              <a:buNone/>
            </a:pPr>
            <a:endParaRPr lang="fr-FR" dirty="0"/>
          </a:p>
          <a:p>
            <a:pPr lvl="1"/>
            <a:r>
              <a:rPr lang="fr-FR" sz="1600" dirty="0"/>
              <a:t>Continuer d’étoffer l’offre de composants en fonction des besoins exprimés</a:t>
            </a:r>
          </a:p>
          <a:p>
            <a:pPr lvl="1"/>
            <a:endParaRPr lang="fr-FR" sz="1600" dirty="0"/>
          </a:p>
          <a:p>
            <a:pPr lvl="1"/>
            <a:r>
              <a:rPr lang="fr-FR" sz="1600" dirty="0"/>
              <a:t>Améliorer la gestion des tests automatisés pour l’intégration continue</a:t>
            </a:r>
          </a:p>
          <a:p>
            <a:pPr lvl="1"/>
            <a:endParaRPr lang="fr-FR" sz="1600" dirty="0"/>
          </a:p>
          <a:p>
            <a:pPr lvl="1"/>
            <a:r>
              <a:rPr lang="fr-FR" sz="1600" dirty="0"/>
              <a:t>Proposer un portail avec API REST pour consommer les composants</a:t>
            </a:r>
          </a:p>
          <a:p>
            <a:pPr lvl="1"/>
            <a:endParaRPr lang="fr-FR" sz="1600" dirty="0"/>
          </a:p>
          <a:p>
            <a:pPr lvl="1"/>
            <a:r>
              <a:rPr lang="fr-FR" sz="1600" dirty="0"/>
              <a:t>Toutes les questions, discussions sur le sujet sont les bienvenues sur le JIVE</a:t>
            </a:r>
          </a:p>
          <a:p>
            <a:pPr marL="265113" lvl="1" indent="0">
              <a:buNone/>
            </a:pPr>
            <a:r>
              <a:rPr lang="fr-FR" sz="1600" dirty="0"/>
              <a:t>	</a:t>
            </a:r>
          </a:p>
          <a:p>
            <a:pPr marL="265113" lvl="1" indent="0">
              <a:buNone/>
            </a:pPr>
            <a:r>
              <a:rPr lang="fr-FR" sz="1600" dirty="0"/>
              <a:t>	</a:t>
            </a:r>
            <a:r>
              <a:rPr lang="fr-FR" sz="1800" u="sng" dirty="0"/>
              <a:t>https://sbc.safe.socgen/groups/resggts-middleware-community</a:t>
            </a:r>
          </a:p>
          <a:p>
            <a:pPr marL="265113" lvl="1" indent="0">
              <a:buNone/>
            </a:pPr>
            <a:endParaRPr lang="fr-FR" dirty="0"/>
          </a:p>
          <a:p>
            <a:pPr marL="265113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28/03/2017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P. </a:t>
            </a:r>
            <a:fld id="{9EBD6E4C-9CFF-4171-834B-425E25346C50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Meetup Middleware - Package Auto-Porteur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0651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/>
        </p:nvSpPr>
        <p:spPr>
          <a:xfrm>
            <a:off x="1767295" y="1112808"/>
            <a:ext cx="2270966" cy="5016687"/>
          </a:xfrm>
          <a:custGeom>
            <a:avLst/>
            <a:gdLst>
              <a:gd name="connsiteX0" fmla="*/ 0 w 2056244"/>
              <a:gd name="connsiteY0" fmla="*/ 205624 h 5245240"/>
              <a:gd name="connsiteX1" fmla="*/ 205624 w 2056244"/>
              <a:gd name="connsiteY1" fmla="*/ 0 h 5245240"/>
              <a:gd name="connsiteX2" fmla="*/ 1850620 w 2056244"/>
              <a:gd name="connsiteY2" fmla="*/ 0 h 5245240"/>
              <a:gd name="connsiteX3" fmla="*/ 2056244 w 2056244"/>
              <a:gd name="connsiteY3" fmla="*/ 205624 h 5245240"/>
              <a:gd name="connsiteX4" fmla="*/ 2056244 w 2056244"/>
              <a:gd name="connsiteY4" fmla="*/ 5039616 h 5245240"/>
              <a:gd name="connsiteX5" fmla="*/ 1850620 w 2056244"/>
              <a:gd name="connsiteY5" fmla="*/ 5245240 h 5245240"/>
              <a:gd name="connsiteX6" fmla="*/ 205624 w 2056244"/>
              <a:gd name="connsiteY6" fmla="*/ 5245240 h 5245240"/>
              <a:gd name="connsiteX7" fmla="*/ 0 w 2056244"/>
              <a:gd name="connsiteY7" fmla="*/ 5039616 h 5245240"/>
              <a:gd name="connsiteX8" fmla="*/ 0 w 2056244"/>
              <a:gd name="connsiteY8" fmla="*/ 205624 h 524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6244" h="5245240">
                <a:moveTo>
                  <a:pt x="0" y="205624"/>
                </a:moveTo>
                <a:cubicBezTo>
                  <a:pt x="0" y="92061"/>
                  <a:pt x="92061" y="0"/>
                  <a:pt x="205624" y="0"/>
                </a:cubicBezTo>
                <a:lnTo>
                  <a:pt x="1850620" y="0"/>
                </a:lnTo>
                <a:cubicBezTo>
                  <a:pt x="1964183" y="0"/>
                  <a:pt x="2056244" y="92061"/>
                  <a:pt x="2056244" y="205624"/>
                </a:cubicBezTo>
                <a:lnTo>
                  <a:pt x="2056244" y="5039616"/>
                </a:lnTo>
                <a:cubicBezTo>
                  <a:pt x="2056244" y="5153179"/>
                  <a:pt x="1964183" y="5245240"/>
                  <a:pt x="1850620" y="5245240"/>
                </a:cubicBezTo>
                <a:lnTo>
                  <a:pt x="205624" y="5245240"/>
                </a:lnTo>
                <a:cubicBezTo>
                  <a:pt x="92061" y="5245240"/>
                  <a:pt x="0" y="5153179"/>
                  <a:pt x="0" y="5039616"/>
                </a:cubicBezTo>
                <a:lnTo>
                  <a:pt x="0" y="20562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210" tIns="156210" rIns="156210" bIns="3827878" numCol="1" spcCol="1270" anchor="ctr" anchorCtr="0">
            <a:noAutofit/>
          </a:bodyPr>
          <a:lstStyle/>
          <a:p>
            <a:pPr marL="0" marR="0" lvl="0" indent="0" algn="ctr" defTabSz="1822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Tanami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1994391" y="2711342"/>
            <a:ext cx="1816773" cy="646344"/>
          </a:xfrm>
          <a:custGeom>
            <a:avLst/>
            <a:gdLst>
              <a:gd name="connsiteX0" fmla="*/ 0 w 1644995"/>
              <a:gd name="connsiteY0" fmla="*/ 50359 h 503586"/>
              <a:gd name="connsiteX1" fmla="*/ 50359 w 1644995"/>
              <a:gd name="connsiteY1" fmla="*/ 0 h 503586"/>
              <a:gd name="connsiteX2" fmla="*/ 1594636 w 1644995"/>
              <a:gd name="connsiteY2" fmla="*/ 0 h 503586"/>
              <a:gd name="connsiteX3" fmla="*/ 1644995 w 1644995"/>
              <a:gd name="connsiteY3" fmla="*/ 50359 h 503586"/>
              <a:gd name="connsiteX4" fmla="*/ 1644995 w 1644995"/>
              <a:gd name="connsiteY4" fmla="*/ 453227 h 503586"/>
              <a:gd name="connsiteX5" fmla="*/ 1594636 w 1644995"/>
              <a:gd name="connsiteY5" fmla="*/ 503586 h 503586"/>
              <a:gd name="connsiteX6" fmla="*/ 50359 w 1644995"/>
              <a:gd name="connsiteY6" fmla="*/ 503586 h 503586"/>
              <a:gd name="connsiteX7" fmla="*/ 0 w 1644995"/>
              <a:gd name="connsiteY7" fmla="*/ 453227 h 503586"/>
              <a:gd name="connsiteX8" fmla="*/ 0 w 1644995"/>
              <a:gd name="connsiteY8" fmla="*/ 50359 h 50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995" h="503586">
                <a:moveTo>
                  <a:pt x="0" y="50359"/>
                </a:moveTo>
                <a:cubicBezTo>
                  <a:pt x="0" y="22546"/>
                  <a:pt x="22546" y="0"/>
                  <a:pt x="50359" y="0"/>
                </a:cubicBezTo>
                <a:lnTo>
                  <a:pt x="1594636" y="0"/>
                </a:lnTo>
                <a:cubicBezTo>
                  <a:pt x="1622449" y="0"/>
                  <a:pt x="1644995" y="22546"/>
                  <a:pt x="1644995" y="50359"/>
                </a:cubicBezTo>
                <a:lnTo>
                  <a:pt x="1644995" y="453227"/>
                </a:lnTo>
                <a:cubicBezTo>
                  <a:pt x="1644995" y="481040"/>
                  <a:pt x="1622449" y="503586"/>
                  <a:pt x="1594636" y="503586"/>
                </a:cubicBezTo>
                <a:lnTo>
                  <a:pt x="50359" y="503586"/>
                </a:lnTo>
                <a:cubicBezTo>
                  <a:pt x="22546" y="503586"/>
                  <a:pt x="0" y="481040"/>
                  <a:pt x="0" y="453227"/>
                </a:cubicBezTo>
                <a:lnTo>
                  <a:pt x="0" y="50359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310" tIns="41420" rIns="50310" bIns="41420" numCol="1" spcCol="1270" anchor="ctr" anchorCtr="0">
            <a:normAutofit lnSpcReduction="10000"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RabbitMQ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as a service: automation au service de l’infrastructure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1994391" y="3437572"/>
            <a:ext cx="1816773" cy="581062"/>
          </a:xfrm>
          <a:custGeom>
            <a:avLst/>
            <a:gdLst>
              <a:gd name="connsiteX0" fmla="*/ 0 w 1644995"/>
              <a:gd name="connsiteY0" fmla="*/ 50359 h 503586"/>
              <a:gd name="connsiteX1" fmla="*/ 50359 w 1644995"/>
              <a:gd name="connsiteY1" fmla="*/ 0 h 503586"/>
              <a:gd name="connsiteX2" fmla="*/ 1594636 w 1644995"/>
              <a:gd name="connsiteY2" fmla="*/ 0 h 503586"/>
              <a:gd name="connsiteX3" fmla="*/ 1644995 w 1644995"/>
              <a:gd name="connsiteY3" fmla="*/ 50359 h 503586"/>
              <a:gd name="connsiteX4" fmla="*/ 1644995 w 1644995"/>
              <a:gd name="connsiteY4" fmla="*/ 453227 h 503586"/>
              <a:gd name="connsiteX5" fmla="*/ 1594636 w 1644995"/>
              <a:gd name="connsiteY5" fmla="*/ 503586 h 503586"/>
              <a:gd name="connsiteX6" fmla="*/ 50359 w 1644995"/>
              <a:gd name="connsiteY6" fmla="*/ 503586 h 503586"/>
              <a:gd name="connsiteX7" fmla="*/ 0 w 1644995"/>
              <a:gd name="connsiteY7" fmla="*/ 453227 h 503586"/>
              <a:gd name="connsiteX8" fmla="*/ 0 w 1644995"/>
              <a:gd name="connsiteY8" fmla="*/ 50359 h 50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995" h="503586">
                <a:moveTo>
                  <a:pt x="0" y="50359"/>
                </a:moveTo>
                <a:cubicBezTo>
                  <a:pt x="0" y="22546"/>
                  <a:pt x="22546" y="0"/>
                  <a:pt x="50359" y="0"/>
                </a:cubicBezTo>
                <a:lnTo>
                  <a:pt x="1594636" y="0"/>
                </a:lnTo>
                <a:cubicBezTo>
                  <a:pt x="1622449" y="0"/>
                  <a:pt x="1644995" y="22546"/>
                  <a:pt x="1644995" y="50359"/>
                </a:cubicBezTo>
                <a:lnTo>
                  <a:pt x="1644995" y="453227"/>
                </a:lnTo>
                <a:cubicBezTo>
                  <a:pt x="1644995" y="481040"/>
                  <a:pt x="1622449" y="503586"/>
                  <a:pt x="1594636" y="503586"/>
                </a:cubicBezTo>
                <a:lnTo>
                  <a:pt x="50359" y="503586"/>
                </a:lnTo>
                <a:cubicBezTo>
                  <a:pt x="22546" y="503586"/>
                  <a:pt x="0" y="481040"/>
                  <a:pt x="0" y="453227"/>
                </a:cubicBezTo>
                <a:lnTo>
                  <a:pt x="0" y="50359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310" tIns="41420" rIns="50310" bIns="41420" numCol="1" spcCol="1270" anchor="ctr" anchorCtr="0">
            <a:normAutofit fontScale="92500" lnSpcReduction="10000"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Informatica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10: nouveautés et points d’attention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6" name="Freeform: Shape 15"/>
          <p:cNvSpPr/>
          <p:nvPr/>
        </p:nvSpPr>
        <p:spPr>
          <a:xfrm>
            <a:off x="1994391" y="4782328"/>
            <a:ext cx="1816773" cy="660948"/>
          </a:xfrm>
          <a:custGeom>
            <a:avLst/>
            <a:gdLst>
              <a:gd name="connsiteX0" fmla="*/ 0 w 1644995"/>
              <a:gd name="connsiteY0" fmla="*/ 50359 h 503586"/>
              <a:gd name="connsiteX1" fmla="*/ 50359 w 1644995"/>
              <a:gd name="connsiteY1" fmla="*/ 0 h 503586"/>
              <a:gd name="connsiteX2" fmla="*/ 1594636 w 1644995"/>
              <a:gd name="connsiteY2" fmla="*/ 0 h 503586"/>
              <a:gd name="connsiteX3" fmla="*/ 1644995 w 1644995"/>
              <a:gd name="connsiteY3" fmla="*/ 50359 h 503586"/>
              <a:gd name="connsiteX4" fmla="*/ 1644995 w 1644995"/>
              <a:gd name="connsiteY4" fmla="*/ 453227 h 503586"/>
              <a:gd name="connsiteX5" fmla="*/ 1594636 w 1644995"/>
              <a:gd name="connsiteY5" fmla="*/ 503586 h 503586"/>
              <a:gd name="connsiteX6" fmla="*/ 50359 w 1644995"/>
              <a:gd name="connsiteY6" fmla="*/ 503586 h 503586"/>
              <a:gd name="connsiteX7" fmla="*/ 0 w 1644995"/>
              <a:gd name="connsiteY7" fmla="*/ 453227 h 503586"/>
              <a:gd name="connsiteX8" fmla="*/ 0 w 1644995"/>
              <a:gd name="connsiteY8" fmla="*/ 50359 h 50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995" h="503586">
                <a:moveTo>
                  <a:pt x="0" y="50359"/>
                </a:moveTo>
                <a:cubicBezTo>
                  <a:pt x="0" y="22546"/>
                  <a:pt x="22546" y="0"/>
                  <a:pt x="50359" y="0"/>
                </a:cubicBezTo>
                <a:lnTo>
                  <a:pt x="1594636" y="0"/>
                </a:lnTo>
                <a:cubicBezTo>
                  <a:pt x="1622449" y="0"/>
                  <a:pt x="1644995" y="22546"/>
                  <a:pt x="1644995" y="50359"/>
                </a:cubicBezTo>
                <a:lnTo>
                  <a:pt x="1644995" y="453227"/>
                </a:lnTo>
                <a:cubicBezTo>
                  <a:pt x="1644995" y="481040"/>
                  <a:pt x="1622449" y="503586"/>
                  <a:pt x="1594636" y="503586"/>
                </a:cubicBezTo>
                <a:lnTo>
                  <a:pt x="50359" y="503586"/>
                </a:lnTo>
                <a:cubicBezTo>
                  <a:pt x="22546" y="503586"/>
                  <a:pt x="0" y="481040"/>
                  <a:pt x="0" y="453227"/>
                </a:cubicBezTo>
                <a:lnTo>
                  <a:pt x="0" y="50359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310" tIns="41420" rIns="50310" bIns="41420" numCol="1" spcCol="1270" anchor="ctr" anchorCtr="0">
            <a:normAutofit fontScale="92500" lnSpcReduction="20000"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Réussir un déploiement AWS: cas de l’appli NGIM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4208584" y="1112808"/>
            <a:ext cx="2270966" cy="5016687"/>
          </a:xfrm>
          <a:custGeom>
            <a:avLst/>
            <a:gdLst>
              <a:gd name="connsiteX0" fmla="*/ 0 w 2056244"/>
              <a:gd name="connsiteY0" fmla="*/ 205624 h 5245240"/>
              <a:gd name="connsiteX1" fmla="*/ 205624 w 2056244"/>
              <a:gd name="connsiteY1" fmla="*/ 0 h 5245240"/>
              <a:gd name="connsiteX2" fmla="*/ 1850620 w 2056244"/>
              <a:gd name="connsiteY2" fmla="*/ 0 h 5245240"/>
              <a:gd name="connsiteX3" fmla="*/ 2056244 w 2056244"/>
              <a:gd name="connsiteY3" fmla="*/ 205624 h 5245240"/>
              <a:gd name="connsiteX4" fmla="*/ 2056244 w 2056244"/>
              <a:gd name="connsiteY4" fmla="*/ 5039616 h 5245240"/>
              <a:gd name="connsiteX5" fmla="*/ 1850620 w 2056244"/>
              <a:gd name="connsiteY5" fmla="*/ 5245240 h 5245240"/>
              <a:gd name="connsiteX6" fmla="*/ 205624 w 2056244"/>
              <a:gd name="connsiteY6" fmla="*/ 5245240 h 5245240"/>
              <a:gd name="connsiteX7" fmla="*/ 0 w 2056244"/>
              <a:gd name="connsiteY7" fmla="*/ 5039616 h 5245240"/>
              <a:gd name="connsiteX8" fmla="*/ 0 w 2056244"/>
              <a:gd name="connsiteY8" fmla="*/ 205624 h 524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6244" h="5245240">
                <a:moveTo>
                  <a:pt x="0" y="205624"/>
                </a:moveTo>
                <a:cubicBezTo>
                  <a:pt x="0" y="92061"/>
                  <a:pt x="92061" y="0"/>
                  <a:pt x="205624" y="0"/>
                </a:cubicBezTo>
                <a:lnTo>
                  <a:pt x="1850620" y="0"/>
                </a:lnTo>
                <a:cubicBezTo>
                  <a:pt x="1964183" y="0"/>
                  <a:pt x="2056244" y="92061"/>
                  <a:pt x="2056244" y="205624"/>
                </a:cubicBezTo>
                <a:lnTo>
                  <a:pt x="2056244" y="5039616"/>
                </a:lnTo>
                <a:cubicBezTo>
                  <a:pt x="2056244" y="5153179"/>
                  <a:pt x="1964183" y="5245240"/>
                  <a:pt x="1850620" y="5245240"/>
                </a:cubicBezTo>
                <a:lnTo>
                  <a:pt x="205624" y="5245240"/>
                </a:lnTo>
                <a:cubicBezTo>
                  <a:pt x="92061" y="5245240"/>
                  <a:pt x="0" y="5153179"/>
                  <a:pt x="0" y="5039616"/>
                </a:cubicBezTo>
                <a:lnTo>
                  <a:pt x="0" y="205624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210" tIns="156210" rIns="156210" bIns="3827878" numCol="1" spcCol="1270" anchor="ctr" anchorCtr="0">
            <a:noAutofit/>
          </a:bodyPr>
          <a:lstStyle/>
          <a:p>
            <a:pPr marL="0" marR="0" lvl="0" indent="0" algn="ctr" defTabSz="1822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Sahara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Freeform: Shape 19"/>
          <p:cNvSpPr/>
          <p:nvPr/>
        </p:nvSpPr>
        <p:spPr>
          <a:xfrm>
            <a:off x="4435681" y="2711342"/>
            <a:ext cx="1816773" cy="646344"/>
          </a:xfrm>
          <a:custGeom>
            <a:avLst/>
            <a:gdLst>
              <a:gd name="connsiteX0" fmla="*/ 0 w 1644995"/>
              <a:gd name="connsiteY0" fmla="*/ 50359 h 503586"/>
              <a:gd name="connsiteX1" fmla="*/ 50359 w 1644995"/>
              <a:gd name="connsiteY1" fmla="*/ 0 h 503586"/>
              <a:gd name="connsiteX2" fmla="*/ 1594636 w 1644995"/>
              <a:gd name="connsiteY2" fmla="*/ 0 h 503586"/>
              <a:gd name="connsiteX3" fmla="*/ 1644995 w 1644995"/>
              <a:gd name="connsiteY3" fmla="*/ 50359 h 503586"/>
              <a:gd name="connsiteX4" fmla="*/ 1644995 w 1644995"/>
              <a:gd name="connsiteY4" fmla="*/ 453227 h 503586"/>
              <a:gd name="connsiteX5" fmla="*/ 1594636 w 1644995"/>
              <a:gd name="connsiteY5" fmla="*/ 503586 h 503586"/>
              <a:gd name="connsiteX6" fmla="*/ 50359 w 1644995"/>
              <a:gd name="connsiteY6" fmla="*/ 503586 h 503586"/>
              <a:gd name="connsiteX7" fmla="*/ 0 w 1644995"/>
              <a:gd name="connsiteY7" fmla="*/ 453227 h 503586"/>
              <a:gd name="connsiteX8" fmla="*/ 0 w 1644995"/>
              <a:gd name="connsiteY8" fmla="*/ 50359 h 50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995" h="503586">
                <a:moveTo>
                  <a:pt x="0" y="50359"/>
                </a:moveTo>
                <a:cubicBezTo>
                  <a:pt x="0" y="22546"/>
                  <a:pt x="22546" y="0"/>
                  <a:pt x="50359" y="0"/>
                </a:cubicBezTo>
                <a:lnTo>
                  <a:pt x="1594636" y="0"/>
                </a:lnTo>
                <a:cubicBezTo>
                  <a:pt x="1622449" y="0"/>
                  <a:pt x="1644995" y="22546"/>
                  <a:pt x="1644995" y="50359"/>
                </a:cubicBezTo>
                <a:lnTo>
                  <a:pt x="1644995" y="453227"/>
                </a:lnTo>
                <a:cubicBezTo>
                  <a:pt x="1644995" y="481040"/>
                  <a:pt x="1622449" y="503586"/>
                  <a:pt x="1594636" y="503586"/>
                </a:cubicBezTo>
                <a:lnTo>
                  <a:pt x="50359" y="503586"/>
                </a:lnTo>
                <a:cubicBezTo>
                  <a:pt x="22546" y="503586"/>
                  <a:pt x="0" y="481040"/>
                  <a:pt x="0" y="453227"/>
                </a:cubicBezTo>
                <a:lnTo>
                  <a:pt x="0" y="50359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310" tIns="41420" rIns="50310" bIns="41420" numCol="1" spcCol="1270" anchor="ctr" anchorCtr="0">
            <a:normAutofit fontScale="70000" lnSpcReduction="20000"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Serveurs d'applications web : D’une solution éditeur à une solution communautaire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1" name="Freeform: Shape 20"/>
          <p:cNvSpPr/>
          <p:nvPr/>
        </p:nvSpPr>
        <p:spPr>
          <a:xfrm>
            <a:off x="4435681" y="3437572"/>
            <a:ext cx="1816773" cy="581062"/>
          </a:xfrm>
          <a:custGeom>
            <a:avLst/>
            <a:gdLst>
              <a:gd name="connsiteX0" fmla="*/ 0 w 1644995"/>
              <a:gd name="connsiteY0" fmla="*/ 50359 h 503586"/>
              <a:gd name="connsiteX1" fmla="*/ 50359 w 1644995"/>
              <a:gd name="connsiteY1" fmla="*/ 0 h 503586"/>
              <a:gd name="connsiteX2" fmla="*/ 1594636 w 1644995"/>
              <a:gd name="connsiteY2" fmla="*/ 0 h 503586"/>
              <a:gd name="connsiteX3" fmla="*/ 1644995 w 1644995"/>
              <a:gd name="connsiteY3" fmla="*/ 50359 h 503586"/>
              <a:gd name="connsiteX4" fmla="*/ 1644995 w 1644995"/>
              <a:gd name="connsiteY4" fmla="*/ 453227 h 503586"/>
              <a:gd name="connsiteX5" fmla="*/ 1594636 w 1644995"/>
              <a:gd name="connsiteY5" fmla="*/ 503586 h 503586"/>
              <a:gd name="connsiteX6" fmla="*/ 50359 w 1644995"/>
              <a:gd name="connsiteY6" fmla="*/ 503586 h 503586"/>
              <a:gd name="connsiteX7" fmla="*/ 0 w 1644995"/>
              <a:gd name="connsiteY7" fmla="*/ 453227 h 503586"/>
              <a:gd name="connsiteX8" fmla="*/ 0 w 1644995"/>
              <a:gd name="connsiteY8" fmla="*/ 50359 h 50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995" h="503586">
                <a:moveTo>
                  <a:pt x="0" y="50359"/>
                </a:moveTo>
                <a:cubicBezTo>
                  <a:pt x="0" y="22546"/>
                  <a:pt x="22546" y="0"/>
                  <a:pt x="50359" y="0"/>
                </a:cubicBezTo>
                <a:lnTo>
                  <a:pt x="1594636" y="0"/>
                </a:lnTo>
                <a:cubicBezTo>
                  <a:pt x="1622449" y="0"/>
                  <a:pt x="1644995" y="22546"/>
                  <a:pt x="1644995" y="50359"/>
                </a:cubicBezTo>
                <a:lnTo>
                  <a:pt x="1644995" y="453227"/>
                </a:lnTo>
                <a:cubicBezTo>
                  <a:pt x="1644995" y="481040"/>
                  <a:pt x="1622449" y="503586"/>
                  <a:pt x="1594636" y="503586"/>
                </a:cubicBezTo>
                <a:lnTo>
                  <a:pt x="50359" y="503586"/>
                </a:lnTo>
                <a:cubicBezTo>
                  <a:pt x="22546" y="503586"/>
                  <a:pt x="0" y="481040"/>
                  <a:pt x="0" y="453227"/>
                </a:cubicBezTo>
                <a:lnTo>
                  <a:pt x="0" y="50359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310" tIns="41420" rIns="50310" bIns="41420" numCol="1" spcCol="1270" anchor="ctr" anchorCtr="0">
            <a:normAutofit fontScale="70000" lnSpcReduction="20000"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 Package auto porteur : Composer et Déployer en un tour de main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4435681" y="4782328"/>
            <a:ext cx="1816773" cy="660948"/>
          </a:xfrm>
          <a:custGeom>
            <a:avLst/>
            <a:gdLst>
              <a:gd name="connsiteX0" fmla="*/ 0 w 1644995"/>
              <a:gd name="connsiteY0" fmla="*/ 50359 h 503586"/>
              <a:gd name="connsiteX1" fmla="*/ 50359 w 1644995"/>
              <a:gd name="connsiteY1" fmla="*/ 0 h 503586"/>
              <a:gd name="connsiteX2" fmla="*/ 1594636 w 1644995"/>
              <a:gd name="connsiteY2" fmla="*/ 0 h 503586"/>
              <a:gd name="connsiteX3" fmla="*/ 1644995 w 1644995"/>
              <a:gd name="connsiteY3" fmla="*/ 50359 h 503586"/>
              <a:gd name="connsiteX4" fmla="*/ 1644995 w 1644995"/>
              <a:gd name="connsiteY4" fmla="*/ 453227 h 503586"/>
              <a:gd name="connsiteX5" fmla="*/ 1594636 w 1644995"/>
              <a:gd name="connsiteY5" fmla="*/ 503586 h 503586"/>
              <a:gd name="connsiteX6" fmla="*/ 50359 w 1644995"/>
              <a:gd name="connsiteY6" fmla="*/ 503586 h 503586"/>
              <a:gd name="connsiteX7" fmla="*/ 0 w 1644995"/>
              <a:gd name="connsiteY7" fmla="*/ 453227 h 503586"/>
              <a:gd name="connsiteX8" fmla="*/ 0 w 1644995"/>
              <a:gd name="connsiteY8" fmla="*/ 50359 h 50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995" h="503586">
                <a:moveTo>
                  <a:pt x="0" y="50359"/>
                </a:moveTo>
                <a:cubicBezTo>
                  <a:pt x="0" y="22546"/>
                  <a:pt x="22546" y="0"/>
                  <a:pt x="50359" y="0"/>
                </a:cubicBezTo>
                <a:lnTo>
                  <a:pt x="1594636" y="0"/>
                </a:lnTo>
                <a:cubicBezTo>
                  <a:pt x="1622449" y="0"/>
                  <a:pt x="1644995" y="22546"/>
                  <a:pt x="1644995" y="50359"/>
                </a:cubicBezTo>
                <a:lnTo>
                  <a:pt x="1644995" y="453227"/>
                </a:lnTo>
                <a:cubicBezTo>
                  <a:pt x="1644995" y="481040"/>
                  <a:pt x="1622449" y="503586"/>
                  <a:pt x="1594636" y="503586"/>
                </a:cubicBezTo>
                <a:lnTo>
                  <a:pt x="50359" y="503586"/>
                </a:lnTo>
                <a:cubicBezTo>
                  <a:pt x="22546" y="503586"/>
                  <a:pt x="0" y="481040"/>
                  <a:pt x="0" y="453227"/>
                </a:cubicBezTo>
                <a:lnTo>
                  <a:pt x="0" y="50359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310" tIns="41420" rIns="50310" bIns="41420" numCol="1" spcCol="1270" anchor="ctr" anchorCtr="0">
            <a:normAutofit fontScale="70000" lnSpcReduction="20000"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Au cœur  de la JVM : revue des outils et des méthodes d'analyse et d'introspection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5" name="Freeform: Shape 24"/>
          <p:cNvSpPr/>
          <p:nvPr/>
        </p:nvSpPr>
        <p:spPr>
          <a:xfrm>
            <a:off x="6649874" y="1112808"/>
            <a:ext cx="2270966" cy="5016687"/>
          </a:xfrm>
          <a:custGeom>
            <a:avLst/>
            <a:gdLst>
              <a:gd name="connsiteX0" fmla="*/ 0 w 2056244"/>
              <a:gd name="connsiteY0" fmla="*/ 205624 h 5245240"/>
              <a:gd name="connsiteX1" fmla="*/ 205624 w 2056244"/>
              <a:gd name="connsiteY1" fmla="*/ 0 h 5245240"/>
              <a:gd name="connsiteX2" fmla="*/ 1850620 w 2056244"/>
              <a:gd name="connsiteY2" fmla="*/ 0 h 5245240"/>
              <a:gd name="connsiteX3" fmla="*/ 2056244 w 2056244"/>
              <a:gd name="connsiteY3" fmla="*/ 205624 h 5245240"/>
              <a:gd name="connsiteX4" fmla="*/ 2056244 w 2056244"/>
              <a:gd name="connsiteY4" fmla="*/ 5039616 h 5245240"/>
              <a:gd name="connsiteX5" fmla="*/ 1850620 w 2056244"/>
              <a:gd name="connsiteY5" fmla="*/ 5245240 h 5245240"/>
              <a:gd name="connsiteX6" fmla="*/ 205624 w 2056244"/>
              <a:gd name="connsiteY6" fmla="*/ 5245240 h 5245240"/>
              <a:gd name="connsiteX7" fmla="*/ 0 w 2056244"/>
              <a:gd name="connsiteY7" fmla="*/ 5039616 h 5245240"/>
              <a:gd name="connsiteX8" fmla="*/ 0 w 2056244"/>
              <a:gd name="connsiteY8" fmla="*/ 205624 h 524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6244" h="5245240">
                <a:moveTo>
                  <a:pt x="0" y="205624"/>
                </a:moveTo>
                <a:cubicBezTo>
                  <a:pt x="0" y="92061"/>
                  <a:pt x="92061" y="0"/>
                  <a:pt x="205624" y="0"/>
                </a:cubicBezTo>
                <a:lnTo>
                  <a:pt x="1850620" y="0"/>
                </a:lnTo>
                <a:cubicBezTo>
                  <a:pt x="1964183" y="0"/>
                  <a:pt x="2056244" y="92061"/>
                  <a:pt x="2056244" y="205624"/>
                </a:cubicBezTo>
                <a:lnTo>
                  <a:pt x="2056244" y="5039616"/>
                </a:lnTo>
                <a:cubicBezTo>
                  <a:pt x="2056244" y="5153179"/>
                  <a:pt x="1964183" y="5245240"/>
                  <a:pt x="1850620" y="5245240"/>
                </a:cubicBezTo>
                <a:lnTo>
                  <a:pt x="205624" y="5245240"/>
                </a:lnTo>
                <a:cubicBezTo>
                  <a:pt x="92061" y="5245240"/>
                  <a:pt x="0" y="5153179"/>
                  <a:pt x="0" y="5039616"/>
                </a:cubicBezTo>
                <a:lnTo>
                  <a:pt x="0" y="20562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210" tIns="156210" rIns="156210" bIns="3827878" numCol="1" spcCol="1270" anchor="ctr" anchorCtr="0">
            <a:noAutofit/>
          </a:bodyPr>
          <a:lstStyle/>
          <a:p>
            <a:pPr marL="0" marR="0" lvl="0" indent="0" algn="ctr" defTabSz="1822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Rio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Palatino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Freeform: Shape 26"/>
          <p:cNvSpPr/>
          <p:nvPr/>
        </p:nvSpPr>
        <p:spPr>
          <a:xfrm>
            <a:off x="6876970" y="2711342"/>
            <a:ext cx="1816773" cy="646344"/>
          </a:xfrm>
          <a:custGeom>
            <a:avLst/>
            <a:gdLst>
              <a:gd name="connsiteX0" fmla="*/ 0 w 1644995"/>
              <a:gd name="connsiteY0" fmla="*/ 50359 h 503586"/>
              <a:gd name="connsiteX1" fmla="*/ 50359 w 1644995"/>
              <a:gd name="connsiteY1" fmla="*/ 0 h 503586"/>
              <a:gd name="connsiteX2" fmla="*/ 1594636 w 1644995"/>
              <a:gd name="connsiteY2" fmla="*/ 0 h 503586"/>
              <a:gd name="connsiteX3" fmla="*/ 1644995 w 1644995"/>
              <a:gd name="connsiteY3" fmla="*/ 50359 h 503586"/>
              <a:gd name="connsiteX4" fmla="*/ 1644995 w 1644995"/>
              <a:gd name="connsiteY4" fmla="*/ 453227 h 503586"/>
              <a:gd name="connsiteX5" fmla="*/ 1594636 w 1644995"/>
              <a:gd name="connsiteY5" fmla="*/ 503586 h 503586"/>
              <a:gd name="connsiteX6" fmla="*/ 50359 w 1644995"/>
              <a:gd name="connsiteY6" fmla="*/ 503586 h 503586"/>
              <a:gd name="connsiteX7" fmla="*/ 0 w 1644995"/>
              <a:gd name="connsiteY7" fmla="*/ 453227 h 503586"/>
              <a:gd name="connsiteX8" fmla="*/ 0 w 1644995"/>
              <a:gd name="connsiteY8" fmla="*/ 50359 h 50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995" h="503586">
                <a:moveTo>
                  <a:pt x="0" y="50359"/>
                </a:moveTo>
                <a:cubicBezTo>
                  <a:pt x="0" y="22546"/>
                  <a:pt x="22546" y="0"/>
                  <a:pt x="50359" y="0"/>
                </a:cubicBezTo>
                <a:lnTo>
                  <a:pt x="1594636" y="0"/>
                </a:lnTo>
                <a:cubicBezTo>
                  <a:pt x="1622449" y="0"/>
                  <a:pt x="1644995" y="22546"/>
                  <a:pt x="1644995" y="50359"/>
                </a:cubicBezTo>
                <a:lnTo>
                  <a:pt x="1644995" y="453227"/>
                </a:lnTo>
                <a:cubicBezTo>
                  <a:pt x="1644995" y="481040"/>
                  <a:pt x="1622449" y="503586"/>
                  <a:pt x="1594636" y="503586"/>
                </a:cubicBezTo>
                <a:lnTo>
                  <a:pt x="50359" y="503586"/>
                </a:lnTo>
                <a:cubicBezTo>
                  <a:pt x="22546" y="503586"/>
                  <a:pt x="0" y="481040"/>
                  <a:pt x="0" y="453227"/>
                </a:cubicBezTo>
                <a:lnTo>
                  <a:pt x="0" y="50359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310" tIns="41420" rIns="50310" bIns="41420" numCol="1" spcCol="1270" anchor="ctr" anchorCtr="0">
            <a:normAutofit lnSpcReduction="10000"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Openshift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: gérer ses conteneurs en quelques clics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6876970" y="3437572"/>
            <a:ext cx="1816773" cy="581062"/>
          </a:xfrm>
          <a:custGeom>
            <a:avLst/>
            <a:gdLst>
              <a:gd name="connsiteX0" fmla="*/ 0 w 1644995"/>
              <a:gd name="connsiteY0" fmla="*/ 50359 h 503586"/>
              <a:gd name="connsiteX1" fmla="*/ 50359 w 1644995"/>
              <a:gd name="connsiteY1" fmla="*/ 0 h 503586"/>
              <a:gd name="connsiteX2" fmla="*/ 1594636 w 1644995"/>
              <a:gd name="connsiteY2" fmla="*/ 0 h 503586"/>
              <a:gd name="connsiteX3" fmla="*/ 1644995 w 1644995"/>
              <a:gd name="connsiteY3" fmla="*/ 50359 h 503586"/>
              <a:gd name="connsiteX4" fmla="*/ 1644995 w 1644995"/>
              <a:gd name="connsiteY4" fmla="*/ 453227 h 503586"/>
              <a:gd name="connsiteX5" fmla="*/ 1594636 w 1644995"/>
              <a:gd name="connsiteY5" fmla="*/ 503586 h 503586"/>
              <a:gd name="connsiteX6" fmla="*/ 50359 w 1644995"/>
              <a:gd name="connsiteY6" fmla="*/ 503586 h 503586"/>
              <a:gd name="connsiteX7" fmla="*/ 0 w 1644995"/>
              <a:gd name="connsiteY7" fmla="*/ 453227 h 503586"/>
              <a:gd name="connsiteX8" fmla="*/ 0 w 1644995"/>
              <a:gd name="connsiteY8" fmla="*/ 50359 h 50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995" h="503586">
                <a:moveTo>
                  <a:pt x="0" y="50359"/>
                </a:moveTo>
                <a:cubicBezTo>
                  <a:pt x="0" y="22546"/>
                  <a:pt x="22546" y="0"/>
                  <a:pt x="50359" y="0"/>
                </a:cubicBezTo>
                <a:lnTo>
                  <a:pt x="1594636" y="0"/>
                </a:lnTo>
                <a:cubicBezTo>
                  <a:pt x="1622449" y="0"/>
                  <a:pt x="1644995" y="22546"/>
                  <a:pt x="1644995" y="50359"/>
                </a:cubicBezTo>
                <a:lnTo>
                  <a:pt x="1644995" y="453227"/>
                </a:lnTo>
                <a:cubicBezTo>
                  <a:pt x="1644995" y="481040"/>
                  <a:pt x="1622449" y="503586"/>
                  <a:pt x="1594636" y="503586"/>
                </a:cubicBezTo>
                <a:lnTo>
                  <a:pt x="50359" y="503586"/>
                </a:lnTo>
                <a:cubicBezTo>
                  <a:pt x="22546" y="503586"/>
                  <a:pt x="0" y="481040"/>
                  <a:pt x="0" y="453227"/>
                </a:cubicBezTo>
                <a:lnTo>
                  <a:pt x="0" y="50359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310" tIns="41420" rIns="50310" bIns="41420" numCol="1" spcCol="1270" anchor="ctr" anchorCtr="0">
            <a:normAutofit fontScale="62500" lnSpcReduction="20000"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Quel Proxy (HA Proxy, Apache, SQUID, NGINX, Service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Discovery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Consul …) pour quel usage  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6876970" y="4782328"/>
            <a:ext cx="1816773" cy="660948"/>
          </a:xfrm>
          <a:custGeom>
            <a:avLst/>
            <a:gdLst>
              <a:gd name="connsiteX0" fmla="*/ 0 w 1644995"/>
              <a:gd name="connsiteY0" fmla="*/ 50359 h 503586"/>
              <a:gd name="connsiteX1" fmla="*/ 50359 w 1644995"/>
              <a:gd name="connsiteY1" fmla="*/ 0 h 503586"/>
              <a:gd name="connsiteX2" fmla="*/ 1594636 w 1644995"/>
              <a:gd name="connsiteY2" fmla="*/ 0 h 503586"/>
              <a:gd name="connsiteX3" fmla="*/ 1644995 w 1644995"/>
              <a:gd name="connsiteY3" fmla="*/ 50359 h 503586"/>
              <a:gd name="connsiteX4" fmla="*/ 1644995 w 1644995"/>
              <a:gd name="connsiteY4" fmla="*/ 453227 h 503586"/>
              <a:gd name="connsiteX5" fmla="*/ 1594636 w 1644995"/>
              <a:gd name="connsiteY5" fmla="*/ 503586 h 503586"/>
              <a:gd name="connsiteX6" fmla="*/ 50359 w 1644995"/>
              <a:gd name="connsiteY6" fmla="*/ 503586 h 503586"/>
              <a:gd name="connsiteX7" fmla="*/ 0 w 1644995"/>
              <a:gd name="connsiteY7" fmla="*/ 453227 h 503586"/>
              <a:gd name="connsiteX8" fmla="*/ 0 w 1644995"/>
              <a:gd name="connsiteY8" fmla="*/ 50359 h 50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995" h="503586">
                <a:moveTo>
                  <a:pt x="0" y="50359"/>
                </a:moveTo>
                <a:cubicBezTo>
                  <a:pt x="0" y="22546"/>
                  <a:pt x="22546" y="0"/>
                  <a:pt x="50359" y="0"/>
                </a:cubicBezTo>
                <a:lnTo>
                  <a:pt x="1594636" y="0"/>
                </a:lnTo>
                <a:cubicBezTo>
                  <a:pt x="1622449" y="0"/>
                  <a:pt x="1644995" y="22546"/>
                  <a:pt x="1644995" y="50359"/>
                </a:cubicBezTo>
                <a:lnTo>
                  <a:pt x="1644995" y="453227"/>
                </a:lnTo>
                <a:cubicBezTo>
                  <a:pt x="1644995" y="481040"/>
                  <a:pt x="1622449" y="503586"/>
                  <a:pt x="1594636" y="503586"/>
                </a:cubicBezTo>
                <a:lnTo>
                  <a:pt x="50359" y="503586"/>
                </a:lnTo>
                <a:cubicBezTo>
                  <a:pt x="22546" y="503586"/>
                  <a:pt x="0" y="481040"/>
                  <a:pt x="0" y="453227"/>
                </a:cubicBezTo>
                <a:lnTo>
                  <a:pt x="0" y="50359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310" tIns="41420" rIns="50310" bIns="41420" numCol="1" spcCol="1270" anchor="ctr" anchorCtr="0">
            <a:normAutofit fontScale="77500" lnSpcReduction="20000"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De GIT au Docker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PaaS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comment déployer une application ?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1488370" y="4148688"/>
            <a:ext cx="7205373" cy="503586"/>
          </a:xfrm>
          <a:custGeom>
            <a:avLst/>
            <a:gdLst>
              <a:gd name="connsiteX0" fmla="*/ 0 w 1644995"/>
              <a:gd name="connsiteY0" fmla="*/ 50359 h 503586"/>
              <a:gd name="connsiteX1" fmla="*/ 50359 w 1644995"/>
              <a:gd name="connsiteY1" fmla="*/ 0 h 503586"/>
              <a:gd name="connsiteX2" fmla="*/ 1594636 w 1644995"/>
              <a:gd name="connsiteY2" fmla="*/ 0 h 503586"/>
              <a:gd name="connsiteX3" fmla="*/ 1644995 w 1644995"/>
              <a:gd name="connsiteY3" fmla="*/ 50359 h 503586"/>
              <a:gd name="connsiteX4" fmla="*/ 1644995 w 1644995"/>
              <a:gd name="connsiteY4" fmla="*/ 453227 h 503586"/>
              <a:gd name="connsiteX5" fmla="*/ 1594636 w 1644995"/>
              <a:gd name="connsiteY5" fmla="*/ 503586 h 503586"/>
              <a:gd name="connsiteX6" fmla="*/ 50359 w 1644995"/>
              <a:gd name="connsiteY6" fmla="*/ 503586 h 503586"/>
              <a:gd name="connsiteX7" fmla="*/ 0 w 1644995"/>
              <a:gd name="connsiteY7" fmla="*/ 453227 h 503586"/>
              <a:gd name="connsiteX8" fmla="*/ 0 w 1644995"/>
              <a:gd name="connsiteY8" fmla="*/ 50359 h 50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995" h="503586">
                <a:moveTo>
                  <a:pt x="0" y="50359"/>
                </a:moveTo>
                <a:cubicBezTo>
                  <a:pt x="0" y="22546"/>
                  <a:pt x="22546" y="0"/>
                  <a:pt x="50359" y="0"/>
                </a:cubicBezTo>
                <a:lnTo>
                  <a:pt x="1594636" y="0"/>
                </a:lnTo>
                <a:cubicBezTo>
                  <a:pt x="1622449" y="0"/>
                  <a:pt x="1644995" y="22546"/>
                  <a:pt x="1644995" y="50359"/>
                </a:cubicBezTo>
                <a:lnTo>
                  <a:pt x="1644995" y="453227"/>
                </a:lnTo>
                <a:cubicBezTo>
                  <a:pt x="1644995" y="481040"/>
                  <a:pt x="1622449" y="503586"/>
                  <a:pt x="1594636" y="503586"/>
                </a:cubicBezTo>
                <a:lnTo>
                  <a:pt x="50359" y="503586"/>
                </a:lnTo>
                <a:cubicBezTo>
                  <a:pt x="22546" y="503586"/>
                  <a:pt x="0" y="481040"/>
                  <a:pt x="0" y="453227"/>
                </a:cubicBezTo>
                <a:lnTo>
                  <a:pt x="0" y="50359"/>
                </a:lnTo>
                <a:close/>
              </a:path>
            </a:pathLst>
          </a:custGeom>
          <a:solidFill>
            <a:srgbClr val="D0D8E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310" tIns="41420" rIns="50310" bIns="4142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Pause café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233207" y="1112808"/>
            <a:ext cx="1394626" cy="5016687"/>
          </a:xfrm>
          <a:custGeom>
            <a:avLst/>
            <a:gdLst>
              <a:gd name="connsiteX0" fmla="*/ 0 w 2056244"/>
              <a:gd name="connsiteY0" fmla="*/ 205624 h 5245240"/>
              <a:gd name="connsiteX1" fmla="*/ 205624 w 2056244"/>
              <a:gd name="connsiteY1" fmla="*/ 0 h 5245240"/>
              <a:gd name="connsiteX2" fmla="*/ 1850620 w 2056244"/>
              <a:gd name="connsiteY2" fmla="*/ 0 h 5245240"/>
              <a:gd name="connsiteX3" fmla="*/ 2056244 w 2056244"/>
              <a:gd name="connsiteY3" fmla="*/ 205624 h 5245240"/>
              <a:gd name="connsiteX4" fmla="*/ 2056244 w 2056244"/>
              <a:gd name="connsiteY4" fmla="*/ 5039616 h 5245240"/>
              <a:gd name="connsiteX5" fmla="*/ 1850620 w 2056244"/>
              <a:gd name="connsiteY5" fmla="*/ 5245240 h 5245240"/>
              <a:gd name="connsiteX6" fmla="*/ 205624 w 2056244"/>
              <a:gd name="connsiteY6" fmla="*/ 5245240 h 5245240"/>
              <a:gd name="connsiteX7" fmla="*/ 0 w 2056244"/>
              <a:gd name="connsiteY7" fmla="*/ 5039616 h 5245240"/>
              <a:gd name="connsiteX8" fmla="*/ 0 w 2056244"/>
              <a:gd name="connsiteY8" fmla="*/ 205624 h 524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6244" h="5245240">
                <a:moveTo>
                  <a:pt x="0" y="205624"/>
                </a:moveTo>
                <a:cubicBezTo>
                  <a:pt x="0" y="92061"/>
                  <a:pt x="92061" y="0"/>
                  <a:pt x="205624" y="0"/>
                </a:cubicBezTo>
                <a:lnTo>
                  <a:pt x="1850620" y="0"/>
                </a:lnTo>
                <a:cubicBezTo>
                  <a:pt x="1964183" y="0"/>
                  <a:pt x="2056244" y="92061"/>
                  <a:pt x="2056244" y="205624"/>
                </a:cubicBezTo>
                <a:lnTo>
                  <a:pt x="2056244" y="5039616"/>
                </a:lnTo>
                <a:cubicBezTo>
                  <a:pt x="2056244" y="5153179"/>
                  <a:pt x="1964183" y="5245240"/>
                  <a:pt x="1850620" y="5245240"/>
                </a:cubicBezTo>
                <a:lnTo>
                  <a:pt x="205624" y="5245240"/>
                </a:lnTo>
                <a:cubicBezTo>
                  <a:pt x="92061" y="5245240"/>
                  <a:pt x="0" y="5153179"/>
                  <a:pt x="0" y="5039616"/>
                </a:cubicBezTo>
                <a:lnTo>
                  <a:pt x="0" y="205624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6210" tIns="156210" rIns="156210" bIns="3827878" numCol="1" spcCol="1270" anchor="ctr" anchorCtr="0">
            <a:noAutofit/>
          </a:bodyPr>
          <a:lstStyle/>
          <a:p>
            <a:pPr marL="0" marR="0" lvl="0" indent="0" algn="ctr" defTabSz="1822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4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372669" y="2130281"/>
            <a:ext cx="1115701" cy="503586"/>
          </a:xfrm>
          <a:custGeom>
            <a:avLst/>
            <a:gdLst>
              <a:gd name="connsiteX0" fmla="*/ 0 w 1644995"/>
              <a:gd name="connsiteY0" fmla="*/ 50359 h 503586"/>
              <a:gd name="connsiteX1" fmla="*/ 50359 w 1644995"/>
              <a:gd name="connsiteY1" fmla="*/ 0 h 503586"/>
              <a:gd name="connsiteX2" fmla="*/ 1594636 w 1644995"/>
              <a:gd name="connsiteY2" fmla="*/ 0 h 503586"/>
              <a:gd name="connsiteX3" fmla="*/ 1644995 w 1644995"/>
              <a:gd name="connsiteY3" fmla="*/ 50359 h 503586"/>
              <a:gd name="connsiteX4" fmla="*/ 1644995 w 1644995"/>
              <a:gd name="connsiteY4" fmla="*/ 453227 h 503586"/>
              <a:gd name="connsiteX5" fmla="*/ 1594636 w 1644995"/>
              <a:gd name="connsiteY5" fmla="*/ 503586 h 503586"/>
              <a:gd name="connsiteX6" fmla="*/ 50359 w 1644995"/>
              <a:gd name="connsiteY6" fmla="*/ 503586 h 503586"/>
              <a:gd name="connsiteX7" fmla="*/ 0 w 1644995"/>
              <a:gd name="connsiteY7" fmla="*/ 453227 h 503586"/>
              <a:gd name="connsiteX8" fmla="*/ 0 w 1644995"/>
              <a:gd name="connsiteY8" fmla="*/ 50359 h 50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995" h="503586">
                <a:moveTo>
                  <a:pt x="0" y="50359"/>
                </a:moveTo>
                <a:cubicBezTo>
                  <a:pt x="0" y="22546"/>
                  <a:pt x="22546" y="0"/>
                  <a:pt x="50359" y="0"/>
                </a:cubicBezTo>
                <a:lnTo>
                  <a:pt x="1594636" y="0"/>
                </a:lnTo>
                <a:cubicBezTo>
                  <a:pt x="1622449" y="0"/>
                  <a:pt x="1644995" y="22546"/>
                  <a:pt x="1644995" y="50359"/>
                </a:cubicBezTo>
                <a:lnTo>
                  <a:pt x="1644995" y="453227"/>
                </a:lnTo>
                <a:cubicBezTo>
                  <a:pt x="1644995" y="481040"/>
                  <a:pt x="1622449" y="503586"/>
                  <a:pt x="1594636" y="503586"/>
                </a:cubicBezTo>
                <a:lnTo>
                  <a:pt x="50359" y="503586"/>
                </a:lnTo>
                <a:cubicBezTo>
                  <a:pt x="22546" y="503586"/>
                  <a:pt x="0" y="481040"/>
                  <a:pt x="0" y="453227"/>
                </a:cubicBezTo>
                <a:lnTo>
                  <a:pt x="0" y="5035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310" tIns="41420" rIns="50310" bIns="4142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13h30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372669" y="2711342"/>
            <a:ext cx="1115701" cy="646344"/>
          </a:xfrm>
          <a:custGeom>
            <a:avLst/>
            <a:gdLst>
              <a:gd name="connsiteX0" fmla="*/ 0 w 1644995"/>
              <a:gd name="connsiteY0" fmla="*/ 50359 h 503586"/>
              <a:gd name="connsiteX1" fmla="*/ 50359 w 1644995"/>
              <a:gd name="connsiteY1" fmla="*/ 0 h 503586"/>
              <a:gd name="connsiteX2" fmla="*/ 1594636 w 1644995"/>
              <a:gd name="connsiteY2" fmla="*/ 0 h 503586"/>
              <a:gd name="connsiteX3" fmla="*/ 1644995 w 1644995"/>
              <a:gd name="connsiteY3" fmla="*/ 50359 h 503586"/>
              <a:gd name="connsiteX4" fmla="*/ 1644995 w 1644995"/>
              <a:gd name="connsiteY4" fmla="*/ 453227 h 503586"/>
              <a:gd name="connsiteX5" fmla="*/ 1594636 w 1644995"/>
              <a:gd name="connsiteY5" fmla="*/ 503586 h 503586"/>
              <a:gd name="connsiteX6" fmla="*/ 50359 w 1644995"/>
              <a:gd name="connsiteY6" fmla="*/ 503586 h 503586"/>
              <a:gd name="connsiteX7" fmla="*/ 0 w 1644995"/>
              <a:gd name="connsiteY7" fmla="*/ 453227 h 503586"/>
              <a:gd name="connsiteX8" fmla="*/ 0 w 1644995"/>
              <a:gd name="connsiteY8" fmla="*/ 50359 h 50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995" h="503586">
                <a:moveTo>
                  <a:pt x="0" y="50359"/>
                </a:moveTo>
                <a:cubicBezTo>
                  <a:pt x="0" y="22546"/>
                  <a:pt x="22546" y="0"/>
                  <a:pt x="50359" y="0"/>
                </a:cubicBezTo>
                <a:lnTo>
                  <a:pt x="1594636" y="0"/>
                </a:lnTo>
                <a:cubicBezTo>
                  <a:pt x="1622449" y="0"/>
                  <a:pt x="1644995" y="22546"/>
                  <a:pt x="1644995" y="50359"/>
                </a:cubicBezTo>
                <a:lnTo>
                  <a:pt x="1644995" y="453227"/>
                </a:lnTo>
                <a:cubicBezTo>
                  <a:pt x="1644995" y="481040"/>
                  <a:pt x="1622449" y="503586"/>
                  <a:pt x="1594636" y="503586"/>
                </a:cubicBezTo>
                <a:lnTo>
                  <a:pt x="50359" y="503586"/>
                </a:lnTo>
                <a:cubicBezTo>
                  <a:pt x="22546" y="503586"/>
                  <a:pt x="0" y="481040"/>
                  <a:pt x="0" y="453227"/>
                </a:cubicBezTo>
                <a:lnTo>
                  <a:pt x="0" y="5035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310" tIns="41420" rIns="50310" bIns="4142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14h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372669" y="3437572"/>
            <a:ext cx="1115701" cy="581062"/>
          </a:xfrm>
          <a:custGeom>
            <a:avLst/>
            <a:gdLst>
              <a:gd name="connsiteX0" fmla="*/ 0 w 1644995"/>
              <a:gd name="connsiteY0" fmla="*/ 50359 h 503586"/>
              <a:gd name="connsiteX1" fmla="*/ 50359 w 1644995"/>
              <a:gd name="connsiteY1" fmla="*/ 0 h 503586"/>
              <a:gd name="connsiteX2" fmla="*/ 1594636 w 1644995"/>
              <a:gd name="connsiteY2" fmla="*/ 0 h 503586"/>
              <a:gd name="connsiteX3" fmla="*/ 1644995 w 1644995"/>
              <a:gd name="connsiteY3" fmla="*/ 50359 h 503586"/>
              <a:gd name="connsiteX4" fmla="*/ 1644995 w 1644995"/>
              <a:gd name="connsiteY4" fmla="*/ 453227 h 503586"/>
              <a:gd name="connsiteX5" fmla="*/ 1594636 w 1644995"/>
              <a:gd name="connsiteY5" fmla="*/ 503586 h 503586"/>
              <a:gd name="connsiteX6" fmla="*/ 50359 w 1644995"/>
              <a:gd name="connsiteY6" fmla="*/ 503586 h 503586"/>
              <a:gd name="connsiteX7" fmla="*/ 0 w 1644995"/>
              <a:gd name="connsiteY7" fmla="*/ 453227 h 503586"/>
              <a:gd name="connsiteX8" fmla="*/ 0 w 1644995"/>
              <a:gd name="connsiteY8" fmla="*/ 50359 h 50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995" h="503586">
                <a:moveTo>
                  <a:pt x="0" y="50359"/>
                </a:moveTo>
                <a:cubicBezTo>
                  <a:pt x="0" y="22546"/>
                  <a:pt x="22546" y="0"/>
                  <a:pt x="50359" y="0"/>
                </a:cubicBezTo>
                <a:lnTo>
                  <a:pt x="1594636" y="0"/>
                </a:lnTo>
                <a:cubicBezTo>
                  <a:pt x="1622449" y="0"/>
                  <a:pt x="1644995" y="22546"/>
                  <a:pt x="1644995" y="50359"/>
                </a:cubicBezTo>
                <a:lnTo>
                  <a:pt x="1644995" y="453227"/>
                </a:lnTo>
                <a:cubicBezTo>
                  <a:pt x="1644995" y="481040"/>
                  <a:pt x="1622449" y="503586"/>
                  <a:pt x="1594636" y="503586"/>
                </a:cubicBezTo>
                <a:lnTo>
                  <a:pt x="50359" y="503586"/>
                </a:lnTo>
                <a:cubicBezTo>
                  <a:pt x="22546" y="503586"/>
                  <a:pt x="0" y="481040"/>
                  <a:pt x="0" y="453227"/>
                </a:cubicBezTo>
                <a:lnTo>
                  <a:pt x="0" y="5035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310" tIns="41420" rIns="50310" bIns="4142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14h55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372669" y="4148688"/>
            <a:ext cx="1115701" cy="503586"/>
          </a:xfrm>
          <a:custGeom>
            <a:avLst/>
            <a:gdLst>
              <a:gd name="connsiteX0" fmla="*/ 0 w 1644995"/>
              <a:gd name="connsiteY0" fmla="*/ 50359 h 503586"/>
              <a:gd name="connsiteX1" fmla="*/ 50359 w 1644995"/>
              <a:gd name="connsiteY1" fmla="*/ 0 h 503586"/>
              <a:gd name="connsiteX2" fmla="*/ 1594636 w 1644995"/>
              <a:gd name="connsiteY2" fmla="*/ 0 h 503586"/>
              <a:gd name="connsiteX3" fmla="*/ 1644995 w 1644995"/>
              <a:gd name="connsiteY3" fmla="*/ 50359 h 503586"/>
              <a:gd name="connsiteX4" fmla="*/ 1644995 w 1644995"/>
              <a:gd name="connsiteY4" fmla="*/ 453227 h 503586"/>
              <a:gd name="connsiteX5" fmla="*/ 1594636 w 1644995"/>
              <a:gd name="connsiteY5" fmla="*/ 503586 h 503586"/>
              <a:gd name="connsiteX6" fmla="*/ 50359 w 1644995"/>
              <a:gd name="connsiteY6" fmla="*/ 503586 h 503586"/>
              <a:gd name="connsiteX7" fmla="*/ 0 w 1644995"/>
              <a:gd name="connsiteY7" fmla="*/ 453227 h 503586"/>
              <a:gd name="connsiteX8" fmla="*/ 0 w 1644995"/>
              <a:gd name="connsiteY8" fmla="*/ 50359 h 50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995" h="503586">
                <a:moveTo>
                  <a:pt x="0" y="50359"/>
                </a:moveTo>
                <a:cubicBezTo>
                  <a:pt x="0" y="22546"/>
                  <a:pt x="22546" y="0"/>
                  <a:pt x="50359" y="0"/>
                </a:cubicBezTo>
                <a:lnTo>
                  <a:pt x="1594636" y="0"/>
                </a:lnTo>
                <a:cubicBezTo>
                  <a:pt x="1622449" y="0"/>
                  <a:pt x="1644995" y="22546"/>
                  <a:pt x="1644995" y="50359"/>
                </a:cubicBezTo>
                <a:lnTo>
                  <a:pt x="1644995" y="453227"/>
                </a:lnTo>
                <a:cubicBezTo>
                  <a:pt x="1644995" y="481040"/>
                  <a:pt x="1622449" y="503586"/>
                  <a:pt x="1594636" y="503586"/>
                </a:cubicBezTo>
                <a:lnTo>
                  <a:pt x="50359" y="503586"/>
                </a:lnTo>
                <a:cubicBezTo>
                  <a:pt x="22546" y="503586"/>
                  <a:pt x="0" y="481040"/>
                  <a:pt x="0" y="453227"/>
                </a:cubicBezTo>
                <a:lnTo>
                  <a:pt x="0" y="5035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310" tIns="41420" rIns="50310" bIns="4142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15h45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372669" y="4782328"/>
            <a:ext cx="1115701" cy="660948"/>
          </a:xfrm>
          <a:custGeom>
            <a:avLst/>
            <a:gdLst>
              <a:gd name="connsiteX0" fmla="*/ 0 w 1644995"/>
              <a:gd name="connsiteY0" fmla="*/ 50359 h 503586"/>
              <a:gd name="connsiteX1" fmla="*/ 50359 w 1644995"/>
              <a:gd name="connsiteY1" fmla="*/ 0 h 503586"/>
              <a:gd name="connsiteX2" fmla="*/ 1594636 w 1644995"/>
              <a:gd name="connsiteY2" fmla="*/ 0 h 503586"/>
              <a:gd name="connsiteX3" fmla="*/ 1644995 w 1644995"/>
              <a:gd name="connsiteY3" fmla="*/ 50359 h 503586"/>
              <a:gd name="connsiteX4" fmla="*/ 1644995 w 1644995"/>
              <a:gd name="connsiteY4" fmla="*/ 453227 h 503586"/>
              <a:gd name="connsiteX5" fmla="*/ 1594636 w 1644995"/>
              <a:gd name="connsiteY5" fmla="*/ 503586 h 503586"/>
              <a:gd name="connsiteX6" fmla="*/ 50359 w 1644995"/>
              <a:gd name="connsiteY6" fmla="*/ 503586 h 503586"/>
              <a:gd name="connsiteX7" fmla="*/ 0 w 1644995"/>
              <a:gd name="connsiteY7" fmla="*/ 453227 h 503586"/>
              <a:gd name="connsiteX8" fmla="*/ 0 w 1644995"/>
              <a:gd name="connsiteY8" fmla="*/ 50359 h 50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995" h="503586">
                <a:moveTo>
                  <a:pt x="0" y="50359"/>
                </a:moveTo>
                <a:cubicBezTo>
                  <a:pt x="0" y="22546"/>
                  <a:pt x="22546" y="0"/>
                  <a:pt x="50359" y="0"/>
                </a:cubicBezTo>
                <a:lnTo>
                  <a:pt x="1594636" y="0"/>
                </a:lnTo>
                <a:cubicBezTo>
                  <a:pt x="1622449" y="0"/>
                  <a:pt x="1644995" y="22546"/>
                  <a:pt x="1644995" y="50359"/>
                </a:cubicBezTo>
                <a:lnTo>
                  <a:pt x="1644995" y="453227"/>
                </a:lnTo>
                <a:cubicBezTo>
                  <a:pt x="1644995" y="481040"/>
                  <a:pt x="1622449" y="503586"/>
                  <a:pt x="1594636" y="503586"/>
                </a:cubicBezTo>
                <a:lnTo>
                  <a:pt x="50359" y="503586"/>
                </a:lnTo>
                <a:cubicBezTo>
                  <a:pt x="22546" y="503586"/>
                  <a:pt x="0" y="481040"/>
                  <a:pt x="0" y="453227"/>
                </a:cubicBezTo>
                <a:lnTo>
                  <a:pt x="0" y="5035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310" tIns="41420" rIns="50310" bIns="4142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16h15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Freeform: Shape 9"/>
          <p:cNvSpPr/>
          <p:nvPr/>
        </p:nvSpPr>
        <p:spPr>
          <a:xfrm>
            <a:off x="372669" y="5523548"/>
            <a:ext cx="1115701" cy="503586"/>
          </a:xfrm>
          <a:custGeom>
            <a:avLst/>
            <a:gdLst>
              <a:gd name="connsiteX0" fmla="*/ 0 w 1644995"/>
              <a:gd name="connsiteY0" fmla="*/ 50359 h 503586"/>
              <a:gd name="connsiteX1" fmla="*/ 50359 w 1644995"/>
              <a:gd name="connsiteY1" fmla="*/ 0 h 503586"/>
              <a:gd name="connsiteX2" fmla="*/ 1594636 w 1644995"/>
              <a:gd name="connsiteY2" fmla="*/ 0 h 503586"/>
              <a:gd name="connsiteX3" fmla="*/ 1644995 w 1644995"/>
              <a:gd name="connsiteY3" fmla="*/ 50359 h 503586"/>
              <a:gd name="connsiteX4" fmla="*/ 1644995 w 1644995"/>
              <a:gd name="connsiteY4" fmla="*/ 453227 h 503586"/>
              <a:gd name="connsiteX5" fmla="*/ 1594636 w 1644995"/>
              <a:gd name="connsiteY5" fmla="*/ 503586 h 503586"/>
              <a:gd name="connsiteX6" fmla="*/ 50359 w 1644995"/>
              <a:gd name="connsiteY6" fmla="*/ 503586 h 503586"/>
              <a:gd name="connsiteX7" fmla="*/ 0 w 1644995"/>
              <a:gd name="connsiteY7" fmla="*/ 453227 h 503586"/>
              <a:gd name="connsiteX8" fmla="*/ 0 w 1644995"/>
              <a:gd name="connsiteY8" fmla="*/ 50359 h 50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995" h="503586">
                <a:moveTo>
                  <a:pt x="0" y="50359"/>
                </a:moveTo>
                <a:cubicBezTo>
                  <a:pt x="0" y="22546"/>
                  <a:pt x="22546" y="0"/>
                  <a:pt x="50359" y="0"/>
                </a:cubicBezTo>
                <a:lnTo>
                  <a:pt x="1594636" y="0"/>
                </a:lnTo>
                <a:cubicBezTo>
                  <a:pt x="1622449" y="0"/>
                  <a:pt x="1644995" y="22546"/>
                  <a:pt x="1644995" y="50359"/>
                </a:cubicBezTo>
                <a:lnTo>
                  <a:pt x="1644995" y="453227"/>
                </a:lnTo>
                <a:cubicBezTo>
                  <a:pt x="1644995" y="481040"/>
                  <a:pt x="1622449" y="503586"/>
                  <a:pt x="1594636" y="503586"/>
                </a:cubicBezTo>
                <a:lnTo>
                  <a:pt x="50359" y="503586"/>
                </a:lnTo>
                <a:cubicBezTo>
                  <a:pt x="22546" y="503586"/>
                  <a:pt x="0" y="481040"/>
                  <a:pt x="0" y="453227"/>
                </a:cubicBezTo>
                <a:lnTo>
                  <a:pt x="0" y="5035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310" tIns="41420" rIns="50310" bIns="41420" numCol="1" spcCol="1270" anchor="ctr" anchorCtr="0">
            <a:no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17h10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1994391" y="5523548"/>
            <a:ext cx="6699352" cy="503586"/>
          </a:xfrm>
          <a:custGeom>
            <a:avLst/>
            <a:gdLst>
              <a:gd name="connsiteX0" fmla="*/ 0 w 1644995"/>
              <a:gd name="connsiteY0" fmla="*/ 50359 h 503586"/>
              <a:gd name="connsiteX1" fmla="*/ 50359 w 1644995"/>
              <a:gd name="connsiteY1" fmla="*/ 0 h 503586"/>
              <a:gd name="connsiteX2" fmla="*/ 1594636 w 1644995"/>
              <a:gd name="connsiteY2" fmla="*/ 0 h 503586"/>
              <a:gd name="connsiteX3" fmla="*/ 1644995 w 1644995"/>
              <a:gd name="connsiteY3" fmla="*/ 50359 h 503586"/>
              <a:gd name="connsiteX4" fmla="*/ 1644995 w 1644995"/>
              <a:gd name="connsiteY4" fmla="*/ 453227 h 503586"/>
              <a:gd name="connsiteX5" fmla="*/ 1594636 w 1644995"/>
              <a:gd name="connsiteY5" fmla="*/ 503586 h 503586"/>
              <a:gd name="connsiteX6" fmla="*/ 50359 w 1644995"/>
              <a:gd name="connsiteY6" fmla="*/ 503586 h 503586"/>
              <a:gd name="connsiteX7" fmla="*/ 0 w 1644995"/>
              <a:gd name="connsiteY7" fmla="*/ 453227 h 503586"/>
              <a:gd name="connsiteX8" fmla="*/ 0 w 1644995"/>
              <a:gd name="connsiteY8" fmla="*/ 50359 h 50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995" h="503586">
                <a:moveTo>
                  <a:pt x="0" y="50359"/>
                </a:moveTo>
                <a:cubicBezTo>
                  <a:pt x="0" y="22546"/>
                  <a:pt x="22546" y="0"/>
                  <a:pt x="50359" y="0"/>
                </a:cubicBezTo>
                <a:lnTo>
                  <a:pt x="1594636" y="0"/>
                </a:lnTo>
                <a:cubicBezTo>
                  <a:pt x="1622449" y="0"/>
                  <a:pt x="1644995" y="22546"/>
                  <a:pt x="1644995" y="50359"/>
                </a:cubicBezTo>
                <a:lnTo>
                  <a:pt x="1644995" y="453227"/>
                </a:lnTo>
                <a:cubicBezTo>
                  <a:pt x="1644995" y="481040"/>
                  <a:pt x="1622449" y="503586"/>
                  <a:pt x="1594636" y="503586"/>
                </a:cubicBezTo>
                <a:lnTo>
                  <a:pt x="50359" y="503586"/>
                </a:lnTo>
                <a:cubicBezTo>
                  <a:pt x="22546" y="503586"/>
                  <a:pt x="0" y="481040"/>
                  <a:pt x="0" y="453227"/>
                </a:cubicBezTo>
                <a:lnTo>
                  <a:pt x="0" y="5035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310" tIns="41420" rIns="50310" bIns="41420" numCol="1" spcCol="1270" anchor="ctr" anchorCtr="0">
            <a:norm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Conclusion: retour d’expérience transformation cloud &amp; automation par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Finaxys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1994391" y="2130281"/>
            <a:ext cx="6699352" cy="503586"/>
          </a:xfrm>
          <a:custGeom>
            <a:avLst/>
            <a:gdLst>
              <a:gd name="connsiteX0" fmla="*/ 0 w 1644995"/>
              <a:gd name="connsiteY0" fmla="*/ 50359 h 503586"/>
              <a:gd name="connsiteX1" fmla="*/ 50359 w 1644995"/>
              <a:gd name="connsiteY1" fmla="*/ 0 h 503586"/>
              <a:gd name="connsiteX2" fmla="*/ 1594636 w 1644995"/>
              <a:gd name="connsiteY2" fmla="*/ 0 h 503586"/>
              <a:gd name="connsiteX3" fmla="*/ 1644995 w 1644995"/>
              <a:gd name="connsiteY3" fmla="*/ 50359 h 503586"/>
              <a:gd name="connsiteX4" fmla="*/ 1644995 w 1644995"/>
              <a:gd name="connsiteY4" fmla="*/ 453227 h 503586"/>
              <a:gd name="connsiteX5" fmla="*/ 1594636 w 1644995"/>
              <a:gd name="connsiteY5" fmla="*/ 503586 h 503586"/>
              <a:gd name="connsiteX6" fmla="*/ 50359 w 1644995"/>
              <a:gd name="connsiteY6" fmla="*/ 503586 h 503586"/>
              <a:gd name="connsiteX7" fmla="*/ 0 w 1644995"/>
              <a:gd name="connsiteY7" fmla="*/ 453227 h 503586"/>
              <a:gd name="connsiteX8" fmla="*/ 0 w 1644995"/>
              <a:gd name="connsiteY8" fmla="*/ 50359 h 503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995" h="503586">
                <a:moveTo>
                  <a:pt x="0" y="50359"/>
                </a:moveTo>
                <a:cubicBezTo>
                  <a:pt x="0" y="22546"/>
                  <a:pt x="22546" y="0"/>
                  <a:pt x="50359" y="0"/>
                </a:cubicBezTo>
                <a:lnTo>
                  <a:pt x="1594636" y="0"/>
                </a:lnTo>
                <a:cubicBezTo>
                  <a:pt x="1622449" y="0"/>
                  <a:pt x="1644995" y="22546"/>
                  <a:pt x="1644995" y="50359"/>
                </a:cubicBezTo>
                <a:lnTo>
                  <a:pt x="1644995" y="453227"/>
                </a:lnTo>
                <a:cubicBezTo>
                  <a:pt x="1644995" y="481040"/>
                  <a:pt x="1622449" y="503586"/>
                  <a:pt x="1594636" y="503586"/>
                </a:cubicBezTo>
                <a:lnTo>
                  <a:pt x="50359" y="503586"/>
                </a:lnTo>
                <a:cubicBezTo>
                  <a:pt x="22546" y="503586"/>
                  <a:pt x="0" y="481040"/>
                  <a:pt x="0" y="453227"/>
                </a:cubicBezTo>
                <a:lnTo>
                  <a:pt x="0" y="5035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310" tIns="41420" rIns="50310" bIns="41420" numCol="1" spcCol="1270" anchor="ctr" anchorCtr="0">
            <a:normAutofit/>
          </a:bodyPr>
          <a:lstStyle/>
          <a:p>
            <a:pPr marL="0" marR="0" lvl="0" indent="0" algn="ctr" defTabSz="6223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Introduction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7456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SOMMAIRE</a:t>
            </a:r>
          </a:p>
        </p:txBody>
      </p:sp>
      <p:sp>
        <p:nvSpPr>
          <p:cNvPr id="102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/>
              <a:t>Modèles d’infrastructure Applicative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/>
              <a:t>Approche Séquentielle BSC (</a:t>
            </a:r>
            <a:r>
              <a:rPr lang="fr-FR" b="0" dirty="0" err="1"/>
              <a:t>Ansible</a:t>
            </a:r>
            <a:r>
              <a:rPr lang="fr-FR" b="0" dirty="0"/>
              <a:t> Tower)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/>
              <a:t>Approche topologique ITIM (Alien4Cloud)</a:t>
            </a:r>
          </a:p>
          <a:p>
            <a:pPr marL="827088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0000"/>
                </a:solidFill>
              </a:rPr>
              <a:t>Package Auto Porteur</a:t>
            </a:r>
            <a:endParaRPr lang="fr-FR" b="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/>
              <a:t>Organisation </a:t>
            </a:r>
            <a:r>
              <a:rPr lang="fr-FR" b="0" dirty="0" err="1"/>
              <a:t>featureTeam</a:t>
            </a:r>
            <a:r>
              <a:rPr lang="fr-FR" b="0" dirty="0"/>
              <a:t> actuelle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 err="1"/>
              <a:t>Demo</a:t>
            </a:r>
            <a:r>
              <a:rPr lang="fr-FR" b="0" dirty="0"/>
              <a:t> Alien4Cloud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0" dirty="0"/>
          </a:p>
        </p:txBody>
      </p:sp>
      <p:sp>
        <p:nvSpPr>
          <p:cNvPr id="8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7452320" y="6416675"/>
            <a:ext cx="936625" cy="441325"/>
          </a:xfrm>
        </p:spPr>
        <p:txBody>
          <a:bodyPr/>
          <a:lstStyle/>
          <a:p>
            <a:pPr>
              <a:defRPr/>
            </a:pPr>
            <a:r>
              <a:rPr lang="fr-FR"/>
              <a:t>28/03/2017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Meetup Middleware - Package Auto-Porteur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P. </a:t>
            </a:r>
            <a:fld id="{F216DAA3-9ED3-4F78-8B45-98A0D1533C2D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pic>
        <p:nvPicPr>
          <p:cNvPr id="9" name="Picture 1" descr="C:\Users\a392447\Desktop\ansible_logo_black_squa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636912"/>
            <a:ext cx="576064" cy="576064"/>
          </a:xfrm>
          <a:prstGeom prst="rect">
            <a:avLst/>
          </a:prstGeom>
          <a:noFill/>
        </p:spPr>
      </p:pic>
      <p:pic>
        <p:nvPicPr>
          <p:cNvPr id="10" name="Picture 2" descr="C:\Users\a392447\Desktop\cloudali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7564" y="3447076"/>
            <a:ext cx="513127" cy="475712"/>
          </a:xfrm>
          <a:prstGeom prst="rect">
            <a:avLst/>
          </a:prstGeom>
          <a:noFill/>
        </p:spPr>
      </p:pic>
      <p:pic>
        <p:nvPicPr>
          <p:cNvPr id="3074" name="Image 0" descr="automation-banner-300x2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686" y="4671043"/>
            <a:ext cx="743839" cy="530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Modèles d’Infrastructure Applicative</a:t>
            </a: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451725" y="6416675"/>
            <a:ext cx="936625" cy="441325"/>
          </a:xfrm>
        </p:spPr>
        <p:txBody>
          <a:bodyPr/>
          <a:lstStyle/>
          <a:p>
            <a:pPr>
              <a:defRPr/>
            </a:pPr>
            <a:r>
              <a:rPr lang="fr-FR"/>
              <a:t>28/03/2017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Meetup Middleware - Package Auto-Porteur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P. </a:t>
            </a:r>
            <a:fld id="{9EBD6E4C-9CFF-4171-834B-425E25346C50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7" name="Text Placeholder 33"/>
          <p:cNvSpPr txBox="1">
            <a:spLocks/>
          </p:cNvSpPr>
          <p:nvPr/>
        </p:nvSpPr>
        <p:spPr>
          <a:xfrm flipH="1">
            <a:off x="847190" y="1700808"/>
            <a:ext cx="3295387" cy="33040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AU" sz="2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Helvetica"/>
              </a:rPr>
              <a:t>CORE </a:t>
            </a: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Helvetica"/>
              </a:rPr>
              <a:t>pour le LEGACY</a:t>
            </a:r>
            <a:endParaRPr kumimoji="0" lang="en-AU" sz="22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pitchFamily="34" charset="0"/>
              <a:ea typeface="+mn-ea"/>
              <a:cs typeface="+mn-cs"/>
              <a:sym typeface="Helvetica"/>
            </a:endParaRPr>
          </a:p>
        </p:txBody>
      </p:sp>
      <p:sp>
        <p:nvSpPr>
          <p:cNvPr id="8" name="Text Placeholder 33"/>
          <p:cNvSpPr txBox="1">
            <a:spLocks/>
          </p:cNvSpPr>
          <p:nvPr/>
        </p:nvSpPr>
        <p:spPr>
          <a:xfrm flipH="1">
            <a:off x="5229544" y="1700808"/>
            <a:ext cx="3272058" cy="33040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AU" sz="2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Helvetica"/>
              </a:rPr>
              <a:t>EDGE  </a:t>
            </a: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Helvetica"/>
              </a:rPr>
              <a:t>pour </a:t>
            </a:r>
            <a:r>
              <a:rPr kumimoji="0" lang="en-AU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Helvetica"/>
              </a:rPr>
              <a:t>l’Infra</a:t>
            </a: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Helvetica"/>
              </a:rPr>
              <a:t> as code</a:t>
            </a:r>
            <a:endParaRPr kumimoji="0" lang="en-AU" sz="44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pitchFamily="34" charset="0"/>
              <a:ea typeface="+mn-ea"/>
              <a:cs typeface="+mn-cs"/>
              <a:sym typeface="Helvetica"/>
            </a:endParaRPr>
          </a:p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AU" sz="22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pitchFamily="34" charset="0"/>
              <a:ea typeface="+mn-ea"/>
              <a:cs typeface="+mn-cs"/>
              <a:sym typeface="Helvetica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766104" y="2400250"/>
            <a:ext cx="3735499" cy="353700"/>
          </a:xfrm>
          <a:prstGeom prst="roundRect">
            <a:avLst>
              <a:gd name="adj" fmla="val 6166"/>
            </a:avLst>
          </a:prstGeom>
          <a:solidFill>
            <a:srgbClr val="4BACC6">
              <a:lumMod val="75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  <a:sym typeface="Helvetica"/>
              </a:rPr>
              <a:t>Configuration et déploiement automatisé 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571789" y="2392630"/>
            <a:ext cx="3695205" cy="353700"/>
          </a:xfrm>
          <a:prstGeom prst="roundRect">
            <a:avLst>
              <a:gd name="adj" fmla="val 6166"/>
            </a:avLst>
          </a:prstGeom>
          <a:solidFill>
            <a:srgbClr val="4BACC6">
              <a:lumMod val="40000"/>
              <a:lumOff val="6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Helvetica"/>
              </a:rPr>
              <a:t>Configuration et déploiement manuel par GTS</a:t>
            </a:r>
          </a:p>
          <a:p>
            <a:pPr marL="0" marR="0" lvl="0" indent="0" algn="ctr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Helvetica"/>
              </a:rPr>
              <a:t> ou avec CSA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571789" y="2849030"/>
            <a:ext cx="1800000" cy="2956234"/>
          </a:xfrm>
          <a:prstGeom prst="roundRect">
            <a:avLst>
              <a:gd name="adj" fmla="val 3562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Helvetica"/>
              </a:rPr>
              <a:t>Exploitation</a:t>
            </a:r>
            <a:r>
              <a:rPr kumimoji="0" lang="fr-FR" sz="105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Helvetica"/>
              </a:rPr>
              <a:t> </a:t>
            </a:r>
          </a:p>
          <a:p>
            <a:pPr marL="0" marR="0" lvl="0" indent="0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j-lt"/>
              <a:ea typeface="+mn-ea"/>
              <a:cs typeface="+mn-cs"/>
              <a:sym typeface="Helvetica"/>
            </a:endParaRPr>
          </a:p>
          <a:p>
            <a:pPr marL="0" marR="0" lvl="0" indent="0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105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Helvetica"/>
              </a:rPr>
              <a:t>  Traitement des incidents et du delivery  par les silos techniques GTS</a:t>
            </a:r>
          </a:p>
          <a:p>
            <a:pPr marL="0" marR="0" lvl="0" indent="0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fr-FR" sz="105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j-lt"/>
              <a:ea typeface="+mn-ea"/>
              <a:cs typeface="+mn-cs"/>
              <a:sym typeface="Helvetica"/>
            </a:endParaRPr>
          </a:p>
          <a:p>
            <a:pPr marL="0" marR="0" lvl="0" indent="0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105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Helvetica"/>
              </a:rPr>
              <a:t>  Patch par INF et MDB,</a:t>
            </a:r>
            <a:r>
              <a:rPr kumimoji="0" lang="fr-FR" sz="1050" b="1" i="0" u="none" strike="noStrike" kern="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Helvetica"/>
              </a:rPr>
              <a:t> </a:t>
            </a:r>
            <a:r>
              <a:rPr kumimoji="0" lang="fr-FR" sz="105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Helvetica"/>
              </a:rPr>
              <a:t>Exploitation de l’application par le BT</a:t>
            </a:r>
          </a:p>
          <a:p>
            <a:pPr marL="0" marR="0" lvl="0" indent="0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fr-FR" sz="105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j-lt"/>
              <a:ea typeface="+mn-ea"/>
              <a:cs typeface="+mn-cs"/>
              <a:sym typeface="Helvetica"/>
            </a:endParaRPr>
          </a:p>
          <a:p>
            <a:pPr marL="0" marR="0" lvl="0" indent="0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105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Helvetica"/>
              </a:rPr>
              <a:t>  Evolution de l’infrastructure par incréments</a:t>
            </a:r>
          </a:p>
          <a:p>
            <a:pPr marL="0" marR="0" lvl="0" indent="0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fr-FR" sz="105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j-lt"/>
              <a:ea typeface="+mn-ea"/>
              <a:cs typeface="+mn-cs"/>
              <a:sym typeface="Helvetica"/>
            </a:endParaRPr>
          </a:p>
          <a:p>
            <a:pPr marL="0" marR="0" lvl="0" indent="0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105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Helvetica"/>
              </a:rPr>
              <a:t> Automatisation unitaire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2494884" y="2840530"/>
            <a:ext cx="1755811" cy="2964734"/>
          </a:xfrm>
          <a:prstGeom prst="roundRect">
            <a:avLst>
              <a:gd name="adj" fmla="val 3273"/>
            </a:avLst>
          </a:prstGeom>
          <a:solidFill>
            <a:srgbClr val="4BACC6">
              <a:lumMod val="20000"/>
              <a:lumOff val="8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Helvetica"/>
              </a:rPr>
              <a:t>Périmètre technique</a:t>
            </a:r>
          </a:p>
          <a:p>
            <a:pPr marL="0" marR="0" lvl="0" indent="0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j-lt"/>
              <a:ea typeface="+mn-ea"/>
              <a:cs typeface="+mn-cs"/>
              <a:sym typeface="Helvetica"/>
            </a:endParaRPr>
          </a:p>
          <a:p>
            <a:pPr marL="0" marR="0" lvl="0" indent="0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105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Helvetica"/>
              </a:rPr>
              <a:t>  VM Factory, physique, </a:t>
            </a:r>
          </a:p>
          <a:p>
            <a:pPr marL="0" marR="0" lvl="0" indent="0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fr-FR" sz="105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j-lt"/>
              <a:ea typeface="+mn-ea"/>
              <a:cs typeface="+mn-cs"/>
              <a:sym typeface="Helvetica"/>
            </a:endParaRPr>
          </a:p>
          <a:p>
            <a:pPr marL="0" marR="0" lvl="0" indent="0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105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Helvetica"/>
              </a:rPr>
              <a:t>  Cloud interne, </a:t>
            </a:r>
          </a:p>
          <a:p>
            <a:pPr marL="0" marR="0" lvl="0" indent="0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105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Helvetica"/>
              </a:rPr>
              <a:t>  Windows, Linux, </a:t>
            </a:r>
            <a:r>
              <a:rPr kumimoji="0" lang="fr-FR" sz="105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Helvetica"/>
              </a:rPr>
              <a:t>ZOs</a:t>
            </a:r>
            <a:r>
              <a:rPr kumimoji="0" lang="fr-FR" sz="105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Helvetica"/>
              </a:rPr>
              <a:t>, AIX</a:t>
            </a:r>
          </a:p>
          <a:p>
            <a:pPr marL="0" marR="0" lvl="0" indent="0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fr-FR" sz="105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j-lt"/>
              <a:ea typeface="+mn-ea"/>
              <a:cs typeface="+mn-cs"/>
              <a:sym typeface="Helvetica"/>
            </a:endParaRPr>
          </a:p>
          <a:p>
            <a:pPr marL="0" marR="0" lvl="0" indent="0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105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Helvetica"/>
              </a:rPr>
              <a:t>  Tout type de logiciels</a:t>
            </a:r>
          </a:p>
          <a:p>
            <a:pPr marL="0" marR="0" lvl="0" indent="0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fr-FR" sz="105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j-lt"/>
              <a:ea typeface="+mn-ea"/>
              <a:cs typeface="+mn-cs"/>
              <a:sym typeface="Helvetica"/>
            </a:endParaRPr>
          </a:p>
          <a:p>
            <a:pPr marL="0" marR="0" lvl="0" indent="0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105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  <a:sym typeface="Helvetica"/>
              </a:rPr>
              <a:t> Serveurs dédiés ou mutualisés</a:t>
            </a:r>
          </a:p>
          <a:p>
            <a:pPr marL="0" marR="0" lvl="0" indent="0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fr-FR" sz="105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j-lt"/>
              <a:ea typeface="+mn-ea"/>
              <a:cs typeface="+mn-cs"/>
              <a:sym typeface="Helvetica"/>
            </a:endParaRPr>
          </a:p>
          <a:p>
            <a:pPr marL="0" marR="0" lvl="0" indent="0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6660232" y="2822750"/>
            <a:ext cx="1835403" cy="2982514"/>
          </a:xfrm>
          <a:prstGeom prst="roundRect">
            <a:avLst>
              <a:gd name="adj" fmla="val 2822"/>
            </a:avLst>
          </a:prstGeom>
          <a:solidFill>
            <a:srgbClr val="4BACC6">
              <a:lumMod val="60000"/>
              <a:lumOff val="4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Helvetica"/>
              </a:rPr>
              <a:t>Périmètre technique</a:t>
            </a:r>
          </a:p>
          <a:p>
            <a:pPr marL="0" marR="0" lvl="0" indent="0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lvl="0" indent="0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10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Helvetica"/>
              </a:rPr>
              <a:t>  Cloud First (Externe et interne)</a:t>
            </a:r>
          </a:p>
          <a:p>
            <a:pPr marL="0" marR="0" lvl="0" indent="0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10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Helvetica"/>
              </a:rPr>
              <a:t>  Open Source First</a:t>
            </a:r>
          </a:p>
          <a:p>
            <a:pPr marL="0" marR="0" lvl="0" indent="0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fr-FR" sz="105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lvl="0" indent="0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10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Helvetica"/>
              </a:rPr>
              <a:t>  Linux pour cloud interne dans un premier temps</a:t>
            </a:r>
          </a:p>
          <a:p>
            <a:pPr marL="0" marR="0" lvl="0" indent="0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fr-FR" sz="105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lvl="0" indent="0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10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Helvetica"/>
              </a:rPr>
              <a:t> Services AWS et AZURE pour le cloud externe</a:t>
            </a:r>
          </a:p>
          <a:p>
            <a:pPr marL="0" marR="0" lvl="0" indent="0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fr-FR" sz="105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  <a:sym typeface="Helvetica"/>
            </a:endParaRPr>
          </a:p>
          <a:p>
            <a:pPr marL="0" marR="0" lvl="0" indent="0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10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Helvetica"/>
              </a:rPr>
              <a:t> 1 VM = 1 application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4766104" y="2824900"/>
            <a:ext cx="1800000" cy="2980364"/>
          </a:xfrm>
          <a:prstGeom prst="roundRect">
            <a:avLst>
              <a:gd name="adj" fmla="val 2712"/>
            </a:avLst>
          </a:prstGeom>
          <a:solidFill>
            <a:srgbClr val="4BACC6">
              <a:lumMod val="60000"/>
              <a:lumOff val="4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  <a:sym typeface="Helvetica"/>
              </a:rPr>
              <a:t>Exploitation</a:t>
            </a:r>
          </a:p>
          <a:p>
            <a:pPr marL="0" marR="0" lvl="0" indent="0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  <a:sym typeface="Helvetica"/>
            </a:endParaRPr>
          </a:p>
          <a:p>
            <a:pPr marL="0" marR="0" lvl="0" indent="0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10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  <a:sym typeface="Helvetica"/>
              </a:rPr>
              <a:t> Environnements identiques du DEV à la PROD</a:t>
            </a:r>
          </a:p>
          <a:p>
            <a:pPr marL="0" marR="0" lvl="0" indent="0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fr-FR" sz="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  <a:sym typeface="Helvetica"/>
            </a:endParaRPr>
          </a:p>
          <a:p>
            <a:pPr marL="0" marR="0" lvl="0" indent="0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10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  <a:sym typeface="Helvetica"/>
              </a:rPr>
              <a:t> Patch réalisés par l’équipe ou le service managé (</a:t>
            </a:r>
            <a:r>
              <a:rPr kumimoji="0" lang="fr-FR" sz="105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  <a:sym typeface="Helvetica"/>
              </a:rPr>
              <a:t>DbaaS</a:t>
            </a:r>
            <a:r>
              <a:rPr kumimoji="0" lang="fr-FR" sz="10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  <a:sym typeface="Helvetica"/>
              </a:rPr>
              <a:t>, Cloud externe…)</a:t>
            </a:r>
          </a:p>
          <a:p>
            <a:pPr marL="0" marR="0" lvl="0" indent="0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  <a:sym typeface="Helvetica"/>
            </a:endParaRPr>
          </a:p>
          <a:p>
            <a:pPr marL="0" marR="0" lvl="0" indent="0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fr-FR" sz="10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  <a:sym typeface="Helvetica"/>
              </a:rPr>
              <a:t>  Evolution de l’infrastructure sous forme de code</a:t>
            </a:r>
          </a:p>
          <a:p>
            <a:pPr marL="0" marR="0" lvl="0" indent="0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fr-FR" sz="105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n-cs"/>
              <a:sym typeface="Helvetica"/>
            </a:endParaRPr>
          </a:p>
          <a:p>
            <a:pPr marL="0" marR="0" lvl="3" indent="0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"/>
            </a:endParaRPr>
          </a:p>
          <a:p>
            <a:pPr marL="0" marR="0" lvl="0" indent="0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5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Helvetic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5404" y="2031215"/>
            <a:ext cx="3033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3B3D4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Modèle d’exploitation traditionnel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38643" y="2031215"/>
            <a:ext cx="37593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30956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3B3D4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Modèle d’exploitation automatisé (</a:t>
            </a:r>
            <a:r>
              <a:rPr kumimoji="0" lang="fr-F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3B3D4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NoOps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3B3D4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séquentielle - </a:t>
            </a:r>
            <a:r>
              <a:rPr lang="fr-FR" dirty="0" err="1"/>
              <a:t>Ansible</a:t>
            </a:r>
            <a:r>
              <a:rPr lang="fr-FR" dirty="0"/>
              <a:t> </a:t>
            </a:r>
            <a:r>
              <a:rPr lang="fr-FR" dirty="0" err="1"/>
              <a:t>tower</a:t>
            </a:r>
            <a:r>
              <a:rPr lang="fr-FR" dirty="0"/>
              <a:t> - BSC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28/03/2017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P. </a:t>
            </a:r>
            <a:fld id="{9EBD6E4C-9CFF-4171-834B-425E25346C50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Meetup Middleware - Package Auto-Porteur</a:t>
            </a:r>
            <a:endParaRPr lang="fr-FR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black">
          <a:xfrm>
            <a:off x="319664" y="1484784"/>
            <a:ext cx="8496944" cy="3354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0" i="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None/>
              <a:defRPr lang="en-US" sz="1400" b="0" i="0" kern="1200">
                <a:solidFill>
                  <a:schemeClr val="tx1">
                    <a:tint val="75000"/>
                  </a:schemeClr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None/>
              <a:tabLst/>
              <a:defRPr sz="1400" b="0" i="0" kern="1200">
                <a:solidFill>
                  <a:schemeClr val="tx1">
                    <a:tint val="75000"/>
                  </a:schemeClr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ctr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Caractéristiques principales:</a:t>
            </a:r>
          </a:p>
          <a:p>
            <a:pPr>
              <a:buFont typeface="Wingdings" pitchFamily="2" charset="2"/>
              <a:buChar char="Ø"/>
            </a:pPr>
            <a:endParaRPr lang="fr-FR" sz="1400" dirty="0"/>
          </a:p>
          <a:p>
            <a:pPr>
              <a:buFont typeface="Wingdings" pitchFamily="2" charset="2"/>
              <a:buChar char="Ø"/>
            </a:pPr>
            <a:r>
              <a:rPr lang="fr-FR" sz="1400" dirty="0"/>
              <a:t> Plateforme d’automatisation – </a:t>
            </a:r>
            <a:r>
              <a:rPr lang="fr-FR" sz="1400" i="1" dirty="0" err="1"/>
              <a:t>Ansible</a:t>
            </a:r>
            <a:r>
              <a:rPr lang="fr-FR" sz="1400" i="1" dirty="0"/>
              <a:t> Tower</a:t>
            </a:r>
          </a:p>
          <a:p>
            <a:pPr>
              <a:buFont typeface="Wingdings" pitchFamily="2" charset="2"/>
              <a:buChar char="Ø"/>
            </a:pPr>
            <a:endParaRPr lang="fr-FR" sz="1400" i="1" dirty="0"/>
          </a:p>
          <a:p>
            <a:endParaRPr lang="fr-FR" sz="1400" i="1" dirty="0"/>
          </a:p>
          <a:p>
            <a:pPr>
              <a:buFont typeface="Wingdings" pitchFamily="2" charset="2"/>
              <a:buChar char="Ø"/>
            </a:pPr>
            <a:endParaRPr lang="fr-FR" sz="1400" dirty="0"/>
          </a:p>
          <a:p>
            <a:pPr>
              <a:buFont typeface="Wingdings" pitchFamily="2" charset="2"/>
              <a:buChar char="Ø"/>
            </a:pPr>
            <a:r>
              <a:rPr lang="fr-FR" sz="1400" dirty="0"/>
              <a:t> Compatible avec le modèle organisationnel EDGE</a:t>
            </a:r>
          </a:p>
          <a:p>
            <a:pPr>
              <a:buFont typeface="Wingdings" pitchFamily="2" charset="2"/>
              <a:buChar char="Ø"/>
            </a:pPr>
            <a:endParaRPr lang="fr-FR" sz="1400" dirty="0"/>
          </a:p>
          <a:p>
            <a:pPr>
              <a:buFont typeface="Wingdings" pitchFamily="2" charset="2"/>
              <a:buChar char="Ø"/>
            </a:pPr>
            <a:endParaRPr lang="fr-FR" sz="1400" dirty="0"/>
          </a:p>
          <a:p>
            <a:pPr>
              <a:buFont typeface="Wingdings" pitchFamily="2" charset="2"/>
              <a:buChar char="Ø"/>
            </a:pPr>
            <a:r>
              <a:rPr lang="fr-FR" sz="1400" dirty="0"/>
              <a:t> Gestion du cycle de vie de l’application par utilisation de </a:t>
            </a:r>
            <a:r>
              <a:rPr lang="fr-FR" sz="1400" dirty="0" err="1"/>
              <a:t>playbooks</a:t>
            </a:r>
            <a:r>
              <a:rPr lang="fr-FR" sz="1400" dirty="0"/>
              <a:t> </a:t>
            </a:r>
            <a:r>
              <a:rPr lang="fr-FR" sz="1400" dirty="0" err="1"/>
              <a:t>ansible</a:t>
            </a:r>
            <a:endParaRPr lang="fr-FR" sz="1400" dirty="0"/>
          </a:p>
          <a:p>
            <a:pPr lvl="1" algn="l">
              <a:buFont typeface="Wingdings" pitchFamily="2" charset="2"/>
              <a:buChar char="Ø"/>
            </a:pPr>
            <a:r>
              <a:rPr lang="fr-FR" sz="1200" dirty="0">
                <a:solidFill>
                  <a:srgbClr val="000000"/>
                </a:solidFill>
              </a:rPr>
              <a:t>Utilisation d’une bibliothèque de composants (rôles </a:t>
            </a:r>
            <a:r>
              <a:rPr lang="fr-FR" sz="1200" dirty="0" err="1">
                <a:solidFill>
                  <a:srgbClr val="000000"/>
                </a:solidFill>
              </a:rPr>
              <a:t>ansible</a:t>
            </a:r>
            <a:r>
              <a:rPr lang="fr-FR" sz="1200" dirty="0">
                <a:solidFill>
                  <a:srgbClr val="000000"/>
                </a:solidFill>
              </a:rPr>
              <a:t>)</a:t>
            </a:r>
            <a:endParaRPr lang="fr-FR" sz="400" dirty="0">
              <a:solidFill>
                <a:srgbClr val="000000"/>
              </a:solidFill>
            </a:endParaRPr>
          </a:p>
          <a:p>
            <a:pPr lvl="2">
              <a:buFont typeface="Wingdings" pitchFamily="2" charset="2"/>
              <a:buChar char="Ø"/>
            </a:pPr>
            <a:endParaRPr lang="fr-FR" sz="1000" dirty="0"/>
          </a:p>
          <a:p>
            <a:pPr>
              <a:buFont typeface="Wingdings" pitchFamily="2" charset="2"/>
              <a:buChar char="Ø"/>
            </a:pPr>
            <a:r>
              <a:rPr lang="fr-FR" sz="1400" dirty="0"/>
              <a:t> Equipe </a:t>
            </a:r>
            <a:r>
              <a:rPr lang="fr-FR" sz="1400" dirty="0" err="1"/>
              <a:t>Devops</a:t>
            </a:r>
            <a:r>
              <a:rPr lang="fr-FR" sz="1400" dirty="0"/>
              <a:t> est responsable depuis le Développement jusqu’à la Production</a:t>
            </a:r>
          </a:p>
        </p:txBody>
      </p:sp>
      <p:pic>
        <p:nvPicPr>
          <p:cNvPr id="8" name="Picture 1" descr="C:\Users\a392447\Desktop\ansible_logo_black_squa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6094" y="220353"/>
            <a:ext cx="504056" cy="504056"/>
          </a:xfrm>
          <a:prstGeom prst="rect">
            <a:avLst/>
          </a:prstGeom>
          <a:noFill/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black">
          <a:xfrm>
            <a:off x="319664" y="5175951"/>
            <a:ext cx="8496944" cy="4821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0" i="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None/>
              <a:defRPr lang="en-US" sz="1400" b="0" i="0" kern="1200">
                <a:solidFill>
                  <a:schemeClr val="tx1">
                    <a:tint val="75000"/>
                  </a:schemeClr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None/>
              <a:tabLst/>
              <a:defRPr sz="1400" b="0" i="0" kern="1200">
                <a:solidFill>
                  <a:schemeClr val="tx1">
                    <a:tint val="75000"/>
                  </a:schemeClr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ctr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>
                <a:solidFill>
                  <a:srgbClr val="FF0000"/>
                </a:solidFill>
              </a:rPr>
              <a:t>Le périmètre</a:t>
            </a:r>
          </a:p>
          <a:p>
            <a:r>
              <a:rPr lang="fr-FR" sz="1400" dirty="0"/>
              <a:t>Cloud et Linux / UNIX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148382"/>
            <a:ext cx="3599632" cy="229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1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séquentielle - </a:t>
            </a:r>
            <a:r>
              <a:rPr lang="fr-FR" dirty="0" err="1"/>
              <a:t>Ansible</a:t>
            </a:r>
            <a:r>
              <a:rPr lang="fr-FR" dirty="0"/>
              <a:t> </a:t>
            </a:r>
            <a:r>
              <a:rPr lang="fr-FR" dirty="0" err="1"/>
              <a:t>tower</a:t>
            </a:r>
            <a:r>
              <a:rPr lang="fr-FR" dirty="0"/>
              <a:t> - BSC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28/03/2017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P. </a:t>
            </a:r>
            <a:fld id="{9EBD6E4C-9CFF-4171-834B-425E25346C50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Meetup Middleware - Package Auto-Porteur</a:t>
            </a:r>
            <a:endParaRPr lang="fr-FR" dirty="0"/>
          </a:p>
        </p:txBody>
      </p:sp>
      <p:graphicFrame>
        <p:nvGraphicFramePr>
          <p:cNvPr id="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653369"/>
              </p:ext>
            </p:extLst>
          </p:nvPr>
        </p:nvGraphicFramePr>
        <p:xfrm>
          <a:off x="84453" y="1388366"/>
          <a:ext cx="8834437" cy="443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Visio" r:id="rId3" imgW="7374089" imgH="3703050" progId="Visio.Drawing.11">
                  <p:embed/>
                </p:oleObj>
              </mc:Choice>
              <mc:Fallback>
                <p:oleObj name="Visio" r:id="rId3" imgW="7374089" imgH="3703050" progId="Visio.Drawing.11">
                  <p:embed/>
                  <p:pic>
                    <p:nvPicPr>
                      <p:cNvPr id="1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3" y="1388366"/>
                        <a:ext cx="8834437" cy="443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black">
          <a:xfrm>
            <a:off x="323528" y="5949860"/>
            <a:ext cx="849694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0" i="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None/>
              <a:defRPr lang="en-US" sz="1400" b="0" i="0" kern="1200">
                <a:solidFill>
                  <a:schemeClr val="tx1">
                    <a:tint val="75000"/>
                  </a:schemeClr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None/>
              <a:tabLst/>
              <a:defRPr sz="1400" b="0" i="0" kern="1200">
                <a:solidFill>
                  <a:schemeClr val="tx1">
                    <a:tint val="75000"/>
                  </a:schemeClr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ctr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i="1" dirty="0"/>
              <a:t>Représentation schématique de la plateforme de </a:t>
            </a:r>
            <a:r>
              <a:rPr lang="fr-FR" sz="1400" i="1" dirty="0" err="1"/>
              <a:t>continuous</a:t>
            </a:r>
            <a:r>
              <a:rPr lang="fr-FR" sz="1400" i="1" dirty="0"/>
              <a:t> </a:t>
            </a:r>
            <a:r>
              <a:rPr lang="fr-FR" sz="1400" i="1" dirty="0" err="1"/>
              <a:t>delivery</a:t>
            </a:r>
            <a:r>
              <a:rPr lang="fr-FR" sz="1400" i="1" dirty="0"/>
              <a:t> séquentielle</a:t>
            </a:r>
            <a:endParaRPr lang="fr-FR" sz="1400" dirty="0"/>
          </a:p>
        </p:txBody>
      </p:sp>
      <p:pic>
        <p:nvPicPr>
          <p:cNvPr id="12" name="Picture 1" descr="C:\Users\a392447\Desktop\ansible_logo_black_squar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16094" y="220353"/>
            <a:ext cx="504056" cy="504056"/>
          </a:xfrm>
          <a:prstGeom prst="rect">
            <a:avLst/>
          </a:prstGeom>
          <a:noFill/>
        </p:spPr>
      </p:pic>
      <p:sp>
        <p:nvSpPr>
          <p:cNvPr id="15" name="ZoneTexte 14"/>
          <p:cNvSpPr txBox="1"/>
          <p:nvPr/>
        </p:nvSpPr>
        <p:spPr>
          <a:xfrm>
            <a:off x="1750991" y="3724237"/>
            <a:ext cx="312907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85145" y="4440820"/>
            <a:ext cx="1903085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Construction</a:t>
            </a:r>
          </a:p>
          <a:p>
            <a:r>
              <a:rPr lang="fr-FR" dirty="0"/>
              <a:t>Des composants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3638279" y="2774023"/>
            <a:ext cx="312907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044861" y="3615202"/>
            <a:ext cx="2287807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Déploiement continu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5103797" y="1755960"/>
            <a:ext cx="312907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235163" y="2356631"/>
            <a:ext cx="312906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27757" y="994288"/>
            <a:ext cx="1903085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Développement </a:t>
            </a:r>
          </a:p>
          <a:p>
            <a:r>
              <a:rPr lang="fr-FR" dirty="0"/>
              <a:t>Des </a:t>
            </a:r>
            <a:r>
              <a:rPr lang="fr-FR" dirty="0" err="1"/>
              <a:t>playbooks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122130" y="2796709"/>
            <a:ext cx="312907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2562372" y="924058"/>
            <a:ext cx="1659429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Utilisation </a:t>
            </a:r>
          </a:p>
          <a:p>
            <a:r>
              <a:rPr lang="fr-FR" dirty="0"/>
              <a:t>des </a:t>
            </a:r>
            <a:r>
              <a:rPr lang="fr-FR" dirty="0" err="1"/>
              <a:t>playbooks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6854890" y="1420809"/>
            <a:ext cx="312907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979303" y="822448"/>
            <a:ext cx="1582549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Orchestration</a:t>
            </a:r>
          </a:p>
          <a:p>
            <a:r>
              <a:rPr lang="fr-FR" dirty="0"/>
              <a:t>Rôles </a:t>
            </a:r>
            <a:r>
              <a:rPr lang="fr-FR" dirty="0" err="1"/>
              <a:t>Ansible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5961055" y="4077855"/>
            <a:ext cx="1787670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Récupération</a:t>
            </a:r>
          </a:p>
          <a:p>
            <a:r>
              <a:rPr lang="fr-FR" dirty="0"/>
              <a:t>Des ressources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7200796" y="1065200"/>
            <a:ext cx="1864613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Installation </a:t>
            </a:r>
          </a:p>
          <a:p>
            <a:r>
              <a:rPr lang="fr-FR" dirty="0"/>
              <a:t>des composants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3235634" y="1884366"/>
            <a:ext cx="312907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8200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6" grpId="0" animBg="1"/>
      <p:bldP spid="26" grpId="1" animBg="1"/>
      <p:bldP spid="28" grpId="0" animBg="1"/>
      <p:bldP spid="28" grpId="1" animBg="1"/>
      <p:bldP spid="30" grpId="0" animBg="1"/>
      <p:bldP spid="31" grpId="0" animBg="1"/>
      <p:bldP spid="3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topologique - Alien 4 Cloud – ITIM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28/03/2017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P. </a:t>
            </a:r>
            <a:fld id="{9EBD6E4C-9CFF-4171-834B-425E25346C50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Meetup Middleware - Package Auto-Porteur</a:t>
            </a:r>
            <a:endParaRPr lang="fr-FR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black">
          <a:xfrm>
            <a:off x="367978" y="1495425"/>
            <a:ext cx="8496944" cy="39497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0" i="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None/>
              <a:defRPr lang="en-US" sz="1400" b="0" i="0" kern="1200">
                <a:solidFill>
                  <a:schemeClr val="tx1">
                    <a:tint val="75000"/>
                  </a:schemeClr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None/>
              <a:tabLst/>
              <a:defRPr sz="1400" b="0" i="0" kern="1200">
                <a:solidFill>
                  <a:schemeClr val="tx1">
                    <a:tint val="75000"/>
                  </a:schemeClr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ctr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Caractéristiques principales:</a:t>
            </a:r>
          </a:p>
          <a:p>
            <a:endParaRPr lang="fr-FR" sz="1400" dirty="0"/>
          </a:p>
          <a:p>
            <a:endParaRPr lang="fr-FR" sz="1400" dirty="0"/>
          </a:p>
          <a:p>
            <a:pPr>
              <a:buFont typeface="Wingdings" pitchFamily="2" charset="2"/>
              <a:buChar char="Ø"/>
            </a:pPr>
            <a:r>
              <a:rPr lang="fr-FR" sz="1400" dirty="0"/>
              <a:t>  Représentation topologique de l’application</a:t>
            </a:r>
          </a:p>
          <a:p>
            <a:pPr>
              <a:buFont typeface="Wingdings" pitchFamily="2" charset="2"/>
              <a:buChar char="Ø"/>
            </a:pPr>
            <a:endParaRPr lang="fr-FR" sz="1400" dirty="0"/>
          </a:p>
          <a:p>
            <a:pPr>
              <a:buFont typeface="Wingdings" pitchFamily="2" charset="2"/>
              <a:buChar char="Ø"/>
            </a:pPr>
            <a:r>
              <a:rPr lang="fr-FR" sz="1400" dirty="0"/>
              <a:t> Notion de Package </a:t>
            </a:r>
            <a:r>
              <a:rPr lang="fr-FR" sz="1400" dirty="0" err="1"/>
              <a:t>Auto-Porteur</a:t>
            </a:r>
            <a:endParaRPr lang="fr-FR" sz="1400" dirty="0"/>
          </a:p>
          <a:p>
            <a:pPr>
              <a:buFont typeface="Wingdings" pitchFamily="2" charset="2"/>
              <a:buChar char="Ø"/>
            </a:pPr>
            <a:endParaRPr lang="fr-FR" sz="1400" dirty="0"/>
          </a:p>
          <a:p>
            <a:pPr>
              <a:buFont typeface="Wingdings" pitchFamily="2" charset="2"/>
              <a:buChar char="Ø"/>
            </a:pPr>
            <a:r>
              <a:rPr lang="fr-FR" sz="1400" dirty="0"/>
              <a:t> Portail permettant de modéliser la topologie à l’aide de composants – standard TOSCA</a:t>
            </a:r>
          </a:p>
          <a:p>
            <a:pPr>
              <a:buFont typeface="Wingdings" pitchFamily="2" charset="2"/>
              <a:buChar char="Ø"/>
            </a:pPr>
            <a:endParaRPr lang="fr-FR" sz="1400" dirty="0"/>
          </a:p>
          <a:p>
            <a:pPr>
              <a:buFont typeface="Wingdings" pitchFamily="2" charset="2"/>
              <a:buChar char="Ø"/>
            </a:pPr>
            <a:r>
              <a:rPr lang="fr-FR" sz="1400" dirty="0"/>
              <a:t> Compatible avec le modèle organisationnel EDGE</a:t>
            </a:r>
          </a:p>
          <a:p>
            <a:pPr>
              <a:buFont typeface="Wingdings" pitchFamily="2" charset="2"/>
              <a:buChar char="Ø"/>
            </a:pPr>
            <a:endParaRPr lang="fr-FR" sz="1400" dirty="0"/>
          </a:p>
          <a:p>
            <a:pPr>
              <a:buFont typeface="Wingdings" pitchFamily="2" charset="2"/>
              <a:buChar char="Ø"/>
            </a:pPr>
            <a:r>
              <a:rPr lang="fr-FR" sz="1400" dirty="0"/>
              <a:t> Gestion du cycle de vie complet de l’application – </a:t>
            </a:r>
            <a:r>
              <a:rPr lang="fr-FR" sz="1400" dirty="0" err="1"/>
              <a:t>create</a:t>
            </a:r>
            <a:r>
              <a:rPr lang="fr-FR" sz="1400" dirty="0"/>
              <a:t>, configure, </a:t>
            </a:r>
            <a:r>
              <a:rPr lang="fr-FR" sz="1400" dirty="0" err="1"/>
              <a:t>delete</a:t>
            </a:r>
            <a:r>
              <a:rPr lang="fr-FR" sz="1400" dirty="0"/>
              <a:t>, </a:t>
            </a:r>
            <a:r>
              <a:rPr lang="fr-FR" sz="1400" dirty="0" err="1"/>
              <a:t>start</a:t>
            </a:r>
            <a:r>
              <a:rPr lang="fr-FR" sz="1400" dirty="0"/>
              <a:t>, stop</a:t>
            </a:r>
          </a:p>
          <a:p>
            <a:pPr>
              <a:buFont typeface="Wingdings" pitchFamily="2" charset="2"/>
              <a:buChar char="Ø"/>
            </a:pPr>
            <a:endParaRPr lang="fr-FR" sz="1400" dirty="0"/>
          </a:p>
          <a:p>
            <a:pPr>
              <a:buFont typeface="Wingdings" pitchFamily="2" charset="2"/>
              <a:buChar char="Ø"/>
            </a:pPr>
            <a:r>
              <a:rPr lang="fr-FR" sz="1400" dirty="0"/>
              <a:t> A destination des équipes </a:t>
            </a:r>
            <a:r>
              <a:rPr lang="fr-FR" sz="1400" dirty="0" err="1"/>
              <a:t>Devops</a:t>
            </a:r>
            <a:r>
              <a:rPr lang="fr-FR" sz="1400" dirty="0"/>
              <a:t>, sur tous les environnements</a:t>
            </a:r>
          </a:p>
          <a:p>
            <a:pPr>
              <a:buFont typeface="Wingdings" pitchFamily="2" charset="2"/>
              <a:buChar char="Ø"/>
            </a:pPr>
            <a:endParaRPr lang="fr-FR" sz="14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black">
          <a:xfrm>
            <a:off x="323528" y="5445224"/>
            <a:ext cx="8496944" cy="4821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0" i="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None/>
              <a:defRPr lang="en-US" sz="1400" b="0" i="0" kern="1200">
                <a:solidFill>
                  <a:schemeClr val="tx1">
                    <a:tint val="75000"/>
                  </a:schemeClr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None/>
              <a:tabLst/>
              <a:defRPr sz="1400" b="0" i="0" kern="1200">
                <a:solidFill>
                  <a:schemeClr val="tx1">
                    <a:tint val="75000"/>
                  </a:schemeClr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ctr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>
                <a:solidFill>
                  <a:srgbClr val="FF0000"/>
                </a:solidFill>
              </a:rPr>
              <a:t>Le périmètre</a:t>
            </a:r>
          </a:p>
          <a:p>
            <a:r>
              <a:rPr lang="fr-FR" sz="1400" dirty="0"/>
              <a:t>Cloud  et Linux </a:t>
            </a:r>
            <a:r>
              <a:rPr lang="fr-FR" sz="1400" dirty="0" err="1"/>
              <a:t>Redhat</a:t>
            </a:r>
            <a:endParaRPr lang="fr-FR" sz="1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790" y="1104771"/>
            <a:ext cx="3779912" cy="2163947"/>
          </a:xfrm>
          <a:prstGeom prst="rect">
            <a:avLst/>
          </a:prstGeom>
        </p:spPr>
      </p:pic>
      <p:pic>
        <p:nvPicPr>
          <p:cNvPr id="10" name="Picture 2" descr="C:\Users\a392447\Desktop\cloudali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3405" y="219024"/>
            <a:ext cx="513127" cy="475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844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topologique - Alien 4 Cloud – ITIM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28/03/2017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P. </a:t>
            </a:r>
            <a:fld id="{9EBD6E4C-9CFF-4171-834B-425E25346C50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Meetup Middleware - Package Auto-Porteur</a:t>
            </a:r>
            <a:endParaRPr lang="fr-FR" dirty="0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539947"/>
              </p:ext>
            </p:extLst>
          </p:nvPr>
        </p:nvGraphicFramePr>
        <p:xfrm>
          <a:off x="298450" y="1365167"/>
          <a:ext cx="8377238" cy="465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Visio" r:id="rId3" imgW="7451077" imgH="4369950" progId="Visio.Drawing.11">
                  <p:embed/>
                </p:oleObj>
              </mc:Choice>
              <mc:Fallback>
                <p:oleObj name="Visio" r:id="rId3" imgW="7451077" imgH="4369950" progId="Visio.Drawing.11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1365167"/>
                        <a:ext cx="8377238" cy="46593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black">
          <a:xfrm>
            <a:off x="323528" y="5805264"/>
            <a:ext cx="849694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0" i="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None/>
              <a:defRPr lang="en-US" sz="1400" b="0" i="0" kern="1200">
                <a:solidFill>
                  <a:schemeClr val="tx1">
                    <a:tint val="75000"/>
                  </a:schemeClr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None/>
              <a:tabLst/>
              <a:defRPr sz="1400" b="0" i="0" kern="1200">
                <a:solidFill>
                  <a:schemeClr val="tx1">
                    <a:tint val="75000"/>
                  </a:schemeClr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ctr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i="1" dirty="0"/>
              <a:t>Représentation schématique de la plateforme de </a:t>
            </a:r>
            <a:r>
              <a:rPr lang="fr-FR" sz="1400" i="1" dirty="0" err="1"/>
              <a:t>continuous</a:t>
            </a:r>
            <a:r>
              <a:rPr lang="fr-FR" sz="1400" i="1" dirty="0"/>
              <a:t> </a:t>
            </a:r>
            <a:r>
              <a:rPr lang="fr-FR" sz="1400" i="1" dirty="0" err="1"/>
              <a:t>delivery</a:t>
            </a:r>
            <a:r>
              <a:rPr lang="fr-FR" sz="1400" i="1" dirty="0"/>
              <a:t> topologique</a:t>
            </a:r>
            <a:endParaRPr lang="fr-FR" sz="14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black">
          <a:xfrm>
            <a:off x="467544" y="980728"/>
            <a:ext cx="613445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None/>
              <a:defRPr sz="1800" b="0" i="0" kern="1200">
                <a:solidFill>
                  <a:srgbClr val="000000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3021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Lucida Grande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HP Simplified" pitchFamily="34" charset="0"/>
                <a:ea typeface="+mn-ea"/>
                <a:cs typeface="HP Simplified" pitchFamily="34" charset="0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HP Simplified" pitchFamily="34" charset="0"/>
                <a:ea typeface="+mn-ea"/>
                <a:cs typeface="HP Simplified" pitchFamily="34" charset="0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HP Simplified" pitchFamily="34" charset="0"/>
              <a:buNone/>
              <a:defRPr lang="en-US" sz="1400" b="0" i="0" kern="1200">
                <a:solidFill>
                  <a:schemeClr val="tx1">
                    <a:tint val="75000"/>
                  </a:schemeClr>
                </a:solidFill>
                <a:latin typeface="HP Simplified" pitchFamily="34" charset="0"/>
                <a:ea typeface="+mn-ea"/>
                <a:cs typeface="HP Simplified" pitchFamily="34" charset="0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HP Simplified" pitchFamily="34" charset="0"/>
              <a:buNone/>
              <a:tabLst/>
              <a:defRPr sz="1400" b="0" i="0" kern="1200">
                <a:solidFill>
                  <a:schemeClr val="tx1">
                    <a:tint val="75000"/>
                  </a:schemeClr>
                </a:solidFill>
                <a:latin typeface="HP Simplified" pitchFamily="34" charset="0"/>
                <a:ea typeface="+mn-ea"/>
                <a:cs typeface="HP Simplified" pitchFamily="34" charset="0"/>
              </a:defRPr>
            </a:lvl5pPr>
            <a:lvl6pPr marL="2286000" indent="0" algn="ctr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fr-FR" sz="1400" dirty="0"/>
              <a:t> Mise en place d’un déploiement continu possible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15616" y="4149080"/>
            <a:ext cx="312907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631687" y="4401993"/>
            <a:ext cx="1903085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Construction</a:t>
            </a:r>
          </a:p>
          <a:p>
            <a:r>
              <a:rPr lang="fr-FR" dirty="0"/>
              <a:t>Des composants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008853" y="2915014"/>
            <a:ext cx="312907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897714" y="3586723"/>
            <a:ext cx="1479892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Construction</a:t>
            </a:r>
          </a:p>
          <a:p>
            <a:r>
              <a:rPr lang="fr-FR" dirty="0"/>
              <a:t>De l’arche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3724180" y="3119326"/>
            <a:ext cx="312907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156228" y="3165492"/>
            <a:ext cx="2082621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Mise à disposition </a:t>
            </a:r>
          </a:p>
          <a:p>
            <a:r>
              <a:rPr lang="fr-FR" dirty="0"/>
              <a:t>De l’arche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83569" y="2462562"/>
            <a:ext cx="312906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1248389" y="2112205"/>
            <a:ext cx="2146742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Développement </a:t>
            </a:r>
          </a:p>
          <a:p>
            <a:r>
              <a:rPr lang="fr-FR" dirty="0"/>
              <a:t>Des modèles </a:t>
            </a:r>
            <a:r>
              <a:rPr lang="fr-FR" dirty="0" err="1"/>
              <a:t>tosca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1741261" y="1531517"/>
            <a:ext cx="312907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349460" y="822448"/>
            <a:ext cx="1544012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Déploiement </a:t>
            </a:r>
          </a:p>
          <a:p>
            <a:r>
              <a:rPr lang="fr-FR" dirty="0"/>
              <a:t>de topologie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4188765" y="1332559"/>
            <a:ext cx="312907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4608129" y="940607"/>
            <a:ext cx="1582549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Orchestration</a:t>
            </a:r>
          </a:p>
          <a:p>
            <a:r>
              <a:rPr lang="fr-FR" dirty="0"/>
              <a:t>Rôles </a:t>
            </a:r>
            <a:r>
              <a:rPr lang="fr-FR" dirty="0" err="1"/>
              <a:t>Ansible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4811497" y="2478701"/>
            <a:ext cx="312907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5160195" y="2524867"/>
            <a:ext cx="2249334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Utilisation de l’arche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6567317" y="1315587"/>
            <a:ext cx="312907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7097370" y="788113"/>
            <a:ext cx="1864613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Installation </a:t>
            </a:r>
          </a:p>
          <a:p>
            <a:r>
              <a:rPr lang="fr-FR" dirty="0"/>
              <a:t>des composants</a:t>
            </a:r>
          </a:p>
        </p:txBody>
      </p:sp>
      <p:pic>
        <p:nvPicPr>
          <p:cNvPr id="30" name="Picture 2" descr="C:\Users\a392447\Desktop\cloudalie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3405" y="219024"/>
            <a:ext cx="513127" cy="475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434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</a:t>
            </a:r>
            <a:r>
              <a:rPr lang="fr-FR" dirty="0" err="1"/>
              <a:t>Feature</a:t>
            </a:r>
            <a:r>
              <a:rPr lang="fr-FR" dirty="0"/>
              <a:t> Team – Product </a:t>
            </a:r>
            <a:r>
              <a:rPr lang="fr-FR" dirty="0" err="1"/>
              <a:t>owner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28/03/2017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P. </a:t>
            </a:r>
            <a:fld id="{9EBD6E4C-9CFF-4171-834B-425E25346C50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Meetup Middleware - Package Auto-Porteur</a:t>
            </a:r>
            <a:endParaRPr lang="fr-FR" dirty="0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557213" y="1052514"/>
            <a:ext cx="8029575" cy="489743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fr-FR" dirty="0">
                <a:latin typeface="+mj-lt"/>
              </a:rPr>
              <a:t>Le Product </a:t>
            </a:r>
            <a:r>
              <a:rPr lang="fr-FR" dirty="0" err="1">
                <a:latin typeface="+mj-lt"/>
              </a:rPr>
              <a:t>Owner</a:t>
            </a:r>
            <a:r>
              <a:rPr lang="fr-FR" dirty="0">
                <a:latin typeface="+mj-lt"/>
              </a:rPr>
              <a:t> est localisé chez GTS</a:t>
            </a:r>
          </a:p>
          <a:p>
            <a:pPr>
              <a:spcBef>
                <a:spcPts val="600"/>
              </a:spcBef>
            </a:pPr>
            <a:r>
              <a:rPr lang="fr-FR" dirty="0">
                <a:latin typeface="+mj-lt"/>
              </a:rPr>
              <a:t>Il travaille de concert avec un proxy PO par DSI  et défini les priorités de la </a:t>
            </a:r>
            <a:r>
              <a:rPr lang="fr-FR" dirty="0" err="1">
                <a:latin typeface="+mj-lt"/>
              </a:rPr>
              <a:t>feature</a:t>
            </a:r>
            <a:r>
              <a:rPr lang="fr-FR" dirty="0">
                <a:latin typeface="+mj-lt"/>
              </a:rPr>
              <a:t> team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492896"/>
            <a:ext cx="7056784" cy="2990649"/>
          </a:xfrm>
          <a:prstGeom prst="rect">
            <a:avLst/>
          </a:prstGeom>
        </p:spPr>
      </p:pic>
      <p:pic>
        <p:nvPicPr>
          <p:cNvPr id="4098" name="Image 0" descr="automation-banner-300x2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381" y="113116"/>
            <a:ext cx="750813" cy="535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62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</a:t>
            </a:r>
            <a:r>
              <a:rPr lang="fr-FR" dirty="0" err="1"/>
              <a:t>Feature</a:t>
            </a:r>
            <a:r>
              <a:rPr lang="fr-FR" dirty="0"/>
              <a:t> Team – Experts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28/03/2017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P. </a:t>
            </a:r>
            <a:fld id="{9EBD6E4C-9CFF-4171-834B-425E25346C50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a-DK"/>
              <a:t>Meetup Middleware - Package Auto-Porteur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322167" y="1965945"/>
            <a:ext cx="4464496" cy="210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6000" rtlCol="0" anchor="b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FEATURE TEAM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You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build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it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you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run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it</a:t>
            </a: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959303" y="870005"/>
            <a:ext cx="400744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Principes</a:t>
            </a:r>
          </a:p>
          <a:p>
            <a:pPr marL="285750" marR="0" lvl="0" indent="-2857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Ressources </a:t>
            </a:r>
            <a:r>
              <a:rPr kumimoji="0" lang="fr-FR" sz="1400" b="0" i="0" u="sng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dédiées à 100%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 </a:t>
            </a:r>
          </a:p>
          <a:p>
            <a:pPr marL="285750" marR="0" lvl="0" indent="-2857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Une organisation </a:t>
            </a:r>
            <a:r>
              <a:rPr kumimoji="0" lang="fr-FR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Devops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/agile</a:t>
            </a:r>
          </a:p>
          <a:p>
            <a:pPr marL="285750" marR="0" lvl="0" indent="-2857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Un </a:t>
            </a:r>
            <a:r>
              <a:rPr kumimoji="0" lang="fr-FR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product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fr-FR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owner</a:t>
            </a: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</a:endParaRPr>
          </a:p>
          <a:p>
            <a:pPr marL="742950" marR="0" lvl="1" indent="-2857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Anime la </a:t>
            </a:r>
            <a:r>
              <a:rPr kumimoji="0" lang="fr-FR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backlog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 (collecte, priorise, définit les critères d’acceptation,..)</a:t>
            </a:r>
          </a:p>
          <a:p>
            <a:pPr marL="285750" marR="0" lvl="0" indent="-2857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You </a:t>
            </a:r>
            <a:r>
              <a:rPr kumimoji="0" lang="fr-FR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build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fr-FR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it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fr-FR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you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fr-FR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run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fr-FR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it</a:t>
            </a: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</a:endParaRPr>
          </a:p>
          <a:p>
            <a:pPr marL="742950" marR="0" lvl="1" indent="-2857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Le </a:t>
            </a:r>
            <a:r>
              <a:rPr kumimoji="0" lang="fr-FR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run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 est opéré par l’équipe en mode tournant (objectif d’introduction multi compétence)</a:t>
            </a:r>
          </a:p>
          <a:p>
            <a:pPr marL="742950" marR="0" lvl="1" indent="-2857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Tout le monde à les mêmes droits</a:t>
            </a:r>
          </a:p>
          <a:p>
            <a:pPr marL="285750" marR="0" lvl="0" indent="-2857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Une équipe de </a:t>
            </a:r>
            <a:r>
              <a:rPr kumimoji="0" lang="fr-FR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dev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 multi compétences</a:t>
            </a:r>
          </a:p>
          <a:p>
            <a:pPr marL="742950" marR="0" lvl="1" indent="-2857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S’appuie sur les silos techniques pour l’expertise produit</a:t>
            </a:r>
          </a:p>
          <a:p>
            <a:pPr marL="742950" marR="0" lvl="1" indent="-2857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S’appuie sur une software </a:t>
            </a:r>
            <a:r>
              <a:rPr kumimoji="0" lang="fr-FR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</a:rPr>
              <a:t>factory</a:t>
            </a: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13637" y="2066103"/>
            <a:ext cx="1008112" cy="304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C9280D"/>
                </a:solidFill>
                <a:effectLst/>
                <a:uLnTx/>
                <a:uFillTx/>
              </a:rPr>
              <a:t>RUN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2011639" y="856039"/>
            <a:ext cx="530150" cy="76200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2458981" y="870005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Product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Owner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2167" y="4633401"/>
            <a:ext cx="4464496" cy="883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</a:rPr>
              <a:t>Silos techniques GTS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</a:rPr>
              <a:t>(INF</a:t>
            </a:r>
            <a:r>
              <a:rPr lang="fr-FR" sz="1600" b="1" kern="0" dirty="0">
                <a:solidFill>
                  <a:schemeClr val="accent5">
                    <a:lumMod val="10000"/>
                  </a:schemeClr>
                </a:solidFill>
              </a:rPr>
              <a:t>ra, Middleware, DB, Architecture)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kern="0" dirty="0">
                <a:solidFill>
                  <a:schemeClr val="accent5">
                    <a:lumMod val="10000"/>
                  </a:schemeClr>
                </a:solidFill>
              </a:rPr>
              <a:t>Expertise produits</a:t>
            </a:r>
            <a:endParaRPr kumimoji="0" lang="fr-FR" sz="1600" b="1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13637" y="2494529"/>
            <a:ext cx="1008112" cy="85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srgbClr val="C9280D"/>
                </a:solidFill>
                <a:effectLst/>
                <a:uLnTx/>
                <a:uFillTx/>
              </a:rPr>
              <a:t>Build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C9280D"/>
              </a:solidFill>
              <a:effectLst/>
              <a:uLnTx/>
              <a:uFillTx/>
            </a:endParaRPr>
          </a:p>
        </p:txBody>
      </p:sp>
      <p:sp>
        <p:nvSpPr>
          <p:cNvPr id="14" name="Flèche vers le haut 13"/>
          <p:cNvSpPr/>
          <p:nvPr/>
        </p:nvSpPr>
        <p:spPr>
          <a:xfrm rot="10800000">
            <a:off x="2123858" y="1663126"/>
            <a:ext cx="267210" cy="2160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308068" y="1474599"/>
            <a:ext cx="312809" cy="449609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501912" y="1366990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Scrum</a:t>
            </a: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Master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322167" y="1995527"/>
            <a:ext cx="222609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kern="0" dirty="0">
                <a:solidFill>
                  <a:schemeClr val="accent5">
                    <a:lumMod val="10000"/>
                  </a:schemeClr>
                </a:solidFill>
              </a:rPr>
              <a:t>1</a:t>
            </a: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</a:rPr>
              <a:t> FTE API/BKS (Moez </a:t>
            </a:r>
            <a:r>
              <a:rPr kumimoji="0" lang="fr-FR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</a:rPr>
              <a:t>Selmi</a:t>
            </a: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</a:rPr>
              <a:t> )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kern="0" dirty="0">
                <a:solidFill>
                  <a:schemeClr val="accent5">
                    <a:lumMod val="10000"/>
                  </a:schemeClr>
                </a:solidFill>
              </a:rPr>
              <a:t>1 FTE DBA (Philippe </a:t>
            </a:r>
            <a:r>
              <a:rPr lang="fr-FR" sz="1100" kern="0" dirty="0" err="1">
                <a:solidFill>
                  <a:schemeClr val="accent5">
                    <a:lumMod val="10000"/>
                  </a:schemeClr>
                </a:solidFill>
              </a:rPr>
              <a:t>Guffroy</a:t>
            </a:r>
            <a:r>
              <a:rPr lang="fr-FR" sz="1100" kern="0" dirty="0">
                <a:solidFill>
                  <a:schemeClr val="accent5">
                    <a:lumMod val="10000"/>
                  </a:schemeClr>
                </a:solidFill>
              </a:rPr>
              <a:t>)</a:t>
            </a:r>
            <a:endParaRPr kumimoji="0" lang="fr-FR" sz="1100" b="0" i="0" u="none" strike="noStrike" kern="0" cap="none" spc="0" normalizeH="0" baseline="0" noProof="0" dirty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uLnTx/>
              <a:uFillTx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</a:rPr>
              <a:t>1 FTE INF (Hamouda </a:t>
            </a:r>
            <a:r>
              <a:rPr kumimoji="0" lang="fr-FR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</a:rPr>
              <a:t>Layouni</a:t>
            </a: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</a:rPr>
              <a:t>1 FTE MFA (Laurent </a:t>
            </a:r>
            <a:r>
              <a:rPr kumimoji="0" lang="fr-FR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</a:rPr>
              <a:t>Verbiese</a:t>
            </a: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</a:rPr>
              <a:t>1 FTE MFI (Yanis </a:t>
            </a:r>
            <a:r>
              <a:rPr kumimoji="0" lang="fr-FR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</a:rPr>
              <a:t>Bekrar</a:t>
            </a: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</a:rPr>
              <a:t>)</a:t>
            </a:r>
          </a:p>
        </p:txBody>
      </p:sp>
      <p:sp>
        <p:nvSpPr>
          <p:cNvPr id="18" name="Double flèche verticale 17"/>
          <p:cNvSpPr/>
          <p:nvPr/>
        </p:nvSpPr>
        <p:spPr>
          <a:xfrm>
            <a:off x="2136741" y="4158879"/>
            <a:ext cx="279946" cy="35736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ZoneTexte 2"/>
          <p:cNvSpPr txBox="1"/>
          <p:nvPr/>
        </p:nvSpPr>
        <p:spPr>
          <a:xfrm flipH="1">
            <a:off x="4950316" y="4443559"/>
            <a:ext cx="324036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dirty="0"/>
              <a:t>Compétences nouvelles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dirty="0"/>
              <a:t>Python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dirty="0" err="1"/>
              <a:t>Ansible</a:t>
            </a:r>
            <a:endParaRPr lang="fr-FR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400" dirty="0"/>
              <a:t>TOSCA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9" name="Image 0" descr="automation-banner-300x2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381" y="113116"/>
            <a:ext cx="750813" cy="535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9203230"/>
      </p:ext>
    </p:extLst>
  </p:cSld>
  <p:clrMapOvr>
    <a:masterClrMapping/>
  </p:clrMapOvr>
</p:sld>
</file>

<file path=ppt/theme/theme1.xml><?xml version="1.0" encoding="utf-8"?>
<a:theme xmlns:a="http://schemas.openxmlformats.org/drawingml/2006/main" name="1_SG_GB_Couverture_Texte">
  <a:themeElements>
    <a:clrScheme name="1_SG_GB_Couverture_Texte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1_SG_GB_Couverture_Tex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G_GB_Couverture_Texte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G_GB_Sommaire_1">
  <a:themeElements>
    <a:clrScheme name="1_SG_GB_Sommaire_1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1_SG_GB_Sommaire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G_GB_Sommaire_1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SG_FR_Chapitre_1">
  <a:themeElements>
    <a:clrScheme name="1_SG_FR_Chapitre_1 1">
      <a:dk1>
        <a:srgbClr val="E60028"/>
      </a:dk1>
      <a:lt1>
        <a:srgbClr val="FFFFFF"/>
      </a:lt1>
      <a:dk2>
        <a:srgbClr val="7DBE78"/>
      </a:dk2>
      <a:lt2>
        <a:srgbClr val="6E6E87"/>
      </a:lt2>
      <a:accent1>
        <a:srgbClr val="69AACD"/>
      </a:accent1>
      <a:accent2>
        <a:srgbClr val="C8AAC3"/>
      </a:accent2>
      <a:accent3>
        <a:srgbClr val="FFFFFF"/>
      </a:accent3>
      <a:accent4>
        <a:srgbClr val="C40021"/>
      </a:accent4>
      <a:accent5>
        <a:srgbClr val="B9D2E3"/>
      </a:accent5>
      <a:accent6>
        <a:srgbClr val="B59AB0"/>
      </a:accent6>
      <a:hlink>
        <a:srgbClr val="F0B93C"/>
      </a:hlink>
      <a:folHlink>
        <a:srgbClr val="C86E5A"/>
      </a:folHlink>
    </a:clrScheme>
    <a:fontScheme name="1_SG_FR_Chapitre_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1_SG_FR_Chapitre_1 1">
        <a:dk1>
          <a:srgbClr val="E60028"/>
        </a:dk1>
        <a:lt1>
          <a:srgbClr val="FFFFFF"/>
        </a:lt1>
        <a:dk2>
          <a:srgbClr val="7DBE78"/>
        </a:dk2>
        <a:lt2>
          <a:srgbClr val="6E6E87"/>
        </a:lt2>
        <a:accent1>
          <a:srgbClr val="69AACD"/>
        </a:accent1>
        <a:accent2>
          <a:srgbClr val="C8AAC3"/>
        </a:accent2>
        <a:accent3>
          <a:srgbClr val="FFFFFF"/>
        </a:accent3>
        <a:accent4>
          <a:srgbClr val="C40021"/>
        </a:accent4>
        <a:accent5>
          <a:srgbClr val="B9D2E3"/>
        </a:accent5>
        <a:accent6>
          <a:srgbClr val="B59AB0"/>
        </a:accent6>
        <a:hlink>
          <a:srgbClr val="F0B93C"/>
        </a:hlink>
        <a:folHlink>
          <a:srgbClr val="C86E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ompositions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us_x0020_Dossier_x0020_1 xmlns="9101f005-365d-44d5-9bb9-da6751fffc81">2016</Sous_x0020_Dossier_x0020_1>
    <Dossier xmlns="9101f005-365d-44d5-9bb9-da6751fffc81">Astreintes</Dossier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GTS Powerpoint Document" ma:contentTypeID="0x0101009719002C0E804CAFB42946050E470BC80079793F284006C446BED633FC1EB57D27" ma:contentTypeVersion="3" ma:contentTypeDescription="" ma:contentTypeScope="" ma:versionID="d3fd8113ae8cf0c57d78657d5a66b861">
  <xsd:schema xmlns:xsd="http://www.w3.org/2001/XMLSchema" xmlns:xs="http://www.w3.org/2001/XMLSchema" xmlns:p="http://schemas.microsoft.com/office/2006/metadata/properties" xmlns:ns2="9101f005-365d-44d5-9bb9-da6751fffc81" targetNamespace="http://schemas.microsoft.com/office/2006/metadata/properties" ma:root="true" ma:fieldsID="74caddf1e4741e9e3984fd8af92be000" ns2:_="">
    <xsd:import namespace="9101f005-365d-44d5-9bb9-da6751fffc81"/>
    <xsd:element name="properties">
      <xsd:complexType>
        <xsd:sequence>
          <xsd:element name="documentManagement">
            <xsd:complexType>
              <xsd:all>
                <xsd:element ref="ns2:Dossier"/>
                <xsd:element ref="ns2:Sous_x0020_Dossier_x0020_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01f005-365d-44d5-9bb9-da6751fffc81" elementFormDefault="qualified">
    <xsd:import namespace="http://schemas.microsoft.com/office/2006/documentManagement/types"/>
    <xsd:import namespace="http://schemas.microsoft.com/office/infopath/2007/PartnerControls"/>
    <xsd:element name="Dossier" ma:index="9" ma:displayName="Dossier" ma:default="Astreintes" ma:format="Dropdown" ma:internalName="Dossier">
      <xsd:simpleType>
        <xsd:restriction base="dms:Choice">
          <xsd:enumeration value="Astreintes"/>
          <xsd:enumeration value="absence-continuite de services"/>
          <xsd:enumeration value="MFA Project"/>
          <xsd:enumeration value="Minutes of weekly meetings"/>
          <xsd:enumeration value="Skill Matrix"/>
          <xsd:enumeration value="Weekly Crec Local"/>
        </xsd:restriction>
      </xsd:simpleType>
    </xsd:element>
    <xsd:element name="Sous_x0020_Dossier_x0020_1" ma:index="10" nillable="true" ma:displayName="Sous Dossier 1" ma:default="2016" ma:format="Dropdown" ma:internalName="Sous_x0020_Dossier_x0020_1">
      <xsd:simpleType>
        <xsd:restriction base="dms:Choice">
          <xsd:enumeration value="Futur Crec"/>
          <xsd:enumeration value="Previous Crec"/>
          <xsd:enumeration value="2015"/>
          <xsd:enumeration value="2016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04C9CF-1CB1-43BA-A950-04EEC482F792}">
  <ds:schemaRefs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9101f005-365d-44d5-9bb9-da6751fffc81"/>
  </ds:schemaRefs>
</ds:datastoreItem>
</file>

<file path=customXml/itemProps2.xml><?xml version="1.0" encoding="utf-8"?>
<ds:datastoreItem xmlns:ds="http://schemas.openxmlformats.org/officeDocument/2006/customXml" ds:itemID="{CE216F37-629A-4DAD-B12A-3F0E1D85DB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EFE00D-54CE-40F8-B8D8-2773998A9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01f005-365d-44d5-9bb9-da6751fffc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44513</TotalTime>
  <Words>950</Words>
  <Application>Microsoft Office PowerPoint</Application>
  <PresentationFormat>Affichage à l'écran (4:3)</PresentationFormat>
  <Paragraphs>270</Paragraphs>
  <Slides>13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4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5" baseType="lpstr">
      <vt:lpstr>Arial</vt:lpstr>
      <vt:lpstr>Calibri</vt:lpstr>
      <vt:lpstr>Helvetica</vt:lpstr>
      <vt:lpstr>HelveticaNeueLT Com 45 Lt</vt:lpstr>
      <vt:lpstr>HelveticaNeueLT Com 75 Bd</vt:lpstr>
      <vt:lpstr>HP Simplified</vt:lpstr>
      <vt:lpstr>Wingdings</vt:lpstr>
      <vt:lpstr>1_SG_GB_Couverture_Texte</vt:lpstr>
      <vt:lpstr>1_SG_GB_Sommaire_1</vt:lpstr>
      <vt:lpstr>1_SG_FR_Chapitre_1</vt:lpstr>
      <vt:lpstr>Compositions</vt:lpstr>
      <vt:lpstr>Visio</vt:lpstr>
      <vt:lpstr>Présentation PowerPoint</vt:lpstr>
      <vt:lpstr>SOMMAIRE</vt:lpstr>
      <vt:lpstr>Modèles d’Infrastructure Applicative</vt:lpstr>
      <vt:lpstr>Approche séquentielle - Ansible tower - BSC</vt:lpstr>
      <vt:lpstr>Approche séquentielle - Ansible tower - BSC</vt:lpstr>
      <vt:lpstr>Approche topologique - Alien 4 Cloud – ITIM</vt:lpstr>
      <vt:lpstr>Approche topologique - Alien 4 Cloud – ITIM</vt:lpstr>
      <vt:lpstr>Organisation Feature Team – Product owner</vt:lpstr>
      <vt:lpstr>Organisation Feature Team – Experts</vt:lpstr>
      <vt:lpstr>Organisation Feature Team – Methodologie SCRUM</vt:lpstr>
      <vt:lpstr>Démo</vt:lpstr>
      <vt:lpstr>Conclusion</vt:lpstr>
      <vt:lpstr>Présentation PowerPoint</vt:lpstr>
    </vt:vector>
  </TitlesOfParts>
  <Company>DMR-Fujitsu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Instances de pilotage de projet</dc:title>
  <dc:creator>F Mateos</dc:creator>
  <cp:lastModifiedBy>JEAN LUC BAILLEUL</cp:lastModifiedBy>
  <cp:revision>2905</cp:revision>
  <dcterms:created xsi:type="dcterms:W3CDTF">2011-03-03T14:43:35Z</dcterms:created>
  <dcterms:modified xsi:type="dcterms:W3CDTF">2017-09-06T16:05:11Z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0x0101009719002C0E804CAFB42946050E470BC80079793F284006C446BED633FC1EB57D27</vt:lpwstr>
  </property>
  <property fmtid="{D5CDD505-2E9C-101B-9397-08002B2CF9AE}" pid="3" name="Jive_LatestUserAccountName">
    <vt:lpwstr>x117509</vt:lpwstr>
  </property>
  <property fmtid="{D5CDD505-2E9C-101B-9397-08002B2CF9AE}" pid="4" name="Offisync_ServerID">
    <vt:lpwstr>f9309e5c-31ec-4b6c-b5fe-3a48b4a240cf</vt:lpwstr>
  </property>
  <property fmtid="{D5CDD505-2E9C-101B-9397-08002B2CF9AE}" pid="5" name="Offisync_UpdateToken">
    <vt:lpwstr>1</vt:lpwstr>
  </property>
  <property fmtid="{D5CDD505-2E9C-101B-9397-08002B2CF9AE}" pid="6" name="Offisync_UniqueId">
    <vt:lpwstr>167644</vt:lpwstr>
  </property>
  <property fmtid="{D5CDD505-2E9C-101B-9397-08002B2CF9AE}" pid="7" name="Jive_VersionGuid">
    <vt:lpwstr>d2ffa9c8-ea5a-4b52-9bb7-5610ae73197b</vt:lpwstr>
  </property>
  <property fmtid="{D5CDD505-2E9C-101B-9397-08002B2CF9AE}" pid="8" name="Offisync_ProviderInitializationData">
    <vt:lpwstr>https://sbc.safe.socgen</vt:lpwstr>
  </property>
</Properties>
</file>