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24"/>
  </p:notesMasterIdLst>
  <p:sldIdLst>
    <p:sldId id="256" r:id="rId2"/>
    <p:sldId id="274" r:id="rId3"/>
    <p:sldId id="257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60" r:id="rId18"/>
    <p:sldId id="263" r:id="rId19"/>
    <p:sldId id="277" r:id="rId20"/>
    <p:sldId id="261" r:id="rId21"/>
    <p:sldId id="276" r:id="rId22"/>
    <p:sldId id="27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lica Miskovic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3-25T16:39:04.864" idx="1">
    <p:pos x="6000" y="0"/>
    <p:text>This slides goes to extras!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3-25T16:47:19.900" idx="2">
    <p:pos x="6000" y="0"/>
    <p:text>This slide is an extra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5e59ef08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5e59ef08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e59ef08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5e59ef08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65cdb45e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65cdb45e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5e59fa5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5e59fa5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5e59fa56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5e59fa56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5e59fa56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5e59fa56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e59ef0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5e59ef08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5e59fa5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5e59fa5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5e59ef08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5e59ef08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5e59fa5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5e59fa5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c8b39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c8b39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e59ef0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e59ef0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c8b394f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c8b394f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4c8b394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4c8b394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65cdb45e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65cdb45e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65cdb45e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65cdb45e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5cdb45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65cdb45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3/27/2024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2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Binary_Worksheet.xlsb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8925" y="970691"/>
            <a:ext cx="7772400" cy="13723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 dirty="0"/>
              <a:t>“KiP” distribution optimization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85800" y="2323695"/>
            <a:ext cx="7772400" cy="899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tx1"/>
                </a:solidFill>
              </a:rPr>
              <a:t>Advanced Data Analytics - Analytics and Optimization, Case study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0" y="3471863"/>
            <a:ext cx="9144000" cy="79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</a:rPr>
              <a:t>Anastasia Merezhina &amp; Milica Mišković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0" y="4351338"/>
            <a:ext cx="9144000" cy="792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Belgrade, March 2024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Prediction</a:t>
            </a:r>
            <a:endParaRPr sz="2400" dirty="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050" y="1216363"/>
            <a:ext cx="6331774" cy="32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0" y="1216375"/>
            <a:ext cx="2510301" cy="17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l="29290" t="17409" r="25348"/>
          <a:stretch/>
        </p:blipFill>
        <p:spPr>
          <a:xfrm>
            <a:off x="311700" y="2571750"/>
            <a:ext cx="2278299" cy="162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Long term problem and assumptions</a:t>
            </a:r>
            <a:endParaRPr sz="2400"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>
                <a:solidFill>
                  <a:schemeClr val="dk1"/>
                </a:solidFill>
              </a:rPr>
              <a:t>Based on predicted demand, KiP will have a shortage of over 1350 units monthly - new Distribution Centers are necessary.</a:t>
            </a:r>
            <a:endParaRPr sz="4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Our assumption for the longer term optimization, in addition to previously established ones:</a:t>
            </a:r>
            <a:endParaRPr dirty="0">
              <a:solidFill>
                <a:schemeClr val="dk1"/>
              </a:solidFill>
            </a:endParaRPr>
          </a:p>
          <a:p>
            <a:pPr marL="580073" lvl="0" indent="-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We are optimizing for the moment in three years time, not the time between now and then; we are not looking to gradually add new Centers as need arises.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800" dirty="0">
                <a:solidFill>
                  <a:schemeClr val="dk1"/>
                </a:solidFill>
              </a:rPr>
              <a:t>The goal is again to minimize distribution costs but this time they include renting new locations.</a:t>
            </a:r>
            <a:endParaRPr sz="3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Reallocation results</a:t>
            </a:r>
            <a:endParaRPr sz="24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2535550" y="1152475"/>
            <a:ext cx="6297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New Distribution Centers rented in Sumadia and West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Many Retailers allocated from Vojvodina and East to other Regions due to large shortage in the two areas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Most shuffling in the central Serba to achieve minimal costs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232590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/>
          <p:nvPr/>
        </p:nvSpPr>
        <p:spPr>
          <a:xfrm>
            <a:off x="4559950" y="3333600"/>
            <a:ext cx="2325900" cy="1809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325900" y="3333750"/>
            <a:ext cx="2246100" cy="1809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6885850" y="3333600"/>
            <a:ext cx="2258100" cy="18099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186450" y="3795225"/>
            <a:ext cx="197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26025" y="1943350"/>
            <a:ext cx="188700" cy="190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863025" y="2207600"/>
            <a:ext cx="208200" cy="208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897275" y="2821050"/>
            <a:ext cx="208200" cy="208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969575" y="2523325"/>
            <a:ext cx="208200" cy="1908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780725" y="2571750"/>
            <a:ext cx="208200" cy="1908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347000" y="2496175"/>
            <a:ext cx="252900" cy="2451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668375" y="3515150"/>
            <a:ext cx="252900" cy="2451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1153300" y="2763625"/>
            <a:ext cx="225300" cy="2088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1226075" y="3668550"/>
            <a:ext cx="225300" cy="2250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921275" y="3287300"/>
            <a:ext cx="252900" cy="24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1113550" y="3961725"/>
            <a:ext cx="304800" cy="295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1718825" y="4025225"/>
            <a:ext cx="225300" cy="208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1113550" y="3939975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71925" y="3240500"/>
            <a:ext cx="35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16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53300" y="2714125"/>
            <a:ext cx="22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42425" y="348380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12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60800" y="2464825"/>
            <a:ext cx="22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732425" y="2513250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11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947225" y="2464825"/>
            <a:ext cx="20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888725" y="2779875"/>
            <a:ext cx="22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4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14725" y="2171413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13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99900" y="1884850"/>
            <a:ext cx="20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212275" y="3627150"/>
            <a:ext cx="25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679075" y="3975725"/>
            <a:ext cx="30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1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434550" y="3401275"/>
            <a:ext cx="20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ndcs1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7017675" y="3760250"/>
            <a:ext cx="491100" cy="4617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8190000" y="3453950"/>
            <a:ext cx="642300" cy="61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527500" y="4044075"/>
            <a:ext cx="1060800" cy="10146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306750" y="3858650"/>
            <a:ext cx="1174800" cy="1098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2434550" y="4256925"/>
            <a:ext cx="577200" cy="5364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3189300" y="3791600"/>
            <a:ext cx="1109700" cy="11337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2455250" y="4309575"/>
            <a:ext cx="53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rw14 rw37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156750" y="3992150"/>
            <a:ext cx="1174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rs03 rs05 rs06 rs11 rs15 rs16 rs19 rs22 rs23 rs26 rs29 rs30 rs32 rs35 rs38 rs43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6964050" y="3401275"/>
            <a:ext cx="20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ndcw2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4660200" y="3401275"/>
            <a:ext cx="20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ndcw1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420350" y="4041500"/>
            <a:ext cx="98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rw04 rw07 rw09 rw12 rw18 rw21 rw22 rw25 rw41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045725" y="3766400"/>
            <a:ext cx="435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rs10 rs24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190000" y="3579200"/>
            <a:ext cx="6423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rk03 rk05 rk28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7527500" y="4215800"/>
            <a:ext cx="11097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chemeClr val="dk1"/>
                </a:solidFill>
              </a:rPr>
              <a:t>rw02 rw03 rw05 rw08 rw11 rw17 rw32 rw35 rw48 rw49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Long term solution </a:t>
            </a:r>
            <a:endParaRPr sz="2400" dirty="0"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l="20221" t="19422" r="20215" b="-3796"/>
          <a:stretch/>
        </p:blipFill>
        <p:spPr>
          <a:xfrm>
            <a:off x="311713" y="2726875"/>
            <a:ext cx="2717875" cy="15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575" y="1267000"/>
            <a:ext cx="5809624" cy="297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5">
            <a:alphaModFix/>
          </a:blip>
          <a:srcRect l="27431" t="21378" r="25026" b="23308"/>
          <a:stretch/>
        </p:blipFill>
        <p:spPr>
          <a:xfrm>
            <a:off x="462750" y="1267000"/>
            <a:ext cx="2415800" cy="11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Conclusion</a:t>
            </a:r>
            <a:endParaRPr sz="24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58007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current expenses have been reduced by 14%</a:t>
            </a:r>
          </a:p>
          <a:p>
            <a:pPr marL="58007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Three new centers rented, out of ten available</a:t>
            </a:r>
            <a:endParaRPr dirty="0">
              <a:solidFill>
                <a:schemeClr val="dk1"/>
              </a:solidFill>
            </a:endParaRPr>
          </a:p>
          <a:p>
            <a:pPr marL="580073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Surplus of around 100 pallets, space for 2800 more left available for rent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sr-Latn-R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Will the Retailers remain the same? Will truck capacity?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We are offering a model for optimizing distribution which includes renting new Distribution centers, which should be applicable as long as basic assumptions hold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Future can not be predicted 100% accurately, but we can be prepared for it nevertheless!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Thank you for your attention!</a:t>
            </a:r>
            <a:endParaRPr sz="4000"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1"/>
          </p:nvPr>
        </p:nvSpPr>
        <p:spPr>
          <a:xfrm>
            <a:off x="457200" y="3275588"/>
            <a:ext cx="8246788" cy="131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Q &amp; 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Additional I</a:t>
            </a:r>
            <a:r>
              <a:rPr lang="sr-Latn-RS" sz="2400" dirty="0"/>
              <a:t>nformation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sr-Latn-RS" dirty="0">
                <a:hlinkClick r:id="rId2" action="ppaction://hlinksldjump"/>
              </a:rPr>
              <a:t>M</a:t>
            </a:r>
            <a:r>
              <a:rPr lang="en-US" dirty="0">
                <a:hlinkClick r:id="rId2" action="ppaction://hlinksldjump"/>
              </a:rPr>
              <a:t>a</a:t>
            </a:r>
            <a:r>
              <a:rPr lang="sr-Latn-RS" dirty="0">
                <a:hlinkClick r:id="rId2" action="ppaction://hlinksldjump"/>
              </a:rPr>
              <a:t>thematical Model – Short-term</a:t>
            </a:r>
            <a:endParaRPr lang="sr-Latn-RS" dirty="0"/>
          </a:p>
          <a:p>
            <a:pPr marL="628650" indent="-514350">
              <a:buFont typeface="+mj-lt"/>
              <a:buAutoNum type="arabicPeriod"/>
            </a:pPr>
            <a:r>
              <a:rPr lang="sr-Latn-RS" dirty="0">
                <a:hlinkClick r:id="rId3" action="ppaction://hlinksldjump"/>
              </a:rPr>
              <a:t>Short-term Retailers Reallocation</a:t>
            </a:r>
            <a:endParaRPr lang="ru-RU" dirty="0">
              <a:hlinkClick r:id="rId3" action="ppaction://hlinksldjump"/>
            </a:endParaRPr>
          </a:p>
          <a:p>
            <a:pPr marL="628650" indent="-51435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Prediction</a:t>
            </a:r>
            <a:r>
              <a:rPr lang="sr-Latn-RS" dirty="0">
                <a:hlinkClick r:id="rId4" action="ppaction://hlinksldjump"/>
              </a:rPr>
              <a:t> </a:t>
            </a:r>
            <a:endParaRPr lang="sr-Latn-RS" dirty="0"/>
          </a:p>
          <a:p>
            <a:pPr marL="628650" indent="-514350">
              <a:buFont typeface="+mj-lt"/>
              <a:buAutoNum type="arabicPeriod"/>
            </a:pPr>
            <a:r>
              <a:rPr lang="sr-Latn-RS" dirty="0">
                <a:hlinkClick r:id="rId5" action="ppaction://hlinksldjump"/>
              </a:rPr>
              <a:t>Mathematical Model – Long-term</a:t>
            </a:r>
            <a:endParaRPr lang="sr-Latn-RS" dirty="0"/>
          </a:p>
          <a:p>
            <a:pPr marL="628650" indent="-514350">
              <a:buFont typeface="+mj-lt"/>
              <a:buAutoNum type="arabicPeriod"/>
            </a:pPr>
            <a:r>
              <a:rPr lang="sr-Latn-RS" dirty="0">
                <a:hlinkClick r:id="rId6" action="ppaction://hlinksldjump"/>
              </a:rPr>
              <a:t>Choice of New Locations</a:t>
            </a:r>
            <a:endParaRPr lang="sr-Latn-RS" dirty="0"/>
          </a:p>
          <a:p>
            <a:pPr marL="628650" indent="-514350">
              <a:buFont typeface="+mj-lt"/>
              <a:buAutoNum type="arabicPeriod"/>
            </a:pPr>
            <a:r>
              <a:rPr lang="sr-Latn-RS" dirty="0">
                <a:hlinkClick r:id="rId7" action="ppaction://hlinksldjump"/>
              </a:rPr>
              <a:t>Long-term Retailers Reallocation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Short term </a:t>
            </a:r>
            <a:r>
              <a:rPr lang="sr-Latn-RS" sz="2400" dirty="0"/>
              <a:t>O</a:t>
            </a:r>
            <a:r>
              <a:rPr lang="ru" sz="2400" dirty="0"/>
              <a:t>ptimization - Mathematical </a:t>
            </a:r>
            <a:r>
              <a:rPr lang="sr-Latn-RS" sz="2400" dirty="0"/>
              <a:t>M</a:t>
            </a:r>
            <a:r>
              <a:rPr lang="ru" sz="2400" dirty="0"/>
              <a:t>odel</a:t>
            </a:r>
            <a:endParaRPr sz="2400"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endParaRPr lang="sr-Latn-RS" dirty="0"/>
          </a:p>
          <a:p>
            <a:endParaRPr lang="en-US" dirty="0"/>
          </a:p>
          <a:p>
            <a:pPr>
              <a:buNone/>
            </a:pPr>
            <a:r>
              <a:rPr lang="sr-Latn-RS" dirty="0"/>
              <a:t>	Subject to:</a:t>
            </a:r>
          </a:p>
          <a:p>
            <a:pPr>
              <a:buNone/>
            </a:pPr>
            <a:endParaRPr lang="sr-Latn-R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sr-Latn-RS" dirty="0"/>
          </a:p>
          <a:p>
            <a:pPr>
              <a:buNone/>
            </a:pPr>
            <a:endParaRPr lang="sr-Latn-RS" dirty="0"/>
          </a:p>
          <a:p>
            <a:pPr>
              <a:buNone/>
            </a:pPr>
            <a:r>
              <a:rPr lang="sr-Latn-RS" dirty="0"/>
              <a:t>	</a:t>
            </a:r>
            <a:r>
              <a:rPr lang="en-US" dirty="0"/>
              <a:t>Where:</a:t>
            </a:r>
          </a:p>
          <a:p>
            <a:pPr marL="628650" lvl="0" indent="-514350">
              <a:buNone/>
            </a:pPr>
            <a:r>
              <a:rPr lang="en-US" b="1" i="1" dirty="0"/>
              <a:t>R </a:t>
            </a:r>
            <a:r>
              <a:rPr lang="en-US" dirty="0"/>
              <a:t>– a set of Retailers</a:t>
            </a:r>
            <a:r>
              <a:rPr lang="sr-Latn-RS" dirty="0"/>
              <a:t> – 335 total</a:t>
            </a:r>
            <a:endParaRPr lang="en-US" dirty="0"/>
          </a:p>
          <a:p>
            <a:pPr marL="628650" lvl="0" indent="-514350">
              <a:buNone/>
            </a:pPr>
            <a:r>
              <a:rPr lang="en-US" b="1" i="1" dirty="0"/>
              <a:t>D</a:t>
            </a:r>
            <a:r>
              <a:rPr lang="en-US" b="1" i="1" baseline="-25000" dirty="0"/>
              <a:t>i</a:t>
            </a:r>
            <a:r>
              <a:rPr lang="en-US" b="1" i="1" dirty="0"/>
              <a:t> </a:t>
            </a:r>
            <a:r>
              <a:rPr lang="en-US" dirty="0"/>
              <a:t>– demand of </a:t>
            </a:r>
            <a:r>
              <a:rPr lang="en-US" dirty="0" err="1"/>
              <a:t>i-th</a:t>
            </a:r>
            <a:r>
              <a:rPr lang="en-US" dirty="0"/>
              <a:t> Retailer </a:t>
            </a:r>
          </a:p>
          <a:p>
            <a:pPr marL="628650" lvl="0" indent="-514350">
              <a:buNone/>
            </a:pPr>
            <a:r>
              <a:rPr lang="en-US" b="1" i="1" dirty="0"/>
              <a:t>DC </a:t>
            </a:r>
            <a:r>
              <a:rPr lang="en-US" dirty="0"/>
              <a:t>– a set of Distribution Centers</a:t>
            </a:r>
            <a:r>
              <a:rPr lang="sr-Latn-RS" dirty="0"/>
              <a:t> – 6, one per Region</a:t>
            </a:r>
            <a:endParaRPr lang="en-US" dirty="0"/>
          </a:p>
          <a:p>
            <a:pPr marL="628650" lvl="0" indent="-514350">
              <a:buNone/>
            </a:pPr>
            <a:r>
              <a:rPr lang="en-US" b="1" i="1" dirty="0" err="1"/>
              <a:t>C</a:t>
            </a:r>
            <a:r>
              <a:rPr lang="en-US" b="1" i="1" baseline="-25000" dirty="0" err="1"/>
              <a:t>j</a:t>
            </a:r>
            <a:r>
              <a:rPr lang="en-US" b="1" i="1" dirty="0"/>
              <a:t> </a:t>
            </a:r>
            <a:r>
              <a:rPr lang="en-US" dirty="0"/>
              <a:t>– capacity of j-</a:t>
            </a:r>
            <a:r>
              <a:rPr lang="en-US" dirty="0" err="1"/>
              <a:t>th</a:t>
            </a:r>
            <a:r>
              <a:rPr lang="en-US" dirty="0"/>
              <a:t> Distribution Center</a:t>
            </a:r>
          </a:p>
          <a:p>
            <a:pPr marL="628650" lvl="0" indent="-514350">
              <a:buNone/>
            </a:pPr>
            <a:r>
              <a:rPr lang="en-US" b="1" i="1" dirty="0" err="1"/>
              <a:t>x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dirty="0"/>
              <a:t> - the binary variable such that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i-th</a:t>
            </a:r>
            <a:r>
              <a:rPr lang="en-US" dirty="0"/>
              <a:t> Retailer is supplied by j-</a:t>
            </a:r>
            <a:r>
              <a:rPr lang="en-US" dirty="0" err="1"/>
              <a:t>th</a:t>
            </a:r>
            <a:r>
              <a:rPr lang="en-US" dirty="0"/>
              <a:t> Distribution Center, and 0 otherwise</a:t>
            </a:r>
          </a:p>
          <a:p>
            <a:pPr marL="628650" lvl="0" indent="-514350">
              <a:buNone/>
            </a:pPr>
            <a:r>
              <a:rPr lang="en-US" b="1" i="1" dirty="0" err="1"/>
              <a:t>l</a:t>
            </a:r>
            <a:r>
              <a:rPr lang="en-US" b="1" i="1" baseline="-25000" dirty="0" err="1"/>
              <a:t>ij</a:t>
            </a:r>
            <a:r>
              <a:rPr lang="en-US" dirty="0"/>
              <a:t> – the cost of supplying </a:t>
            </a:r>
            <a:r>
              <a:rPr lang="en-US" dirty="0" err="1"/>
              <a:t>i-th</a:t>
            </a:r>
            <a:r>
              <a:rPr lang="en-US" dirty="0"/>
              <a:t> Retailer from j-</a:t>
            </a:r>
            <a:r>
              <a:rPr lang="en-US" dirty="0" err="1"/>
              <a:t>th</a:t>
            </a:r>
            <a:r>
              <a:rPr lang="en-US" dirty="0"/>
              <a:t> Distribution Center, calculated as:</a:t>
            </a:r>
            <a:endParaRPr lang="sr-Latn-RS" dirty="0"/>
          </a:p>
          <a:p>
            <a:pPr marL="628650" lvl="0" indent="-514350">
              <a:buNone/>
            </a:pPr>
            <a:endParaRPr lang="sr-Latn-RS" dirty="0"/>
          </a:p>
          <a:p>
            <a:pPr marL="628650" lvl="0" indent="-514350">
              <a:buNone/>
            </a:pPr>
            <a:endParaRPr lang="sr-Latn-RS" dirty="0"/>
          </a:p>
          <a:p>
            <a:pPr marL="628650" lvl="0" indent="-514350">
              <a:buNone/>
            </a:pPr>
            <a:endParaRPr lang="en-US" dirty="0"/>
          </a:p>
          <a:p>
            <a:pPr>
              <a:buNone/>
            </a:pPr>
            <a:r>
              <a:rPr lang="sr-Latn-RS" dirty="0"/>
              <a:t>	</a:t>
            </a:r>
            <a:r>
              <a:rPr lang="en-US" dirty="0"/>
              <a:t>Where:</a:t>
            </a:r>
          </a:p>
          <a:p>
            <a:pPr lvl="0">
              <a:buNone/>
            </a:pPr>
            <a:r>
              <a:rPr lang="en-US" b="1" i="1" dirty="0"/>
              <a:t>cost </a:t>
            </a:r>
            <a:r>
              <a:rPr lang="en-US" dirty="0"/>
              <a:t>– the unit cost of trip, given in the problem description</a:t>
            </a:r>
            <a:r>
              <a:rPr lang="sr-Latn-RS" dirty="0"/>
              <a:t> – 0,8 EUR</a:t>
            </a:r>
            <a:endParaRPr lang="en-US" dirty="0"/>
          </a:p>
          <a:p>
            <a:pPr lvl="0">
              <a:buNone/>
            </a:pPr>
            <a:r>
              <a:rPr lang="en-US" b="1" i="1" dirty="0" err="1"/>
              <a:t>tC</a:t>
            </a:r>
            <a:r>
              <a:rPr lang="en-US" b="1" i="1" dirty="0"/>
              <a:t>  </a:t>
            </a:r>
            <a:r>
              <a:rPr lang="en-US" dirty="0"/>
              <a:t>– truck capacity, given in the problem description</a:t>
            </a:r>
            <a:r>
              <a:rPr lang="sr-Latn-RS" dirty="0"/>
              <a:t> – 10 pallets</a:t>
            </a:r>
            <a:r>
              <a:rPr lang="en-US" dirty="0"/>
              <a:t>, therefore</a:t>
            </a:r>
          </a:p>
          <a:p>
            <a:pPr lvl="0">
              <a:buNone/>
            </a:pPr>
            <a:r>
              <a:rPr lang="en-US" b="1" i="1" dirty="0"/>
              <a:t>ceiling(D</a:t>
            </a:r>
            <a:r>
              <a:rPr lang="en-US" b="1" i="1" baseline="-25000" dirty="0"/>
              <a:t>i </a:t>
            </a:r>
            <a:r>
              <a:rPr lang="en-US" b="1" i="1" dirty="0"/>
              <a:t>/ </a:t>
            </a:r>
            <a:r>
              <a:rPr lang="en-US" b="1" i="1" dirty="0" err="1"/>
              <a:t>tC</a:t>
            </a:r>
            <a:r>
              <a:rPr lang="en-US" b="1" i="1" dirty="0"/>
              <a:t>) –</a:t>
            </a:r>
            <a:r>
              <a:rPr lang="en-US" dirty="0"/>
              <a:t> is the formula for calculating the number of trips a truck has to make to satisfy </a:t>
            </a:r>
            <a:r>
              <a:rPr lang="en-US" dirty="0" err="1"/>
              <a:t>i-th</a:t>
            </a:r>
            <a:r>
              <a:rPr lang="en-US" dirty="0"/>
              <a:t> Retailer’s demand,</a:t>
            </a:r>
          </a:p>
          <a:p>
            <a:pPr lvl="0">
              <a:buNone/>
            </a:pPr>
            <a:r>
              <a:rPr lang="en-US" b="1" i="1" dirty="0"/>
              <a:t>2 – </a:t>
            </a:r>
            <a:r>
              <a:rPr lang="en-US" dirty="0"/>
              <a:t>serves to account for the truck going to a Retailer and back.</a:t>
            </a:r>
          </a:p>
          <a:p>
            <a:pPr lvl="0">
              <a:buNone/>
            </a:pPr>
            <a:r>
              <a:rPr lang="en-US" b="1" i="1" dirty="0"/>
              <a:t>k </a:t>
            </a:r>
            <a:r>
              <a:rPr lang="en-US" dirty="0"/>
              <a:t>– the weight for the </a:t>
            </a:r>
            <a:r>
              <a:rPr lang="en-US" dirty="0" err="1"/>
              <a:t>Minkowski</a:t>
            </a:r>
            <a:r>
              <a:rPr lang="en-US" dirty="0"/>
              <a:t> distance function, given in the problem description</a:t>
            </a:r>
            <a:r>
              <a:rPr lang="sr-Latn-RS" dirty="0"/>
              <a:t> – 1.66</a:t>
            </a:r>
            <a:endParaRPr lang="en-US" dirty="0"/>
          </a:p>
          <a:p>
            <a:pPr lvl="0">
              <a:buNone/>
            </a:pPr>
            <a:r>
              <a:rPr lang="en-US" b="1" i="1" dirty="0" err="1"/>
              <a:t>xDC</a:t>
            </a:r>
            <a:r>
              <a:rPr lang="en-US" b="1" i="1" baseline="-25000" dirty="0" err="1"/>
              <a:t>j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yDC</a:t>
            </a:r>
            <a:r>
              <a:rPr lang="en-US" b="1" i="1" baseline="-25000" dirty="0" err="1"/>
              <a:t>j</a:t>
            </a:r>
            <a:r>
              <a:rPr lang="en-US" b="1" i="1" dirty="0"/>
              <a:t> </a:t>
            </a:r>
            <a:r>
              <a:rPr lang="en-US" dirty="0"/>
              <a:t>– coordinates of j-</a:t>
            </a:r>
            <a:r>
              <a:rPr lang="en-US" dirty="0" err="1"/>
              <a:t>th</a:t>
            </a:r>
            <a:r>
              <a:rPr lang="en-US" dirty="0"/>
              <a:t> DC, given in the problem description</a:t>
            </a:r>
          </a:p>
          <a:p>
            <a:pPr lvl="0">
              <a:buNone/>
            </a:pPr>
            <a:r>
              <a:rPr lang="en-US" b="1" i="1" dirty="0" err="1"/>
              <a:t>xR</a:t>
            </a:r>
            <a:r>
              <a:rPr lang="en-US" b="1" i="1" baseline="-25000" dirty="0" err="1"/>
              <a:t>i</a:t>
            </a:r>
            <a:r>
              <a:rPr lang="en-US" b="1" i="1" baseline="-25000" dirty="0"/>
              <a:t> </a:t>
            </a:r>
            <a:r>
              <a:rPr lang="en-US" dirty="0"/>
              <a:t>and </a:t>
            </a:r>
            <a:r>
              <a:rPr lang="en-US" b="1" i="1" dirty="0" err="1"/>
              <a:t>yR</a:t>
            </a:r>
            <a:r>
              <a:rPr lang="en-US" b="1" i="1" baseline="-25000" dirty="0" err="1"/>
              <a:t>i</a:t>
            </a:r>
            <a:r>
              <a:rPr lang="en-US" b="1" i="1" dirty="0"/>
              <a:t> </a:t>
            </a:r>
            <a:r>
              <a:rPr lang="en-US" dirty="0"/>
              <a:t>– coordinates of </a:t>
            </a:r>
            <a:r>
              <a:rPr lang="en-US" dirty="0" err="1"/>
              <a:t>i-th</a:t>
            </a:r>
            <a:r>
              <a:rPr lang="en-US" dirty="0"/>
              <a:t> Retailer, given in the problem description</a:t>
            </a: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8795" y="1158469"/>
            <a:ext cx="1017528" cy="363501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8796" y="3303525"/>
            <a:ext cx="3250647" cy="312824"/>
          </a:xfrm>
          <a:prstGeom prst="rect">
            <a:avLst/>
          </a:prstGeom>
          <a:noFill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2168" y="1675684"/>
            <a:ext cx="1952302" cy="42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Short-term R</a:t>
            </a:r>
            <a:r>
              <a:rPr lang="ru" sz="2400" dirty="0"/>
              <a:t>etailer </a:t>
            </a:r>
            <a:r>
              <a:rPr lang="sr-Latn-RS" sz="2400" dirty="0"/>
              <a:t>R</a:t>
            </a:r>
            <a:r>
              <a:rPr lang="ru" sz="2400" dirty="0"/>
              <a:t>eallocations</a:t>
            </a:r>
            <a:endParaRPr sz="2400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Vojvodina Retailers reallocated to Belgrade Center: rv04, rv05, rv08, rv10, rv17, rv24, rv49, rv55, rv71, rv73, rv77, rv80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Belgrade Retailers reallocated to Sumadija Center: rb25, rb29, rb39, rb41, rb48 and rb50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Western Retailers reallocated to Belgrade: rw10, rw15, rw19, rw29, rw31, rw33, rw34, rw38, rw39, rw43, rw45, rw47, rw50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East/South Retailers reallocated to Sumadija: re11, re14, re19, re20, re23, re27, re28, re30, re31, re33, re36, re39, re47, re50, re51, re56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Sumadija Retailers reallocated to Western Center: rs03, rs05, rs06, rs11, rs12, rs14, rs18, rs20, rs22, rs26, rs30, rs32, rs34, rs37, rs38, rs39, rs42, rs43, rs50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56BE-AC6A-7B69-71E2-1D9702ED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4C68-5E4D-6741-7EF1-D3FED970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Taking into account the seasonality of the data, within the framework of Excel, we were</a:t>
            </a:r>
            <a:r>
              <a:rPr lang="ru-RU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limited in tools. We tried to use the Holt-Winters method, but unfortunately, it did not provide reliable predictions.</a:t>
            </a:r>
            <a:endParaRPr lang="en-US" sz="2000" dirty="0"/>
          </a:p>
        </p:txBody>
      </p:sp>
      <p:pic>
        <p:nvPicPr>
          <p:cNvPr id="5" name="Picture 4" descr="A graph showing the average of a few seasons&#10;&#10;Description automatically generated with medium confidence">
            <a:extLst>
              <a:ext uri="{FF2B5EF4-FFF2-40B4-BE49-F238E27FC236}">
                <a16:creationId xmlns:a16="http://schemas.microsoft.com/office/drawing/2014/main" id="{89FFA4E1-23C9-7EE0-47DB-96653536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11" y="2237971"/>
            <a:ext cx="6713978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sr-Latn-RS" dirty="0">
                <a:hlinkClick r:id="rId2" action="ppaction://hlinksldjump"/>
              </a:rPr>
              <a:t>Problem description</a:t>
            </a:r>
            <a:endParaRPr lang="sr-Latn-RS" dirty="0"/>
          </a:p>
          <a:p>
            <a:pPr marL="624078" indent="-514350">
              <a:buFont typeface="+mj-lt"/>
              <a:buAutoNum type="arabicPeriod"/>
            </a:pPr>
            <a:r>
              <a:rPr lang="sr-Latn-RS" dirty="0">
                <a:hlinkClick r:id="rId3" action="ppaction://hlinksldjump"/>
              </a:rPr>
              <a:t>Short-term Distribution Optimization</a:t>
            </a:r>
            <a:endParaRPr lang="sr-Latn-RS" dirty="0"/>
          </a:p>
          <a:p>
            <a:pPr marL="624078" indent="-514350">
              <a:buFont typeface="+mj-lt"/>
              <a:buAutoNum type="arabicPeriod"/>
            </a:pPr>
            <a:r>
              <a:rPr lang="sr-Latn-RS" dirty="0">
                <a:hlinkClick r:id="rId4" action="ppaction://hlinksldjump"/>
              </a:rPr>
              <a:t>Demand Prediction</a:t>
            </a:r>
            <a:endParaRPr lang="sr-Latn-RS" dirty="0"/>
          </a:p>
          <a:p>
            <a:pPr marL="624078" indent="-514350">
              <a:buFont typeface="+mj-lt"/>
              <a:buAutoNum type="arabicPeriod"/>
            </a:pPr>
            <a:r>
              <a:rPr lang="sr-Latn-RS" dirty="0">
                <a:hlinkClick r:id="rId5" action="ppaction://hlinksldjump"/>
              </a:rPr>
              <a:t>Long-term Distribution Optimization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50" y="485990"/>
            <a:ext cx="8229600" cy="800100"/>
          </a:xfrm>
        </p:spPr>
        <p:txBody>
          <a:bodyPr>
            <a:normAutofit/>
          </a:bodyPr>
          <a:lstStyle/>
          <a:p>
            <a:r>
              <a:rPr lang="sr-Latn-RS" sz="2400" dirty="0"/>
              <a:t>Table of Contents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Long</a:t>
            </a:r>
            <a:r>
              <a:rPr lang="sr-Latn-RS" sz="2400" dirty="0"/>
              <a:t>-</a:t>
            </a:r>
            <a:r>
              <a:rPr lang="ru" sz="2400" dirty="0"/>
              <a:t>term </a:t>
            </a:r>
            <a:r>
              <a:rPr lang="sr-Latn-RS" sz="2400" dirty="0"/>
              <a:t>O</a:t>
            </a:r>
            <a:r>
              <a:rPr lang="ru" sz="2400" dirty="0"/>
              <a:t>ptimization - Mathematical </a:t>
            </a:r>
            <a:r>
              <a:rPr lang="sr-Latn-RS" sz="2400" dirty="0"/>
              <a:t>M</a:t>
            </a:r>
            <a:r>
              <a:rPr lang="ru" sz="2400" dirty="0"/>
              <a:t>odel</a:t>
            </a:r>
            <a:endParaRPr sz="2400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sr-Latn-RS" dirty="0"/>
          </a:p>
          <a:p>
            <a:pPr marL="0" indent="0">
              <a:spcAft>
                <a:spcPts val="1200"/>
              </a:spcAft>
              <a:buNone/>
            </a:pPr>
            <a:endParaRPr lang="sr-Latn-RS" dirty="0"/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	</a:t>
            </a:r>
            <a:br>
              <a:rPr kumimoji="0" 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0032" y="1103468"/>
            <a:ext cx="1725673" cy="354259"/>
          </a:xfrm>
          <a:prstGeom prst="rect">
            <a:avLst/>
          </a:prstGeom>
          <a:noFill/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8580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,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6600" y="1844992"/>
            <a:ext cx="1734649" cy="5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32712" y="1111627"/>
            <a:ext cx="8263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dirty="0"/>
          </a:p>
          <a:p>
            <a:endParaRPr lang="sr-Latn-RS" sz="1200" dirty="0"/>
          </a:p>
          <a:p>
            <a:r>
              <a:rPr lang="sr-Latn-RS" sz="1200" dirty="0"/>
              <a:t>Subject to:</a:t>
            </a:r>
          </a:p>
          <a:p>
            <a:endParaRPr lang="sr-Latn-RS" sz="1200" dirty="0"/>
          </a:p>
          <a:p>
            <a:endParaRPr lang="sr-Latn-RS" sz="1200" dirty="0"/>
          </a:p>
          <a:p>
            <a:endParaRPr lang="sr-Latn-RS" sz="1200" dirty="0"/>
          </a:p>
          <a:p>
            <a:endParaRPr lang="sr-Latn-RS" sz="1200" dirty="0"/>
          </a:p>
          <a:p>
            <a:endParaRPr lang="sr-Latn-RS" sz="1200" dirty="0"/>
          </a:p>
          <a:p>
            <a:r>
              <a:rPr lang="sr-Latn-RS" sz="1200" dirty="0"/>
              <a:t>Where:</a:t>
            </a:r>
          </a:p>
          <a:p>
            <a:pPr lvl="0"/>
            <a:r>
              <a:rPr lang="en-US" sz="1000" b="1" i="1" dirty="0"/>
              <a:t>R </a:t>
            </a:r>
            <a:r>
              <a:rPr lang="en-US" sz="1000" dirty="0"/>
              <a:t>– a set of Retailers</a:t>
            </a:r>
            <a:r>
              <a:rPr lang="sr-Latn-RS" sz="1000" dirty="0"/>
              <a:t> – 335 total</a:t>
            </a:r>
            <a:endParaRPr lang="en-US" sz="1000" dirty="0"/>
          </a:p>
          <a:p>
            <a:pPr lvl="0"/>
            <a:r>
              <a:rPr lang="en-US" sz="1000" b="1" i="1" dirty="0"/>
              <a:t>D</a:t>
            </a:r>
            <a:r>
              <a:rPr lang="en-US" sz="1000" b="1" i="1" baseline="-25000" dirty="0"/>
              <a:t>i</a:t>
            </a:r>
            <a:r>
              <a:rPr lang="en-US" sz="1000" b="1" i="1" dirty="0"/>
              <a:t> </a:t>
            </a:r>
            <a:r>
              <a:rPr lang="en-US" sz="1000" dirty="0"/>
              <a:t>– demand of </a:t>
            </a:r>
            <a:r>
              <a:rPr lang="en-US" sz="1000" dirty="0" err="1"/>
              <a:t>i-th</a:t>
            </a:r>
            <a:r>
              <a:rPr lang="en-US" sz="1000" dirty="0"/>
              <a:t> Retailer </a:t>
            </a:r>
          </a:p>
          <a:p>
            <a:pPr lvl="0"/>
            <a:r>
              <a:rPr lang="en-US" sz="1000" b="1" i="1" dirty="0" err="1"/>
              <a:t>cDC</a:t>
            </a:r>
            <a:r>
              <a:rPr lang="en-US" sz="1000" b="1" i="1" dirty="0"/>
              <a:t> </a:t>
            </a:r>
            <a:r>
              <a:rPr lang="en-US" sz="1000" dirty="0"/>
              <a:t>– a set of current Distribution Centers</a:t>
            </a:r>
            <a:r>
              <a:rPr lang="sr-Latn-RS" sz="1000" dirty="0"/>
              <a:t> – 6, in 6 Regions</a:t>
            </a:r>
            <a:endParaRPr lang="en-US" sz="1000" dirty="0"/>
          </a:p>
          <a:p>
            <a:pPr lvl="0"/>
            <a:r>
              <a:rPr lang="en-US" sz="1000" b="1" i="1" dirty="0" err="1"/>
              <a:t>pDC</a:t>
            </a:r>
            <a:r>
              <a:rPr lang="en-US" sz="1000" b="1" i="1" dirty="0"/>
              <a:t> </a:t>
            </a:r>
            <a:r>
              <a:rPr lang="en-US" sz="1000" dirty="0"/>
              <a:t>– a set of potential Distribution Centers</a:t>
            </a:r>
            <a:r>
              <a:rPr lang="sr-Latn-RS" sz="1000" dirty="0"/>
              <a:t> – 10 locations</a:t>
            </a:r>
            <a:endParaRPr lang="en-US" sz="1000" dirty="0"/>
          </a:p>
          <a:p>
            <a:pPr lvl="0"/>
            <a:r>
              <a:rPr lang="en-US" sz="1000" b="1" i="1" dirty="0"/>
              <a:t>DC </a:t>
            </a:r>
            <a:r>
              <a:rPr lang="en-US" sz="1000" dirty="0"/>
              <a:t>– a set of all Distribution Centers, union of </a:t>
            </a:r>
            <a:r>
              <a:rPr lang="en-US" sz="1000" b="1" i="1" dirty="0" err="1"/>
              <a:t>cDC</a:t>
            </a:r>
            <a:r>
              <a:rPr lang="en-US" sz="1000" b="1" i="1" dirty="0"/>
              <a:t> </a:t>
            </a:r>
            <a:r>
              <a:rPr lang="en-US" sz="1000" dirty="0"/>
              <a:t>and </a:t>
            </a:r>
            <a:r>
              <a:rPr lang="en-US" sz="1000" b="1" i="1" dirty="0" err="1"/>
              <a:t>pDC</a:t>
            </a:r>
            <a:r>
              <a:rPr lang="sr-Latn-RS" sz="1000" b="1" i="1" dirty="0"/>
              <a:t> – 16 total</a:t>
            </a:r>
            <a:endParaRPr lang="en-US" sz="1000" dirty="0"/>
          </a:p>
          <a:p>
            <a:pPr lvl="0"/>
            <a:r>
              <a:rPr lang="en-US" sz="1000" b="1" i="1" dirty="0" err="1"/>
              <a:t>C</a:t>
            </a:r>
            <a:r>
              <a:rPr lang="en-US" sz="1000" b="1" i="1" baseline="-25000" dirty="0" err="1"/>
              <a:t>j</a:t>
            </a:r>
            <a:r>
              <a:rPr lang="en-US" sz="1000" b="1" i="1" dirty="0"/>
              <a:t> </a:t>
            </a:r>
            <a:r>
              <a:rPr lang="en-US" sz="1000" dirty="0"/>
              <a:t>– capacity of j-</a:t>
            </a:r>
            <a:r>
              <a:rPr lang="en-US" sz="1000" dirty="0" err="1"/>
              <a:t>th</a:t>
            </a:r>
            <a:r>
              <a:rPr lang="en-US" sz="1000" dirty="0"/>
              <a:t> Distribution Center</a:t>
            </a:r>
          </a:p>
          <a:p>
            <a:pPr lvl="0"/>
            <a:r>
              <a:rPr lang="en-US" sz="1000" b="1" i="1" dirty="0" err="1"/>
              <a:t>r</a:t>
            </a:r>
            <a:r>
              <a:rPr lang="en-US" sz="1000" b="1" i="1" baseline="-25000" dirty="0" err="1"/>
              <a:t>j</a:t>
            </a:r>
            <a:r>
              <a:rPr lang="en-US" sz="1000" b="1" i="1" dirty="0"/>
              <a:t> </a:t>
            </a:r>
            <a:r>
              <a:rPr lang="en-US" sz="1000" dirty="0"/>
              <a:t>– rent of j-</a:t>
            </a:r>
            <a:r>
              <a:rPr lang="en-US" sz="1000" dirty="0" err="1"/>
              <a:t>th</a:t>
            </a:r>
            <a:r>
              <a:rPr lang="en-US" sz="1000" dirty="0"/>
              <a:t> potential Distribution Center</a:t>
            </a:r>
          </a:p>
          <a:p>
            <a:pPr lvl="0"/>
            <a:r>
              <a:rPr lang="en-US" sz="1000" b="1" i="1" dirty="0" err="1"/>
              <a:t>x</a:t>
            </a:r>
            <a:r>
              <a:rPr lang="en-US" sz="1000" b="1" i="1" baseline="-25000" dirty="0" err="1"/>
              <a:t>ij</a:t>
            </a:r>
            <a:r>
              <a:rPr lang="en-US" sz="1000" b="1" i="1" baseline="-25000" dirty="0"/>
              <a:t> </a:t>
            </a:r>
            <a:r>
              <a:rPr lang="en-US" sz="1000" dirty="0"/>
              <a:t> - the binary variable such that </a:t>
            </a:r>
            <a:r>
              <a:rPr lang="en-US" sz="1000" dirty="0" err="1"/>
              <a:t>x</a:t>
            </a:r>
            <a:r>
              <a:rPr lang="en-US" sz="1000" baseline="-25000" dirty="0" err="1"/>
              <a:t>ij</a:t>
            </a:r>
            <a:r>
              <a:rPr lang="en-US" sz="1000" dirty="0"/>
              <a:t> = 1 </a:t>
            </a:r>
            <a:r>
              <a:rPr lang="en-US" sz="1000" dirty="0" err="1"/>
              <a:t>iff</a:t>
            </a:r>
            <a:r>
              <a:rPr lang="en-US" sz="1000" dirty="0"/>
              <a:t> </a:t>
            </a:r>
            <a:r>
              <a:rPr lang="en-US" sz="1000" dirty="0" err="1"/>
              <a:t>i-th</a:t>
            </a:r>
            <a:r>
              <a:rPr lang="en-US" sz="1000" dirty="0"/>
              <a:t> Retailer is supplied by j-</a:t>
            </a:r>
            <a:r>
              <a:rPr lang="en-US" sz="1000" dirty="0" err="1"/>
              <a:t>th</a:t>
            </a:r>
            <a:r>
              <a:rPr lang="en-US" sz="1000" dirty="0"/>
              <a:t> Distribution Center, and 0 otherwise</a:t>
            </a:r>
          </a:p>
          <a:p>
            <a:pPr lvl="0"/>
            <a:r>
              <a:rPr lang="en-US" sz="1000" b="1" i="1" dirty="0" err="1"/>
              <a:t>y</a:t>
            </a:r>
            <a:r>
              <a:rPr lang="en-US" sz="1000" b="1" i="1" baseline="-25000" dirty="0" err="1"/>
              <a:t>j</a:t>
            </a:r>
            <a:r>
              <a:rPr lang="en-US" sz="1000" b="1" i="1" baseline="-25000" dirty="0"/>
              <a:t> </a:t>
            </a:r>
            <a:r>
              <a:rPr lang="en-US" sz="1000" dirty="0"/>
              <a:t>– the binary variable such that </a:t>
            </a:r>
            <a:r>
              <a:rPr lang="en-US" sz="1000" dirty="0" err="1"/>
              <a:t>y</a:t>
            </a:r>
            <a:r>
              <a:rPr lang="en-US" sz="1000" baseline="-25000" dirty="0" err="1"/>
              <a:t>j</a:t>
            </a:r>
            <a:r>
              <a:rPr lang="en-US" sz="1000" dirty="0"/>
              <a:t> = 1 if j-</a:t>
            </a:r>
            <a:r>
              <a:rPr lang="en-US" sz="1000" dirty="0" err="1"/>
              <a:t>th</a:t>
            </a:r>
            <a:r>
              <a:rPr lang="en-US" sz="1000" dirty="0"/>
              <a:t> potential Distribution Center is to be rented</a:t>
            </a:r>
          </a:p>
          <a:p>
            <a:pPr lvl="0"/>
            <a:r>
              <a:rPr lang="en-US" sz="1000" b="1" i="1" dirty="0" err="1"/>
              <a:t>l</a:t>
            </a:r>
            <a:r>
              <a:rPr lang="en-US" sz="1000" b="1" i="1" baseline="-25000" dirty="0" err="1"/>
              <a:t>ij</a:t>
            </a:r>
            <a:r>
              <a:rPr lang="en-US" sz="1000" dirty="0"/>
              <a:t> – the cost of supplying </a:t>
            </a:r>
            <a:r>
              <a:rPr lang="en-US" sz="1000" dirty="0" err="1"/>
              <a:t>i-th</a:t>
            </a:r>
            <a:r>
              <a:rPr lang="en-US" sz="1000" dirty="0"/>
              <a:t> Retailer from j-</a:t>
            </a:r>
            <a:r>
              <a:rPr lang="en-US" sz="1000" dirty="0" err="1"/>
              <a:t>th</a:t>
            </a:r>
            <a:r>
              <a:rPr lang="en-US" sz="1000" dirty="0"/>
              <a:t> Distribution Center, calculated in the same way as for short term optimization</a:t>
            </a:r>
            <a:r>
              <a:rPr lang="sr-Latn-RS" sz="1000" dirty="0"/>
              <a:t>, however cost is estimated to rise to 1.25 EUR</a:t>
            </a:r>
            <a:endParaRPr lang="en-US" sz="1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2400" dirty="0"/>
              <a:t>New Location Choice</a:t>
            </a:r>
            <a:endParaRPr lang="en-US" sz="2400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48772" y="1168580"/>
          <a:ext cx="4475734" cy="3520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nary Worksheet" r:id="rId2" imgW="2781477" imgH="2187027" progId="Excel.SheetBinaryMacroEnabled.12">
                  <p:embed/>
                </p:oleObj>
              </mc:Choice>
              <mc:Fallback>
                <p:oleObj name="Binary Worksheet" r:id="rId2" imgW="2781477" imgH="2187027" progId="Excel.SheetBinaryMacroEnabled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2" y="1168580"/>
                        <a:ext cx="4475734" cy="3520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1390" y="1643170"/>
            <a:ext cx="36782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Rented Locations are among the cheapest offered; nevertheless, the more likely reason for choosing them is their location and the part it plays in cost minimization</a:t>
            </a:r>
          </a:p>
          <a:p>
            <a:endParaRPr lang="sr-Latn-RS" dirty="0"/>
          </a:p>
          <a:p>
            <a:r>
              <a:rPr lang="sr-Latn-RS" dirty="0"/>
              <a:t>Rent plays a relativelly small part in final cost – less than 14%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Long</a:t>
            </a:r>
            <a:r>
              <a:rPr lang="sr-Latn-RS" sz="2400" dirty="0"/>
              <a:t>-</a:t>
            </a:r>
            <a:r>
              <a:rPr lang="ru" sz="2400" dirty="0"/>
              <a:t>term </a:t>
            </a:r>
            <a:r>
              <a:rPr lang="sr-Latn-RS" sz="2400" dirty="0"/>
              <a:t>Retailer R</a:t>
            </a:r>
            <a:r>
              <a:rPr lang="ru" sz="2400" dirty="0"/>
              <a:t>eallocation</a:t>
            </a:r>
            <a:endParaRPr sz="2400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Belgrade to Vojvodina: rb08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Vojvodina to Belgrade: rv04, rv05, rv08, rv10, rv17, rv24, rv49, rv55, rv71, rv73, rv77, rv79, rv80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Sumadija to Belgrade: rs13, rs47, rs49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West to Belgrade: rw10, rw15, rw19, rw31, rw33, rw38, rw39, rw43, rw45, rw47, rw50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Vojvodina to Sumadija: rv02, rv25, rv66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Belgrade to Sumadija: rb25, rb29, rb41, rb50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East to Sumadija: re11, re14, re15, re19, re20, re23, re27, re28, re30, re33, re36, re39, re47, re50, re51, re56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Belgrade to West: rb02, rb03, rb06, rb18, rb19, rb31, rb35, rb39, rb49.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Sumadija to West: rs12, rs14, rs18, rs20, rs25, rs27, rs31, rs34, rs37, rs39, rs42, rs50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Sumadija to East: rs01 and rs33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From Kosovo to East: rk29</a:t>
            </a:r>
            <a:endParaRPr dirty="0">
              <a:solidFill>
                <a:schemeClr val="dk1"/>
              </a:solidFill>
            </a:endParaRPr>
          </a:p>
          <a:p>
            <a:pPr marL="588645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Fro</a:t>
            </a:r>
            <a:r>
              <a:rPr lang="sr-Latn-RS" dirty="0">
                <a:solidFill>
                  <a:schemeClr val="dk1"/>
                </a:solidFill>
              </a:rPr>
              <a:t>m</a:t>
            </a:r>
            <a:r>
              <a:rPr lang="ru" dirty="0">
                <a:solidFill>
                  <a:schemeClr val="dk1"/>
                </a:solidFill>
              </a:rPr>
              <a:t> East to Kosovo: re04, re09, re10, re38, re41, re54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Current distribution setup</a:t>
            </a:r>
            <a:endParaRPr sz="24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Wholesale company KiP is faced with suboptimal distribution due to changing demand trends - as the demand rises, in some Regions the Distribution centers are short on goods.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6 Distribution centers and 335 Retailers - Vojvodina (85), Belgrade (55), Sumadia, Western Serbia (5</a:t>
            </a:r>
            <a:r>
              <a:rPr lang="en-US" dirty="0">
                <a:solidFill>
                  <a:schemeClr val="dk1"/>
                </a:solidFill>
              </a:rPr>
              <a:t>0</a:t>
            </a:r>
            <a:r>
              <a:rPr lang="ru" dirty="0">
                <a:solidFill>
                  <a:schemeClr val="dk1"/>
                </a:solidFill>
              </a:rPr>
              <a:t> each), East</a:t>
            </a:r>
            <a:r>
              <a:rPr lang="en-US" dirty="0">
                <a:solidFill>
                  <a:schemeClr val="dk1"/>
                </a:solidFill>
              </a:rPr>
              <a:t>&amp;</a:t>
            </a:r>
            <a:r>
              <a:rPr lang="ru" dirty="0">
                <a:solidFill>
                  <a:schemeClr val="dk1"/>
                </a:solidFill>
              </a:rPr>
              <a:t>South Serbia (65) and Kosovo</a:t>
            </a:r>
            <a:r>
              <a:rPr lang="en-US" dirty="0">
                <a:solidFill>
                  <a:schemeClr val="dk1"/>
                </a:solidFill>
              </a:rPr>
              <a:t>&amp;</a:t>
            </a:r>
            <a:r>
              <a:rPr lang="en-US" dirty="0" err="1">
                <a:solidFill>
                  <a:schemeClr val="dk1"/>
                </a:solidFill>
              </a:rPr>
              <a:t>Metohia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(30)</a:t>
            </a:r>
            <a:endParaRPr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Distributing pallets of goods, 10 per truck, at 0.8 EUR/km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Capacity vs Demand</a:t>
            </a:r>
            <a:endParaRPr sz="2400"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3825"/>
            <a:ext cx="2091874" cy="1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9537"/>
            <a:ext cx="2299450" cy="14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875" y="1123825"/>
            <a:ext cx="6228047" cy="32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Short term problem description and assumptions</a:t>
            </a:r>
            <a:endParaRPr sz="2400"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Solution to the distribution issues in the short-term - reallocate Retailers to balance out demand and distribution centers’ capacity.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Assumptions:</a:t>
            </a:r>
            <a:endParaRPr dirty="0">
              <a:solidFill>
                <a:schemeClr val="dk1"/>
              </a:solidFill>
            </a:endParaRPr>
          </a:p>
          <a:p>
            <a:pPr marL="580073" indent="-45720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A Retailer can be supplied from one and only one Center</a:t>
            </a:r>
            <a:endParaRPr dirty="0">
              <a:solidFill>
                <a:schemeClr val="dk1"/>
              </a:solidFill>
            </a:endParaRPr>
          </a:p>
          <a:p>
            <a:pPr marL="580073"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A truck visits one Retailer per trip, so to supply it, it has to go there</a:t>
            </a:r>
            <a:endParaRPr lang="sr-Latn-RS"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 lang="sr-Latn-RS" dirty="0">
              <a:solidFill>
                <a:schemeClr val="dk1"/>
              </a:solidFill>
            </a:endParaRPr>
          </a:p>
          <a:p>
            <a:pPr lvl="1" indent="-334327">
              <a:buClr>
                <a:schemeClr val="dk1"/>
              </a:buClr>
              <a:buSzPct val="100000"/>
              <a:buNone/>
            </a:pPr>
            <a:r>
              <a:rPr lang="sr-Latn-RS" i="1" dirty="0">
                <a:solidFill>
                  <a:schemeClr val="dk1"/>
                </a:solidFill>
              </a:rPr>
              <a:t>w = ceiling( demand / truck capacity ) </a:t>
            </a:r>
            <a:r>
              <a:rPr lang="sr-Latn-RS" dirty="0">
                <a:solidFill>
                  <a:schemeClr val="dk1"/>
                </a:solidFill>
              </a:rPr>
              <a:t>times</a:t>
            </a:r>
          </a:p>
          <a:p>
            <a:pPr lvl="1" indent="-334327">
              <a:buClr>
                <a:schemeClr val="dk1"/>
              </a:buClr>
              <a:buSzPct val="100000"/>
              <a:buNone/>
            </a:pPr>
            <a:endParaRPr lang="sr-Latn-RS" dirty="0">
              <a:solidFill>
                <a:schemeClr val="dk1"/>
              </a:solidFill>
            </a:endParaRPr>
          </a:p>
          <a:p>
            <a:pPr lvl="1" indent="-334327">
              <a:buClr>
                <a:schemeClr val="dk1"/>
              </a:buClr>
              <a:buSzPct val="100000"/>
              <a:buNone/>
            </a:pPr>
            <a:r>
              <a:rPr lang="sr-Latn-RS" dirty="0">
                <a:solidFill>
                  <a:schemeClr val="dk1"/>
                </a:solidFill>
              </a:rPr>
              <a:t>(if a Retailer demands 32 pallets, truck with a capacity of 10, will go there 4 times)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The goal is to minimize the distribution costs, while satisfying each Retailer’s demand, and staying within each Center’s capacity.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Reallocation results</a:t>
            </a:r>
            <a:endParaRPr sz="2400" dirty="0"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l="9848" t="17096" r="25780" b="50953"/>
          <a:stretch/>
        </p:blipFill>
        <p:spPr>
          <a:xfrm>
            <a:off x="0" y="2571750"/>
            <a:ext cx="2921096" cy="2571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9"/>
          <p:cNvGrpSpPr/>
          <p:nvPr/>
        </p:nvGrpSpPr>
        <p:grpSpPr>
          <a:xfrm>
            <a:off x="618725" y="2839675"/>
            <a:ext cx="561600" cy="492000"/>
            <a:chOff x="2292275" y="0"/>
            <a:chExt cx="561600" cy="492000"/>
          </a:xfrm>
        </p:grpSpPr>
        <p:sp>
          <p:nvSpPr>
            <p:cNvPr id="97" name="Google Shape;97;p19"/>
            <p:cNvSpPr/>
            <p:nvPr/>
          </p:nvSpPr>
          <p:spPr>
            <a:xfrm>
              <a:off x="2292275" y="0"/>
              <a:ext cx="519000" cy="4920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2292275" y="124175"/>
              <a:ext cx="561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600">
                  <a:solidFill>
                    <a:schemeClr val="dk1"/>
                  </a:solidFill>
                </a:rPr>
                <a:t>rb08 rb46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l="11894" t="26556" b="34799"/>
          <a:stretch/>
        </p:blipFill>
        <p:spPr>
          <a:xfrm>
            <a:off x="2890500" y="2571750"/>
            <a:ext cx="3325074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l="16590" t="57709"/>
          <a:stretch/>
        </p:blipFill>
        <p:spPr>
          <a:xfrm>
            <a:off x="6284562" y="2571750"/>
            <a:ext cx="2859438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609250" y="4146663"/>
            <a:ext cx="337800" cy="3267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125275" y="4205450"/>
            <a:ext cx="337800" cy="3267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291650" y="3535100"/>
            <a:ext cx="337800" cy="326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767875" y="4706025"/>
            <a:ext cx="337800" cy="326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84575" y="4205450"/>
            <a:ext cx="337800" cy="3267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06" name="Google Shape;106;p19"/>
          <p:cNvSpPr txBox="1"/>
          <p:nvPr/>
        </p:nvSpPr>
        <p:spPr>
          <a:xfrm>
            <a:off x="384575" y="4184150"/>
            <a:ext cx="33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dk1"/>
                </a:solidFill>
              </a:rPr>
              <a:t>rb24 rb35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767875" y="4653825"/>
            <a:ext cx="33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6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248600" y="3482900"/>
            <a:ext cx="42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12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084350" y="4153250"/>
            <a:ext cx="46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13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544750" y="4153250"/>
            <a:ext cx="46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1"/>
                </a:solidFill>
              </a:rPr>
              <a:t>rs13 rs25</a:t>
            </a:r>
            <a:endParaRPr sz="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">
                <a:solidFill>
                  <a:schemeClr val="dk1"/>
                </a:solidFill>
              </a:rPr>
              <a:t>rs31 rs49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23125" y="1089875"/>
            <a:ext cx="809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</a:rPr>
              <a:t>Shortage in Vojvodina causes Retailers to shift to other Centers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</a:rPr>
              <a:t>Many Retailers reallocated to Belgrade because it has a large surplus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</a:rPr>
              <a:t>Lots of shuffling around Sumadia due to its central position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sz="1800" dirty="0">
                <a:solidFill>
                  <a:schemeClr val="dk1"/>
                </a:solidFill>
              </a:rPr>
              <a:t>Little disturbance otherwise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585975" y="2796025"/>
            <a:ext cx="379200" cy="3693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6801500" y="3987375"/>
            <a:ext cx="499800" cy="4920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7849475" y="3948450"/>
            <a:ext cx="499800" cy="4920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8176075" y="3303200"/>
            <a:ext cx="337800" cy="338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7585975" y="2826775"/>
            <a:ext cx="151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rw17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155275" y="3318650"/>
            <a:ext cx="96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</a:rPr>
              <a:t>rk29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770600" y="3988725"/>
            <a:ext cx="561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chemeClr val="dk1"/>
                </a:solidFill>
              </a:rPr>
              <a:t>rw08 rw11 rw32 rw35 rw48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805225" y="3949800"/>
            <a:ext cx="588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chemeClr val="dk1"/>
                </a:solidFill>
              </a:rPr>
              <a:t>re04 re09 re38 re41 re59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107350" y="3331675"/>
            <a:ext cx="364200" cy="3642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150625" y="4320650"/>
            <a:ext cx="364200" cy="364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906400" y="3290450"/>
            <a:ext cx="423900" cy="431100"/>
          </a:xfrm>
          <a:prstGeom prst="ellipse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4056950" y="3554000"/>
            <a:ext cx="466800" cy="431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021700" y="3631100"/>
            <a:ext cx="537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dk1"/>
                </a:solidFill>
              </a:rPr>
              <a:t>rv02 rv66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849700" y="3314450"/>
            <a:ext cx="537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dk1"/>
                </a:solidFill>
              </a:rPr>
              <a:t>rs01 rs24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chemeClr val="dk1"/>
                </a:solidFill>
              </a:rPr>
              <a:t>rs33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3099850" y="3329125"/>
            <a:ext cx="37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19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150625" y="4318100"/>
            <a:ext cx="37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16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Optimization results</a:t>
            </a:r>
            <a:endParaRPr sz="2400" dirty="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380" y="1257901"/>
            <a:ext cx="6367473" cy="32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l="27262" t="15033" r="24374" b="25966"/>
          <a:stretch/>
        </p:blipFill>
        <p:spPr>
          <a:xfrm>
            <a:off x="76475" y="1257900"/>
            <a:ext cx="2464826" cy="11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 l="27431" t="21375" r="25026" b="4091"/>
          <a:stretch/>
        </p:blipFill>
        <p:spPr>
          <a:xfrm>
            <a:off x="76475" y="2629075"/>
            <a:ext cx="2415800" cy="1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Data Preparation Steps for Prediction</a:t>
            </a:r>
            <a:endParaRPr sz="2400"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Two missing values were replaced with median values</a:t>
            </a:r>
            <a:endParaRPr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dk1"/>
                </a:solidFill>
              </a:rPr>
              <a:t>Outliers were primarily identified as human errors in data entries and were easily corrected (e.g., 5164 -&gt; 1164)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700" dirty="0"/>
              <a:t>Average Monthly Demand per Region</a:t>
            </a: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50" y="1092900"/>
            <a:ext cx="7785702" cy="3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574</TotalTime>
  <Words>1499</Words>
  <Application>Microsoft Office PowerPoint</Application>
  <PresentationFormat>On-screen Show (16:9)</PresentationFormat>
  <Paragraphs>180</Paragraphs>
  <Slides>22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Lucida Sans Unicode</vt:lpstr>
      <vt:lpstr>Söhne</vt:lpstr>
      <vt:lpstr>Verdana</vt:lpstr>
      <vt:lpstr>Wingdings 2</vt:lpstr>
      <vt:lpstr>Wingdings 3</vt:lpstr>
      <vt:lpstr>Concourse</vt:lpstr>
      <vt:lpstr>Binary Worksheet</vt:lpstr>
      <vt:lpstr>“KiP” distribution optimization</vt:lpstr>
      <vt:lpstr>Table of Contents</vt:lpstr>
      <vt:lpstr>Current distribution setup</vt:lpstr>
      <vt:lpstr>Capacity vs Demand</vt:lpstr>
      <vt:lpstr>Short term problem description and assumptions</vt:lpstr>
      <vt:lpstr>Reallocation results</vt:lpstr>
      <vt:lpstr>Optimization results</vt:lpstr>
      <vt:lpstr>Data Preparation Steps for Prediction</vt:lpstr>
      <vt:lpstr>Average Monthly Demand per Region  </vt:lpstr>
      <vt:lpstr>Prediction</vt:lpstr>
      <vt:lpstr>Long term problem and assumptions</vt:lpstr>
      <vt:lpstr>Reallocation results</vt:lpstr>
      <vt:lpstr>Long term solution </vt:lpstr>
      <vt:lpstr>Conclusion</vt:lpstr>
      <vt:lpstr>Thank you for your attention!</vt:lpstr>
      <vt:lpstr>Additional Information</vt:lpstr>
      <vt:lpstr>Short term Optimization - Mathematical Model</vt:lpstr>
      <vt:lpstr>Short-term Retailer Reallocations</vt:lpstr>
      <vt:lpstr>Prediction</vt:lpstr>
      <vt:lpstr>Long-term Optimization - Mathematical Model</vt:lpstr>
      <vt:lpstr>New Location Choice</vt:lpstr>
      <vt:lpstr>Long-term Retailer Reallocation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“KiP” distribution optimization</dc:title>
  <cp:lastModifiedBy>Мерёжина Настя</cp:lastModifiedBy>
  <cp:revision>16</cp:revision>
  <dcterms:modified xsi:type="dcterms:W3CDTF">2024-03-27T10:12:34Z</dcterms:modified>
</cp:coreProperties>
</file>