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5" r:id="rId6"/>
    <p:sldId id="263" r:id="rId7"/>
    <p:sldId id="257" r:id="rId8"/>
    <p:sldId id="264" r:id="rId9"/>
    <p:sldId id="267" r:id="rId10"/>
    <p:sldId id="266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7"/>
    <a:srgbClr val="2E75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9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-195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2610" y="2635556"/>
            <a:ext cx="619878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86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24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11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  <a:endParaRPr lang="ru-RU" alt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413164" y="410159"/>
            <a:ext cx="7102186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45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21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2746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675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7759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53513"/>
            <a:ext cx="3868340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53513"/>
            <a:ext cx="3887391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748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691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795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7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6189230"/>
            <a:ext cx="2029749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yxl.readthedocs.io/en/stable/" TargetMode="External"/><Relationship Id="rId2" Type="http://schemas.openxmlformats.org/officeDocument/2006/relationships/hyperlink" Target="http://www.python-exce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pandas.pydata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leonov@specialist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google.com/document/d/1iXZA-9sMGXx0LS0-vDgE6Ua5p2yQHyZ8pdOM8DGzYS4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Универсальный формат файлов для обмена данными между </a:t>
            </a:r>
            <a:r>
              <a:rPr lang="ru-RU" dirty="0" err="1" smtClean="0"/>
              <a:t>Python</a:t>
            </a:r>
            <a:r>
              <a:rPr lang="ru-RU" dirty="0" smtClean="0"/>
              <a:t> и популярными табличными приложениями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8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таблиц 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776"/>
            <a:ext cx="2905486" cy="1936990"/>
          </a:xfrm>
          <a:prstGeom prst="rect">
            <a:avLst/>
          </a:prstGeom>
          <a:noFill/>
        </p:spPr>
      </p:pic>
      <p:pic>
        <p:nvPicPr>
          <p:cNvPr id="24580" name="Picture 4" descr="How to create a file in CSV format from Delphi / C++Builder / Lazarus  application? - Fast Reports Inc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6387" y="1776413"/>
            <a:ext cx="1432554" cy="1604962"/>
          </a:xfrm>
          <a:prstGeom prst="rect">
            <a:avLst/>
          </a:prstGeom>
          <a:noFill/>
        </p:spPr>
      </p:pic>
      <p:pic>
        <p:nvPicPr>
          <p:cNvPr id="8" name="Picture 14" descr="Python Syntax | 101 Comput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4387" y="1652293"/>
            <a:ext cx="1625600" cy="1881481"/>
          </a:xfrm>
          <a:prstGeom prst="rect">
            <a:avLst/>
          </a:prstGeom>
          <a:noFill/>
        </p:spPr>
      </p:pic>
      <p:pic>
        <p:nvPicPr>
          <p:cNvPr id="10" name="Picture 4" descr="How to create a file in CSV format from Delphi / C++Builder / Lazarus  application? - Fast Reports Inc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337" y="4110038"/>
            <a:ext cx="1432554" cy="1604962"/>
          </a:xfrm>
          <a:prstGeom prst="rect">
            <a:avLst/>
          </a:prstGeom>
          <a:noFill/>
        </p:spPr>
      </p:pic>
      <p:pic>
        <p:nvPicPr>
          <p:cNvPr id="11" name="Picture 14" descr="Python Syntax | 101 Comput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562" y="3762375"/>
            <a:ext cx="1695298" cy="1962150"/>
          </a:xfrm>
          <a:prstGeom prst="rect">
            <a:avLst/>
          </a:prstGeom>
          <a:noFill/>
        </p:spPr>
      </p:pic>
      <p:sp>
        <p:nvSpPr>
          <p:cNvPr id="12" name="Стрелка вправо 11"/>
          <p:cNvSpPr/>
          <p:nvPr/>
        </p:nvSpPr>
        <p:spPr>
          <a:xfrm>
            <a:off x="2372086" y="2562226"/>
            <a:ext cx="12382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105276"/>
            <a:ext cx="2905486" cy="193699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333986" y="1962150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Сохранить</a:t>
            </a:r>
          </a:p>
          <a:p>
            <a:r>
              <a:rPr lang="ru-RU" dirty="0" smtClean="0"/>
              <a:t>как -</a:t>
            </a:r>
            <a:r>
              <a:rPr lang="en-US" dirty="0" smtClean="0"/>
              <a:t>&gt;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5372461" y="2562226"/>
            <a:ext cx="12382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361" y="196215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</a:p>
          <a:p>
            <a:r>
              <a:rPr lang="en-US" dirty="0" err="1" smtClean="0"/>
              <a:t>readlines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2381611" y="4895851"/>
            <a:ext cx="12382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05786" y="4219575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-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из текста</a:t>
            </a:r>
            <a:endParaRPr lang="en-US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381986" y="4895851"/>
            <a:ext cx="12382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33986" y="418147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</a:p>
          <a:p>
            <a:r>
              <a:rPr lang="en-US" dirty="0" err="1" smtClean="0"/>
              <a:t>writelines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с </a:t>
            </a:r>
            <a:r>
              <a:rPr lang="en-US" dirty="0" err="1" smtClean="0"/>
              <a:t>csv</a:t>
            </a:r>
            <a:r>
              <a:rPr lang="ru-RU" dirty="0" smtClean="0"/>
              <a:t> в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обычный текст, так что достаточно базовых функций по работе в файлами (</a:t>
            </a:r>
            <a:r>
              <a:rPr lang="en-US" dirty="0" smtClean="0"/>
              <a:t>open(), </a:t>
            </a:r>
            <a:r>
              <a:rPr lang="en-US" dirty="0" err="1" smtClean="0"/>
              <a:t>io.read</a:t>
            </a:r>
            <a:r>
              <a:rPr lang="en-US" dirty="0" smtClean="0"/>
              <a:t>(), </a:t>
            </a:r>
            <a:r>
              <a:rPr lang="en-US" dirty="0" err="1" smtClean="0"/>
              <a:t>io.write</a:t>
            </a:r>
            <a:r>
              <a:rPr lang="en-US" dirty="0" smtClean="0"/>
              <a:t>(), …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строками (</a:t>
            </a:r>
            <a:r>
              <a:rPr lang="en-US" dirty="0" err="1" smtClean="0"/>
              <a:t>str.split</a:t>
            </a:r>
            <a:r>
              <a:rPr lang="en-US" dirty="0" smtClean="0"/>
              <a:t>(), </a:t>
            </a:r>
            <a:r>
              <a:rPr lang="en-US" dirty="0" err="1" smtClean="0"/>
              <a:t>str.replace</a:t>
            </a:r>
            <a:r>
              <a:rPr lang="en-US" dirty="0" smtClean="0"/>
              <a:t>(), …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Есть встроенный модуль </a:t>
            </a:r>
            <a:r>
              <a:rPr lang="en-US" dirty="0" err="1" smtClean="0">
                <a:hlinkClick r:id="rId2"/>
              </a:rPr>
              <a:t>csv</a:t>
            </a:r>
            <a:r>
              <a:rPr lang="en-US" dirty="0" smtClean="0"/>
              <a:t>, </a:t>
            </a:r>
            <a:r>
              <a:rPr lang="ru-RU" dirty="0" smtClean="0"/>
              <a:t>немного упрощает работу</a:t>
            </a:r>
          </a:p>
          <a:p>
            <a:r>
              <a:rPr lang="ru-RU" dirty="0" smtClean="0"/>
              <a:t>В продвинутых библиотеках вроде </a:t>
            </a:r>
            <a:r>
              <a:rPr lang="en-US" dirty="0" smtClean="0"/>
              <a:t>Pandas </a:t>
            </a:r>
            <a:r>
              <a:rPr lang="ru-RU" dirty="0" smtClean="0"/>
              <a:t>тоже бывает поддержка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ли работать с </a:t>
            </a:r>
            <a:r>
              <a:rPr lang="en-US" dirty="0" smtClean="0"/>
              <a:t>Excel </a:t>
            </a:r>
            <a:r>
              <a:rPr lang="ru-RU" dirty="0" smtClean="0"/>
              <a:t>напрямую?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Можно, включая форматы </a:t>
            </a:r>
            <a:r>
              <a:rPr lang="en-US" dirty="0" smtClean="0"/>
              <a:t>XLS, XLS, ODT</a:t>
            </a:r>
            <a:endParaRPr lang="ru-RU" dirty="0" smtClean="0"/>
          </a:p>
          <a:p>
            <a:r>
              <a:rPr lang="ru-RU" dirty="0" smtClean="0"/>
              <a:t>Список библиотек: </a:t>
            </a:r>
            <a:r>
              <a:rPr lang="ru-RU" dirty="0" smtClean="0">
                <a:hlinkClick r:id="rId2"/>
              </a:rPr>
              <a:t>здесь</a:t>
            </a:r>
            <a:endParaRPr lang="ru-RU" dirty="0" smtClean="0"/>
          </a:p>
          <a:p>
            <a:r>
              <a:rPr lang="ru-RU" dirty="0" smtClean="0"/>
              <a:t>Одна из самых хороших библиотек – </a:t>
            </a:r>
            <a:r>
              <a:rPr lang="en-US" dirty="0" err="1" smtClean="0">
                <a:hlinkClick r:id="rId3"/>
              </a:rPr>
              <a:t>openpyxl</a:t>
            </a:r>
            <a:endParaRPr lang="en-US" dirty="0" smtClean="0"/>
          </a:p>
          <a:p>
            <a:r>
              <a:rPr lang="ru-RU" dirty="0" smtClean="0"/>
              <a:t>Также поддерживается в библиотеке </a:t>
            </a:r>
            <a:r>
              <a:rPr lang="en-US" dirty="0" smtClean="0">
                <a:hlinkClick r:id="rId4"/>
              </a:rPr>
              <a:t>Pandas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5602" name="Picture 2" descr="openpyxl Reviews 2021: Details, Pricing, &amp; Features | G2"/>
          <p:cNvPicPr>
            <a:picLocks noChangeAspect="1" noChangeArrowheads="1"/>
          </p:cNvPicPr>
          <p:nvPr/>
        </p:nvPicPr>
        <p:blipFill>
          <a:blip r:embed="rId5"/>
          <a:srcRect l="32445" t="41587" r="33222" b="43175"/>
          <a:stretch>
            <a:fillRect/>
          </a:stretch>
        </p:blipFill>
        <p:spPr bwMode="auto">
          <a:xfrm>
            <a:off x="2752725" y="4543425"/>
            <a:ext cx="3311128" cy="77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2104" y="824089"/>
            <a:ext cx="6353852" cy="25002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/>
              <a:t>Леонов Даниил Игоревич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/>
              <a:t>Окончил МГТУ им. </a:t>
            </a:r>
            <a:r>
              <a:rPr lang="ru-RU" dirty="0" err="1"/>
              <a:t>Н.Э.Баумана</a:t>
            </a:r>
            <a:r>
              <a:rPr lang="ru-RU" dirty="0"/>
              <a:t> по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/>
              <a:t>специальности «Радиоэлектронные системы»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/>
              <a:t>Выпускник курса по программированию ЦКО Специалист 2004 года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/>
              <a:t>Программирую на </a:t>
            </a:r>
            <a:r>
              <a:rPr lang="en-US" dirty="0"/>
              <a:t>Python </a:t>
            </a:r>
            <a:r>
              <a:rPr lang="ru-RU" dirty="0"/>
              <a:t>больше 10 лет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PCAP – Certified Associate in Python Programming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 descr="C:\Users\daleo\Documents\2019 CV\Job_0938.jpg"/>
          <p:cNvPicPr>
            <a:picLocks noChangeAspect="1" noChangeArrowheads="1"/>
          </p:cNvPicPr>
          <p:nvPr/>
        </p:nvPicPr>
        <p:blipFill>
          <a:blip r:embed="rId2"/>
          <a:srcRect l="8499" t="8499" r="9727" b="9727"/>
          <a:stretch>
            <a:fillRect/>
          </a:stretch>
        </p:blipFill>
        <p:spPr bwMode="auto">
          <a:xfrm>
            <a:off x="504204" y="1128253"/>
            <a:ext cx="1948233" cy="1948233"/>
          </a:xfrm>
          <a:prstGeom prst="rect">
            <a:avLst/>
          </a:prstGeom>
          <a:noFill/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84560" y="3213219"/>
            <a:ext cx="8203961" cy="292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Использовал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ru-RU" sz="20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 математического моделирования до управления механикой и роботами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настоящее время разрабатываю софт для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аудиоинженеров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использую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моделирования обработки сигналов в связке с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Веду спецкурс по созданию новых продуктов в магистратуре «Инновационный менеджмент» в МГУ им. М. В. Ломоносова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Обо мне</a:t>
            </a:r>
            <a:endParaRPr lang="en-US" sz="2800" dirty="0"/>
          </a:p>
        </p:txBody>
      </p:sp>
      <p:pic>
        <p:nvPicPr>
          <p:cNvPr id="2" name="Picture 2" descr="PCAP badge">
            <a:extLst>
              <a:ext uri="{FF2B5EF4-FFF2-40B4-BE49-F238E27FC236}">
                <a16:creationId xmlns:a16="http://schemas.microsoft.com/office/drawing/2014/main" xmlns="" id="{0265D957-3734-40AC-8399-5CB74E3C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7142" y="102743"/>
            <a:ext cx="1442654" cy="14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71825" y="5800725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daleonov@specialist.ru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0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познакомимся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работаем?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актуальной версии</a:t>
            </a:r>
          </a:p>
          <a:p>
            <a:r>
              <a:rPr lang="en-US" dirty="0">
                <a:hlinkClick r:id="rId2"/>
              </a:rPr>
              <a:t>https://www.python.org/downloads/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Picture 10" descr="C:\Users\daleo\Documents\ЦКО Специалист\PythonTier1\img\python-logo-master-v3-TM-flatten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7" y="3294771"/>
            <a:ext cx="5982505" cy="2020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609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работаем?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ru-RU" dirty="0" smtClean="0"/>
              <a:t>любой версии</a:t>
            </a:r>
            <a:endParaRPr lang="ru-RU" dirty="0" smtClean="0"/>
          </a:p>
          <a:p>
            <a:r>
              <a:rPr lang="ru-RU" dirty="0" smtClean="0"/>
              <a:t>либо аналоги, открывающие </a:t>
            </a:r>
            <a:r>
              <a:rPr lang="ru-RU" dirty="0" smtClean="0"/>
              <a:t>файлы </a:t>
            </a:r>
            <a:r>
              <a:rPr lang="en-US" dirty="0" smtClean="0"/>
              <a:t>XLSX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568" y="2541270"/>
            <a:ext cx="5715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60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чем работаем?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ru-RU" dirty="0"/>
              <a:t>Среда разработки, которой удобно пользоваться в прикладных задачах, связанных с обработкой данных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jupyter.org/install</a:t>
            </a:r>
            <a:endParaRPr lang="ru-RU" dirty="0" smtClean="0"/>
          </a:p>
          <a:p>
            <a:r>
              <a:rPr lang="ru-RU" dirty="0" smtClean="0"/>
              <a:t>Можно продолжать работать в любой другой среде разработки вместо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3554" name="AutoShape 2" descr="jupy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6" name="Picture 4" descr="File:Jupyter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3189" y="3736736"/>
            <a:ext cx="2410123" cy="2792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387731" cy="4351338"/>
          </a:xfrm>
        </p:spPr>
        <p:txBody>
          <a:bodyPr/>
          <a:lstStyle/>
          <a:p>
            <a:r>
              <a:rPr lang="ru-RU" dirty="0" smtClean="0"/>
              <a:t>Методичка к этому курсу на </a:t>
            </a:r>
            <a:r>
              <a:rPr lang="en-US" dirty="0" smtClean="0"/>
              <a:t>Google Docs (</a:t>
            </a:r>
            <a:r>
              <a:rPr lang="ru-RU" dirty="0" smtClean="0"/>
              <a:t>можно скачать в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epub</a:t>
            </a:r>
            <a:r>
              <a:rPr lang="en-US" dirty="0" smtClean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docs.google.com/document/d/1iXZA-9sMGXx0LS0-vDgE6Ua5p2yQHyZ8pdOM8DGzYS4/edit?usp=sharing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5758" y="999858"/>
            <a:ext cx="3605253" cy="46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36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таблиц 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93" y="3960495"/>
            <a:ext cx="2360295" cy="1573530"/>
          </a:xfrm>
          <a:prstGeom prst="rect">
            <a:avLst/>
          </a:prstGeom>
          <a:noFill/>
        </p:spPr>
      </p:pic>
      <p:pic>
        <p:nvPicPr>
          <p:cNvPr id="3078" name="Picture 6" descr="Купить ГРАНД-Смета - цена лицензии со скидкой | ИЕСофт"/>
          <p:cNvPicPr>
            <a:picLocks noChangeAspect="1" noChangeArrowheads="1"/>
          </p:cNvPicPr>
          <p:nvPr/>
        </p:nvPicPr>
        <p:blipFill>
          <a:blip r:embed="rId3"/>
          <a:srcRect l="17902" t="12376" r="19374" b="10891"/>
          <a:stretch>
            <a:fillRect/>
          </a:stretch>
        </p:blipFill>
        <p:spPr bwMode="auto">
          <a:xfrm>
            <a:off x="2047875" y="2095500"/>
            <a:ext cx="1062437" cy="1076325"/>
          </a:xfrm>
          <a:prstGeom prst="rect">
            <a:avLst/>
          </a:prstGeom>
          <a:noFill/>
        </p:spPr>
      </p:pic>
      <p:pic>
        <p:nvPicPr>
          <p:cNvPr id="3074" name="Picture 2" descr="File:SPS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73375"/>
            <a:ext cx="1193799" cy="1193799"/>
          </a:xfrm>
          <a:prstGeom prst="rect">
            <a:avLst/>
          </a:prstGeom>
          <a:noFill/>
        </p:spPr>
      </p:pic>
      <p:pic>
        <p:nvPicPr>
          <p:cNvPr id="3080" name="Picture 8" descr="Файл:SAP-Logo.svg — Википедия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9974" y="4888839"/>
            <a:ext cx="1572426" cy="778535"/>
          </a:xfrm>
          <a:prstGeom prst="rect">
            <a:avLst/>
          </a:prstGeom>
          <a:noFill/>
        </p:spPr>
      </p:pic>
      <p:pic>
        <p:nvPicPr>
          <p:cNvPr id="3076" name="Picture 4" descr="Рекламные материалы фирмы 1С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8775" y="2524125"/>
            <a:ext cx="1428750" cy="1114425"/>
          </a:xfrm>
          <a:prstGeom prst="rect">
            <a:avLst/>
          </a:prstGeom>
          <a:noFill/>
        </p:spPr>
      </p:pic>
      <p:pic>
        <p:nvPicPr>
          <p:cNvPr id="3084" name="Picture 12" descr="OpenOffice Calc — Википедия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2650" y="3546475"/>
            <a:ext cx="1292225" cy="1292225"/>
          </a:xfrm>
          <a:prstGeom prst="rect">
            <a:avLst/>
          </a:prstGeom>
          <a:noFill/>
        </p:spPr>
      </p:pic>
      <p:pic>
        <p:nvPicPr>
          <p:cNvPr id="3086" name="Picture 14" descr="Python Syntax | 101 Computi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6375" y="2657475"/>
            <a:ext cx="1695298" cy="1962150"/>
          </a:xfrm>
          <a:prstGeom prst="rect">
            <a:avLst/>
          </a:prstGeom>
          <a:noFill/>
        </p:spPr>
      </p:pic>
      <p:sp>
        <p:nvSpPr>
          <p:cNvPr id="13" name="Двойная стрелка влево/вправо 12"/>
          <p:cNvSpPr/>
          <p:nvPr/>
        </p:nvSpPr>
        <p:spPr>
          <a:xfrm>
            <a:off x="4886325" y="3600450"/>
            <a:ext cx="1504950" cy="361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86350" y="2876550"/>
            <a:ext cx="112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2"/>
                </a:solidFill>
              </a:rPr>
              <a:t>???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таблиц 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CSV, comma separated values</a:t>
            </a:r>
          </a:p>
          <a:p>
            <a:r>
              <a:rPr lang="ru-RU" dirty="0" smtClean="0"/>
              <a:t>Универсальный формат для таблиц</a:t>
            </a:r>
          </a:p>
          <a:p>
            <a:r>
              <a:rPr lang="ru-RU" dirty="0" smtClean="0"/>
              <a:t>Просто текст, в определённом формате</a:t>
            </a:r>
          </a:p>
          <a:p>
            <a:r>
              <a:rPr lang="ru-RU" dirty="0" smtClean="0"/>
              <a:t>Умеют импортировать/экспортировать практически все программы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14450" y="3971925"/>
            <a:ext cx="653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No,District,State,Literacy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1, Thane, Maharashtra, 84.53</a:t>
            </a:r>
          </a:p>
          <a:p>
            <a:r>
              <a:rPr lang="en-US" dirty="0" smtClean="0">
                <a:latin typeface="Consolas" pitchFamily="49" charset="0"/>
              </a:rPr>
              <a:t>2, North Twenty Four </a:t>
            </a:r>
            <a:r>
              <a:rPr lang="en-US" dirty="0" err="1" smtClean="0">
                <a:latin typeface="Consolas" pitchFamily="49" charset="0"/>
              </a:rPr>
              <a:t>Parganas</a:t>
            </a:r>
            <a:r>
              <a:rPr lang="en-US" dirty="0" smtClean="0">
                <a:latin typeface="Consolas" pitchFamily="49" charset="0"/>
              </a:rPr>
              <a:t>, West Bengal, 84.06</a:t>
            </a:r>
          </a:p>
          <a:p>
            <a:r>
              <a:rPr lang="en-US" dirty="0" smtClean="0">
                <a:latin typeface="Consolas" pitchFamily="49" charset="0"/>
              </a:rPr>
              <a:t>3, Bangalore, Karnataka, 87.67</a:t>
            </a:r>
          </a:p>
          <a:p>
            <a:r>
              <a:rPr lang="en-US" dirty="0" smtClean="0">
                <a:latin typeface="Consolas" pitchFamily="49" charset="0"/>
              </a:rPr>
              <a:t>4, </a:t>
            </a:r>
            <a:r>
              <a:rPr lang="en-US" dirty="0" err="1" smtClean="0">
                <a:latin typeface="Consolas" pitchFamily="49" charset="0"/>
              </a:rPr>
              <a:t>Pune</a:t>
            </a:r>
            <a:r>
              <a:rPr lang="en-US" dirty="0" smtClean="0">
                <a:latin typeface="Consolas" pitchFamily="49" charset="0"/>
              </a:rPr>
              <a:t>, Maharashtra, 86.15</a:t>
            </a:r>
          </a:p>
          <a:p>
            <a:r>
              <a:rPr lang="en-US" dirty="0" smtClean="0">
                <a:latin typeface="Consolas" pitchFamily="49" charset="0"/>
              </a:rPr>
              <a:t>5, Mumbai Suburban, Maharashtra, 89.91</a:t>
            </a:r>
          </a:p>
          <a:p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Шаблон специалиста (без слайдов).potx" id="{EEA6CBE0-5BEA-473D-B54D-403E495B247F}" vid="{3DCA0052-605D-40A0-8378-5EB23E0C97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 без слайдов</Template>
  <TotalTime>129</TotalTime>
  <Words>376</Words>
  <Application>Microsoft Office PowerPoint</Application>
  <PresentationFormat>Экран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Модуль 1</vt:lpstr>
      <vt:lpstr>Обо мне</vt:lpstr>
      <vt:lpstr>Давайте познакомимся</vt:lpstr>
      <vt:lpstr>С чем работаем?</vt:lpstr>
      <vt:lpstr>С чем работаем?</vt:lpstr>
      <vt:lpstr>В чем работаем?</vt:lpstr>
      <vt:lpstr>Что почитать?</vt:lpstr>
      <vt:lpstr>Интеграция таблиц с Python</vt:lpstr>
      <vt:lpstr>Интеграция таблиц с Python</vt:lpstr>
      <vt:lpstr>Интеграция таблиц с Python</vt:lpstr>
      <vt:lpstr>Как работать с csv в Python?</vt:lpstr>
      <vt:lpstr>Можно ли работать с Excel напрямую?</vt:lpstr>
      <vt:lpstr>Слайд 13</vt:lpstr>
    </vt:vector>
  </TitlesOfParts>
  <Company>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Daniel Leonov</cp:lastModifiedBy>
  <cp:revision>12</cp:revision>
  <dcterms:created xsi:type="dcterms:W3CDTF">2017-02-14T08:51:25Z</dcterms:created>
  <dcterms:modified xsi:type="dcterms:W3CDTF">2021-02-28T18:53:24Z</dcterms:modified>
</cp:coreProperties>
</file>