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7" r:id="rId4"/>
    <p:sldId id="259" r:id="rId5"/>
    <p:sldId id="260" r:id="rId6"/>
    <p:sldId id="265" r:id="rId7"/>
    <p:sldId id="264" r:id="rId8"/>
    <p:sldId id="262" r:id="rId9"/>
    <p:sldId id="27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9D"/>
    <a:srgbClr val="01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7826" autoAdjust="0"/>
  </p:normalViewPr>
  <p:slideViewPr>
    <p:cSldViewPr snapToGrid="0">
      <p:cViewPr varScale="1">
        <p:scale>
          <a:sx n="76" d="100"/>
          <a:sy n="76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7109D-A164-48F8-9037-2AFDD5FB94EB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8F853-67C9-4B84-A81F-4EB6236CC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2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this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F853-67C9-4B84-A81F-4EB6236CC1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180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</a:t>
            </a:r>
            <a:r>
              <a:rPr lang="en-US" dirty="0" err="1"/>
              <a:t>Xs</a:t>
            </a:r>
            <a:r>
              <a:rPr lang="en-US" dirty="0"/>
              <a:t> as variables to predict the move type like by people base on the rating (linear regression)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what if we don’t know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&amp;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what can we do</a:t>
                </a:r>
                <a:r>
                  <a:rPr lang="en-US" baseline="0" dirty="0"/>
                  <a:t> (we know that they are linearly related with the rating)?</a:t>
                </a:r>
              </a:p>
              <a:p>
                <a:r>
                  <a:rPr lang="en-GB" dirty="0"/>
                  <a:t>Draw the linear regression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equation using the given thetas for each person.</a:t>
                </a:r>
                <a:r>
                  <a:rPr lang="en-GB" baseline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what if we don’t know the </a:t>
                </a:r>
                <a:r>
                  <a:rPr lang="en-GB" b="0" i="0">
                    <a:latin typeface="Cambria Math" panose="02040503050406030204" pitchFamily="18" charset="0"/>
                  </a:rPr>
                  <a:t>𝑥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GB" b="0" i="0">
                    <a:latin typeface="Cambria Math" panose="02040503050406030204" pitchFamily="18" charset="0"/>
                  </a:rPr>
                  <a:t>1  &amp;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GB" b="0" i="0">
                    <a:latin typeface="Cambria Math" panose="02040503050406030204" pitchFamily="18" charset="0"/>
                  </a:rPr>
                  <a:t> 𝑥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en-GB" b="0" i="0">
                    <a:latin typeface="Cambria Math" panose="02040503050406030204" pitchFamily="18" charset="0"/>
                  </a:rPr>
                  <a:t>1</a:t>
                </a:r>
                <a:r>
                  <a:rPr lang="en-US" dirty="0"/>
                  <a:t> what can we do</a:t>
                </a:r>
                <a:r>
                  <a:rPr lang="en-US" baseline="0" dirty="0"/>
                  <a:t> (we know that they are linearly related with the rating)?</a:t>
                </a:r>
              </a:p>
              <a:p>
                <a:r>
                  <a:rPr lang="en-GB" dirty="0"/>
                  <a:t>Draw the linear regression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𝜃^</a:t>
                </a:r>
                <a:r>
                  <a:rPr lang="en-GB" b="0" i="0">
                    <a:latin typeface="Cambria Math" panose="02040503050406030204" pitchFamily="18" charset="0"/>
                  </a:rPr>
                  <a:t>𝑇 𝑥</a:t>
                </a:r>
                <a:r>
                  <a:rPr lang="en-GB" dirty="0"/>
                  <a:t> equation using the given thetas for each person.</a:t>
                </a:r>
                <a:r>
                  <a:rPr lang="en-GB" baseline="0" dirty="0"/>
                  <a:t>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that we predict the thetas then the </a:t>
            </a:r>
            <a:r>
              <a:rPr lang="en-GB" dirty="0" err="1"/>
              <a:t>Xs</a:t>
            </a:r>
            <a:r>
              <a:rPr lang="en-GB" dirty="0"/>
              <a:t> and the thetas then the </a:t>
            </a:r>
            <a:r>
              <a:rPr lang="en-GB" dirty="0" err="1"/>
              <a:t>Xs</a:t>
            </a:r>
            <a:r>
              <a:rPr lang="en-GB" dirty="0"/>
              <a:t> , as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F853-67C9-4B84-A81F-4EB6236CC14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7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circles around the data like normal curve, and write the probabilities of the point (x) be in side the circles if it is grater than some threshold (density estimation).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F853-67C9-4B84-A81F-4EB6236CC1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3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normal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5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the equation of the distribution.</a:t>
            </a:r>
          </a:p>
          <a:p>
            <a:r>
              <a:rPr lang="en-GB" dirty="0"/>
              <a:t>Explain the change in parameters and the corresponding in the graph.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F853-67C9-4B84-A81F-4EB6236CC1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8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Speak about different evaluation metrics and explain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F853-67C9-4B84-A81F-4EB6236CC1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9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Draw some values to the rating of each move and some are missing, and ask the question how can we predict the missing value?</a:t>
                </a:r>
              </a:p>
              <a:p>
                <a:r>
                  <a:rPr lang="en-GB" dirty="0"/>
                  <a:t>( data </a:t>
                </a:r>
                <a:r>
                  <a:rPr lang="en-GB" dirty="0" err="1"/>
                  <a:t>mgalling</a:t>
                </a:r>
                <a:r>
                  <a:rPr lang="en-GB" dirty="0"/>
                  <a:t> , linear regression,… etc.)</a:t>
                </a:r>
              </a:p>
              <a:p>
                <a:r>
                  <a:rPr lang="en-GB" dirty="0"/>
                  <a:t>Draw the linear regression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equation.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Draw some values to the rating of each move and some are missing, and ask the question how can we predict the missing value?</a:t>
                </a:r>
              </a:p>
              <a:p>
                <a:r>
                  <a:rPr lang="en-GB" dirty="0"/>
                  <a:t>( data </a:t>
                </a:r>
                <a:r>
                  <a:rPr lang="en-GB" dirty="0" err="1"/>
                  <a:t>mgalling</a:t>
                </a:r>
                <a:r>
                  <a:rPr lang="en-GB" dirty="0"/>
                  <a:t> , linear regression,… etc.)</a:t>
                </a:r>
              </a:p>
              <a:p>
                <a:r>
                  <a:rPr lang="en-GB" dirty="0"/>
                  <a:t>Draw the linear regression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𝜃^</a:t>
                </a:r>
                <a:r>
                  <a:rPr lang="en-GB" b="0" i="0">
                    <a:latin typeface="Cambria Math" panose="02040503050406030204" pitchFamily="18" charset="0"/>
                  </a:rPr>
                  <a:t>𝑇 𝑥</a:t>
                </a:r>
                <a:r>
                  <a:rPr lang="en-GB" dirty="0"/>
                  <a:t> equation.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F853-67C9-4B84-A81F-4EB6236CC1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1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to learn draw linear regression cost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F853-67C9-4B84-A81F-4EB6236CC14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62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6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8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4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0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6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0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95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5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9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A0EB-5A1D-405D-849B-00E3F1A860DF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DA57-14D7-4D65-B35F-6F0015658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tags" Target="../tags/tag35.xml"/><Relationship Id="rId16" Type="http://schemas.openxmlformats.org/officeDocument/2006/relationships/image" Target="../media/image46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38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53.png"/><Relationship Id="rId3" Type="http://schemas.openxmlformats.org/officeDocument/2006/relationships/tags" Target="../tags/tag45.xml"/><Relationship Id="rId21" Type="http://schemas.openxmlformats.org/officeDocument/2006/relationships/image" Target="../media/image46.png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slideLayout" Target="../slideLayouts/slideLayout12.xml"/><Relationship Id="rId25" Type="http://schemas.openxmlformats.org/officeDocument/2006/relationships/image" Target="../media/image52.png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image" Target="../media/image45.png"/><Relationship Id="rId29" Type="http://schemas.openxmlformats.org/officeDocument/2006/relationships/image" Target="../media/image56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image" Target="../media/image51.png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tags" Target="../tags/tag52.xml"/><Relationship Id="rId19" Type="http://schemas.openxmlformats.org/officeDocument/2006/relationships/image" Target="../media/image47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61.xml"/><Relationship Id="rId7" Type="http://schemas.openxmlformats.org/officeDocument/2006/relationships/image" Target="../media/image53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9.png"/><Relationship Id="rId5" Type="http://schemas.openxmlformats.org/officeDocument/2006/relationships/tags" Target="../tags/tag63.xml"/><Relationship Id="rId10" Type="http://schemas.openxmlformats.org/officeDocument/2006/relationships/image" Target="../media/image58.png"/><Relationship Id="rId4" Type="http://schemas.openxmlformats.org/officeDocument/2006/relationships/tags" Target="../tags/tag62.xml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59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1.xml"/><Relationship Id="rId7" Type="http://schemas.openxmlformats.org/officeDocument/2006/relationships/image" Target="../media/image3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7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66.png"/><Relationship Id="rId5" Type="http://schemas.openxmlformats.org/officeDocument/2006/relationships/tags" Target="../tags/tag76.xml"/><Relationship Id="rId10" Type="http://schemas.openxmlformats.org/officeDocument/2006/relationships/image" Target="../media/image65.png"/><Relationship Id="rId4" Type="http://schemas.openxmlformats.org/officeDocument/2006/relationships/tags" Target="../tags/tag75.xml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80.xml"/><Relationship Id="rId7" Type="http://schemas.openxmlformats.org/officeDocument/2006/relationships/image" Target="../media/image63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70.png"/><Relationship Id="rId3" Type="http://schemas.openxmlformats.org/officeDocument/2006/relationships/tags" Target="../tags/tag84.xml"/><Relationship Id="rId21" Type="http://schemas.openxmlformats.org/officeDocument/2006/relationships/image" Target="../media/image66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image" Target="../media/image69.png"/><Relationship Id="rId2" Type="http://schemas.openxmlformats.org/officeDocument/2006/relationships/tags" Target="../tags/tag83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67.png"/><Relationship Id="rId10" Type="http://schemas.openxmlformats.org/officeDocument/2006/relationships/tags" Target="../tags/tag91.xml"/><Relationship Id="rId19" Type="http://schemas.openxmlformats.org/officeDocument/2006/relationships/image" Target="../media/image71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76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75.png"/><Relationship Id="rId17" Type="http://schemas.openxmlformats.org/officeDocument/2006/relationships/image" Target="../media/image79.png"/><Relationship Id="rId2" Type="http://schemas.openxmlformats.org/officeDocument/2006/relationships/tags" Target="../tags/tag95.xml"/><Relationship Id="rId16" Type="http://schemas.openxmlformats.org/officeDocument/2006/relationships/image" Target="../media/image5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74.png"/><Relationship Id="rId5" Type="http://schemas.openxmlformats.org/officeDocument/2006/relationships/tags" Target="../tags/tag98.xml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tags" Target="../tags/tag9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png"/><Relationship Id="rId18" Type="http://schemas.openxmlformats.org/officeDocument/2006/relationships/image" Target="../media/image11.jpg"/><Relationship Id="rId3" Type="http://schemas.openxmlformats.org/officeDocument/2006/relationships/tags" Target="../tags/tag5.xml"/><Relationship Id="rId21" Type="http://schemas.openxmlformats.org/officeDocument/2006/relationships/image" Target="../media/image14.png"/><Relationship Id="rId7" Type="http://schemas.openxmlformats.org/officeDocument/2006/relationships/tags" Target="../tags/tag9.xml"/><Relationship Id="rId12" Type="http://schemas.openxmlformats.org/officeDocument/2006/relationships/image" Target="../media/image5.png"/><Relationship Id="rId17" Type="http://schemas.openxmlformats.org/officeDocument/2006/relationships/image" Target="../media/image10.jpg"/><Relationship Id="rId2" Type="http://schemas.openxmlformats.org/officeDocument/2006/relationships/tags" Target="../tags/tag4.xml"/><Relationship Id="rId16" Type="http://schemas.openxmlformats.org/officeDocument/2006/relationships/image" Target="../media/image9.jpg"/><Relationship Id="rId20" Type="http://schemas.openxmlformats.org/officeDocument/2006/relationships/image" Target="../media/image1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7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2.jp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13.xml"/><Relationship Id="rId16" Type="http://schemas.openxmlformats.org/officeDocument/2006/relationships/image" Target="../media/image22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7.png"/><Relationship Id="rId5" Type="http://schemas.openxmlformats.org/officeDocument/2006/relationships/tags" Target="../tags/tag16.xml"/><Relationship Id="rId15" Type="http://schemas.openxmlformats.org/officeDocument/2006/relationships/image" Target="../media/image21.png"/><Relationship Id="rId10" Type="http://schemas.openxmlformats.org/officeDocument/2006/relationships/notesSlide" Target="../notesSlides/notesSlide4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7.png"/><Relationship Id="rId18" Type="http://schemas.openxmlformats.org/officeDocument/2006/relationships/image" Target="../media/image32.jpeg"/><Relationship Id="rId3" Type="http://schemas.openxmlformats.org/officeDocument/2006/relationships/tags" Target="../tags/tag22.xml"/><Relationship Id="rId21" Type="http://schemas.openxmlformats.org/officeDocument/2006/relationships/image" Target="../media/image35.png"/><Relationship Id="rId7" Type="http://schemas.openxmlformats.org/officeDocument/2006/relationships/tags" Target="../tags/tag26.xml"/><Relationship Id="rId12" Type="http://schemas.openxmlformats.org/officeDocument/2006/relationships/image" Target="../media/image22.png"/><Relationship Id="rId17" Type="http://schemas.openxmlformats.org/officeDocument/2006/relationships/image" Target="../media/image31.jpeg"/><Relationship Id="rId2" Type="http://schemas.openxmlformats.org/officeDocument/2006/relationships/tags" Target="../tags/tag21.xml"/><Relationship Id="rId16" Type="http://schemas.openxmlformats.org/officeDocument/2006/relationships/image" Target="../media/image30.jpeg"/><Relationship Id="rId20" Type="http://schemas.openxmlformats.org/officeDocument/2006/relationships/image" Target="../media/image34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6.png"/><Relationship Id="rId5" Type="http://schemas.openxmlformats.org/officeDocument/2006/relationships/tags" Target="../tags/tag24.xml"/><Relationship Id="rId15" Type="http://schemas.openxmlformats.org/officeDocument/2006/relationships/image" Target="../media/image29.jpeg"/><Relationship Id="rId10" Type="http://schemas.openxmlformats.org/officeDocument/2006/relationships/image" Target="../media/image25.png"/><Relationship Id="rId19" Type="http://schemas.openxmlformats.org/officeDocument/2006/relationships/image" Target="../media/image33.jpeg"/><Relationship Id="rId4" Type="http://schemas.openxmlformats.org/officeDocument/2006/relationships/tags" Target="../tags/tag23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28.jpeg"/><Relationship Id="rId2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3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8.png"/><Relationship Id="rId5" Type="http://schemas.openxmlformats.org/officeDocument/2006/relationships/tags" Target="../tags/tag31.xml"/><Relationship Id="rId10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72" y="5064369"/>
            <a:ext cx="11719728" cy="1721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15928"/>
                </a:solidFill>
                <a:latin typeface="TimesNewRomanPSMT"/>
              </a:rPr>
              <a:t>Anomaly Detection and Recommender</a:t>
            </a:r>
            <a:br>
              <a:rPr lang="en-GB" dirty="0">
                <a:solidFill>
                  <a:srgbClr val="015928"/>
                </a:solidFill>
                <a:latin typeface="TimesNewRomanPSMT"/>
              </a:rPr>
            </a:br>
            <a:r>
              <a:rPr lang="en-GB" dirty="0">
                <a:solidFill>
                  <a:srgbClr val="015928"/>
                </a:solidFill>
                <a:latin typeface="TimesNewRomanPSMT"/>
              </a:rPr>
              <a:t>Systems.</a:t>
            </a:r>
            <a:endParaRPr lang="en-GB" dirty="0">
              <a:solidFill>
                <a:srgbClr val="01592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147789" y="113564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668774" y="772960"/>
            <a:ext cx="699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Predicting movie ratings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774" y="148818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rates movies using one to five stars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7671"/>
              </p:ext>
            </p:extLst>
          </p:nvPr>
        </p:nvGraphicFramePr>
        <p:xfrm>
          <a:off x="262374" y="2408534"/>
          <a:ext cx="8331203" cy="291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9609574" y="3322934"/>
            <a:ext cx="30480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= no. users</a:t>
            </a:r>
          </a:p>
          <a:p>
            <a:r>
              <a:rPr lang="en-US" sz="2667" dirty="0"/>
              <a:t>= no. movies</a:t>
            </a:r>
          </a:p>
          <a:p>
            <a:r>
              <a:rPr lang="en-US" sz="2667" dirty="0"/>
              <a:t>= 1 if user    has rated movie  </a:t>
            </a:r>
          </a:p>
          <a:p>
            <a:r>
              <a:rPr lang="en-US" sz="2667" dirty="0"/>
              <a:t>= rating given by user    to movie    (defined only if </a:t>
            </a:r>
          </a:p>
          <a:p>
            <a:r>
              <a:rPr lang="en-US" sz="2667" dirty="0"/>
              <a:t>	   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34" y="3526134"/>
            <a:ext cx="345440" cy="20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64" y="3932058"/>
            <a:ext cx="424180" cy="20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9" y="4237334"/>
            <a:ext cx="810260" cy="340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906" y="4675043"/>
            <a:ext cx="9144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01" y="4281784"/>
            <a:ext cx="139700" cy="2921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551" y="5514742"/>
            <a:ext cx="91440" cy="228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79" y="5486388"/>
            <a:ext cx="139700" cy="2921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014" y="6296731"/>
            <a:ext cx="1432560" cy="3403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69" y="5012191"/>
            <a:ext cx="655320" cy="391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58645" y="800358"/>
            <a:ext cx="2275261" cy="2235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5-Point Star 4"/>
          <p:cNvSpPr/>
          <p:nvPr/>
        </p:nvSpPr>
        <p:spPr>
          <a:xfrm>
            <a:off x="9501827" y="945835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5-Point Star 16"/>
          <p:cNvSpPr/>
          <p:nvPr/>
        </p:nvSpPr>
        <p:spPr>
          <a:xfrm>
            <a:off x="9916260" y="945835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5-Point Star 17"/>
          <p:cNvSpPr/>
          <p:nvPr/>
        </p:nvSpPr>
        <p:spPr>
          <a:xfrm>
            <a:off x="10331045" y="945835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5-Point Star 19"/>
          <p:cNvSpPr/>
          <p:nvPr/>
        </p:nvSpPr>
        <p:spPr>
          <a:xfrm>
            <a:off x="10740927" y="945835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5-Point Star 20"/>
          <p:cNvSpPr/>
          <p:nvPr/>
        </p:nvSpPr>
        <p:spPr>
          <a:xfrm>
            <a:off x="11155712" y="945835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5-Point Star 33"/>
          <p:cNvSpPr/>
          <p:nvPr/>
        </p:nvSpPr>
        <p:spPr>
          <a:xfrm>
            <a:off x="9501827" y="1351479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5-Point Star 34"/>
          <p:cNvSpPr/>
          <p:nvPr/>
        </p:nvSpPr>
        <p:spPr>
          <a:xfrm>
            <a:off x="9916260" y="1351479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5-Point Star 35"/>
          <p:cNvSpPr/>
          <p:nvPr/>
        </p:nvSpPr>
        <p:spPr>
          <a:xfrm>
            <a:off x="10331045" y="1351479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5-Point Star 36"/>
          <p:cNvSpPr/>
          <p:nvPr/>
        </p:nvSpPr>
        <p:spPr>
          <a:xfrm>
            <a:off x="10740927" y="1351479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5-Point Star 37"/>
          <p:cNvSpPr/>
          <p:nvPr/>
        </p:nvSpPr>
        <p:spPr>
          <a:xfrm>
            <a:off x="11155712" y="1351479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5-Point Star 39"/>
          <p:cNvSpPr/>
          <p:nvPr/>
        </p:nvSpPr>
        <p:spPr>
          <a:xfrm>
            <a:off x="9517963" y="1741437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5-Point Star 40"/>
          <p:cNvSpPr/>
          <p:nvPr/>
        </p:nvSpPr>
        <p:spPr>
          <a:xfrm>
            <a:off x="9932396" y="1741437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5-Point Star 41"/>
          <p:cNvSpPr/>
          <p:nvPr/>
        </p:nvSpPr>
        <p:spPr>
          <a:xfrm>
            <a:off x="10347181" y="1741437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5-Point Star 42"/>
          <p:cNvSpPr/>
          <p:nvPr/>
        </p:nvSpPr>
        <p:spPr>
          <a:xfrm>
            <a:off x="10757063" y="1741437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5-Point Star 44"/>
          <p:cNvSpPr/>
          <p:nvPr/>
        </p:nvSpPr>
        <p:spPr>
          <a:xfrm>
            <a:off x="11171848" y="1741437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5-Point Star 46"/>
          <p:cNvSpPr/>
          <p:nvPr/>
        </p:nvSpPr>
        <p:spPr>
          <a:xfrm>
            <a:off x="9517963" y="2142387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5-Point Star 47"/>
          <p:cNvSpPr/>
          <p:nvPr/>
        </p:nvSpPr>
        <p:spPr>
          <a:xfrm>
            <a:off x="9932396" y="2142387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5-Point Star 50"/>
          <p:cNvSpPr/>
          <p:nvPr/>
        </p:nvSpPr>
        <p:spPr>
          <a:xfrm>
            <a:off x="10347181" y="2142387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5-Point Star 53"/>
          <p:cNvSpPr/>
          <p:nvPr/>
        </p:nvSpPr>
        <p:spPr>
          <a:xfrm>
            <a:off x="10757063" y="2142387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5-Point Star 54"/>
          <p:cNvSpPr/>
          <p:nvPr/>
        </p:nvSpPr>
        <p:spPr>
          <a:xfrm>
            <a:off x="11171848" y="2142387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5-Point Star 56"/>
          <p:cNvSpPr/>
          <p:nvPr/>
        </p:nvSpPr>
        <p:spPr>
          <a:xfrm>
            <a:off x="9517963" y="2550915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5-Point Star 57"/>
          <p:cNvSpPr/>
          <p:nvPr/>
        </p:nvSpPr>
        <p:spPr>
          <a:xfrm>
            <a:off x="9932396" y="2550915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5-Point Star 58"/>
          <p:cNvSpPr/>
          <p:nvPr/>
        </p:nvSpPr>
        <p:spPr>
          <a:xfrm>
            <a:off x="10347181" y="2550915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5-Point Star 59"/>
          <p:cNvSpPr/>
          <p:nvPr/>
        </p:nvSpPr>
        <p:spPr>
          <a:xfrm>
            <a:off x="10757063" y="2550915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5-Point Star 60"/>
          <p:cNvSpPr/>
          <p:nvPr/>
        </p:nvSpPr>
        <p:spPr>
          <a:xfrm>
            <a:off x="11171848" y="2550915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5-Point Star 45"/>
          <p:cNvSpPr/>
          <p:nvPr/>
        </p:nvSpPr>
        <p:spPr>
          <a:xfrm>
            <a:off x="10347181" y="1737031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5-Point Star 55"/>
          <p:cNvSpPr/>
          <p:nvPr/>
        </p:nvSpPr>
        <p:spPr>
          <a:xfrm>
            <a:off x="9498515" y="947488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5-Point Star 61"/>
          <p:cNvSpPr/>
          <p:nvPr/>
        </p:nvSpPr>
        <p:spPr>
          <a:xfrm>
            <a:off x="9914375" y="1353888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262374" y="152399"/>
            <a:ext cx="10515600" cy="70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C5A9D"/>
                </a:solidFill>
              </a:rPr>
              <a:t>Recommender Systems</a:t>
            </a:r>
            <a:endParaRPr lang="en-GB" sz="4000" dirty="0">
              <a:solidFill>
                <a:srgbClr val="3C5A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5A9D"/>
                </a:solidFill>
              </a:rPr>
              <a:t>Problem formulation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883047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	     if user    has rated movie     (0 otherwise)</a:t>
            </a:r>
          </a:p>
          <a:p>
            <a:pPr lvl="1"/>
            <a:r>
              <a:rPr lang="en-US" sz="3200" dirty="0"/>
              <a:t>       rating by user   on movie    (if defined)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2" y="1063845"/>
            <a:ext cx="1432560" cy="3403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31" y="1063845"/>
            <a:ext cx="98525" cy="246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21" y="1077729"/>
            <a:ext cx="139700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540935"/>
            <a:ext cx="994867" cy="3706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73" y="1562776"/>
            <a:ext cx="9144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92" y="1580203"/>
            <a:ext cx="139700" cy="292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0548" y="2115047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= parameter vector for user </a:t>
            </a:r>
          </a:p>
          <a:p>
            <a:r>
              <a:rPr lang="en-US" sz="3200" dirty="0"/>
              <a:t>       = feature vector for movie   </a:t>
            </a:r>
          </a:p>
          <a:p>
            <a:r>
              <a:rPr lang="en-US" sz="3200" dirty="0"/>
              <a:t>For user    , movie    , predicted rating: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1" y="2728398"/>
            <a:ext cx="446227" cy="307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99" y="2806280"/>
            <a:ext cx="100007" cy="2472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1" y="3309372"/>
            <a:ext cx="91440" cy="228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3" y="3320155"/>
            <a:ext cx="1397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11" y="3231255"/>
            <a:ext cx="1612660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6312" y="3835400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= no. of movies rated by user</a:t>
            </a:r>
          </a:p>
          <a:p>
            <a:r>
              <a:rPr lang="en-US" sz="3200" dirty="0"/>
              <a:t>To learn       :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89" y="4510124"/>
            <a:ext cx="446227" cy="3072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1" y="3946025"/>
            <a:ext cx="575463" cy="3072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4046257"/>
            <a:ext cx="134112" cy="280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11400"/>
            <a:ext cx="441579" cy="3088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16" y="2339848"/>
            <a:ext cx="134112" cy="2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5A9D"/>
                </a:solidFill>
              </a:rPr>
              <a:t>Optimization objective: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8000" y="986578"/>
            <a:ext cx="11074400" cy="584775"/>
            <a:chOff x="508000" y="986578"/>
            <a:chExt cx="11074400" cy="584775"/>
          </a:xfrm>
        </p:grpSpPr>
        <p:sp>
          <p:nvSpPr>
            <p:cNvPr id="6" name="TextBox 5"/>
            <p:cNvSpPr txBox="1"/>
            <p:nvPr/>
          </p:nvSpPr>
          <p:spPr>
            <a:xfrm>
              <a:off x="508000" y="986578"/>
              <a:ext cx="1107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To learn       (parameter for user   ):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667" y="1131795"/>
              <a:ext cx="446227" cy="30723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977" y="1186260"/>
              <a:ext cx="134112" cy="28041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13" y="1803401"/>
            <a:ext cx="7159143" cy="96560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8000" y="3219847"/>
            <a:ext cx="11074400" cy="584775"/>
            <a:chOff x="508000" y="3219847"/>
            <a:chExt cx="11074400" cy="584775"/>
          </a:xfrm>
        </p:grpSpPr>
        <p:sp>
          <p:nvSpPr>
            <p:cNvPr id="32" name="TextBox 31"/>
            <p:cNvSpPr txBox="1"/>
            <p:nvPr/>
          </p:nvSpPr>
          <p:spPr>
            <a:xfrm>
              <a:off x="508000" y="3219847"/>
              <a:ext cx="1107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To learn 	                    :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107" y="3365065"/>
              <a:ext cx="2626360" cy="38862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31" y="4140200"/>
            <a:ext cx="9095232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5A9D"/>
                </a:solidFill>
              </a:rPr>
              <a:t>Optimization algorithm: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27118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Gradient descent update: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16" y="3737489"/>
            <a:ext cx="8151571" cy="799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22" y="4625341"/>
            <a:ext cx="9308079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93800"/>
            <a:ext cx="9095232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06" y="5657222"/>
            <a:ext cx="5167016" cy="84458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15928"/>
                </a:solidFill>
              </a:rPr>
              <a:t>Collaborative filtering</a:t>
            </a:r>
            <a:endParaRPr lang="en-GB" sz="4000" dirty="0">
              <a:solidFill>
                <a:srgbClr val="01592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7643859" y="284385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3C5A9D"/>
                </a:solidFill>
              </a:rPr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08000" y="1126067"/>
          <a:ext cx="1016812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1" y="1255863"/>
            <a:ext cx="297180" cy="20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263345"/>
            <a:ext cx="304800" cy="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3C5A9D"/>
                </a:solidFill>
              </a:rPr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08000" y="1126067"/>
          <a:ext cx="1016812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844903"/>
            <a:ext cx="6893560" cy="1216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1" y="1255863"/>
            <a:ext cx="297180" cy="20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263345"/>
            <a:ext cx="304800" cy="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3C5A9D"/>
                </a:solidFill>
              </a:rPr>
              <a:t>Optimization algorithm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8000" y="1105773"/>
            <a:ext cx="11074400" cy="666786"/>
            <a:chOff x="508000" y="1105773"/>
            <a:chExt cx="11074400" cy="666786"/>
          </a:xfrm>
        </p:grpSpPr>
        <p:sp>
          <p:nvSpPr>
            <p:cNvPr id="3" name="TextBox 2"/>
            <p:cNvSpPr txBox="1"/>
            <p:nvPr/>
          </p:nvSpPr>
          <p:spPr>
            <a:xfrm>
              <a:off x="508000" y="1105773"/>
              <a:ext cx="11074400" cy="6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33" dirty="0"/>
                <a:t>Given		        , to learn      :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260277"/>
              <a:ext cx="1945640" cy="38862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200" y="1260277"/>
              <a:ext cx="467360" cy="32512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1828800"/>
            <a:ext cx="6893233" cy="949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21" y="4594555"/>
            <a:ext cx="9026956" cy="968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80715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Given		        , to learn		           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87" y="3983993"/>
            <a:ext cx="1945640" cy="388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3983993"/>
            <a:ext cx="206502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3C5A9D"/>
                </a:solidFill>
              </a:rPr>
              <a:t>Collaborative filtering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000" y="1105773"/>
            <a:ext cx="11074400" cy="1815690"/>
            <a:chOff x="508000" y="1105773"/>
            <a:chExt cx="11074400" cy="1815690"/>
          </a:xfrm>
        </p:grpSpPr>
        <p:sp>
          <p:nvSpPr>
            <p:cNvPr id="3" name="TextBox 2"/>
            <p:cNvSpPr txBox="1"/>
            <p:nvPr/>
          </p:nvSpPr>
          <p:spPr>
            <a:xfrm>
              <a:off x="508000" y="1105773"/>
              <a:ext cx="11074400" cy="18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33" dirty="0"/>
                <a:t>Given		         (and movie ratings), </a:t>
              </a:r>
            </a:p>
            <a:p>
              <a:r>
                <a:rPr lang="en-US" sz="3733" dirty="0"/>
                <a:t>	can estimate</a:t>
              </a:r>
            </a:p>
            <a:p>
              <a:r>
                <a:rPr lang="en-US" sz="3733" dirty="0"/>
                <a:t>	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34793"/>
              <a:ext cx="1945640" cy="3886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021" y="1260277"/>
              <a:ext cx="2065020" cy="38862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08000" y="2792929"/>
            <a:ext cx="11074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Given		        , </a:t>
            </a:r>
          </a:p>
          <a:p>
            <a:r>
              <a:rPr lang="en-US" sz="3733" dirty="0"/>
              <a:t>	can estimate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973903"/>
            <a:ext cx="1945640" cy="38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10" y="3514063"/>
            <a:ext cx="206502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1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5A9D"/>
                </a:solidFill>
              </a:rPr>
              <a:t>Collaborative filtering optimization objective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000" y="2819400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Given		        , estimate		    :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09" y="3013778"/>
            <a:ext cx="1945640" cy="3886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21" y="2992794"/>
            <a:ext cx="2065020" cy="3886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4356974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Minimizing		       and		         simultaneously:          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4539833"/>
            <a:ext cx="1945640" cy="3886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95" y="4539833"/>
            <a:ext cx="2065020" cy="388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21" y="5076553"/>
            <a:ext cx="8019897" cy="7865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5257800"/>
            <a:ext cx="3800475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920066"/>
            <a:ext cx="4770120" cy="4648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3" y="6461517"/>
            <a:ext cx="1094843" cy="21868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08000" y="1105773"/>
            <a:ext cx="11074400" cy="1600389"/>
            <a:chOff x="508000" y="1105773"/>
            <a:chExt cx="11074400" cy="1600389"/>
          </a:xfrm>
        </p:grpSpPr>
        <p:sp>
          <p:nvSpPr>
            <p:cNvPr id="12" name="TextBox 11"/>
            <p:cNvSpPr txBox="1"/>
            <p:nvPr/>
          </p:nvSpPr>
          <p:spPr>
            <a:xfrm>
              <a:off x="508000" y="1105773"/>
              <a:ext cx="11074400" cy="6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33" dirty="0"/>
                <a:t>Given		        , estimate		    :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501" y="1306649"/>
              <a:ext cx="1945640" cy="38862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021" y="1260277"/>
              <a:ext cx="2065020" cy="38862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019" y="1727335"/>
              <a:ext cx="9026957" cy="978827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1" y="3482295"/>
            <a:ext cx="9026956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468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3C5A9D"/>
                </a:solidFill>
              </a:rPr>
              <a:t>Is it OK to remove an outlier?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463008"/>
            <a:ext cx="7343879" cy="41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5A9D"/>
                </a:solidFill>
              </a:rPr>
              <a:t>Collaborative filtering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883047"/>
            <a:ext cx="1107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AutoNum type="arabicPeriod"/>
            </a:pPr>
            <a:r>
              <a:rPr lang="en-US" sz="3200" dirty="0"/>
              <a:t>Initialize			       	           to small random values.</a:t>
            </a:r>
          </a:p>
          <a:p>
            <a:pPr marL="609585" indent="-609585">
              <a:buAutoNum type="arabicPeriod"/>
            </a:pPr>
            <a:r>
              <a:rPr lang="en-US" sz="3200" dirty="0"/>
              <a:t>Minimize					        using gradient descent (or an advanced optimization algorithm). E.g. for every: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609585" indent="-609585">
              <a:buAutoNum type="arabicPeriod"/>
            </a:pPr>
            <a:endParaRPr lang="en-US" sz="3200" dirty="0"/>
          </a:p>
          <a:p>
            <a:pPr marL="609585" indent="-609585">
              <a:buAutoNum type="arabicPeriod"/>
            </a:pPr>
            <a:r>
              <a:rPr lang="en-US" sz="3200" dirty="0"/>
              <a:t>For a user with parameters       and a movie with (learned) features      , predict a star rating of     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66" y="999279"/>
            <a:ext cx="4218940" cy="388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1498600"/>
            <a:ext cx="4696460" cy="406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1" y="2534723"/>
            <a:ext cx="3818535" cy="280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1" y="3868597"/>
            <a:ext cx="6760464" cy="971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9" y="2856220"/>
            <a:ext cx="6778752" cy="971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60" y="5011593"/>
            <a:ext cx="142240" cy="243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66" y="5578264"/>
            <a:ext cx="170180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61" y="5427134"/>
            <a:ext cx="546100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742"/>
          </a:xfrm>
        </p:spPr>
        <p:txBody>
          <a:bodyPr/>
          <a:lstStyle/>
          <a:p>
            <a:r>
              <a:rPr lang="en-GB" dirty="0">
                <a:solidFill>
                  <a:srgbClr val="3C5A9D"/>
                </a:solidFill>
              </a:rPr>
              <a:t>Motivation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133931" y="1789083"/>
            <a:ext cx="4111308" cy="3265238"/>
            <a:chOff x="1053545" y="1929760"/>
            <a:chExt cx="3105685" cy="253341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415578" y="1929760"/>
              <a:ext cx="9587" cy="240301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254161" y="4167455"/>
              <a:ext cx="2905069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963" y="4332774"/>
              <a:ext cx="193121" cy="1303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9707" y="3044474"/>
              <a:ext cx="198073" cy="130398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3015653" y="267938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241767" y="26436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2683212" y="261459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3142240" y="27960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448665" y="26436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601065" y="27960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349138" y="27960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501538" y="29484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3493694" y="26436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478678" y="353297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394167" y="27960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546567" y="29484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2852992" y="27960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2985487" y="284179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2847235" y="300288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905865" y="31008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2922348" y="259173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263537" y="29733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3011610" y="29733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015653" y="31137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2296923" y="31137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2664105" y="30435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2349138" y="334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2523308" y="32781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3466911" y="31070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3351000" y="32324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3126532" y="34816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3240677" y="31328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683835" y="35704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3027162" y="32781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2722529" y="319783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2815977" y="33421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3521529" y="37553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6785249" y="2385587"/>
            <a:ext cx="53363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Manufacturing.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Monitoring computers in a data center.</a:t>
            </a:r>
          </a:p>
        </p:txBody>
      </p:sp>
    </p:spTree>
    <p:extLst>
      <p:ext uri="{BB962C8B-B14F-4D97-AF65-F5344CB8AC3E}">
        <p14:creationId xmlns:p14="http://schemas.microsoft.com/office/powerpoint/2010/main" val="163534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5A9D"/>
                </a:solidFill>
              </a:rPr>
              <a:t>Gaussian (Normal) distribution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1" y="1170516"/>
            <a:ext cx="170180" cy="152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2877" y="882001"/>
            <a:ext cx="11074400" cy="584775"/>
            <a:chOff x="542877" y="882001"/>
            <a:chExt cx="110744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542877" y="882001"/>
              <a:ext cx="1107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Say          . If    is a distributed Gaussian with mean    , variance      .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469" y="1134956"/>
              <a:ext cx="185420" cy="22352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2997" y="1020657"/>
              <a:ext cx="312420" cy="3022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800" y="1076537"/>
              <a:ext cx="838200" cy="24638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708107" y="2013947"/>
            <a:ext cx="4037168" cy="3052068"/>
            <a:chOff x="914400" y="3007088"/>
            <a:chExt cx="4775200" cy="3450931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1806267" y="3007088"/>
              <a:ext cx="12783" cy="320401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6008993"/>
              <a:ext cx="4775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01" y="6305619"/>
              <a:ext cx="170180" cy="152400"/>
            </a:xfrm>
            <a:prstGeom prst="rect">
              <a:avLst/>
            </a:prstGeom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5327" y="197775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0875" y="411135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3105" y="197775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3106" y="411135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73" y="1766678"/>
            <a:ext cx="1454277" cy="2472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788" y="1749151"/>
            <a:ext cx="1678495" cy="2472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73" y="3892798"/>
            <a:ext cx="1462659" cy="2493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573" y="3892798"/>
            <a:ext cx="1678495" cy="2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5A9D"/>
                </a:solidFill>
              </a:rPr>
              <a:t>Anomaly detection algorithm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8000" y="1052799"/>
            <a:ext cx="1107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AutoNum type="arabicPeriod"/>
            </a:pPr>
            <a:r>
              <a:rPr lang="en-US" sz="3200" dirty="0"/>
              <a:t>Choose features      that you think might be indicative of anomalous examples.</a:t>
            </a:r>
          </a:p>
          <a:p>
            <a:pPr marL="609585" indent="-609585">
              <a:buAutoNum type="arabicPeriod"/>
            </a:pPr>
            <a:r>
              <a:rPr lang="en-US" sz="3200" dirty="0"/>
              <a:t>Fit parameters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609585" indent="-609585">
              <a:buFont typeface="+mj-lt"/>
              <a:buAutoNum type="arabicPeriod" startAt="3"/>
            </a:pPr>
            <a:r>
              <a:rPr lang="en-US" sz="3200" dirty="0"/>
              <a:t>Given new example    , compute         : </a:t>
            </a:r>
          </a:p>
          <a:p>
            <a:pPr marL="609585" indent="-609585">
              <a:buAutoNum type="arabicPeriod" startAt="3"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    Anomaly if 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45" y="1309577"/>
            <a:ext cx="323088" cy="243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2108200"/>
            <a:ext cx="3709416" cy="441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99" y="2600489"/>
            <a:ext cx="2291997" cy="94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11" y="3688941"/>
            <a:ext cx="3450989" cy="945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21445"/>
            <a:ext cx="204216" cy="182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4" y="4594493"/>
            <a:ext cx="728472" cy="4084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15" y="4996401"/>
            <a:ext cx="8022987" cy="9571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94" y="6070601"/>
            <a:ext cx="1355089" cy="3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3C5A9D"/>
                </a:solidFill>
              </a:rPr>
              <a:t>Multivariate Gaussian (Normal) distribution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8000" y="1007323"/>
            <a:ext cx="10042769" cy="1384995"/>
            <a:chOff x="508000" y="1007323"/>
            <a:chExt cx="10042769" cy="1384995"/>
          </a:xfrm>
        </p:grpSpPr>
        <p:sp>
          <p:nvSpPr>
            <p:cNvPr id="3" name="TextBox 2"/>
            <p:cNvSpPr txBox="1"/>
            <p:nvPr/>
          </p:nvSpPr>
          <p:spPr>
            <a:xfrm>
              <a:off x="508000" y="1007323"/>
              <a:ext cx="100427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            . Don’t model			   etc. separately. Model           all in one go.</a:t>
              </a:r>
            </a:p>
            <a:p>
              <a:r>
                <a:rPr lang="en-US" sz="2800" dirty="0"/>
                <a:t>Parameters:				(covariance matrix)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9" y="1157405"/>
              <a:ext cx="989037" cy="2560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062" y="1047787"/>
              <a:ext cx="2562373" cy="3656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6318" y="1047787"/>
              <a:ext cx="652190" cy="36566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471" y="2019632"/>
              <a:ext cx="2537947" cy="324621"/>
            </a:xfrm>
            <a:prstGeom prst="rect">
              <a:avLst/>
            </a:prstGeom>
          </p:spPr>
        </p:pic>
      </p:grpSp>
      <p:pic>
        <p:nvPicPr>
          <p:cNvPr id="9" name="Picture 14" descr="C:\Users\tlow\Desktop\cs229a\lectures-slides\assets\anomaly\lect7\112.jpg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70" y="491502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low\Desktop\cs229a\lectures-slides\assets\anomaly\lect7\11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71" y="3209516"/>
            <a:ext cx="24383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:\Users\tlow\Desktop\cs229a\lectures-slides\assets\anomaly\lect7\122.jpg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98" y="493227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C:\Users\tlow\Desktop\cs229a\lectures-slides\assets\anomaly\lect7\121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56" y="3209516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C:\Users\tlow\Desktop\cs229a\lectures-slides\assets\anomaly\lect7\132.jpg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55" y="493227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C:\Users\tlow\Desktop\cs229a\lectures-slides\assets\anomaly\lect7\131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622" y="3139095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24" y="2705967"/>
            <a:ext cx="1613059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26" y="2705967"/>
            <a:ext cx="1613059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93" y="2705967"/>
            <a:ext cx="190881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667" y="990600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Fit model          on training set</a:t>
            </a:r>
          </a:p>
          <a:p>
            <a:r>
              <a:rPr lang="en-US" sz="3200" dirty="0"/>
              <a:t>On a cross validation/test example     , predict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5A9D"/>
                </a:solidFill>
              </a:rPr>
              <a:t>Algorithm evaluation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5" y="1121988"/>
            <a:ext cx="728472" cy="408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024011"/>
            <a:ext cx="2706624" cy="48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730155"/>
            <a:ext cx="204216" cy="18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40" y="2352040"/>
            <a:ext cx="6019800" cy="975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667" y="3354573"/>
            <a:ext cx="1107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Possible evaluation metrics:</a:t>
            </a:r>
          </a:p>
          <a:p>
            <a:r>
              <a:rPr lang="en-US" sz="3200" dirty="0"/>
              <a:t>	- True positive, false positive, false negative, true negative</a:t>
            </a:r>
          </a:p>
          <a:p>
            <a:r>
              <a:rPr lang="en-US" sz="3200" dirty="0"/>
              <a:t>	- Precision/Recall</a:t>
            </a:r>
          </a:p>
          <a:p>
            <a:r>
              <a:rPr lang="en-US" sz="3200" dirty="0"/>
              <a:t>	- F</a:t>
            </a:r>
            <a:r>
              <a:rPr lang="en-US" sz="3200" baseline="-25000" dirty="0"/>
              <a:t>1</a:t>
            </a:r>
            <a:r>
              <a:rPr lang="en-US" sz="3200" dirty="0"/>
              <a:t>-score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540" y="5653053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 also use cross validation set to choose parameter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81" y="5905823"/>
            <a:ext cx="164592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8000" y="381001"/>
            <a:ext cx="55372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>
                <a:solidFill>
                  <a:srgbClr val="3C5A9D"/>
                </a:solidFill>
              </a:rPr>
              <a:t>Anomaly detection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11777" y="380999"/>
            <a:ext cx="55372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>
                <a:solidFill>
                  <a:srgbClr val="3C5A9D"/>
                </a:solidFill>
              </a:rPr>
              <a:t>Supervised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8000" y="381001"/>
            <a:ext cx="10160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>
                <a:solidFill>
                  <a:srgbClr val="3C5A9D"/>
                </a:solidFill>
              </a:rPr>
              <a:t>vs.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45200" y="1193800"/>
            <a:ext cx="0" cy="538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000" y="955516"/>
            <a:ext cx="5537200" cy="550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Very small number of positive examples (           ). (0-20 is common).</a:t>
            </a:r>
          </a:p>
          <a:p>
            <a:r>
              <a:rPr lang="en-US" sz="2933" dirty="0"/>
              <a:t>Large number of negative (           ) examples.</a:t>
            </a:r>
          </a:p>
          <a:p>
            <a:r>
              <a:rPr lang="en-US" sz="2933" dirty="0"/>
              <a:t>Many different “types” of anomalies. Hard for any algorithm to learn from positive examples what the anomalies look like; future anomalies may look nothing like any of the anomalous examples we’ve seen so far.</a:t>
            </a: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93" y="2469710"/>
            <a:ext cx="857891" cy="32521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2" y="1582003"/>
            <a:ext cx="841069" cy="32521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11777" y="947013"/>
            <a:ext cx="5537200" cy="4605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Large number of positive and negative examples.</a:t>
            </a:r>
          </a:p>
          <a:p>
            <a:endParaRPr lang="en-US" sz="2933" dirty="0"/>
          </a:p>
          <a:p>
            <a:endParaRPr lang="en-US" sz="2933" dirty="0"/>
          </a:p>
          <a:p>
            <a:endParaRPr lang="en-US" sz="2933" dirty="0"/>
          </a:p>
          <a:p>
            <a:r>
              <a:rPr lang="en-US" sz="2933" dirty="0"/>
              <a:t>Enough positive examples for algorithm to get a sense of what positive examples are like,  future positive examples likely to be similar to ones in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933" y="5797899"/>
            <a:ext cx="7478137" cy="924972"/>
          </a:xfrm>
        </p:spPr>
        <p:txBody>
          <a:bodyPr/>
          <a:lstStyle/>
          <a:p>
            <a:r>
              <a:rPr lang="en-US" dirty="0">
                <a:solidFill>
                  <a:srgbClr val="015928"/>
                </a:solidFill>
              </a:rPr>
              <a:t>Recommender Systems</a:t>
            </a:r>
            <a:endParaRPr lang="en-GB" dirty="0">
              <a:solidFill>
                <a:srgbClr val="01592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147789" y="113564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46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x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i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dots, \mu_n, \sigma^2_1, \dots, \sigma^2_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j = \frac{1}{m} \sum_{i=1}^m x_j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_j^2 = \frac{1}{m} \sum_{i=1}^m (x_j^{(i)} - \mu_j)^2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)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) = \prod^n_{j=1} p(x_j; \mu_j, \sigma_j^2) = \prod^n_{j=1} \frac{1}{\sqrt{2\pi} \sigma_j} \exp{(-\frac{(x_j-\mu_j)^2}{2\sigma_j^2})}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) &lt; \varepsilon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 0 \\ 0 \end{bmatrix}&#10;\Sigma = \begin{bmatrix} 1&amp;  0 \\ 0 &amp; 1\end{bmatrix}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 0 \\ 0 \end{bmatrix}&#10;\Sigma = \begin{bmatrix} 2&amp;  0 \\ 0 &amp; 2\end{bmatrix}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 0 \\ 0 \end{bmatrix}&#10;\Sigma = \begin{bmatrix} 0.6 &amp;  0 \\ 0 &amp; 0.6\end{bmatrix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^n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_1), p(x_2), \dots, 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)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\in \mathbb{R}^n, \Sigma \in \mathbb{R}^{n\times n}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)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{ x^{(1)}, \dots, x^{(m)} \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[&#10;  y = \left\{ &#10;  \begin{array}{l l}&#10;    1 &amp; \quad \text{if $p(x) &lt; \varepsilon$ (anomaly)}\\&#10;    0 &amp; \quad \text{if $p(x) \geq \varepsilon$ (normal)}\\&#10;  \end{array} \right.&#10;\]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&#10;\varepsilon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u}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m}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mu = 0, \sigma = 1&#10;$&#10;&#10;\end{document}"/>
  <p:tag name="IGUANATEXSIZE" val="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 = 1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=1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=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mu = 0, \sigma = 0.5&#10;$&#10;&#10;\end{document}"/>
  <p:tag name="IGUANATEXSIZE" val="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(x^{(i)})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^{(j)}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j)}} &#10;\frac{1}{2} \sum_{i:r(i,j)=1}&#10; \left((\theta^{(j)})^Tx^{(i)} - y^{(i,j)}\right)^2 + &#10;\frac{\lambda}{2} \sum_{k=1}^{n} (\theta_k^{(j)})^2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mu = 0, \sigma = 2&#10;$&#10;&#10;\end{document}"/>
  <p:tag name="IGUANATEXSIZE" val="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theta^{(2)}, \dots, \theta^{(n_u)}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- \alpha \sum_{i:r(i,j)=1} ((\theta^{(j)})^Tx^{(i)} - y^{(i,j)}) x_k^{(i)}&#10;$ (for $k=0$)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(for $k\neq 0$)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 \theta^{(1)} = &#10;\begin{bmatrix}&#10;  0 \\ 5 \\ 0&#10;\end{bmatrix}&#10;$,&#10;$ \theta^{(2)} = &#10;\begin{bmatrix}&#10;  0 \\ 5 \\ 0&#10;\end{bmatrix}&#10;$,&#10;$ \theta^{(3)} = &#10;\begin{bmatrix}&#10;  0 \\ 0 \\ 5&#10;\end{bmatrix}&#10;$,&#10;$ \theta^{(4)} = &#10;\begin{bmatrix}&#10;  0 \\ 0 \\ 5&#10;\end{bmatrix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mu = 3, \sigma = 0.5&#10;$&#10;&#10;\end{document}"/>
  <p:tag name="IGUANATEXSIZE" val="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i)}} \frac{1}{2} &#10;\sum_{j:r(i,j)=1} ((\theta^{(j)})^Tx^{(i)} - y^{(i,j)})^2&#10; + \frac{\lambda}{2} \sum_{k=1}^{n} (x_k^{(i)})^2&#10;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 = &#10;$&#10;&#10;\end{document}"/>
  <p:tag name="IGUANATEXSIZE" val="1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J(x^{(1)}, \dots, x^{(n_m)}, \theta^{(1)}, \dots, \theta^{(n_u)})&#10;$&#10;&#10;\end{document}"/>
  <p:tag name="IGUANATEXSIZE" val="1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&#10;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(&#10;(\theta^{(j)})^Tx^{(i)} - y^{(i,j)})^2&#10; + \frac{\lambda}{2} \sum_{j=1}^{n_u}\sum_{k=1}^{n} (\theta_k^{(j)})^2&#10;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, \theta^{(1)}, \dots, \theta^{(n_u)}&#10;$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&#10;$&#10;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1, \dots, n_u, i =1 , \dots, n_m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k^{(i)} := x_k^{(i)} &#10;- \alpha \left( \sum_{j:r(i,j)=1} &#10;((\theta^{(j)})^Tx^{(i)} - y^{(i,j)}) \theta_k^{(j)} &#10;+ \lambda x_k^{(i)} \right)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734</Words>
  <Application>Microsoft Office PowerPoint</Application>
  <PresentationFormat>Widescreen</PresentationFormat>
  <Paragraphs>210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TimesNewRomanPSMT</vt:lpstr>
      <vt:lpstr>Office Theme</vt:lpstr>
      <vt:lpstr>Anomaly Detection and Recommender Systems.</vt:lpstr>
      <vt:lpstr>Is it OK to remove an outlier?</vt:lpstr>
      <vt:lpstr>Motivation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Recommender Systems</vt:lpstr>
      <vt:lpstr>PowerPoint Presentation</vt:lpstr>
      <vt:lpstr>PowerPoint Presentation</vt:lpstr>
      <vt:lpstr>PowerPoint Presentation</vt:lpstr>
      <vt:lpstr>PowerPoint Presentation</vt:lpstr>
      <vt:lpstr>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</dc:creator>
  <cp:lastModifiedBy>mar</cp:lastModifiedBy>
  <cp:revision>12</cp:revision>
  <dcterms:created xsi:type="dcterms:W3CDTF">2017-04-15T19:26:38Z</dcterms:created>
  <dcterms:modified xsi:type="dcterms:W3CDTF">2017-04-28T12:24:25Z</dcterms:modified>
</cp:coreProperties>
</file>