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57" r:id="rId4"/>
    <p:sldId id="263" r:id="rId5"/>
    <p:sldId id="264" r:id="rId6"/>
    <p:sldId id="265" r:id="rId7"/>
    <p:sldId id="266" r:id="rId8"/>
    <p:sldId id="267" r:id="rId9"/>
    <p:sldId id="284" r:id="rId10"/>
    <p:sldId id="268" r:id="rId11"/>
    <p:sldId id="280" r:id="rId12"/>
    <p:sldId id="269" r:id="rId13"/>
    <p:sldId id="270" r:id="rId14"/>
    <p:sldId id="271" r:id="rId15"/>
    <p:sldId id="272" r:id="rId16"/>
    <p:sldId id="281" r:id="rId17"/>
    <p:sldId id="282" r:id="rId18"/>
    <p:sldId id="283" r:id="rId19"/>
    <p:sldId id="273" r:id="rId20"/>
    <p:sldId id="274" r:id="rId21"/>
    <p:sldId id="275" r:id="rId22"/>
    <p:sldId id="276" r:id="rId23"/>
    <p:sldId id="278" r:id="rId24"/>
    <p:sldId id="279" r:id="rId25"/>
    <p:sldId id="262" r:id="rId2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7A62"/>
    <a:srgbClr val="C9907C"/>
    <a:srgbClr val="EAD6CE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82" autoAdjust="0"/>
    <p:restoredTop sz="94674" autoAdjust="0"/>
  </p:normalViewPr>
  <p:slideViewPr>
    <p:cSldViewPr snapToGrid="0" snapToObjects="1">
      <p:cViewPr varScale="1">
        <p:scale>
          <a:sx n="51" d="100"/>
          <a:sy n="51" d="100"/>
        </p:scale>
        <p:origin x="36" y="30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253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27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59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14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61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97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04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40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0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87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68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766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78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0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25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5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82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98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1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00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5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87000" y="1149665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Gestion de Bibliothèque avec C# WPF et ASP.net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084438"/>
            <a:ext cx="7477601" cy="20435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7726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8" name="ZoneTexte 9"/>
          <p:cNvSpPr txBox="1"/>
          <p:nvPr/>
        </p:nvSpPr>
        <p:spPr>
          <a:xfrm>
            <a:off x="783008" y="4962821"/>
            <a:ext cx="4919291" cy="14773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Elabore par:</a:t>
            </a: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Doha </a:t>
            </a:r>
            <a:r>
              <a:rPr lang="fr-FR" sz="2400" b="1" i="0" u="none" strike="noStrike" kern="1200" cap="none" spc="0" baseline="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ED-DABED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Meriame BIBELGHACHE</a:t>
            </a:r>
          </a:p>
          <a:p>
            <a:pPr marR="0" lvl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1" i="0" u="none" strike="noStrike" kern="1200" cap="none" spc="0" baseline="0" dirty="0" smtClean="0">
              <a:solidFill>
                <a:schemeClr val="tx1"/>
              </a:solidFill>
              <a:uFillTx/>
              <a:latin typeface="Trebuchet MS"/>
            </a:endParaRPr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958" y="-38757"/>
            <a:ext cx="2705100" cy="869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0193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237964" y="1095731"/>
            <a:ext cx="75361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Outils et developpement </a:t>
            </a:r>
            <a:endParaRPr 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ogner un rectangle avec un coin diagonal 12"/>
          <p:cNvSpPr/>
          <p:nvPr/>
        </p:nvSpPr>
        <p:spPr>
          <a:xfrm>
            <a:off x="200025" y="2885835"/>
            <a:ext cx="7010400" cy="5182662"/>
          </a:xfrm>
          <a:prstGeom prst="snip2DiagRect">
            <a:avLst/>
          </a:prstGeom>
          <a:solidFill>
            <a:srgbClr val="EAD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1" kern="1200" dirty="0">
              <a:solidFill>
                <a:schemeClr val="accent6"/>
              </a:solidFill>
              <a:latin typeface="Calibri"/>
            </a:endParaRPr>
          </a:p>
        </p:txBody>
      </p:sp>
      <p:sp>
        <p:nvSpPr>
          <p:cNvPr id="17" name="Rogner un rectangle avec un coin diagonal 12"/>
          <p:cNvSpPr/>
          <p:nvPr/>
        </p:nvSpPr>
        <p:spPr>
          <a:xfrm>
            <a:off x="7410450" y="2885835"/>
            <a:ext cx="7010400" cy="5182662"/>
          </a:xfrm>
          <a:prstGeom prst="snip2DiagRect">
            <a:avLst/>
          </a:prstGeom>
          <a:solidFill>
            <a:srgbClr val="EAD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1" kern="1200" dirty="0">
              <a:solidFill>
                <a:schemeClr val="accent6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6770" y="3115031"/>
            <a:ext cx="7368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SzPct val="100000"/>
              <a:buFont typeface="Wingdings" pitchFamily="2"/>
              <a:buChar char="q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Langages et </a:t>
            </a:r>
            <a:r>
              <a:rPr lang="fr-FR" sz="36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Framework </a:t>
            </a:r>
            <a:r>
              <a:rPr lang="fr-FR" sz="3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utilisés</a:t>
            </a:r>
            <a:endParaRPr lang="en-US" sz="3600" b="1" kern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61945" y="3115031"/>
            <a:ext cx="7368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SzPct val="100000"/>
              <a:buFont typeface="Wingdings" pitchFamily="2"/>
              <a:buChar char="q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Logiciels et outils utilisés </a:t>
            </a:r>
            <a:endParaRPr lang="en-US" sz="3600" b="1" kern="1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499" y="3955620"/>
            <a:ext cx="2420627" cy="242062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3792330"/>
            <a:ext cx="2385689" cy="2385689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5677496"/>
            <a:ext cx="2781300" cy="278130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141" y="3748304"/>
            <a:ext cx="4662436" cy="2199262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816" y="5134331"/>
            <a:ext cx="3969726" cy="2369986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830" y="6174415"/>
            <a:ext cx="1787461" cy="178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9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1"/>
            <a:ext cx="14630400" cy="8229600"/>
          </a:xfrm>
          <a:prstGeom prst="rect">
            <a:avLst/>
          </a:prstGeom>
          <a:solidFill>
            <a:srgbClr val="EAD6CE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2111"/>
            <a:ext cx="14630400" cy="2777490"/>
          </a:xfrm>
          <a:prstGeom prst="rect">
            <a:avLst/>
          </a:prstGeom>
        </p:spPr>
      </p:pic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3641835" cy="8229600"/>
          </a:xfrm>
          <a:prstGeom prst="rect">
            <a:avLst/>
          </a:prstGeom>
        </p:spPr>
      </p:pic>
      <p:sp>
        <p:nvSpPr>
          <p:cNvPr id="14" name="Text 2"/>
          <p:cNvSpPr/>
          <p:nvPr/>
        </p:nvSpPr>
        <p:spPr>
          <a:xfrm>
            <a:off x="4887311" y="1828800"/>
            <a:ext cx="6637283" cy="28220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9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Interface </a:t>
            </a:r>
          </a:p>
          <a:p>
            <a:pPr marL="0" indent="0">
              <a:lnSpc>
                <a:spcPts val="5468"/>
              </a:lnSpc>
              <a:buNone/>
            </a:pPr>
            <a:r>
              <a:rPr lang="en-US" sz="9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ts val="5468"/>
              </a:lnSpc>
              <a:buNone/>
            </a:pPr>
            <a:r>
              <a:rPr lang="en-US" sz="9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Administrateur </a:t>
            </a:r>
            <a:endParaRPr lang="en-US" sz="6600" b="1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11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AD6CE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2111"/>
            <a:ext cx="14630400" cy="2777490"/>
          </a:xfrm>
          <a:prstGeom prst="rect">
            <a:avLst/>
          </a:prstGeom>
        </p:spPr>
      </p:pic>
      <p:grpSp>
        <p:nvGrpSpPr>
          <p:cNvPr id="15" name="Google Shape;1912;p58"/>
          <p:cNvGrpSpPr/>
          <p:nvPr/>
        </p:nvGrpSpPr>
        <p:grpSpPr>
          <a:xfrm flipH="1">
            <a:off x="1722573" y="571500"/>
            <a:ext cx="10620521" cy="7658100"/>
            <a:chOff x="331763" y="414153"/>
            <a:chExt cx="6903246" cy="5019697"/>
          </a:xfrm>
          <a:solidFill>
            <a:srgbClr val="C9907C"/>
          </a:solidFill>
        </p:grpSpPr>
        <p:sp>
          <p:nvSpPr>
            <p:cNvPr id="16" name="Google Shape;1913;p58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14;p58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915;p58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16;p58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Imag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193" y="855522"/>
            <a:ext cx="9957301" cy="607907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319525" y="7121546"/>
            <a:ext cx="9086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2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</a:t>
            </a:r>
            <a:r>
              <a:rPr lang="fr-FR" sz="72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D’accueil </a:t>
            </a:r>
            <a:endParaRPr lang="fr-FR" sz="7200" b="1" dirty="0">
              <a:ln w="1905"/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051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AD6CE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2111"/>
            <a:ext cx="14630400" cy="2777490"/>
          </a:xfrm>
          <a:prstGeom prst="rect">
            <a:avLst/>
          </a:prstGeom>
        </p:spPr>
      </p:pic>
      <p:grpSp>
        <p:nvGrpSpPr>
          <p:cNvPr id="15" name="Google Shape;1912;p58"/>
          <p:cNvGrpSpPr/>
          <p:nvPr/>
        </p:nvGrpSpPr>
        <p:grpSpPr>
          <a:xfrm flipH="1">
            <a:off x="1722573" y="571500"/>
            <a:ext cx="10620521" cy="7658100"/>
            <a:chOff x="331763" y="414153"/>
            <a:chExt cx="6903246" cy="5019697"/>
          </a:xfrm>
          <a:solidFill>
            <a:srgbClr val="C9907C"/>
          </a:solidFill>
        </p:grpSpPr>
        <p:sp>
          <p:nvSpPr>
            <p:cNvPr id="16" name="Google Shape;1913;p58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14;p58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15;p58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16;p58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193" y="805863"/>
            <a:ext cx="10046741" cy="612391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978816" y="7002481"/>
            <a:ext cx="9086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2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</a:t>
            </a:r>
            <a:r>
              <a:rPr lang="fr-FR" sz="72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Login </a:t>
            </a:r>
            <a:endParaRPr lang="fr-FR" sz="7200" b="1" dirty="0">
              <a:ln w="1905"/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3403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AD6CE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2111"/>
            <a:ext cx="14630400" cy="2777490"/>
          </a:xfrm>
          <a:prstGeom prst="rect">
            <a:avLst/>
          </a:prstGeom>
        </p:spPr>
      </p:pic>
      <p:grpSp>
        <p:nvGrpSpPr>
          <p:cNvPr id="15" name="Google Shape;1912;p58"/>
          <p:cNvGrpSpPr/>
          <p:nvPr/>
        </p:nvGrpSpPr>
        <p:grpSpPr>
          <a:xfrm flipH="1">
            <a:off x="1722573" y="571500"/>
            <a:ext cx="10620521" cy="7658100"/>
            <a:chOff x="331763" y="414153"/>
            <a:chExt cx="6903246" cy="5019697"/>
          </a:xfrm>
          <a:solidFill>
            <a:srgbClr val="C9907C"/>
          </a:solidFill>
        </p:grpSpPr>
        <p:sp>
          <p:nvSpPr>
            <p:cNvPr id="16" name="Google Shape;1913;p58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14;p58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15;p58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16;p58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99" y="710958"/>
            <a:ext cx="10118756" cy="622363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978816" y="7033922"/>
            <a:ext cx="9086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2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</a:t>
            </a:r>
            <a:r>
              <a:rPr lang="fr-FR" sz="72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Menu  </a:t>
            </a:r>
            <a:endParaRPr lang="fr-FR" sz="7200" b="1" dirty="0">
              <a:ln w="1905"/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5447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AD6CE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2111"/>
            <a:ext cx="14630400" cy="2777490"/>
          </a:xfrm>
          <a:prstGeom prst="rect">
            <a:avLst/>
          </a:prstGeom>
        </p:spPr>
      </p:pic>
      <p:grpSp>
        <p:nvGrpSpPr>
          <p:cNvPr id="15" name="Google Shape;1912;p58"/>
          <p:cNvGrpSpPr/>
          <p:nvPr/>
        </p:nvGrpSpPr>
        <p:grpSpPr>
          <a:xfrm flipH="1">
            <a:off x="1722573" y="571500"/>
            <a:ext cx="10620521" cy="7658100"/>
            <a:chOff x="331763" y="414153"/>
            <a:chExt cx="6903246" cy="5019697"/>
          </a:xfrm>
          <a:solidFill>
            <a:srgbClr val="C9907C"/>
          </a:solidFill>
        </p:grpSpPr>
        <p:sp>
          <p:nvSpPr>
            <p:cNvPr id="16" name="Google Shape;1913;p58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14;p58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15;p58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16;p58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96" y="758498"/>
            <a:ext cx="10099598" cy="617127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77078" y="7121546"/>
            <a:ext cx="13396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2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</a:t>
            </a:r>
            <a:r>
              <a:rPr lang="fr-FR" sz="72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De Gestion Des livres  </a:t>
            </a:r>
            <a:endParaRPr lang="fr-FR" sz="7200" b="1" dirty="0">
              <a:ln w="1905"/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4376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AD6CE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2111"/>
            <a:ext cx="14630400" cy="2777490"/>
          </a:xfrm>
          <a:prstGeom prst="rect">
            <a:avLst/>
          </a:prstGeom>
        </p:spPr>
      </p:pic>
      <p:grpSp>
        <p:nvGrpSpPr>
          <p:cNvPr id="15" name="Google Shape;1912;p58"/>
          <p:cNvGrpSpPr/>
          <p:nvPr/>
        </p:nvGrpSpPr>
        <p:grpSpPr>
          <a:xfrm flipH="1">
            <a:off x="1722573" y="571500"/>
            <a:ext cx="10620521" cy="7658100"/>
            <a:chOff x="331763" y="414153"/>
            <a:chExt cx="6903246" cy="5019697"/>
          </a:xfrm>
          <a:solidFill>
            <a:srgbClr val="C9907C"/>
          </a:solidFill>
        </p:grpSpPr>
        <p:sp>
          <p:nvSpPr>
            <p:cNvPr id="16" name="Google Shape;1913;p58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14;p58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15;p58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16;p58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377078" y="7121546"/>
            <a:ext cx="13396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2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</a:t>
            </a:r>
            <a:r>
              <a:rPr lang="fr-FR" sz="72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De Gestion Adhérents</a:t>
            </a:r>
            <a:endParaRPr lang="fr-FR" sz="7200" b="1" dirty="0">
              <a:ln w="1905"/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79" y="819873"/>
            <a:ext cx="10077595" cy="601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84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AD6CE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0358" y="5452111"/>
            <a:ext cx="14630400" cy="2777490"/>
          </a:xfrm>
          <a:prstGeom prst="rect">
            <a:avLst/>
          </a:prstGeom>
        </p:spPr>
      </p:pic>
      <p:grpSp>
        <p:nvGrpSpPr>
          <p:cNvPr id="15" name="Google Shape;1912;p58"/>
          <p:cNvGrpSpPr/>
          <p:nvPr/>
        </p:nvGrpSpPr>
        <p:grpSpPr>
          <a:xfrm flipH="1">
            <a:off x="1722573" y="571500"/>
            <a:ext cx="10620521" cy="7658100"/>
            <a:chOff x="331763" y="414153"/>
            <a:chExt cx="6903246" cy="5019697"/>
          </a:xfrm>
          <a:solidFill>
            <a:srgbClr val="C9907C"/>
          </a:solidFill>
        </p:grpSpPr>
        <p:sp>
          <p:nvSpPr>
            <p:cNvPr id="16" name="Google Shape;1913;p58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14;p58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15;p58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16;p58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377078" y="7121546"/>
            <a:ext cx="13396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2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</a:t>
            </a:r>
            <a:r>
              <a:rPr lang="fr-FR" sz="72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De Gestion Des Emprunts   </a:t>
            </a:r>
            <a:endParaRPr lang="fr-FR" sz="7200" b="1" dirty="0">
              <a:ln w="1905"/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98" y="855523"/>
            <a:ext cx="9967196" cy="617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79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AD6CE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0358" y="5452111"/>
            <a:ext cx="14630400" cy="2777490"/>
          </a:xfrm>
          <a:prstGeom prst="rect">
            <a:avLst/>
          </a:prstGeom>
        </p:spPr>
      </p:pic>
      <p:grpSp>
        <p:nvGrpSpPr>
          <p:cNvPr id="15" name="Google Shape;1912;p58"/>
          <p:cNvGrpSpPr/>
          <p:nvPr/>
        </p:nvGrpSpPr>
        <p:grpSpPr>
          <a:xfrm flipH="1">
            <a:off x="1722573" y="571500"/>
            <a:ext cx="10620521" cy="7658100"/>
            <a:chOff x="331763" y="414153"/>
            <a:chExt cx="6903246" cy="5019697"/>
          </a:xfrm>
          <a:solidFill>
            <a:srgbClr val="C9907C"/>
          </a:solidFill>
        </p:grpSpPr>
        <p:sp>
          <p:nvSpPr>
            <p:cNvPr id="16" name="Google Shape;1913;p58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14;p58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15;p58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16;p58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377078" y="7121546"/>
            <a:ext cx="13396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2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</a:t>
            </a:r>
            <a:r>
              <a:rPr lang="fr-FR" sz="72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De Gestion Des utilisateurs </a:t>
            </a:r>
            <a:endParaRPr lang="fr-FR" sz="7200" b="1" dirty="0">
              <a:ln w="1905"/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193" y="782705"/>
            <a:ext cx="10069490" cy="607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1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1"/>
            <a:ext cx="14630400" cy="8229600"/>
          </a:xfrm>
          <a:prstGeom prst="rect">
            <a:avLst/>
          </a:prstGeom>
          <a:solidFill>
            <a:srgbClr val="EAD6CE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2111"/>
            <a:ext cx="14630400" cy="2777490"/>
          </a:xfrm>
          <a:prstGeom prst="rect">
            <a:avLst/>
          </a:prstGeom>
        </p:spPr>
      </p:pic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3641835" cy="8229600"/>
          </a:xfrm>
          <a:prstGeom prst="rect">
            <a:avLst/>
          </a:prstGeom>
        </p:spPr>
      </p:pic>
      <p:sp>
        <p:nvSpPr>
          <p:cNvPr id="14" name="Text 2"/>
          <p:cNvSpPr/>
          <p:nvPr/>
        </p:nvSpPr>
        <p:spPr>
          <a:xfrm>
            <a:off x="4887311" y="1828800"/>
            <a:ext cx="6637283" cy="28220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9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Interface </a:t>
            </a:r>
          </a:p>
          <a:p>
            <a:pPr marL="0" indent="0">
              <a:lnSpc>
                <a:spcPts val="5468"/>
              </a:lnSpc>
              <a:buNone/>
            </a:pPr>
            <a:r>
              <a:rPr lang="en-US" sz="9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lnSpc>
                <a:spcPts val="5468"/>
              </a:lnSpc>
              <a:buNone/>
            </a:pPr>
            <a:r>
              <a:rPr lang="en-US" sz="9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Utilisateur </a:t>
            </a:r>
            <a:r>
              <a:rPr lang="en-US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 </a:t>
            </a:r>
            <a:endParaRPr lang="en-US" sz="6600" b="1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06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488513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13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519714"/>
            <a:ext cx="62484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7200" b="1" dirty="0" smtClean="0">
                <a:solidFill>
                  <a:srgbClr val="BE7A62"/>
                </a:solidFill>
              </a:rPr>
              <a:t>Plan </a:t>
            </a:r>
            <a:endParaRPr lang="en-US" sz="7200" b="1" dirty="0">
              <a:solidFill>
                <a:srgbClr val="BE7A62"/>
              </a:solidFill>
            </a:endParaRPr>
          </a:p>
        </p:txBody>
      </p:sp>
      <p:sp>
        <p:nvSpPr>
          <p:cNvPr id="6" name="Shape 3"/>
          <p:cNvSpPr/>
          <p:nvPr/>
        </p:nvSpPr>
        <p:spPr>
          <a:xfrm>
            <a:off x="4490799" y="27209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7" name="Text 4"/>
          <p:cNvSpPr/>
          <p:nvPr/>
        </p:nvSpPr>
        <p:spPr>
          <a:xfrm>
            <a:off x="4679752" y="2762607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797254"/>
            <a:ext cx="4042172" cy="12014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 smtClean="0"/>
              <a:t>Fonctionnalités de l’application</a:t>
            </a:r>
            <a:endParaRPr lang="en-US" sz="3200" b="1" dirty="0"/>
          </a:p>
        </p:txBody>
      </p:sp>
      <p:sp>
        <p:nvSpPr>
          <p:cNvPr id="9" name="Text 6"/>
          <p:cNvSpPr/>
          <p:nvPr/>
        </p:nvSpPr>
        <p:spPr>
          <a:xfrm>
            <a:off x="5212913" y="3624858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27209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1" name="Text 8"/>
          <p:cNvSpPr/>
          <p:nvPr/>
        </p:nvSpPr>
        <p:spPr>
          <a:xfrm>
            <a:off x="9421178" y="2762607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Shape 11"/>
          <p:cNvSpPr/>
          <p:nvPr/>
        </p:nvSpPr>
        <p:spPr>
          <a:xfrm>
            <a:off x="4490799" y="54422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5" name="Text 12"/>
          <p:cNvSpPr/>
          <p:nvPr/>
        </p:nvSpPr>
        <p:spPr>
          <a:xfrm>
            <a:off x="4660702" y="5483900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18" name="Text 5"/>
          <p:cNvSpPr/>
          <p:nvPr/>
        </p:nvSpPr>
        <p:spPr>
          <a:xfrm>
            <a:off x="9810571" y="2762607"/>
            <a:ext cx="4042172" cy="12014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 smtClean="0"/>
              <a:t>Conception</a:t>
            </a:r>
            <a:endParaRPr lang="en-US" sz="3200" b="1" dirty="0"/>
          </a:p>
        </p:txBody>
      </p:sp>
      <p:sp>
        <p:nvSpPr>
          <p:cNvPr id="19" name="Text 5"/>
          <p:cNvSpPr/>
          <p:nvPr/>
        </p:nvSpPr>
        <p:spPr>
          <a:xfrm>
            <a:off x="5185916" y="5483900"/>
            <a:ext cx="4042172" cy="12014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 smtClean="0"/>
              <a:t>Réalisation du systéme</a:t>
            </a:r>
            <a:endParaRPr lang="en-US" sz="3200" b="1" dirty="0"/>
          </a:p>
        </p:txBody>
      </p:sp>
      <p:sp>
        <p:nvSpPr>
          <p:cNvPr id="20" name="Shape 7"/>
          <p:cNvSpPr/>
          <p:nvPr/>
        </p:nvSpPr>
        <p:spPr>
          <a:xfrm>
            <a:off x="9350156" y="540043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23" name="Text 12"/>
          <p:cNvSpPr/>
          <p:nvPr/>
        </p:nvSpPr>
        <p:spPr>
          <a:xfrm>
            <a:off x="9072858" y="5442467"/>
            <a:ext cx="1057393" cy="8953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</a:rPr>
              <a:t>4</a:t>
            </a:r>
            <a:endParaRPr lang="en-US" sz="2624" dirty="0"/>
          </a:p>
        </p:txBody>
      </p:sp>
      <p:sp>
        <p:nvSpPr>
          <p:cNvPr id="24" name="Text 5"/>
          <p:cNvSpPr/>
          <p:nvPr/>
        </p:nvSpPr>
        <p:spPr>
          <a:xfrm>
            <a:off x="10055467" y="5483900"/>
            <a:ext cx="4042172" cy="12014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 smtClean="0"/>
              <a:t>Conclusion</a:t>
            </a:r>
          </a:p>
          <a:p>
            <a:pPr marL="0" indent="0">
              <a:lnSpc>
                <a:spcPts val="2734"/>
              </a:lnSpc>
              <a:buNone/>
            </a:pPr>
            <a:endParaRPr lang="en-US" sz="32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AD6CE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2111"/>
            <a:ext cx="14630400" cy="2777490"/>
          </a:xfrm>
          <a:prstGeom prst="rect">
            <a:avLst/>
          </a:prstGeom>
        </p:spPr>
      </p:pic>
      <p:grpSp>
        <p:nvGrpSpPr>
          <p:cNvPr id="15" name="Google Shape;1912;p58"/>
          <p:cNvGrpSpPr/>
          <p:nvPr/>
        </p:nvGrpSpPr>
        <p:grpSpPr>
          <a:xfrm flipH="1">
            <a:off x="1722573" y="571500"/>
            <a:ext cx="10620521" cy="7658100"/>
            <a:chOff x="331763" y="414153"/>
            <a:chExt cx="6903246" cy="5019697"/>
          </a:xfrm>
          <a:solidFill>
            <a:srgbClr val="C9907C"/>
          </a:solidFill>
        </p:grpSpPr>
        <p:sp>
          <p:nvSpPr>
            <p:cNvPr id="16" name="Google Shape;1913;p58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14;p58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15;p58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16;p58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Image 9"/>
          <p:cNvPicPr/>
          <p:nvPr/>
        </p:nvPicPr>
        <p:blipFill>
          <a:blip r:embed="rId4"/>
          <a:stretch>
            <a:fillRect/>
          </a:stretch>
        </p:blipFill>
        <p:spPr>
          <a:xfrm>
            <a:off x="2054192" y="814496"/>
            <a:ext cx="9957301" cy="59990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319525" y="7121546"/>
            <a:ext cx="9086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2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</a:t>
            </a:r>
            <a:r>
              <a:rPr lang="fr-FR" sz="72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D’accueil </a:t>
            </a:r>
            <a:endParaRPr lang="fr-FR" sz="7200" b="1" dirty="0">
              <a:ln w="1905"/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0926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AD6CE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2111"/>
            <a:ext cx="14630400" cy="2777490"/>
          </a:xfrm>
          <a:prstGeom prst="rect">
            <a:avLst/>
          </a:prstGeom>
        </p:spPr>
      </p:pic>
      <p:grpSp>
        <p:nvGrpSpPr>
          <p:cNvPr id="15" name="Google Shape;1912;p58"/>
          <p:cNvGrpSpPr/>
          <p:nvPr/>
        </p:nvGrpSpPr>
        <p:grpSpPr>
          <a:xfrm flipH="1">
            <a:off x="1722573" y="571500"/>
            <a:ext cx="10620521" cy="7658100"/>
            <a:chOff x="331763" y="414153"/>
            <a:chExt cx="6903246" cy="5019697"/>
          </a:xfrm>
          <a:solidFill>
            <a:srgbClr val="C9907C"/>
          </a:solidFill>
        </p:grpSpPr>
        <p:sp>
          <p:nvSpPr>
            <p:cNvPr id="16" name="Google Shape;1913;p58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14;p58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15;p58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16;p58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Image 9" descr="Une image contenant texte, capture d’écran, Système d’exploitation, Page web&#10;&#10;Description générée automatiquement"/>
          <p:cNvPicPr/>
          <p:nvPr/>
        </p:nvPicPr>
        <p:blipFill>
          <a:blip r:embed="rId4"/>
          <a:stretch>
            <a:fillRect/>
          </a:stretch>
        </p:blipFill>
        <p:spPr>
          <a:xfrm>
            <a:off x="2054193" y="1013796"/>
            <a:ext cx="9957301" cy="591598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978816" y="7002481"/>
            <a:ext cx="9086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2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</a:t>
            </a:r>
            <a:r>
              <a:rPr lang="fr-FR" sz="72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Login </a:t>
            </a:r>
            <a:endParaRPr lang="fr-FR" sz="7200" b="1" dirty="0">
              <a:ln w="1905"/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330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AD6CE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2111"/>
            <a:ext cx="14630400" cy="2777490"/>
          </a:xfrm>
          <a:prstGeom prst="rect">
            <a:avLst/>
          </a:prstGeom>
        </p:spPr>
      </p:pic>
      <p:grpSp>
        <p:nvGrpSpPr>
          <p:cNvPr id="15" name="Google Shape;1912;p58"/>
          <p:cNvGrpSpPr/>
          <p:nvPr/>
        </p:nvGrpSpPr>
        <p:grpSpPr>
          <a:xfrm flipH="1">
            <a:off x="1722573" y="571500"/>
            <a:ext cx="10620521" cy="7658100"/>
            <a:chOff x="331763" y="414153"/>
            <a:chExt cx="6903246" cy="5019697"/>
          </a:xfrm>
          <a:solidFill>
            <a:srgbClr val="C9907C"/>
          </a:solidFill>
        </p:grpSpPr>
        <p:sp>
          <p:nvSpPr>
            <p:cNvPr id="16" name="Google Shape;1913;p58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14;p58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15;p58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16;p58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 10" descr="Une image contenant texte, capture d’écran, Police, nombre&#10;&#10;Description générée automatiquement"/>
          <p:cNvPicPr/>
          <p:nvPr/>
        </p:nvPicPr>
        <p:blipFill>
          <a:blip r:embed="rId4"/>
          <a:stretch>
            <a:fillRect/>
          </a:stretch>
        </p:blipFill>
        <p:spPr>
          <a:xfrm>
            <a:off x="2054192" y="860264"/>
            <a:ext cx="9957301" cy="590248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978816" y="7002481"/>
            <a:ext cx="9086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2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</a:t>
            </a:r>
            <a:r>
              <a:rPr lang="fr-FR" sz="72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fr-FR" sz="7200" b="1" dirty="0" err="1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Register</a:t>
            </a:r>
            <a:r>
              <a:rPr lang="fr-FR" sz="72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fr-FR" sz="7200" b="1" dirty="0">
              <a:ln w="1905"/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8199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AD6CE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2111"/>
            <a:ext cx="14630400" cy="2777490"/>
          </a:xfrm>
          <a:prstGeom prst="rect">
            <a:avLst/>
          </a:prstGeom>
        </p:spPr>
      </p:pic>
      <p:grpSp>
        <p:nvGrpSpPr>
          <p:cNvPr id="15" name="Google Shape;1912;p58"/>
          <p:cNvGrpSpPr/>
          <p:nvPr/>
        </p:nvGrpSpPr>
        <p:grpSpPr>
          <a:xfrm flipH="1">
            <a:off x="1722573" y="571500"/>
            <a:ext cx="10620521" cy="7658100"/>
            <a:chOff x="331763" y="414153"/>
            <a:chExt cx="6903246" cy="5019697"/>
          </a:xfrm>
          <a:solidFill>
            <a:srgbClr val="C9907C"/>
          </a:solidFill>
        </p:grpSpPr>
        <p:sp>
          <p:nvSpPr>
            <p:cNvPr id="16" name="Google Shape;1913;p58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14;p58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15;p58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16;p58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 10" descr="Une image contenant texte, capture d’écran, logiciel, Page web&#10;&#10;Description générée automatiquement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193" y="788396"/>
            <a:ext cx="9813957" cy="607425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4978816" y="7002481"/>
            <a:ext cx="9086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2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</a:t>
            </a:r>
            <a:r>
              <a:rPr lang="fr-FR" sz="72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Profil </a:t>
            </a:r>
            <a:endParaRPr lang="fr-FR" sz="7200" b="1" dirty="0">
              <a:ln w="1905"/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9485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AD6CE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2111"/>
            <a:ext cx="14630400" cy="2777490"/>
          </a:xfrm>
          <a:prstGeom prst="rect">
            <a:avLst/>
          </a:prstGeom>
        </p:spPr>
      </p:pic>
      <p:grpSp>
        <p:nvGrpSpPr>
          <p:cNvPr id="15" name="Google Shape;1912;p58"/>
          <p:cNvGrpSpPr/>
          <p:nvPr/>
        </p:nvGrpSpPr>
        <p:grpSpPr>
          <a:xfrm flipH="1">
            <a:off x="1722573" y="571500"/>
            <a:ext cx="10620521" cy="7658100"/>
            <a:chOff x="331763" y="414153"/>
            <a:chExt cx="6903246" cy="5019697"/>
          </a:xfrm>
          <a:solidFill>
            <a:srgbClr val="C9907C"/>
          </a:solidFill>
        </p:grpSpPr>
        <p:sp>
          <p:nvSpPr>
            <p:cNvPr id="16" name="Google Shape;1913;p58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14;p58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15;p58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16;p58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193" y="855522"/>
            <a:ext cx="9957301" cy="588817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4235866" y="7002481"/>
            <a:ext cx="9086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2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</a:t>
            </a:r>
            <a:r>
              <a:rPr lang="fr-FR" sz="7200" b="1" dirty="0" smtClean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des livres </a:t>
            </a:r>
            <a:endParaRPr lang="fr-FR" sz="7200" b="1" dirty="0">
              <a:ln w="1905"/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2143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72569" y="-1667"/>
            <a:ext cx="14630400" cy="8231267"/>
          </a:xfrm>
          <a:prstGeom prst="rect">
            <a:avLst/>
          </a:prstGeom>
          <a:solidFill>
            <a:srgbClr val="FFFCFA"/>
          </a:solidFill>
          <a:ln w="10239">
            <a:solidFill>
              <a:srgbClr val="E5E0DF"/>
            </a:solidFill>
            <a:prstDash val="solid"/>
          </a:ln>
        </p:spPr>
        <p:txBody>
          <a:bodyPr/>
          <a:lstStyle/>
          <a:p>
            <a:r>
              <a:rPr lang="fr-FR"/>
              <a:t>ASP.NET</a:t>
            </a:r>
            <a:endParaRPr lang="fr-F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05311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857339" y="2316361"/>
            <a:ext cx="3285053" cy="5132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042"/>
              </a:lnSpc>
              <a:buNone/>
            </a:pPr>
            <a:r>
              <a:rPr lang="en-US" sz="3233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Conclusion</a:t>
            </a:r>
            <a:endParaRPr lang="en-US" sz="3233" dirty="0"/>
          </a:p>
        </p:txBody>
      </p:sp>
      <p:sp>
        <p:nvSpPr>
          <p:cNvPr id="6" name="Shape 3"/>
          <p:cNvSpPr/>
          <p:nvPr/>
        </p:nvSpPr>
        <p:spPr>
          <a:xfrm>
            <a:off x="7298769" y="3264337"/>
            <a:ext cx="32742" cy="4515326"/>
          </a:xfrm>
          <a:prstGeom prst="roundRect">
            <a:avLst>
              <a:gd name="adj" fmla="val 225748"/>
            </a:avLst>
          </a:prstGeom>
          <a:solidFill>
            <a:srgbClr val="D7C5C1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7" name="Shape 4"/>
          <p:cNvSpPr/>
          <p:nvPr/>
        </p:nvSpPr>
        <p:spPr>
          <a:xfrm>
            <a:off x="7499866" y="3560981"/>
            <a:ext cx="574834" cy="32742"/>
          </a:xfrm>
          <a:prstGeom prst="roundRect">
            <a:avLst>
              <a:gd name="adj" fmla="val 225748"/>
            </a:avLst>
          </a:prstGeom>
          <a:solidFill>
            <a:srgbClr val="D7C5C1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8" name="Shape 5"/>
          <p:cNvSpPr/>
          <p:nvPr/>
        </p:nvSpPr>
        <p:spPr>
          <a:xfrm>
            <a:off x="7130296" y="3392686"/>
            <a:ext cx="369570" cy="369570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0239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9" name="Text 6"/>
          <p:cNvSpPr/>
          <p:nvPr/>
        </p:nvSpPr>
        <p:spPr>
          <a:xfrm>
            <a:off x="7269361" y="3423523"/>
            <a:ext cx="91440" cy="3078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25"/>
              </a:lnSpc>
              <a:buNone/>
            </a:pPr>
            <a:r>
              <a:rPr lang="en-US" sz="194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1940" dirty="0"/>
          </a:p>
        </p:txBody>
      </p:sp>
      <p:sp>
        <p:nvSpPr>
          <p:cNvPr id="10" name="Text 7"/>
          <p:cNvSpPr/>
          <p:nvPr/>
        </p:nvSpPr>
        <p:spPr>
          <a:xfrm>
            <a:off x="8218408" y="3428524"/>
            <a:ext cx="2997756" cy="513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21"/>
              </a:lnSpc>
              <a:buNone/>
            </a:pPr>
            <a:r>
              <a:rPr lang="en-US" sz="32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WPF</a:t>
            </a:r>
            <a:endParaRPr lang="en-US" sz="3200" dirty="0"/>
          </a:p>
        </p:txBody>
      </p:sp>
      <p:sp>
        <p:nvSpPr>
          <p:cNvPr id="12" name="Shape 9"/>
          <p:cNvSpPr/>
          <p:nvPr/>
        </p:nvSpPr>
        <p:spPr>
          <a:xfrm>
            <a:off x="6555462" y="4382155"/>
            <a:ext cx="574834" cy="32742"/>
          </a:xfrm>
          <a:prstGeom prst="roundRect">
            <a:avLst>
              <a:gd name="adj" fmla="val 225748"/>
            </a:avLst>
          </a:prstGeom>
          <a:solidFill>
            <a:srgbClr val="D7C5C1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3" name="Shape 10"/>
          <p:cNvSpPr/>
          <p:nvPr/>
        </p:nvSpPr>
        <p:spPr>
          <a:xfrm>
            <a:off x="7130296" y="4213860"/>
            <a:ext cx="369570" cy="369570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0239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4" name="Text 11"/>
          <p:cNvSpPr/>
          <p:nvPr/>
        </p:nvSpPr>
        <p:spPr>
          <a:xfrm>
            <a:off x="7254121" y="4244697"/>
            <a:ext cx="121920" cy="3078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25"/>
              </a:lnSpc>
              <a:buNone/>
            </a:pPr>
            <a:r>
              <a:rPr lang="en-US" sz="194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1940" dirty="0"/>
          </a:p>
        </p:txBody>
      </p:sp>
      <p:sp>
        <p:nvSpPr>
          <p:cNvPr id="15" name="Text 12"/>
          <p:cNvSpPr/>
          <p:nvPr/>
        </p:nvSpPr>
        <p:spPr>
          <a:xfrm>
            <a:off x="346353" y="4490739"/>
            <a:ext cx="6783944" cy="5018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fr-FR" sz="3600" dirty="0"/>
              <a:t>D'autre part, l'interface utilisateur basée sur ASP.NET offre aux utilisateurs une expérience fluide et interactive pour rechercher des livres, consulter leur disponibilité et effectuer des emprunts en ligne</a:t>
            </a:r>
            <a:endParaRPr lang="en-US" sz="3200" dirty="0"/>
          </a:p>
        </p:txBody>
      </p:sp>
      <p:sp>
        <p:nvSpPr>
          <p:cNvPr id="16" name="Text 13"/>
          <p:cNvSpPr/>
          <p:nvPr/>
        </p:nvSpPr>
        <p:spPr>
          <a:xfrm>
            <a:off x="3362682" y="4990505"/>
            <a:ext cx="2997637" cy="23660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069"/>
              </a:lnSpc>
              <a:buNone/>
            </a:pPr>
            <a:r>
              <a:rPr lang="en-US" sz="1293" dirty="0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293" dirty="0"/>
          </a:p>
        </p:txBody>
      </p:sp>
      <p:sp>
        <p:nvSpPr>
          <p:cNvPr id="24" name="Text 7"/>
          <p:cNvSpPr/>
          <p:nvPr/>
        </p:nvSpPr>
        <p:spPr>
          <a:xfrm>
            <a:off x="7973854" y="3955911"/>
            <a:ext cx="6350913" cy="39481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fr-FR" sz="3600" dirty="0"/>
              <a:t>Grâce à l'interface conviviale et intuitive du côté administrateur, construite avec la technologie WPF, les administrateurs peuvent facilement gérer les livres, les utilisateurs et les emprunts de manière efficace</a:t>
            </a:r>
            <a:endParaRPr lang="en-US" sz="5400" dirty="0"/>
          </a:p>
        </p:txBody>
      </p:sp>
      <p:sp>
        <p:nvSpPr>
          <p:cNvPr id="25" name="Text 7"/>
          <p:cNvSpPr/>
          <p:nvPr/>
        </p:nvSpPr>
        <p:spPr>
          <a:xfrm>
            <a:off x="5373052" y="4285060"/>
            <a:ext cx="2997756" cy="513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21"/>
              </a:lnSpc>
              <a:buNone/>
            </a:pPr>
            <a:r>
              <a:rPr lang="en-US" sz="32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</a:rPr>
              <a:t>ASP</a:t>
            </a:r>
          </a:p>
          <a:p>
            <a:pPr marL="0" indent="0" algn="l">
              <a:lnSpc>
                <a:spcPts val="2021"/>
              </a:lnSpc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007370" y="3218096"/>
            <a:ext cx="75361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Fonctionnalités de </a:t>
            </a:r>
            <a:r>
              <a:rPr lang="en-US" sz="4374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application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7171" y="4448757"/>
            <a:ext cx="3370064" cy="3076575"/>
          </a:xfrm>
          <a:prstGeom prst="roundRect">
            <a:avLst>
              <a:gd name="adj" fmla="val 325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7" name="Text 4"/>
          <p:cNvSpPr/>
          <p:nvPr/>
        </p:nvSpPr>
        <p:spPr>
          <a:xfrm>
            <a:off x="762283" y="466289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Gestion des Livres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3774" y="5195411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ea typeface="Open Sans" pitchFamily="34" charset="-122"/>
                <a:cs typeface="Open Sans" pitchFamily="34" charset="-120"/>
              </a:rPr>
              <a:t>Ajout, suppression, modification, et recherche de livres</a:t>
            </a:r>
            <a:r>
              <a:rPr lang="en-US" sz="2400" dirty="0" smtClean="0">
                <a:ea typeface="Open Sans" pitchFamily="34" charset="-122"/>
                <a:cs typeface="Open Sans" pitchFamily="34" charset="-120"/>
              </a:rPr>
              <a:t>.</a:t>
            </a:r>
            <a:endParaRPr lang="en-US" sz="2400" dirty="0"/>
          </a:p>
        </p:txBody>
      </p:sp>
      <p:sp>
        <p:nvSpPr>
          <p:cNvPr id="9" name="Shape 6"/>
          <p:cNvSpPr/>
          <p:nvPr/>
        </p:nvSpPr>
        <p:spPr>
          <a:xfrm>
            <a:off x="4188721" y="4448757"/>
            <a:ext cx="3370064" cy="3076575"/>
          </a:xfrm>
          <a:prstGeom prst="roundRect">
            <a:avLst>
              <a:gd name="adj" fmla="val 325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0" name="Text 7"/>
          <p:cNvSpPr/>
          <p:nvPr/>
        </p:nvSpPr>
        <p:spPr>
          <a:xfrm>
            <a:off x="4249523" y="4662895"/>
            <a:ext cx="28194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Gestion des Utilisateurs</a:t>
            </a:r>
            <a:endParaRPr lang="en-US" sz="2187" b="1" dirty="0"/>
          </a:p>
        </p:txBody>
      </p:sp>
      <p:sp>
        <p:nvSpPr>
          <p:cNvPr id="11" name="Text 8"/>
          <p:cNvSpPr/>
          <p:nvPr/>
        </p:nvSpPr>
        <p:spPr>
          <a:xfrm>
            <a:off x="4223867" y="5120618"/>
            <a:ext cx="3488019" cy="24836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lvl="0"/>
            <a:r>
              <a:rPr lang="fr-FR" sz="2400" dirty="0"/>
              <a:t>Accéder aux informations détaillées des utilisateurs pour une gestion plus approfondie.</a:t>
            </a:r>
          </a:p>
          <a:p>
            <a:pPr lvl="0"/>
            <a:r>
              <a:rPr lang="fr-FR" sz="2400" dirty="0"/>
              <a:t>Supprimer des utilisateurs du système si </a:t>
            </a:r>
            <a:r>
              <a:rPr lang="fr-FR" sz="2400" dirty="0" smtClean="0"/>
              <a:t>nécessaire.</a:t>
            </a:r>
            <a:endParaRPr lang="fr-FR" sz="2400" dirty="0"/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807400" y="4436848"/>
            <a:ext cx="3370064" cy="3076575"/>
          </a:xfrm>
          <a:prstGeom prst="roundRect">
            <a:avLst>
              <a:gd name="adj" fmla="val 325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3" name="Text 10"/>
          <p:cNvSpPr/>
          <p:nvPr/>
        </p:nvSpPr>
        <p:spPr>
          <a:xfrm>
            <a:off x="7812022" y="4602498"/>
            <a:ext cx="326992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000" dirty="0">
                <a:solidFill>
                  <a:srgbClr val="443728"/>
                </a:solidFill>
                <a:latin typeface="Arial Black" panose="020B0A04020102020204" pitchFamily="34" charset="0"/>
                <a:ea typeface="Crimson Pro" pitchFamily="34" charset="-122"/>
                <a:cs typeface="Crimson Pro" pitchFamily="34" charset="-120"/>
              </a:rPr>
              <a:t>Gestion </a:t>
            </a:r>
            <a:r>
              <a:rPr lang="en-US" sz="2000" dirty="0" smtClean="0">
                <a:solidFill>
                  <a:srgbClr val="443728"/>
                </a:solidFill>
                <a:latin typeface="Arial Black" panose="020B0A04020102020204" pitchFamily="34" charset="0"/>
                <a:ea typeface="Crimson Pro" pitchFamily="34" charset="-122"/>
                <a:cs typeface="Crimson Pro" pitchFamily="34" charset="-120"/>
              </a:rPr>
              <a:t>des Emprunts 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7890271" y="5122534"/>
            <a:ext cx="321327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fr-FR" sz="2400" dirty="0"/>
              <a:t>Examiner et gérer les demandes d'emprunts, acceptant ou refusant les demandes des utilisateurs</a:t>
            </a:r>
            <a:endParaRPr lang="en-US" sz="2000" dirty="0"/>
          </a:p>
        </p:txBody>
      </p:sp>
      <p:sp>
        <p:nvSpPr>
          <p:cNvPr id="15" name="Shape 6"/>
          <p:cNvSpPr/>
          <p:nvPr/>
        </p:nvSpPr>
        <p:spPr>
          <a:xfrm>
            <a:off x="11318445" y="4448757"/>
            <a:ext cx="3170973" cy="3076575"/>
          </a:xfrm>
          <a:prstGeom prst="roundRect">
            <a:avLst>
              <a:gd name="adj" fmla="val 325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  <p:txBody>
          <a:bodyPr/>
          <a:lstStyle/>
          <a:p>
            <a:pPr lvl="0"/>
            <a:r>
              <a:rPr lang="fr-FR" dirty="0" smtClean="0"/>
              <a:t>:</a:t>
            </a:r>
          </a:p>
          <a:p>
            <a:pPr lvl="0"/>
            <a:endParaRPr lang="fr-FR" sz="2400" dirty="0"/>
          </a:p>
          <a:p>
            <a:pPr lvl="0"/>
            <a:r>
              <a:rPr lang="fr-FR" sz="2400" dirty="0" smtClean="0"/>
              <a:t> </a:t>
            </a:r>
            <a:r>
              <a:rPr lang="fr-FR" sz="2400" dirty="0"/>
              <a:t>gérer les adhérents ajouter, modifier ou supprimer un adhérent.</a:t>
            </a:r>
          </a:p>
        </p:txBody>
      </p:sp>
      <p:sp>
        <p:nvSpPr>
          <p:cNvPr id="16" name="Text 10"/>
          <p:cNvSpPr/>
          <p:nvPr/>
        </p:nvSpPr>
        <p:spPr>
          <a:xfrm>
            <a:off x="11279796" y="4602498"/>
            <a:ext cx="368209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000" dirty="0">
                <a:solidFill>
                  <a:srgbClr val="443728"/>
                </a:solidFill>
                <a:latin typeface="Arial Black" panose="020B0A04020102020204" pitchFamily="34" charset="0"/>
                <a:ea typeface="Crimson Pro" pitchFamily="34" charset="-122"/>
                <a:cs typeface="Crimson Pro" pitchFamily="34" charset="-120"/>
              </a:rPr>
              <a:t>Gestion </a:t>
            </a:r>
            <a:r>
              <a:rPr lang="en-US" sz="2000" dirty="0" smtClean="0">
                <a:solidFill>
                  <a:srgbClr val="443728"/>
                </a:solidFill>
                <a:latin typeface="Arial Black" panose="020B0A04020102020204" pitchFamily="34" charset="0"/>
                <a:ea typeface="Crimson Pro" pitchFamily="34" charset="-122"/>
                <a:cs typeface="Crimson Pro" pitchFamily="34" charset="-120"/>
              </a:rPr>
              <a:t>des adherents 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8257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57500" cy="822960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 flipH="1">
            <a:off x="2262339" y="126307"/>
            <a:ext cx="799981" cy="4582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4067349" y="263027"/>
            <a:ext cx="11267901" cy="22652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54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Diagramme de cas</a:t>
            </a:r>
            <a:r>
              <a:rPr lang="en-US" sz="54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 </a:t>
            </a:r>
            <a:r>
              <a:rPr lang="en-US" sz="54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d’utilisation </a:t>
            </a:r>
            <a:endParaRPr lang="en-US" sz="5400" dirty="0"/>
          </a:p>
        </p:txBody>
      </p:sp>
      <p:sp>
        <p:nvSpPr>
          <p:cNvPr id="10" name="Shape 7"/>
          <p:cNvSpPr/>
          <p:nvPr/>
        </p:nvSpPr>
        <p:spPr>
          <a:xfrm>
            <a:off x="9255085" y="27209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1" name="Text 8"/>
          <p:cNvSpPr/>
          <p:nvPr/>
        </p:nvSpPr>
        <p:spPr>
          <a:xfrm>
            <a:off x="9421178" y="2762607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797254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Amélioration de l'efficacité et de l'organisation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624858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Une gestion efficace de la bibliothèque permet d'optimiser le temps et les ressources, et donc de mieux servir les usagers.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4660702" y="5483900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D1E9803-0E11-B92F-E27D-BF5195FE0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742951"/>
            <a:ext cx="11582400" cy="735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2591212" cy="822960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 flipH="1">
            <a:off x="3295331" y="2800895"/>
            <a:ext cx="799981" cy="4582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Shape 7"/>
          <p:cNvSpPr/>
          <p:nvPr/>
        </p:nvSpPr>
        <p:spPr>
          <a:xfrm>
            <a:off x="9255085" y="27209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1" name="Text 8"/>
          <p:cNvSpPr/>
          <p:nvPr/>
        </p:nvSpPr>
        <p:spPr>
          <a:xfrm>
            <a:off x="9421178" y="2762607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797254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Amélioration de l'efficacité et de l'organisation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624858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Une gestion efficace de la bibliothèque permet d'optimiser le temps et les ressources, et donc de mieux servir les usagers.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4660702" y="5483900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14" y="734743"/>
            <a:ext cx="11802704" cy="7431940"/>
          </a:xfrm>
          <a:prstGeom prst="rect">
            <a:avLst/>
          </a:prstGeom>
        </p:spPr>
      </p:pic>
      <p:sp>
        <p:nvSpPr>
          <p:cNvPr id="18" name="Text 5"/>
          <p:cNvSpPr/>
          <p:nvPr/>
        </p:nvSpPr>
        <p:spPr>
          <a:xfrm>
            <a:off x="4067349" y="263027"/>
            <a:ext cx="11267901" cy="22652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54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Diagramme de Classes  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5613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95550" cy="822960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 flipH="1">
            <a:off x="3879771" y="2762607"/>
            <a:ext cx="799981" cy="4582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b="1" dirty="0">
              <a:solidFill>
                <a:srgbClr val="443728"/>
              </a:solidFill>
              <a:latin typeface="Crimson Pro" pitchFamily="34" charset="0"/>
              <a:ea typeface="Crimson Pro" pitchFamily="34" charset="-122"/>
            </a:endParaRPr>
          </a:p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Shape 7"/>
          <p:cNvSpPr/>
          <p:nvPr/>
        </p:nvSpPr>
        <p:spPr>
          <a:xfrm>
            <a:off x="9255085" y="27209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1" name="Text 8"/>
          <p:cNvSpPr/>
          <p:nvPr/>
        </p:nvSpPr>
        <p:spPr>
          <a:xfrm>
            <a:off x="9421178" y="2762607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797254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Amélioration de l'efficacité et de l'organisation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624858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Une gestion efficace de la bibliothèque permet d'optimiser le temps et les ressources, et donc de mieux servir les usagers.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4660702" y="5483900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DC49AFE-52F2-FFFC-DF52-D04AA057F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550" y="798786"/>
            <a:ext cx="12024491" cy="7430814"/>
          </a:xfrm>
          <a:prstGeom prst="rect">
            <a:avLst/>
          </a:prstGeom>
        </p:spPr>
      </p:pic>
      <p:sp>
        <p:nvSpPr>
          <p:cNvPr id="16" name="Text 5"/>
          <p:cNvSpPr/>
          <p:nvPr/>
        </p:nvSpPr>
        <p:spPr>
          <a:xfrm>
            <a:off x="0" y="263027"/>
            <a:ext cx="15068550" cy="3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54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Diagramme de sequence (</a:t>
            </a:r>
            <a:r>
              <a:rPr lang="en-US" sz="44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Authentication</a:t>
            </a:r>
            <a:r>
              <a:rPr lang="en-US" sz="54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 </a:t>
            </a:r>
            <a:r>
              <a:rPr lang="en-US" sz="44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Admin</a:t>
            </a:r>
            <a:r>
              <a:rPr lang="en-US" sz="54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)  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49757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95550" cy="822960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 flipH="1">
            <a:off x="3879771" y="2762607"/>
            <a:ext cx="799981" cy="4582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b="1" dirty="0">
              <a:solidFill>
                <a:srgbClr val="443728"/>
              </a:solidFill>
              <a:latin typeface="Crimson Pro" pitchFamily="34" charset="0"/>
              <a:ea typeface="Crimson Pro" pitchFamily="34" charset="-122"/>
            </a:endParaRPr>
          </a:p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Shape 7"/>
          <p:cNvSpPr/>
          <p:nvPr/>
        </p:nvSpPr>
        <p:spPr>
          <a:xfrm>
            <a:off x="9255085" y="27209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1" name="Text 8"/>
          <p:cNvSpPr/>
          <p:nvPr/>
        </p:nvSpPr>
        <p:spPr>
          <a:xfrm>
            <a:off x="9421178" y="2762607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797254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Amélioration de l'efficacité et de l'organisation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624858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Une gestion efficace de la bibliothèque permet d'optimiser le temps et les ressources, et donc de mieux servir les usagers.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4660702" y="5483900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6" name="Text 5"/>
          <p:cNvSpPr/>
          <p:nvPr/>
        </p:nvSpPr>
        <p:spPr>
          <a:xfrm>
            <a:off x="0" y="263027"/>
            <a:ext cx="15068550" cy="3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54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Diagramme de sequence (</a:t>
            </a:r>
            <a:r>
              <a:rPr lang="en-US" sz="54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Ajouter un livre</a:t>
            </a:r>
            <a:r>
              <a:rPr lang="en-US" sz="54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)  </a:t>
            </a:r>
            <a:endParaRPr lang="en-US" sz="54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838200"/>
            <a:ext cx="12134850" cy="765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9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95550" cy="822960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 flipH="1">
            <a:off x="3879771" y="2762607"/>
            <a:ext cx="799981" cy="4582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b="1" dirty="0">
              <a:solidFill>
                <a:srgbClr val="443728"/>
              </a:solidFill>
              <a:latin typeface="Crimson Pro" pitchFamily="34" charset="0"/>
              <a:ea typeface="Crimson Pro" pitchFamily="34" charset="-122"/>
            </a:endParaRPr>
          </a:p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Shape 7"/>
          <p:cNvSpPr/>
          <p:nvPr/>
        </p:nvSpPr>
        <p:spPr>
          <a:xfrm>
            <a:off x="9255085" y="27209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1" name="Text 8"/>
          <p:cNvSpPr/>
          <p:nvPr/>
        </p:nvSpPr>
        <p:spPr>
          <a:xfrm>
            <a:off x="9421178" y="2762607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797254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Amélioration de l'efficacité et de l'organisation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624858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Une gestion efficace de la bibliothèque permet d'optimiser le temps et les ressources, et donc de mieux servir les usagers.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4660702" y="5483900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DC49AFE-52F2-FFFC-DF52-D04AA057F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550" y="798786"/>
            <a:ext cx="12024491" cy="7430814"/>
          </a:xfrm>
          <a:prstGeom prst="rect">
            <a:avLst/>
          </a:prstGeom>
        </p:spPr>
      </p:pic>
      <p:sp>
        <p:nvSpPr>
          <p:cNvPr id="16" name="Text 5"/>
          <p:cNvSpPr/>
          <p:nvPr/>
        </p:nvSpPr>
        <p:spPr>
          <a:xfrm>
            <a:off x="0" y="263027"/>
            <a:ext cx="15068550" cy="3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54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Diagramme de sequence (</a:t>
            </a:r>
            <a:r>
              <a:rPr lang="en-US" sz="44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Authentication</a:t>
            </a:r>
            <a:r>
              <a:rPr lang="en-US" sz="54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 </a:t>
            </a:r>
            <a:r>
              <a:rPr lang="en-US" sz="44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Admin</a:t>
            </a:r>
            <a:r>
              <a:rPr lang="en-US" sz="54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)  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56051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95550" cy="822960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 flipH="1">
            <a:off x="3879771" y="2762607"/>
            <a:ext cx="799981" cy="4582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b="1" dirty="0">
              <a:solidFill>
                <a:srgbClr val="443728"/>
              </a:solidFill>
              <a:latin typeface="Crimson Pro" pitchFamily="34" charset="0"/>
              <a:ea typeface="Crimson Pro" pitchFamily="34" charset="-122"/>
            </a:endParaRPr>
          </a:p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Shape 7"/>
          <p:cNvSpPr/>
          <p:nvPr/>
        </p:nvSpPr>
        <p:spPr>
          <a:xfrm>
            <a:off x="9255085" y="27209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1" name="Text 8"/>
          <p:cNvSpPr/>
          <p:nvPr/>
        </p:nvSpPr>
        <p:spPr>
          <a:xfrm>
            <a:off x="9421178" y="2762607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797254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Amélioration de l'efficacité et de l'organisation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624858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Une gestion efficace de la bibliothèque permet d'optimiser le temps et les ressources, et donc de mieux servir les usagers.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4660702" y="5483900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6" name="Text 5"/>
          <p:cNvSpPr/>
          <p:nvPr/>
        </p:nvSpPr>
        <p:spPr>
          <a:xfrm>
            <a:off x="0" y="263027"/>
            <a:ext cx="15068550" cy="3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54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Diagramme de sequence (</a:t>
            </a:r>
            <a:r>
              <a:rPr lang="en-US" sz="44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Authentication User</a:t>
            </a:r>
            <a:r>
              <a:rPr lang="en-US" sz="54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)  </a:t>
            </a:r>
            <a:endParaRPr lang="en-US" sz="54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782" y="685462"/>
            <a:ext cx="12214618" cy="754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459</Words>
  <Application>Microsoft Office PowerPoint</Application>
  <PresentationFormat>Personnalisé</PresentationFormat>
  <Paragraphs>104</Paragraphs>
  <Slides>25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5" baseType="lpstr">
      <vt:lpstr>Arial</vt:lpstr>
      <vt:lpstr>Arial Black</vt:lpstr>
      <vt:lpstr>Bahnschrift SemiBold</vt:lpstr>
      <vt:lpstr>Calibri</vt:lpstr>
      <vt:lpstr>Crimson Pro</vt:lpstr>
      <vt:lpstr>Open Sans</vt:lpstr>
      <vt:lpstr>Times New Roman</vt:lpstr>
      <vt:lpstr>Trebuchet MS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hp</cp:lastModifiedBy>
  <cp:revision>16</cp:revision>
  <dcterms:created xsi:type="dcterms:W3CDTF">2024-01-03T15:30:37Z</dcterms:created>
  <dcterms:modified xsi:type="dcterms:W3CDTF">2024-01-07T22:10:54Z</dcterms:modified>
</cp:coreProperties>
</file>