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6es7kGO461l6mPFFYBh3jWimF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3503CC-A262-473D-BEA2-B84A4B811725}">
  <a:tblStyle styleId="{FD3503CC-A262-473D-BEA2-B84A4B81172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1" name="Google Shape;91;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Most of packages could be installed using nightly builds version but not all.</a:t>
            </a:r>
            <a:endParaRPr/>
          </a:p>
        </p:txBody>
      </p:sp>
      <p:sp>
        <p:nvSpPr>
          <p:cNvPr id="223" name="Google Shape;22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1" name="Google Shape;101;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0" name="Google Shape;11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9" name="Google Shape;11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7" name="Google Shape;12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9"/>
          <p:cNvSpPr/>
          <p:nvPr>
            <p:ph idx="2" type="pic"/>
          </p:nvPr>
        </p:nvSpPr>
        <p:spPr>
          <a:xfrm>
            <a:off x="5183188" y="987425"/>
            <a:ext cx="6172200" cy="4873625"/>
          </a:xfrm>
          <a:prstGeom prst="rect">
            <a:avLst/>
          </a:prstGeom>
          <a:noFill/>
          <a:ln>
            <a:noFill/>
          </a:ln>
        </p:spPr>
      </p:sp>
      <p:sp>
        <p:nvSpPr>
          <p:cNvPr id="72" name="Google Shape;72;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3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2" name="Google Shape;22;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s://docs.google.com/spreadsheets/d/1l1enKhKWx_3KqtnUgggrPl1aoJMhvmy9TF9jAM3snas/edit#gid=95980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94" name="Google Shape;94;p1"/>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4400" u="none" cap="none" strike="noStrike">
                <a:solidFill>
                  <a:srgbClr val="003399"/>
                </a:solidFill>
                <a:latin typeface="Calibri"/>
                <a:ea typeface="Calibri"/>
                <a:cs typeface="Calibri"/>
                <a:sym typeface="Calibri"/>
              </a:rPr>
              <a:t>Business Process</a:t>
            </a:r>
            <a:endParaRPr b="0" i="0" sz="4400" u="none" cap="none" strike="noStrike">
              <a:solidFill>
                <a:srgbClr val="003399"/>
              </a:solidFill>
              <a:latin typeface="Arial"/>
              <a:ea typeface="Arial"/>
              <a:cs typeface="Arial"/>
              <a:sym typeface="Arial"/>
            </a:endParaRPr>
          </a:p>
        </p:txBody>
      </p:sp>
      <p:sp>
        <p:nvSpPr>
          <p:cNvPr id="95" name="Google Shape;95;p1"/>
          <p:cNvSpPr txBox="1"/>
          <p:nvPr/>
        </p:nvSpPr>
        <p:spPr>
          <a:xfrm>
            <a:off x="412606" y="1683772"/>
            <a:ext cx="108627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Merriweather"/>
                <a:ea typeface="Merriweather"/>
                <a:cs typeface="Merriweather"/>
                <a:sym typeface="Merriweather"/>
              </a:rPr>
              <a:t>A </a:t>
            </a:r>
            <a:r>
              <a:rPr b="1" i="0" lang="en-US" sz="2400" u="none" cap="none" strike="noStrike">
                <a:solidFill>
                  <a:srgbClr val="FF0000"/>
                </a:solidFill>
                <a:latin typeface="Merriweather"/>
                <a:ea typeface="Merriweather"/>
                <a:cs typeface="Merriweather"/>
                <a:sym typeface="Merriweather"/>
              </a:rPr>
              <a:t>business process </a:t>
            </a:r>
            <a:r>
              <a:rPr b="0" i="0" lang="en-US" sz="2400" u="none" cap="none" strike="noStrike">
                <a:solidFill>
                  <a:srgbClr val="000000"/>
                </a:solidFill>
                <a:latin typeface="Merriweather"/>
                <a:ea typeface="Merriweather"/>
                <a:cs typeface="Merriweather"/>
                <a:sym typeface="Merriweather"/>
              </a:rPr>
              <a:t>is a set of</a:t>
            </a:r>
            <a:r>
              <a:rPr b="1" i="0" lang="en-US" sz="2400" u="none" cap="none" strike="noStrike">
                <a:solidFill>
                  <a:srgbClr val="FF0000"/>
                </a:solidFill>
                <a:latin typeface="Merriweather"/>
                <a:ea typeface="Merriweather"/>
                <a:cs typeface="Merriweather"/>
                <a:sym typeface="Merriweather"/>
              </a:rPr>
              <a:t> inter-related activities</a:t>
            </a:r>
            <a:r>
              <a:rPr b="0" i="0" lang="en-US" sz="2400" u="none" cap="none" strike="noStrike">
                <a:solidFill>
                  <a:srgbClr val="000000"/>
                </a:solidFill>
                <a:latin typeface="Merriweather"/>
                <a:ea typeface="Merriweather"/>
                <a:cs typeface="Merriweather"/>
                <a:sym typeface="Merriweather"/>
              </a:rPr>
              <a:t> involving a number of </a:t>
            </a:r>
            <a:r>
              <a:rPr b="1" i="0" lang="en-US" sz="2400" u="none" cap="none" strike="noStrike">
                <a:solidFill>
                  <a:srgbClr val="FF0000"/>
                </a:solidFill>
                <a:latin typeface="Merriweather"/>
                <a:ea typeface="Merriweather"/>
                <a:cs typeface="Merriweather"/>
                <a:sym typeface="Merriweather"/>
              </a:rPr>
              <a:t>actors</a:t>
            </a:r>
            <a:r>
              <a:rPr b="0" i="0" lang="en-US" sz="2400" u="none" cap="none" strike="noStrike">
                <a:solidFill>
                  <a:srgbClr val="FF0000"/>
                </a:solidFill>
                <a:latin typeface="Merriweather"/>
                <a:ea typeface="Merriweather"/>
                <a:cs typeface="Merriweather"/>
                <a:sym typeface="Merriweather"/>
              </a:rPr>
              <a:t> </a:t>
            </a:r>
            <a:r>
              <a:rPr b="0" i="0" lang="en-US" sz="2400" u="none" cap="none" strike="noStrike">
                <a:solidFill>
                  <a:srgbClr val="000000"/>
                </a:solidFill>
                <a:latin typeface="Merriweather"/>
                <a:ea typeface="Merriweather"/>
                <a:cs typeface="Merriweather"/>
                <a:sym typeface="Merriweather"/>
              </a:rPr>
              <a:t>and </a:t>
            </a:r>
            <a:r>
              <a:rPr b="1" i="0" lang="en-US" sz="2400" u="none" cap="none" strike="noStrike">
                <a:solidFill>
                  <a:srgbClr val="FF0000"/>
                </a:solidFill>
                <a:latin typeface="Merriweather"/>
                <a:ea typeface="Merriweather"/>
                <a:cs typeface="Merriweather"/>
                <a:sym typeface="Merriweather"/>
              </a:rPr>
              <a:t>data</a:t>
            </a:r>
            <a:r>
              <a:rPr b="0" i="0" lang="en-US" sz="2400" u="none" cap="none" strike="noStrike">
                <a:solidFill>
                  <a:srgbClr val="000000"/>
                </a:solidFill>
                <a:latin typeface="Merriweather"/>
                <a:ea typeface="Merriweather"/>
                <a:cs typeface="Merriweather"/>
                <a:sym typeface="Merriweather"/>
              </a:rPr>
              <a:t> triggered by a need and leading to an outcome</a:t>
            </a:r>
            <a:endParaRPr b="0" i="0" sz="1800" u="none" cap="none" strike="noStrike">
              <a:solidFill>
                <a:schemeClr val="dk1"/>
              </a:solidFill>
              <a:latin typeface="Merriweather"/>
              <a:ea typeface="Merriweather"/>
              <a:cs typeface="Merriweather"/>
              <a:sym typeface="Merriweather"/>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FF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FF0000"/>
              </a:solidFill>
              <a:latin typeface="Calibri"/>
              <a:ea typeface="Calibri"/>
              <a:cs typeface="Calibri"/>
              <a:sym typeface="Calibri"/>
            </a:endParaRPr>
          </a:p>
          <a:p>
            <a:pPr indent="-342900" lvl="0" marL="342900" marR="0" rtl="0" algn="l">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Examples</a:t>
            </a:r>
            <a:endParaRPr b="0" i="0" sz="1800" u="none" cap="none" strike="noStrike">
              <a:solidFill>
                <a:schemeClr val="dk1"/>
              </a:solidFill>
              <a:latin typeface="Calibri"/>
              <a:ea typeface="Calibri"/>
              <a:cs typeface="Calibri"/>
              <a:sym typeface="Calibri"/>
            </a:endParaRPr>
          </a:p>
          <a:p>
            <a:pPr indent="-285750" lvl="1" marL="742950" marR="0" rtl="0" algn="l">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Order-to-Cash</a:t>
            </a:r>
            <a:endParaRPr b="0" i="0" sz="1800" u="none" cap="none" strike="noStrike">
              <a:solidFill>
                <a:schemeClr val="dk1"/>
              </a:solidFill>
              <a:latin typeface="Calibri"/>
              <a:ea typeface="Calibri"/>
              <a:cs typeface="Calibri"/>
              <a:sym typeface="Calibri"/>
            </a:endParaRPr>
          </a:p>
          <a:p>
            <a:pPr indent="-285750" lvl="1" marL="742950" marR="0" rtl="0" algn="l">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Purchase-to-Pay</a:t>
            </a:r>
            <a:endParaRPr b="0" i="0" sz="1800" u="none" cap="none" strike="noStrike">
              <a:solidFill>
                <a:schemeClr val="dk1"/>
              </a:solidFill>
              <a:latin typeface="Calibri"/>
              <a:ea typeface="Calibri"/>
              <a:cs typeface="Calibri"/>
              <a:sym typeface="Calibri"/>
            </a:endParaRPr>
          </a:p>
          <a:p>
            <a:pPr indent="-285750" lvl="1" marL="742950" marR="0" rtl="0" algn="l">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Application-to-Approval</a:t>
            </a:r>
            <a:endParaRPr b="0" i="0" sz="1800" u="none" cap="none" strike="noStrike">
              <a:solidFill>
                <a:schemeClr val="dk1"/>
              </a:solidFill>
              <a:latin typeface="Calibri"/>
              <a:ea typeface="Calibri"/>
              <a:cs typeface="Calibri"/>
              <a:sym typeface="Calibri"/>
            </a:endParaRPr>
          </a:p>
          <a:p>
            <a:pPr indent="-285750" lvl="1" marL="742950" marR="0" rtl="0" algn="l">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Fault-to-Resolution</a:t>
            </a:r>
            <a:endParaRPr b="0" i="0" sz="1800" u="none" cap="none" strike="noStrike">
              <a:solidFill>
                <a:schemeClr val="dk1"/>
              </a:solidFill>
              <a:latin typeface="Calibri"/>
              <a:ea typeface="Calibri"/>
              <a:cs typeface="Calibri"/>
              <a:sym typeface="Calibri"/>
            </a:endParaRPr>
          </a:p>
        </p:txBody>
      </p:sp>
      <p:sp>
        <p:nvSpPr>
          <p:cNvPr id="96" name="Google Shape;96;p1"/>
          <p:cNvSpPr txBox="1"/>
          <p:nvPr/>
        </p:nvSpPr>
        <p:spPr>
          <a:xfrm>
            <a:off x="6156030" y="2754868"/>
            <a:ext cx="3886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99"/>
              </a:buClr>
              <a:buSzPts val="1800"/>
              <a:buFont typeface="Calibri"/>
              <a:buNone/>
            </a:pPr>
            <a:r>
              <a:rPr b="1" i="1" lang="en-US" sz="1800" u="none" cap="none" strike="noStrike">
                <a:solidFill>
                  <a:srgbClr val="000099"/>
                </a:solidFill>
                <a:latin typeface="Calibri"/>
                <a:ea typeface="Calibri"/>
                <a:cs typeface="Calibri"/>
                <a:sym typeface="Calibri"/>
              </a:rPr>
              <a:t>Hiring process</a:t>
            </a:r>
            <a:endParaRPr b="1" i="1" sz="1800" u="none" cap="none" strike="noStrike">
              <a:solidFill>
                <a:srgbClr val="000099"/>
              </a:solidFill>
              <a:latin typeface="Calibri"/>
              <a:ea typeface="Calibri"/>
              <a:cs typeface="Calibri"/>
              <a:sym typeface="Calibri"/>
            </a:endParaRPr>
          </a:p>
        </p:txBody>
      </p:sp>
      <p:pic>
        <p:nvPicPr>
          <p:cNvPr descr="interview process - Google Search | Interview skills, Interview process,  This or that questions" id="97" name="Google Shape;97;p1"/>
          <p:cNvPicPr preferRelativeResize="0"/>
          <p:nvPr/>
        </p:nvPicPr>
        <p:blipFill rotWithShape="1">
          <a:blip r:embed="rId4">
            <a:alphaModFix/>
          </a:blip>
          <a:srcRect b="0" l="0" r="0" t="0"/>
          <a:stretch/>
        </p:blipFill>
        <p:spPr>
          <a:xfrm>
            <a:off x="5120481" y="3151771"/>
            <a:ext cx="6404453" cy="36193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0"/>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215" name="Google Shape;215;p10"/>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lang="en-US" sz="4400">
                <a:solidFill>
                  <a:srgbClr val="003399"/>
                </a:solidFill>
                <a:latin typeface="Calibri"/>
                <a:ea typeface="Calibri"/>
                <a:cs typeface="Calibri"/>
                <a:sym typeface="Calibri"/>
              </a:rPr>
              <a:t>ProM Tool</a:t>
            </a:r>
            <a:endParaRPr b="0" i="0" sz="4400" u="none" cap="none" strike="noStrike">
              <a:solidFill>
                <a:srgbClr val="003399"/>
              </a:solidFill>
              <a:latin typeface="Arial"/>
              <a:ea typeface="Arial"/>
              <a:cs typeface="Arial"/>
              <a:sym typeface="Arial"/>
            </a:endParaRPr>
          </a:p>
        </p:txBody>
      </p:sp>
      <p:pic>
        <p:nvPicPr>
          <p:cNvPr descr="ProM – Process Analytics" id="216" name="Google Shape;216;p10"/>
          <p:cNvPicPr preferRelativeResize="0"/>
          <p:nvPr/>
        </p:nvPicPr>
        <p:blipFill rotWithShape="1">
          <a:blip r:embed="rId4">
            <a:alphaModFix/>
          </a:blip>
          <a:srcRect b="0" l="0" r="0" t="0"/>
          <a:stretch/>
        </p:blipFill>
        <p:spPr>
          <a:xfrm>
            <a:off x="10360875" y="5907771"/>
            <a:ext cx="1592433" cy="692467"/>
          </a:xfrm>
          <a:prstGeom prst="rect">
            <a:avLst/>
          </a:prstGeom>
          <a:noFill/>
          <a:ln>
            <a:noFill/>
          </a:ln>
        </p:spPr>
      </p:pic>
      <p:sp>
        <p:nvSpPr>
          <p:cNvPr id="217" name="Google Shape;217;p10"/>
          <p:cNvSpPr/>
          <p:nvPr/>
        </p:nvSpPr>
        <p:spPr>
          <a:xfrm>
            <a:off x="656492" y="1684998"/>
            <a:ext cx="10766473"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404040"/>
              </a:buClr>
              <a:buSzPts val="2400"/>
              <a:buFont typeface="Arial"/>
              <a:buChar char="•"/>
            </a:pPr>
            <a:r>
              <a:rPr b="1" i="0" lang="en-US" sz="2400">
                <a:solidFill>
                  <a:srgbClr val="404040"/>
                </a:solidFill>
                <a:latin typeface="Merriweather"/>
                <a:ea typeface="Merriweather"/>
                <a:cs typeface="Merriweather"/>
                <a:sym typeface="Merriweather"/>
              </a:rPr>
              <a:t>ProM</a:t>
            </a:r>
            <a:r>
              <a:rPr b="0" i="0" lang="en-US" sz="2400">
                <a:solidFill>
                  <a:srgbClr val="404040"/>
                </a:solidFill>
                <a:latin typeface="Merriweather"/>
                <a:ea typeface="Merriweather"/>
                <a:cs typeface="Merriweather"/>
                <a:sym typeface="Merriweather"/>
              </a:rPr>
              <a:t> </a:t>
            </a:r>
            <a:r>
              <a:rPr b="0" i="0" lang="en-US" sz="2400">
                <a:solidFill>
                  <a:schemeClr val="dk1"/>
                </a:solidFill>
                <a:latin typeface="Merriweather"/>
                <a:ea typeface="Merriweather"/>
                <a:cs typeface="Merriweather"/>
                <a:sym typeface="Merriweather"/>
              </a:rPr>
              <a:t>is an</a:t>
            </a:r>
            <a:r>
              <a:rPr b="0" i="0" lang="en-US" sz="2400">
                <a:solidFill>
                  <a:srgbClr val="404040"/>
                </a:solidFill>
                <a:latin typeface="Merriweather"/>
                <a:ea typeface="Merriweather"/>
                <a:cs typeface="Merriweather"/>
                <a:sym typeface="Merriweather"/>
              </a:rPr>
              <a:t> </a:t>
            </a:r>
            <a:r>
              <a:rPr b="1" i="0" lang="en-US" sz="2400">
                <a:solidFill>
                  <a:srgbClr val="404040"/>
                </a:solidFill>
                <a:latin typeface="Merriweather"/>
                <a:ea typeface="Merriweather"/>
                <a:cs typeface="Merriweather"/>
                <a:sym typeface="Merriweather"/>
              </a:rPr>
              <a:t>extensible</a:t>
            </a:r>
            <a:r>
              <a:rPr b="0" i="0" lang="en-US" sz="2400">
                <a:solidFill>
                  <a:srgbClr val="404040"/>
                </a:solidFill>
                <a:latin typeface="Merriweather"/>
                <a:ea typeface="Merriweather"/>
                <a:cs typeface="Merriweather"/>
                <a:sym typeface="Merriweather"/>
              </a:rPr>
              <a:t> </a:t>
            </a:r>
            <a:r>
              <a:rPr b="0" i="0" lang="en-US" sz="2400">
                <a:solidFill>
                  <a:schemeClr val="dk1"/>
                </a:solidFill>
                <a:latin typeface="Merriweather"/>
                <a:ea typeface="Merriweather"/>
                <a:cs typeface="Merriweather"/>
                <a:sym typeface="Merriweather"/>
              </a:rPr>
              <a:t>framework that supports a wide variety of process mining techniques in the form of plug-ins</a:t>
            </a:r>
            <a:endParaRPr/>
          </a:p>
        </p:txBody>
      </p:sp>
      <p:pic>
        <p:nvPicPr>
          <p:cNvPr descr="https://promtools.org/wp-content/uploads/2022/12/ex1_transsysminer_start.jpg" id="218" name="Google Shape;218;p10"/>
          <p:cNvPicPr preferRelativeResize="0"/>
          <p:nvPr/>
        </p:nvPicPr>
        <p:blipFill rotWithShape="1">
          <a:blip r:embed="rId5">
            <a:alphaModFix/>
          </a:blip>
          <a:srcRect b="0" l="0" r="0" t="0"/>
          <a:stretch/>
        </p:blipFill>
        <p:spPr>
          <a:xfrm>
            <a:off x="2574388" y="2476402"/>
            <a:ext cx="5824025" cy="4220143"/>
          </a:xfrm>
          <a:prstGeom prst="rect">
            <a:avLst/>
          </a:prstGeom>
          <a:noFill/>
          <a:ln>
            <a:noFill/>
          </a:ln>
        </p:spPr>
      </p:pic>
      <p:sp>
        <p:nvSpPr>
          <p:cNvPr id="219" name="Google Shape;219;p10"/>
          <p:cNvSpPr txBox="1"/>
          <p:nvPr/>
        </p:nvSpPr>
        <p:spPr>
          <a:xfrm>
            <a:off x="8778363" y="3649508"/>
            <a:ext cx="2714654"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Search for the plug-in</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Provide the inputs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Start the plug-in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1"/>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226" name="Google Shape;226;p11"/>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lang="en-US" sz="4400">
                <a:solidFill>
                  <a:srgbClr val="003399"/>
                </a:solidFill>
                <a:latin typeface="Calibri"/>
                <a:ea typeface="Calibri"/>
                <a:cs typeface="Calibri"/>
                <a:sym typeface="Calibri"/>
              </a:rPr>
              <a:t>ProM Tool</a:t>
            </a:r>
            <a:endParaRPr b="0" i="0" sz="4400" u="none" cap="none" strike="noStrike">
              <a:solidFill>
                <a:srgbClr val="003399"/>
              </a:solidFill>
              <a:latin typeface="Arial"/>
              <a:ea typeface="Arial"/>
              <a:cs typeface="Arial"/>
              <a:sym typeface="Arial"/>
            </a:endParaRPr>
          </a:p>
        </p:txBody>
      </p:sp>
      <p:pic>
        <p:nvPicPr>
          <p:cNvPr descr="ProM – Process Analytics" id="227" name="Google Shape;227;p11"/>
          <p:cNvPicPr preferRelativeResize="0"/>
          <p:nvPr/>
        </p:nvPicPr>
        <p:blipFill rotWithShape="1">
          <a:blip r:embed="rId4">
            <a:alphaModFix/>
          </a:blip>
          <a:srcRect b="0" l="0" r="0" t="0"/>
          <a:stretch/>
        </p:blipFill>
        <p:spPr>
          <a:xfrm>
            <a:off x="10360875" y="5907771"/>
            <a:ext cx="1592433" cy="692467"/>
          </a:xfrm>
          <a:prstGeom prst="rect">
            <a:avLst/>
          </a:prstGeom>
          <a:noFill/>
          <a:ln>
            <a:noFill/>
          </a:ln>
        </p:spPr>
      </p:pic>
      <p:sp>
        <p:nvSpPr>
          <p:cNvPr id="228" name="Google Shape;228;p11"/>
          <p:cNvSpPr/>
          <p:nvPr/>
        </p:nvSpPr>
        <p:spPr>
          <a:xfrm>
            <a:off x="656492" y="1684998"/>
            <a:ext cx="10766473"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404040"/>
              </a:buClr>
              <a:buSzPts val="2400"/>
              <a:buFont typeface="Arial"/>
              <a:buChar char="•"/>
            </a:pPr>
            <a:r>
              <a:rPr b="1" lang="en-US" sz="2400">
                <a:solidFill>
                  <a:srgbClr val="404040"/>
                </a:solidFill>
                <a:latin typeface="Merriweather"/>
                <a:ea typeface="Merriweather"/>
                <a:cs typeface="Merriweather"/>
                <a:sym typeface="Merriweather"/>
              </a:rPr>
              <a:t>ProM  </a:t>
            </a:r>
            <a:r>
              <a:rPr b="1" lang="en-US" sz="2400">
                <a:solidFill>
                  <a:srgbClr val="FF0000"/>
                </a:solidFill>
                <a:latin typeface="Merriweather"/>
                <a:ea typeface="Merriweather"/>
                <a:cs typeface="Merriweather"/>
                <a:sym typeface="Merriweather"/>
              </a:rPr>
              <a:t>plug-ins</a:t>
            </a:r>
            <a:r>
              <a:rPr b="1" lang="en-US" sz="2400">
                <a:solidFill>
                  <a:srgbClr val="404040"/>
                </a:solidFill>
                <a:latin typeface="Merriweather"/>
                <a:ea typeface="Merriweather"/>
                <a:cs typeface="Merriweather"/>
                <a:sym typeface="Merriweather"/>
              </a:rPr>
              <a:t> </a:t>
            </a:r>
            <a:r>
              <a:rPr lang="en-US" sz="2400">
                <a:solidFill>
                  <a:schemeClr val="dk1"/>
                </a:solidFill>
                <a:latin typeface="Merriweather"/>
                <a:ea typeface="Merriweather"/>
                <a:cs typeface="Merriweather"/>
                <a:sym typeface="Merriweather"/>
              </a:rPr>
              <a:t>are distributed as separate </a:t>
            </a:r>
            <a:r>
              <a:rPr b="1" lang="en-US" sz="2400">
                <a:solidFill>
                  <a:srgbClr val="FF0000"/>
                </a:solidFill>
                <a:latin typeface="Merriweather"/>
                <a:ea typeface="Merriweather"/>
                <a:cs typeface="Merriweather"/>
                <a:sym typeface="Merriweather"/>
              </a:rPr>
              <a:t>packages</a:t>
            </a:r>
            <a:endParaRPr sz="2400">
              <a:solidFill>
                <a:schemeClr val="dk1"/>
              </a:solidFill>
              <a:latin typeface="Merriweather"/>
              <a:ea typeface="Merriweather"/>
              <a:cs typeface="Merriweather"/>
              <a:sym typeface="Merriweathe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Merriweather"/>
                <a:ea typeface="Merriweather"/>
                <a:cs typeface="Merriweather"/>
                <a:sym typeface="Merriweather"/>
              </a:rPr>
              <a:t>To use </a:t>
            </a:r>
            <a:r>
              <a:rPr b="1" lang="en-US" sz="2400">
                <a:solidFill>
                  <a:srgbClr val="FF0000"/>
                </a:solidFill>
                <a:latin typeface="Merriweather"/>
                <a:ea typeface="Merriweather"/>
                <a:cs typeface="Merriweather"/>
                <a:sym typeface="Merriweather"/>
              </a:rPr>
              <a:t>plug-ins</a:t>
            </a:r>
            <a:r>
              <a:rPr lang="en-US" sz="2400">
                <a:solidFill>
                  <a:schemeClr val="dk1"/>
                </a:solidFill>
                <a:latin typeface="Merriweather"/>
                <a:ea typeface="Merriweather"/>
                <a:cs typeface="Merriweather"/>
                <a:sym typeface="Merriweather"/>
              </a:rPr>
              <a:t> in </a:t>
            </a:r>
            <a:r>
              <a:rPr b="1" lang="en-US" sz="2400">
                <a:solidFill>
                  <a:srgbClr val="404040"/>
                </a:solidFill>
                <a:latin typeface="Merriweather"/>
                <a:ea typeface="Merriweather"/>
                <a:cs typeface="Merriweather"/>
                <a:sym typeface="Merriweather"/>
              </a:rPr>
              <a:t>ProM </a:t>
            </a:r>
            <a:r>
              <a:rPr lang="en-US" sz="2400">
                <a:solidFill>
                  <a:schemeClr val="dk1"/>
                </a:solidFill>
                <a:latin typeface="Merriweather"/>
                <a:ea typeface="Merriweather"/>
                <a:cs typeface="Merriweather"/>
                <a:sym typeface="Merriweather"/>
              </a:rPr>
              <a:t>their corresponding </a:t>
            </a:r>
            <a:r>
              <a:rPr b="1" lang="en-US" sz="2400">
                <a:solidFill>
                  <a:srgbClr val="FF0000"/>
                </a:solidFill>
                <a:latin typeface="Merriweather"/>
                <a:ea typeface="Merriweather"/>
                <a:cs typeface="Merriweather"/>
                <a:sym typeface="Merriweather"/>
              </a:rPr>
              <a:t>packages</a:t>
            </a:r>
            <a:r>
              <a:rPr lang="en-US" sz="2400">
                <a:solidFill>
                  <a:schemeClr val="dk1"/>
                </a:solidFill>
                <a:latin typeface="Merriweather"/>
                <a:ea typeface="Merriweather"/>
                <a:cs typeface="Merriweather"/>
                <a:sym typeface="Merriweather"/>
              </a:rPr>
              <a:t> should be installed before using package manager.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Merriweather"/>
                <a:ea typeface="Merriweather"/>
                <a:cs typeface="Merriweather"/>
                <a:sym typeface="Merriweather"/>
              </a:rPr>
              <a:t>Link to all </a:t>
            </a:r>
            <a:r>
              <a:rPr b="1" lang="en-US" sz="2400">
                <a:solidFill>
                  <a:srgbClr val="404040"/>
                </a:solidFill>
                <a:latin typeface="Merriweather"/>
                <a:ea typeface="Merriweather"/>
                <a:cs typeface="Merriweather"/>
                <a:sym typeface="Merriweather"/>
              </a:rPr>
              <a:t>ProM </a:t>
            </a:r>
            <a:r>
              <a:rPr lang="en-US" sz="2400">
                <a:solidFill>
                  <a:schemeClr val="dk1"/>
                </a:solidFill>
                <a:latin typeface="Merriweather"/>
                <a:ea typeface="Merriweather"/>
                <a:cs typeface="Merriweather"/>
                <a:sym typeface="Merriweather"/>
              </a:rPr>
              <a:t>packages: </a:t>
            </a:r>
            <a:r>
              <a:rPr i="1" lang="en-US" sz="2400" u="sng">
                <a:solidFill>
                  <a:srgbClr val="0070C0"/>
                </a:solidFill>
                <a:latin typeface="Merriweather"/>
                <a:ea typeface="Merriweather"/>
                <a:cs typeface="Merriweather"/>
                <a:sym typeface="Merriweather"/>
              </a:rPr>
              <a:t>https://svn.win.tue.nl/repos/prom/Packages/</a:t>
            </a:r>
            <a:endParaRPr/>
          </a:p>
        </p:txBody>
      </p:sp>
      <p:sp>
        <p:nvSpPr>
          <p:cNvPr id="229" name="Google Shape;229;p11"/>
          <p:cNvSpPr/>
          <p:nvPr/>
        </p:nvSpPr>
        <p:spPr>
          <a:xfrm>
            <a:off x="1055078" y="3643535"/>
            <a:ext cx="1350498" cy="1800665"/>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Plug-in1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Plug-in 2</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Plug-in 3</a:t>
            </a:r>
            <a:endParaRPr/>
          </a:p>
        </p:txBody>
      </p:sp>
      <p:sp>
        <p:nvSpPr>
          <p:cNvPr id="230" name="Google Shape;230;p11"/>
          <p:cNvSpPr/>
          <p:nvPr/>
        </p:nvSpPr>
        <p:spPr>
          <a:xfrm>
            <a:off x="3869329" y="3643534"/>
            <a:ext cx="1350498" cy="1800665"/>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Plug-in 4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Plug-in 5</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Plug-in 6</a:t>
            </a:r>
            <a:endParaRPr/>
          </a:p>
        </p:txBody>
      </p:sp>
      <p:sp>
        <p:nvSpPr>
          <p:cNvPr id="231" name="Google Shape;231;p11"/>
          <p:cNvSpPr txBox="1"/>
          <p:nvPr/>
        </p:nvSpPr>
        <p:spPr>
          <a:xfrm>
            <a:off x="945368" y="5960796"/>
            <a:ext cx="1156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Merriweather"/>
                <a:ea typeface="Merriweather"/>
                <a:cs typeface="Merriweather"/>
                <a:sym typeface="Merriweather"/>
              </a:rPr>
              <a:t>Prediction</a:t>
            </a:r>
            <a:endParaRPr/>
          </a:p>
          <a:p>
            <a:pPr indent="0" lvl="0" marL="0" marR="0" rtl="0" algn="ctr">
              <a:spcBef>
                <a:spcPts val="0"/>
              </a:spcBef>
              <a:spcAft>
                <a:spcPts val="0"/>
              </a:spcAft>
              <a:buNone/>
            </a:pPr>
            <a:r>
              <a:rPr b="1" i="1" lang="en-US" sz="1800">
                <a:solidFill>
                  <a:schemeClr val="dk1"/>
                </a:solidFill>
                <a:latin typeface="Merriweather"/>
                <a:ea typeface="Merriweather"/>
                <a:cs typeface="Merriweather"/>
                <a:sym typeface="Merriweather"/>
              </a:rPr>
              <a:t>package</a:t>
            </a:r>
            <a:endParaRPr/>
          </a:p>
        </p:txBody>
      </p:sp>
      <p:sp>
        <p:nvSpPr>
          <p:cNvPr id="232" name="Google Shape;232;p11"/>
          <p:cNvSpPr txBox="1"/>
          <p:nvPr/>
        </p:nvSpPr>
        <p:spPr>
          <a:xfrm>
            <a:off x="3815981" y="5960795"/>
            <a:ext cx="98501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Merriweather"/>
                <a:ea typeface="Merriweather"/>
                <a:cs typeface="Merriweather"/>
                <a:sym typeface="Merriweather"/>
              </a:rPr>
              <a:t>PetriNet</a:t>
            </a:r>
            <a:endParaRPr b="1" i="1" sz="1800">
              <a:solidFill>
                <a:schemeClr val="dk1"/>
              </a:solidFill>
              <a:latin typeface="Merriweather"/>
              <a:ea typeface="Merriweather"/>
              <a:cs typeface="Merriweather"/>
              <a:sym typeface="Merriweather"/>
            </a:endParaRPr>
          </a:p>
          <a:p>
            <a:pPr indent="0" lvl="0" marL="0" marR="0" rtl="0" algn="ctr">
              <a:spcBef>
                <a:spcPts val="0"/>
              </a:spcBef>
              <a:spcAft>
                <a:spcPts val="0"/>
              </a:spcAft>
              <a:buNone/>
            </a:pPr>
            <a:r>
              <a:rPr b="1" i="1" lang="en-US" sz="1800">
                <a:solidFill>
                  <a:schemeClr val="dk1"/>
                </a:solidFill>
                <a:latin typeface="Merriweather"/>
                <a:ea typeface="Merriweather"/>
                <a:cs typeface="Merriweather"/>
                <a:sym typeface="Merriweather"/>
              </a:rPr>
              <a:t>package</a:t>
            </a:r>
            <a:endParaRPr/>
          </a:p>
        </p:txBody>
      </p:sp>
      <p:cxnSp>
        <p:nvCxnSpPr>
          <p:cNvPr id="233" name="Google Shape;233;p11"/>
          <p:cNvCxnSpPr>
            <a:stCxn id="231" idx="0"/>
          </p:cNvCxnSpPr>
          <p:nvPr/>
        </p:nvCxnSpPr>
        <p:spPr>
          <a:xfrm rot="-5400000">
            <a:off x="1509311" y="5458296"/>
            <a:ext cx="516600" cy="488400"/>
          </a:xfrm>
          <a:prstGeom prst="curvedConnector3">
            <a:avLst>
              <a:gd fmla="val 50000" name="adj1"/>
            </a:avLst>
          </a:prstGeom>
          <a:noFill/>
          <a:ln cap="flat" cmpd="sng" w="9525">
            <a:solidFill>
              <a:schemeClr val="dk1"/>
            </a:solidFill>
            <a:prstDash val="solid"/>
            <a:miter lim="800000"/>
            <a:headEnd len="sm" w="sm" type="none"/>
            <a:tailEnd len="med" w="med" type="triangle"/>
          </a:ln>
        </p:spPr>
      </p:cxnSp>
      <p:cxnSp>
        <p:nvCxnSpPr>
          <p:cNvPr id="234" name="Google Shape;234;p11"/>
          <p:cNvCxnSpPr/>
          <p:nvPr/>
        </p:nvCxnSpPr>
        <p:spPr>
          <a:xfrm flipH="1" rot="5400000">
            <a:off x="4278460" y="5540645"/>
            <a:ext cx="516600" cy="323700"/>
          </a:xfrm>
          <a:prstGeom prst="curvedConnector3">
            <a:avLst>
              <a:gd fmla="val 50000"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2"/>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pic>
        <p:nvPicPr>
          <p:cNvPr descr="ProM – Process Analytics" id="240" name="Google Shape;240;p12"/>
          <p:cNvPicPr preferRelativeResize="0"/>
          <p:nvPr/>
        </p:nvPicPr>
        <p:blipFill rotWithShape="1">
          <a:blip r:embed="rId4">
            <a:alphaModFix/>
          </a:blip>
          <a:srcRect b="0" l="0" r="0" t="0"/>
          <a:stretch/>
        </p:blipFill>
        <p:spPr>
          <a:xfrm>
            <a:off x="10360875" y="5907771"/>
            <a:ext cx="1592433" cy="692467"/>
          </a:xfrm>
          <a:prstGeom prst="rect">
            <a:avLst/>
          </a:prstGeom>
          <a:noFill/>
          <a:ln>
            <a:noFill/>
          </a:ln>
        </p:spPr>
      </p:pic>
      <p:sp>
        <p:nvSpPr>
          <p:cNvPr id="241" name="Google Shape;241;p12"/>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lang="en-US" sz="4400">
                <a:solidFill>
                  <a:srgbClr val="003399"/>
                </a:solidFill>
                <a:latin typeface="Calibri"/>
                <a:ea typeface="Calibri"/>
                <a:cs typeface="Calibri"/>
                <a:sym typeface="Calibri"/>
              </a:rPr>
              <a:t>ProM 6 Nightly Builds</a:t>
            </a:r>
            <a:endParaRPr b="0" i="0" sz="4400" u="none" cap="none" strike="noStrike">
              <a:solidFill>
                <a:srgbClr val="003399"/>
              </a:solidFill>
              <a:latin typeface="Arial"/>
              <a:ea typeface="Arial"/>
              <a:cs typeface="Arial"/>
              <a:sym typeface="Arial"/>
            </a:endParaRPr>
          </a:p>
        </p:txBody>
      </p:sp>
      <p:sp>
        <p:nvSpPr>
          <p:cNvPr id="242" name="Google Shape;242;p12"/>
          <p:cNvSpPr/>
          <p:nvPr/>
        </p:nvSpPr>
        <p:spPr>
          <a:xfrm>
            <a:off x="829524" y="1682820"/>
            <a:ext cx="44557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u="sng">
                <a:solidFill>
                  <a:srgbClr val="0070C0"/>
                </a:solidFill>
                <a:latin typeface="Calibri"/>
                <a:ea typeface="Calibri"/>
                <a:cs typeface="Calibri"/>
                <a:sym typeface="Calibri"/>
              </a:rPr>
              <a:t>https://promtools.org/prom-6-nightly-builds/</a:t>
            </a:r>
            <a:endParaRPr/>
          </a:p>
        </p:txBody>
      </p:sp>
      <p:pic>
        <p:nvPicPr>
          <p:cNvPr id="243" name="Google Shape;243;p12"/>
          <p:cNvPicPr preferRelativeResize="0"/>
          <p:nvPr/>
        </p:nvPicPr>
        <p:blipFill rotWithShape="1">
          <a:blip r:embed="rId5">
            <a:alphaModFix/>
          </a:blip>
          <a:srcRect b="0" l="0" r="0" t="0"/>
          <a:stretch/>
        </p:blipFill>
        <p:spPr>
          <a:xfrm>
            <a:off x="705216" y="2380483"/>
            <a:ext cx="7686675" cy="369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nvSpPr>
        <p:spPr>
          <a:xfrm>
            <a:off x="3446585" y="2321170"/>
            <a:ext cx="509793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0070C0"/>
                </a:solidFill>
                <a:latin typeface="Merriweather"/>
                <a:ea typeface="Merriweather"/>
                <a:cs typeface="Merriweather"/>
                <a:sym typeface="Merriweather"/>
              </a:rPr>
              <a:t>Workshop- </a:t>
            </a:r>
            <a:r>
              <a:rPr i="1" lang="en-US" sz="5400">
                <a:solidFill>
                  <a:srgbClr val="FF0000"/>
                </a:solidFill>
                <a:latin typeface="Merriweather"/>
                <a:ea typeface="Merriweather"/>
                <a:cs typeface="Merriweather"/>
                <a:sym typeface="Merriweather"/>
              </a:rPr>
              <a:t>Part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4"/>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254" name="Google Shape;254;p14"/>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2800" u="none" cap="none" strike="noStrike">
                <a:solidFill>
                  <a:srgbClr val="003399"/>
                </a:solidFill>
                <a:latin typeface="Arial"/>
                <a:ea typeface="Arial"/>
                <a:cs typeface="Arial"/>
                <a:sym typeface="Arial"/>
              </a:rPr>
              <a:t>Searching </a:t>
            </a:r>
            <a:r>
              <a:rPr lang="en-US" sz="2800">
                <a:solidFill>
                  <a:srgbClr val="003399"/>
                </a:solidFill>
                <a:latin typeface="Arial"/>
                <a:ea typeface="Arial"/>
                <a:cs typeface="Arial"/>
                <a:sym typeface="Arial"/>
              </a:rPr>
              <a:t>prediction plug-in using ProM interface</a:t>
            </a:r>
            <a:endParaRPr b="0" i="0" sz="2800" u="none" cap="none" strike="noStrike">
              <a:solidFill>
                <a:srgbClr val="003399"/>
              </a:solidFill>
              <a:latin typeface="Arial"/>
              <a:ea typeface="Arial"/>
              <a:cs typeface="Arial"/>
              <a:sym typeface="Arial"/>
            </a:endParaRPr>
          </a:p>
        </p:txBody>
      </p:sp>
      <p:sp>
        <p:nvSpPr>
          <p:cNvPr id="255" name="Google Shape;255;p14"/>
          <p:cNvSpPr txBox="1"/>
          <p:nvPr/>
        </p:nvSpPr>
        <p:spPr>
          <a:xfrm>
            <a:off x="365760" y="1859339"/>
            <a:ext cx="11587548" cy="338554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Search for </a:t>
            </a:r>
            <a:r>
              <a:rPr b="1" lang="en-US" sz="2000">
                <a:solidFill>
                  <a:srgbClr val="404040"/>
                </a:solidFill>
                <a:latin typeface="Merriweather"/>
                <a:ea typeface="Merriweather"/>
                <a:cs typeface="Merriweather"/>
                <a:sym typeface="Merriweather"/>
              </a:rPr>
              <a:t>ProM</a:t>
            </a:r>
            <a:r>
              <a:rPr lang="en-US" sz="2000">
                <a:solidFill>
                  <a:schemeClr val="dk1"/>
                </a:solidFill>
                <a:latin typeface="Merriweather"/>
                <a:ea typeface="Merriweather"/>
                <a:cs typeface="Merriweather"/>
                <a:sym typeface="Merriweather"/>
              </a:rPr>
              <a:t> </a:t>
            </a:r>
            <a:r>
              <a:rPr b="1" lang="en-US" sz="2000">
                <a:solidFill>
                  <a:srgbClr val="FF0000"/>
                </a:solidFill>
                <a:latin typeface="Merriweather"/>
                <a:ea typeface="Merriweather"/>
                <a:cs typeface="Merriweather"/>
                <a:sym typeface="Merriweather"/>
              </a:rPr>
              <a:t>packages</a:t>
            </a:r>
            <a:r>
              <a:rPr lang="en-US" sz="2000">
                <a:solidFill>
                  <a:schemeClr val="dk1"/>
                </a:solidFill>
                <a:latin typeface="Merriweather"/>
                <a:ea typeface="Merriweather"/>
                <a:cs typeface="Merriweather"/>
                <a:sym typeface="Merriweather"/>
              </a:rPr>
              <a:t> that may include prediction </a:t>
            </a:r>
            <a:r>
              <a:rPr b="1" lang="en-US" sz="2000">
                <a:solidFill>
                  <a:srgbClr val="FF0000"/>
                </a:solidFill>
                <a:latin typeface="Merriweather"/>
                <a:ea typeface="Merriweather"/>
                <a:cs typeface="Merriweather"/>
                <a:sym typeface="Merriweather"/>
              </a:rPr>
              <a:t>Plug-ins</a:t>
            </a:r>
            <a:r>
              <a:rPr lang="en-US" sz="2000">
                <a:solidFill>
                  <a:schemeClr val="dk1"/>
                </a:solidFill>
                <a:latin typeface="Merriweather"/>
                <a:ea typeface="Merriweather"/>
                <a:cs typeface="Merriweather"/>
                <a:sym typeface="Merriweather"/>
              </a:rPr>
              <a:t> (</a:t>
            </a:r>
            <a:r>
              <a:rPr i="1" lang="en-US" sz="2000" u="sng">
                <a:solidFill>
                  <a:srgbClr val="0070C0"/>
                </a:solidFill>
                <a:latin typeface="Merriweather"/>
                <a:ea typeface="Merriweather"/>
                <a:cs typeface="Merriweather"/>
                <a:sym typeface="Merriweather"/>
              </a:rPr>
              <a:t>https://svn.win.tue.nl/repos/prom/Packages/</a:t>
            </a:r>
            <a:r>
              <a:rPr lang="en-US" sz="2000">
                <a:solidFill>
                  <a:schemeClr val="dk1"/>
                </a:solidFill>
                <a:latin typeface="Merriweather"/>
                <a:ea typeface="Merriweather"/>
                <a:cs typeface="Merriweather"/>
                <a:sym typeface="Merriweather"/>
              </a:rPr>
              <a:t>)</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Install </a:t>
            </a:r>
            <a:r>
              <a:rPr b="1" lang="en-US" sz="2000">
                <a:solidFill>
                  <a:srgbClr val="404040"/>
                </a:solidFill>
                <a:latin typeface="Merriweather"/>
                <a:ea typeface="Merriweather"/>
                <a:cs typeface="Merriweather"/>
                <a:sym typeface="Merriweather"/>
              </a:rPr>
              <a:t>ProM</a:t>
            </a:r>
            <a:r>
              <a:rPr lang="en-US" sz="2000">
                <a:solidFill>
                  <a:schemeClr val="dk1"/>
                </a:solidFill>
                <a:latin typeface="Merriweather"/>
                <a:ea typeface="Merriweather"/>
                <a:cs typeface="Merriweather"/>
                <a:sym typeface="Merriweather"/>
              </a:rPr>
              <a:t> Nightly Builds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Open the package manager, install </a:t>
            </a:r>
            <a:r>
              <a:rPr b="1" lang="en-US" sz="2000">
                <a:solidFill>
                  <a:srgbClr val="FF0000"/>
                </a:solidFill>
                <a:latin typeface="Merriweather"/>
                <a:ea typeface="Merriweather"/>
                <a:cs typeface="Merriweather"/>
                <a:sym typeface="Merriweather"/>
              </a:rPr>
              <a:t>RunnerUpPackages</a:t>
            </a:r>
            <a:r>
              <a:rPr lang="en-US" sz="2000">
                <a:solidFill>
                  <a:schemeClr val="dk1"/>
                </a:solidFill>
                <a:latin typeface="Merriweather"/>
                <a:ea typeface="Merriweather"/>
                <a:cs typeface="Merriweather"/>
                <a:sym typeface="Merriweather"/>
              </a:rPr>
              <a:t> and the packages you discovered in step 1, then close the package manager.</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Run </a:t>
            </a:r>
            <a:r>
              <a:rPr b="1" lang="en-US" sz="2000">
                <a:solidFill>
                  <a:srgbClr val="404040"/>
                </a:solidFill>
                <a:latin typeface="Merriweather"/>
                <a:ea typeface="Merriweather"/>
                <a:cs typeface="Merriweather"/>
                <a:sym typeface="Merriweather"/>
              </a:rPr>
              <a:t>ProM</a:t>
            </a:r>
            <a:r>
              <a:rPr lang="en-US" sz="2000">
                <a:solidFill>
                  <a:schemeClr val="dk1"/>
                </a:solidFill>
                <a:latin typeface="Merriweather"/>
                <a:ea typeface="Merriweather"/>
                <a:cs typeface="Merriweather"/>
                <a:sym typeface="Merriweather"/>
              </a:rPr>
              <a:t> </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Using the search tab, search for </a:t>
            </a:r>
            <a:r>
              <a:rPr b="1" lang="en-US" sz="2000">
                <a:solidFill>
                  <a:srgbClr val="FF0000"/>
                </a:solidFill>
                <a:latin typeface="Merriweather"/>
                <a:ea typeface="Merriweather"/>
                <a:cs typeface="Merriweather"/>
                <a:sym typeface="Merriweather"/>
              </a:rPr>
              <a:t>prediction plug-ins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Open the link and fill the google form </a:t>
            </a:r>
            <a:r>
              <a:rPr i="1" lang="en-US" sz="2000" u="sng">
                <a:solidFill>
                  <a:schemeClr val="accent1"/>
                </a:solidFill>
                <a:latin typeface="Merriweather"/>
                <a:ea typeface="Merriweather"/>
                <a:cs typeface="Merriweather"/>
                <a:sym typeface="Merriweather"/>
              </a:rPr>
              <a:t>https://forms.gle/S7TESmYwfGnvy4pA7</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nvSpPr>
        <p:spPr>
          <a:xfrm>
            <a:off x="3446585" y="2321170"/>
            <a:ext cx="509793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0070C0"/>
                </a:solidFill>
                <a:latin typeface="Merriweather"/>
                <a:ea typeface="Merriweather"/>
                <a:cs typeface="Merriweather"/>
                <a:sym typeface="Merriweather"/>
              </a:rPr>
              <a:t>Workshop- </a:t>
            </a:r>
            <a:r>
              <a:rPr i="1" lang="en-US" sz="5400">
                <a:solidFill>
                  <a:srgbClr val="FF0000"/>
                </a:solidFill>
                <a:latin typeface="Merriweather"/>
                <a:ea typeface="Merriweather"/>
                <a:cs typeface="Merriweather"/>
                <a:sym typeface="Merriweather"/>
              </a:rPr>
              <a:t>Part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16"/>
          <p:cNvPicPr preferRelativeResize="0"/>
          <p:nvPr/>
        </p:nvPicPr>
        <p:blipFill rotWithShape="1">
          <a:blip r:embed="rId3">
            <a:alphaModFix/>
          </a:blip>
          <a:srcRect b="0" l="0" r="0" t="0"/>
          <a:stretch/>
        </p:blipFill>
        <p:spPr>
          <a:xfrm>
            <a:off x="543714" y="54394"/>
            <a:ext cx="800100" cy="1104900"/>
          </a:xfrm>
          <a:prstGeom prst="rect">
            <a:avLst/>
          </a:prstGeom>
          <a:noFill/>
          <a:ln>
            <a:noFill/>
          </a:ln>
        </p:spPr>
      </p:pic>
      <p:sp>
        <p:nvSpPr>
          <p:cNvPr id="266" name="Google Shape;266;p16"/>
          <p:cNvSpPr txBox="1"/>
          <p:nvPr/>
        </p:nvSpPr>
        <p:spPr>
          <a:xfrm>
            <a:off x="1581150" y="44253"/>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2800" u="none" cap="none" strike="noStrike">
                <a:solidFill>
                  <a:srgbClr val="003399"/>
                </a:solidFill>
                <a:latin typeface="Arial"/>
                <a:ea typeface="Arial"/>
                <a:cs typeface="Arial"/>
                <a:sym typeface="Arial"/>
              </a:rPr>
              <a:t>Searching </a:t>
            </a:r>
            <a:r>
              <a:rPr lang="en-US" sz="2800">
                <a:solidFill>
                  <a:srgbClr val="003399"/>
                </a:solidFill>
                <a:latin typeface="Arial"/>
                <a:ea typeface="Arial"/>
                <a:cs typeface="Arial"/>
                <a:sym typeface="Arial"/>
              </a:rPr>
              <a:t>prediction plugins from literature reviews</a:t>
            </a:r>
            <a:endParaRPr b="0" i="0" sz="2800" u="none" cap="none" strike="noStrike">
              <a:solidFill>
                <a:srgbClr val="003399"/>
              </a:solidFill>
              <a:latin typeface="Arial"/>
              <a:ea typeface="Arial"/>
              <a:cs typeface="Arial"/>
              <a:sym typeface="Arial"/>
            </a:endParaRPr>
          </a:p>
        </p:txBody>
      </p:sp>
      <p:sp>
        <p:nvSpPr>
          <p:cNvPr id="267" name="Google Shape;267;p16"/>
          <p:cNvSpPr txBox="1"/>
          <p:nvPr/>
        </p:nvSpPr>
        <p:spPr>
          <a:xfrm>
            <a:off x="302226" y="1215572"/>
            <a:ext cx="11587548" cy="563231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Navigate to the link </a:t>
            </a:r>
            <a:r>
              <a:rPr i="1" lang="en-US" sz="1600" u="sng">
                <a:solidFill>
                  <a:srgbClr val="0070C0"/>
                </a:solidFill>
                <a:latin typeface="Merriweather"/>
                <a:ea typeface="Merriweather"/>
                <a:cs typeface="Merriweather"/>
                <a:sym typeface="Merriweather"/>
                <a:hlinkClick r:id="rId4">
                  <a:extLst>
                    <a:ext uri="{A12FA001-AC4F-418D-AE19-62706E023703}">
                      <ahyp:hlinkClr val="tx"/>
                    </a:ext>
                  </a:extLst>
                </a:hlinkClick>
              </a:rPr>
              <a:t>https://docs.google.com/spreadsheets/d/1l1enKhKWx_3KqtnUgggrPl1aoJMhvmy9TF9jAM3snas/edit#gid=959800</a:t>
            </a:r>
            <a:r>
              <a:rPr i="1" lang="en-US" sz="1600" u="sng">
                <a:solidFill>
                  <a:srgbClr val="0070C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and the </a:t>
            </a:r>
            <a:r>
              <a:rPr b="1" lang="en-US" sz="2000">
                <a:solidFill>
                  <a:srgbClr val="FF0000"/>
                </a:solidFill>
                <a:latin typeface="Merriweather"/>
                <a:ea typeface="Merriweather"/>
                <a:cs typeface="Merriweather"/>
                <a:sym typeface="Merriweather"/>
              </a:rPr>
              <a:t>predictiveMethods.pdf</a:t>
            </a:r>
            <a:r>
              <a:rPr lang="en-US" sz="2000">
                <a:solidFill>
                  <a:schemeClr val="dk1"/>
                </a:solidFill>
                <a:latin typeface="Merriweather"/>
                <a:ea typeface="Merriweather"/>
                <a:cs typeface="Merriweather"/>
                <a:sym typeface="Merriweather"/>
              </a:rPr>
              <a:t> file. These documents are extracted from the most recent systematic reviews on process prediction. They demonstrate a comparison of different predictive methods. A </a:t>
            </a:r>
            <a:r>
              <a:rPr i="1" lang="en-US" sz="2000">
                <a:solidFill>
                  <a:schemeClr val="dk1"/>
                </a:solidFill>
                <a:latin typeface="Merriweather"/>
                <a:ea typeface="Merriweather"/>
                <a:cs typeface="Merriweather"/>
                <a:sym typeface="Merriweather"/>
              </a:rPr>
              <a:t>Tools column </a:t>
            </a:r>
            <a:r>
              <a:rPr lang="en-US" sz="2000">
                <a:solidFill>
                  <a:schemeClr val="dk1"/>
                </a:solidFill>
                <a:latin typeface="Merriweather"/>
                <a:ea typeface="Merriweather"/>
                <a:cs typeface="Merriweather"/>
                <a:sym typeface="Merriweather"/>
              </a:rPr>
              <a:t>in the </a:t>
            </a:r>
            <a:r>
              <a:rPr lang="en-US" sz="2000">
                <a:solidFill>
                  <a:schemeClr val="accent1"/>
                </a:solidFill>
                <a:latin typeface="Merriweather"/>
                <a:ea typeface="Merriweather"/>
                <a:cs typeface="Merriweather"/>
                <a:sym typeface="Merriweather"/>
              </a:rPr>
              <a:t>spreadsheet</a:t>
            </a:r>
            <a:r>
              <a:rPr lang="en-US" sz="2000">
                <a:solidFill>
                  <a:schemeClr val="dk1"/>
                </a:solidFill>
                <a:latin typeface="Merriweather"/>
                <a:ea typeface="Merriweather"/>
                <a:cs typeface="Merriweather"/>
                <a:sym typeface="Merriweather"/>
              </a:rPr>
              <a:t> indicates whether the proposed method is available online and the name of the tool where it is implemented.</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A set of use cases for searching for a specific prediction method are presented in the next slide.  Using the tables in the </a:t>
            </a:r>
            <a:r>
              <a:rPr lang="en-US" sz="2000">
                <a:solidFill>
                  <a:schemeClr val="accent1"/>
                </a:solidFill>
                <a:latin typeface="Merriweather"/>
                <a:ea typeface="Merriweather"/>
                <a:cs typeface="Merriweather"/>
                <a:sym typeface="Merriweather"/>
              </a:rPr>
              <a:t>spreadsheets</a:t>
            </a:r>
            <a:r>
              <a:rPr lang="en-US" sz="2000">
                <a:solidFill>
                  <a:schemeClr val="dk1"/>
                </a:solidFill>
                <a:latin typeface="Merriweather"/>
                <a:ea typeface="Merriweather"/>
                <a:cs typeface="Merriweather"/>
                <a:sym typeface="Merriweather"/>
              </a:rPr>
              <a:t> or/and in the </a:t>
            </a:r>
            <a:r>
              <a:rPr b="1" lang="en-US" sz="2000">
                <a:solidFill>
                  <a:srgbClr val="FF0000"/>
                </a:solidFill>
                <a:latin typeface="Merriweather"/>
                <a:ea typeface="Merriweather"/>
                <a:cs typeface="Merriweather"/>
                <a:sym typeface="Merriweather"/>
              </a:rPr>
              <a:t>predictiveMethods.pdf</a:t>
            </a:r>
            <a:r>
              <a:rPr lang="en-US" sz="2000">
                <a:solidFill>
                  <a:schemeClr val="dk1"/>
                </a:solidFill>
                <a:latin typeface="Merriweather"/>
                <a:ea typeface="Merriweather"/>
                <a:cs typeface="Merriweather"/>
                <a:sym typeface="Merriweather"/>
              </a:rPr>
              <a:t> file, search for at least one suitable method for each use case and </a:t>
            </a:r>
            <a:r>
              <a:rPr b="1" lang="en-US" sz="2000">
                <a:solidFill>
                  <a:schemeClr val="dk1"/>
                </a:solidFill>
                <a:latin typeface="Merriweather"/>
                <a:ea typeface="Merriweather"/>
                <a:cs typeface="Merriweather"/>
                <a:sym typeface="Merriweather"/>
              </a:rPr>
              <a:t>that has been implemented in ProM</a:t>
            </a:r>
            <a:r>
              <a:rPr lang="en-US" sz="2000">
                <a:solidFill>
                  <a:schemeClr val="dk1"/>
                </a:solidFill>
                <a:latin typeface="Merriweather"/>
                <a:ea typeface="Merriweather"/>
                <a:cs typeface="Merriweather"/>
                <a:sym typeface="Merriweather"/>
              </a:rPr>
              <a:t>. </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If you found a suitable method in the </a:t>
            </a:r>
            <a:r>
              <a:rPr lang="en-US" sz="2000">
                <a:solidFill>
                  <a:schemeClr val="accent1"/>
                </a:solidFill>
                <a:latin typeface="Merriweather"/>
                <a:ea typeface="Merriweather"/>
                <a:cs typeface="Merriweather"/>
                <a:sym typeface="Merriweather"/>
              </a:rPr>
              <a:t>spreadsheet,</a:t>
            </a:r>
            <a:r>
              <a:rPr lang="en-US" sz="2000">
                <a:solidFill>
                  <a:schemeClr val="dk1"/>
                </a:solidFill>
                <a:latin typeface="Merriweather"/>
                <a:ea typeface="Merriweather"/>
                <a:cs typeface="Merriweather"/>
                <a:sym typeface="Merriweather"/>
              </a:rPr>
              <a:t> get the article name from the </a:t>
            </a:r>
            <a:r>
              <a:rPr i="1" lang="en-US" sz="2000">
                <a:solidFill>
                  <a:schemeClr val="dk1"/>
                </a:solidFill>
                <a:latin typeface="Merriweather"/>
                <a:ea typeface="Merriweather"/>
                <a:cs typeface="Merriweather"/>
                <a:sym typeface="Merriweather"/>
              </a:rPr>
              <a:t>Document Title column </a:t>
            </a:r>
            <a:r>
              <a:rPr lang="en-US" sz="2000">
                <a:solidFill>
                  <a:schemeClr val="dk1"/>
                </a:solidFill>
                <a:latin typeface="Merriweather"/>
                <a:ea typeface="Merriweather"/>
                <a:cs typeface="Merriweather"/>
                <a:sym typeface="Merriweather"/>
              </a:rPr>
              <a:t>where the method was described.</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If you found a suitable method in the </a:t>
            </a:r>
            <a:r>
              <a:rPr b="1" lang="en-US" sz="2000">
                <a:solidFill>
                  <a:srgbClr val="FF0000"/>
                </a:solidFill>
                <a:latin typeface="Merriweather"/>
                <a:ea typeface="Merriweather"/>
                <a:cs typeface="Merriweather"/>
                <a:sym typeface="Merriweather"/>
              </a:rPr>
              <a:t>predictiveMethods.pdf</a:t>
            </a:r>
            <a:r>
              <a:rPr lang="en-US" sz="2000">
                <a:solidFill>
                  <a:schemeClr val="dk1"/>
                </a:solidFill>
                <a:latin typeface="Merriweather"/>
                <a:ea typeface="Merriweather"/>
                <a:cs typeface="Merriweather"/>
                <a:sym typeface="Merriweather"/>
              </a:rPr>
              <a:t> file, take note of the corresponding reference number, then go to the reference and look up the article title.</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Copy and paste the method's corresponding article title into your internet navigator after you've found it. You can now access the article's pdf file. Search for the name of the implemented package in ProM (if it exists) as well as the names of the corresponding plugins (if they exist).</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Make a note of whether you found the method, the package name, and the plugin names for each use case.</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Open the link and fill the google form </a:t>
            </a:r>
            <a:r>
              <a:rPr i="1" lang="en-US" sz="2000" u="sng">
                <a:solidFill>
                  <a:schemeClr val="accent1"/>
                </a:solidFill>
                <a:latin typeface="Merriweather"/>
                <a:ea typeface="Merriweather"/>
                <a:cs typeface="Merriweather"/>
                <a:sym typeface="Merriweather"/>
              </a:rPr>
              <a:t>https://forms.gle/uFJ8mBs2uBxddVCV9</a:t>
            </a:r>
            <a:endParaRPr i="1" sz="1800" u="sng">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17"/>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273" name="Google Shape;273;p17"/>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2800" u="none" cap="none" strike="noStrike">
                <a:solidFill>
                  <a:srgbClr val="003399"/>
                </a:solidFill>
                <a:latin typeface="Arial"/>
                <a:ea typeface="Arial"/>
                <a:cs typeface="Arial"/>
                <a:sym typeface="Arial"/>
              </a:rPr>
              <a:t>Searching </a:t>
            </a:r>
            <a:r>
              <a:rPr lang="en-US" sz="2800">
                <a:solidFill>
                  <a:srgbClr val="003399"/>
                </a:solidFill>
                <a:latin typeface="Arial"/>
                <a:ea typeface="Arial"/>
                <a:cs typeface="Arial"/>
                <a:sym typeface="Arial"/>
              </a:rPr>
              <a:t>prediction plugins from literature reviews</a:t>
            </a:r>
            <a:endParaRPr b="0" i="0" sz="2800" u="none" cap="none" strike="noStrike">
              <a:solidFill>
                <a:srgbClr val="003399"/>
              </a:solidFill>
              <a:latin typeface="Arial"/>
              <a:ea typeface="Arial"/>
              <a:cs typeface="Arial"/>
              <a:sym typeface="Arial"/>
            </a:endParaRPr>
          </a:p>
        </p:txBody>
      </p:sp>
      <p:sp>
        <p:nvSpPr>
          <p:cNvPr id="274" name="Google Shape;274;p17"/>
          <p:cNvSpPr txBox="1"/>
          <p:nvPr/>
        </p:nvSpPr>
        <p:spPr>
          <a:xfrm>
            <a:off x="829993" y="1688123"/>
            <a:ext cx="11155681"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case1: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the </a:t>
            </a:r>
            <a:r>
              <a:rPr lang="en-US" sz="2000" u="sng">
                <a:solidFill>
                  <a:srgbClr val="C00000"/>
                </a:solidFill>
                <a:latin typeface="Merriweather"/>
                <a:ea typeface="Merriweather"/>
                <a:cs typeface="Merriweather"/>
                <a:sym typeface="Merriweather"/>
              </a:rPr>
              <a:t>next activity</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in an ongoing case.</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case2: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LTL</a:t>
            </a:r>
            <a:r>
              <a:rPr lang="en-US" sz="2000">
                <a:solidFill>
                  <a:schemeClr val="dk1"/>
                </a:solidFill>
                <a:latin typeface="Merriweather"/>
                <a:ea typeface="Merriweather"/>
                <a:cs typeface="Merriweather"/>
                <a:sym typeface="Merriweather"/>
              </a:rPr>
              <a:t> rules violation.</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case3: </a:t>
            </a:r>
            <a:r>
              <a:rPr lang="en-US" sz="2000">
                <a:solidFill>
                  <a:schemeClr val="dk1"/>
                </a:solidFill>
                <a:latin typeface="Merriweather"/>
                <a:ea typeface="Merriweather"/>
                <a:cs typeface="Merriweather"/>
                <a:sym typeface="Merriweather"/>
              </a:rPr>
              <a:t>use </a:t>
            </a:r>
            <a:r>
              <a:rPr lang="en-US" sz="2000" u="sng">
                <a:solidFill>
                  <a:srgbClr val="C00000"/>
                </a:solidFill>
                <a:latin typeface="Merriweather"/>
                <a:ea typeface="Merriweather"/>
                <a:cs typeface="Merriweather"/>
                <a:sym typeface="Merriweather"/>
              </a:rPr>
              <a:t>machine learning</a:t>
            </a:r>
            <a:r>
              <a:rPr lang="en-US" sz="2000">
                <a:solidFill>
                  <a:srgbClr val="C00000"/>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classification</a:t>
            </a:r>
            <a:r>
              <a:rPr lang="en-US" sz="2000">
                <a:solidFill>
                  <a:schemeClr val="dk1"/>
                </a:solidFill>
                <a:latin typeface="Merriweather"/>
                <a:ea typeface="Merriweather"/>
                <a:cs typeface="Merriweather"/>
                <a:sym typeface="Merriweather"/>
              </a:rPr>
              <a:t> model to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next activity</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case4: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the process </a:t>
            </a:r>
            <a:r>
              <a:rPr lang="en-US" sz="2000" u="sng">
                <a:solidFill>
                  <a:srgbClr val="C00000"/>
                </a:solidFill>
                <a:latin typeface="Merriweather"/>
                <a:ea typeface="Merriweather"/>
                <a:cs typeface="Merriweather"/>
                <a:sym typeface="Merriweather"/>
              </a:rPr>
              <a:t>remaining time </a:t>
            </a:r>
            <a:r>
              <a:rPr lang="en-US" sz="2000">
                <a:solidFill>
                  <a:schemeClr val="dk1"/>
                </a:solidFill>
                <a:latin typeface="Merriweather"/>
                <a:ea typeface="Merriweather"/>
                <a:cs typeface="Merriweather"/>
                <a:sym typeface="Merriweather"/>
              </a:rPr>
              <a:t>using </a:t>
            </a:r>
            <a:r>
              <a:rPr lang="en-US" sz="2000" u="sng">
                <a:solidFill>
                  <a:srgbClr val="C00000"/>
                </a:solidFill>
                <a:latin typeface="Merriweather"/>
                <a:ea typeface="Merriweather"/>
                <a:cs typeface="Merriweather"/>
                <a:sym typeface="Merriweather"/>
              </a:rPr>
              <a:t>svm</a:t>
            </a:r>
            <a:r>
              <a:rPr lang="en-US" sz="2000">
                <a:solidFill>
                  <a:schemeClr val="dk1"/>
                </a:solidFill>
                <a:latin typeface="Merriweather"/>
                <a:ea typeface="Merriweather"/>
                <a:cs typeface="Merriweather"/>
                <a:sym typeface="Merriweather"/>
              </a:rPr>
              <a:t> algorithm</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case5: </a:t>
            </a:r>
            <a:r>
              <a:rPr lang="en-US" sz="2000" u="sng">
                <a:solidFill>
                  <a:srgbClr val="C00000"/>
                </a:solidFill>
                <a:latin typeface="Merriweather"/>
                <a:ea typeface="Merriweather"/>
                <a:cs typeface="Merriweather"/>
                <a:sym typeface="Merriweather"/>
              </a:rPr>
              <a:t>generate</a:t>
            </a:r>
            <a:r>
              <a:rPr lang="en-US" sz="2000">
                <a:solidFill>
                  <a:schemeClr val="dk1"/>
                </a:solidFill>
                <a:latin typeface="Merriweather"/>
                <a:ea typeface="Merriweather"/>
                <a:cs typeface="Merriweather"/>
                <a:sym typeface="Merriweather"/>
              </a:rPr>
              <a:t> a </a:t>
            </a:r>
            <a:r>
              <a:rPr lang="en-US" sz="2000" u="sng">
                <a:solidFill>
                  <a:srgbClr val="C00000"/>
                </a:solidFill>
                <a:latin typeface="Merriweather"/>
                <a:ea typeface="Merriweather"/>
                <a:cs typeface="Merriweather"/>
                <a:sym typeface="Merriweather"/>
              </a:rPr>
              <a:t>stochastic petri net </a:t>
            </a:r>
            <a:r>
              <a:rPr lang="en-US" sz="2000">
                <a:solidFill>
                  <a:schemeClr val="dk1"/>
                </a:solidFill>
                <a:latin typeface="Merriweather"/>
                <a:ea typeface="Merriweather"/>
                <a:cs typeface="Merriweather"/>
                <a:sym typeface="Merriweather"/>
              </a:rPr>
              <a:t>to predict the </a:t>
            </a:r>
            <a:r>
              <a:rPr lang="en-US" sz="2000" u="sng">
                <a:solidFill>
                  <a:srgbClr val="C00000"/>
                </a:solidFill>
                <a:latin typeface="Merriweather"/>
                <a:ea typeface="Merriweather"/>
                <a:cs typeface="Merriweather"/>
                <a:sym typeface="Merriweather"/>
              </a:rPr>
              <a:t>remaining time</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case6: </a:t>
            </a:r>
            <a:r>
              <a:rPr lang="en-US" sz="2000" u="sng">
                <a:solidFill>
                  <a:srgbClr val="C00000"/>
                </a:solidFill>
                <a:latin typeface="Merriweather"/>
                <a:ea typeface="Merriweather"/>
                <a:cs typeface="Merriweather"/>
                <a:sym typeface="Merriweather"/>
              </a:rPr>
              <a:t>build</a:t>
            </a:r>
            <a:r>
              <a:rPr lang="en-US" sz="2000">
                <a:solidFill>
                  <a:schemeClr val="dk1"/>
                </a:solidFill>
                <a:latin typeface="Merriweather"/>
                <a:ea typeface="Merriweather"/>
                <a:cs typeface="Merriweather"/>
                <a:sym typeface="Merriweather"/>
              </a:rPr>
              <a:t> a </a:t>
            </a:r>
            <a:r>
              <a:rPr lang="en-US" sz="2000" u="sng">
                <a:solidFill>
                  <a:srgbClr val="C00000"/>
                </a:solidFill>
                <a:latin typeface="Merriweather"/>
                <a:ea typeface="Merriweather"/>
                <a:cs typeface="Merriweather"/>
                <a:sym typeface="Merriweather"/>
              </a:rPr>
              <a:t>decision tree</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as predictor model to predict </a:t>
            </a:r>
            <a:r>
              <a:rPr lang="en-US" sz="2000" u="sng">
                <a:solidFill>
                  <a:srgbClr val="C00000"/>
                </a:solidFill>
                <a:latin typeface="Merriweather"/>
                <a:ea typeface="Merriweather"/>
                <a:cs typeface="Merriweather"/>
                <a:sym typeface="Merriweather"/>
              </a:rPr>
              <a:t>data attribute</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case7: </a:t>
            </a:r>
            <a:r>
              <a:rPr lang="en-US" sz="2000" u="sng">
                <a:solidFill>
                  <a:srgbClr val="C00000"/>
                </a:solidFill>
                <a:latin typeface="Merriweather"/>
                <a:ea typeface="Merriweather"/>
                <a:cs typeface="Merriweather"/>
                <a:sym typeface="Merriweather"/>
              </a:rPr>
              <a:t>build</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decision tree</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for </a:t>
            </a:r>
            <a:r>
              <a:rPr lang="en-US" sz="2000" u="sng">
                <a:solidFill>
                  <a:srgbClr val="C00000"/>
                </a:solidFill>
                <a:latin typeface="Merriweather"/>
                <a:ea typeface="Merriweather"/>
                <a:cs typeface="Merriweather"/>
                <a:sym typeface="Merriweather"/>
              </a:rPr>
              <a:t>risk</a:t>
            </a:r>
            <a:r>
              <a:rPr lang="en-US" sz="2000">
                <a:solidFill>
                  <a:schemeClr val="dk1"/>
                </a:solidFill>
                <a:latin typeface="Merriweather"/>
                <a:ea typeface="Merriweather"/>
                <a:cs typeface="Merriweather"/>
                <a:sym typeface="Merriweather"/>
              </a:rPr>
              <a:t> prediction</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case8: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remaining time</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using </a:t>
            </a:r>
            <a:r>
              <a:rPr lang="en-US" sz="2000" u="sng">
                <a:solidFill>
                  <a:srgbClr val="C00000"/>
                </a:solidFill>
                <a:latin typeface="Merriweather"/>
                <a:ea typeface="Merriweather"/>
                <a:cs typeface="Merriweather"/>
                <a:sym typeface="Merriweather"/>
              </a:rPr>
              <a:t>transition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nvSpPr>
        <p:spPr>
          <a:xfrm>
            <a:off x="3446585" y="2321170"/>
            <a:ext cx="509793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0070C0"/>
                </a:solidFill>
                <a:latin typeface="Merriweather"/>
                <a:ea typeface="Merriweather"/>
                <a:cs typeface="Merriweather"/>
                <a:sym typeface="Merriweather"/>
              </a:rPr>
              <a:t>Workshop- </a:t>
            </a:r>
            <a:r>
              <a:rPr i="1" lang="en-US" sz="5400">
                <a:solidFill>
                  <a:srgbClr val="FF0000"/>
                </a:solidFill>
                <a:latin typeface="Merriweather"/>
                <a:ea typeface="Merriweather"/>
                <a:cs typeface="Merriweather"/>
                <a:sym typeface="Merriweather"/>
              </a:rPr>
              <a:t>Part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1"/>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285" name="Google Shape;285;p21"/>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2800" u="none" cap="none" strike="noStrike">
                <a:solidFill>
                  <a:srgbClr val="003399"/>
                </a:solidFill>
                <a:latin typeface="Arial"/>
                <a:ea typeface="Arial"/>
                <a:cs typeface="Arial"/>
                <a:sym typeface="Arial"/>
              </a:rPr>
              <a:t>Rest API design for predictive methods </a:t>
            </a:r>
            <a:endParaRPr b="0" i="0" sz="2800" u="none" cap="none" strike="noStrike">
              <a:solidFill>
                <a:srgbClr val="003399"/>
              </a:solidFill>
              <a:latin typeface="Arial"/>
              <a:ea typeface="Arial"/>
              <a:cs typeface="Arial"/>
              <a:sym typeface="Arial"/>
            </a:endParaRPr>
          </a:p>
        </p:txBody>
      </p:sp>
      <p:pic>
        <p:nvPicPr>
          <p:cNvPr id="286" name="Google Shape;286;p21"/>
          <p:cNvPicPr preferRelativeResize="0"/>
          <p:nvPr/>
        </p:nvPicPr>
        <p:blipFill rotWithShape="1">
          <a:blip r:embed="rId4">
            <a:alphaModFix/>
          </a:blip>
          <a:srcRect b="0" l="0" r="1390" t="0"/>
          <a:stretch/>
        </p:blipFill>
        <p:spPr>
          <a:xfrm>
            <a:off x="2430225" y="788150"/>
            <a:ext cx="6595775" cy="3980076"/>
          </a:xfrm>
          <a:prstGeom prst="rect">
            <a:avLst/>
          </a:prstGeom>
          <a:noFill/>
          <a:ln>
            <a:noFill/>
          </a:ln>
        </p:spPr>
      </p:pic>
      <p:pic>
        <p:nvPicPr>
          <p:cNvPr id="287" name="Google Shape;287;p21"/>
          <p:cNvPicPr preferRelativeResize="0"/>
          <p:nvPr/>
        </p:nvPicPr>
        <p:blipFill>
          <a:blip r:embed="rId5">
            <a:alphaModFix/>
          </a:blip>
          <a:stretch>
            <a:fillRect/>
          </a:stretch>
        </p:blipFill>
        <p:spPr>
          <a:xfrm>
            <a:off x="1461125" y="4768225"/>
            <a:ext cx="8724900" cy="184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104" name="Google Shape;104;p2"/>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4400" u="none" cap="none" strike="noStrike">
                <a:solidFill>
                  <a:srgbClr val="003399"/>
                </a:solidFill>
                <a:latin typeface="Calibri"/>
                <a:ea typeface="Calibri"/>
                <a:cs typeface="Calibri"/>
                <a:sym typeface="Calibri"/>
              </a:rPr>
              <a:t>Event Logs</a:t>
            </a:r>
            <a:endParaRPr b="0" i="0" sz="4400" u="none" cap="none" strike="noStrike">
              <a:solidFill>
                <a:srgbClr val="003399"/>
              </a:solidFill>
              <a:latin typeface="Arial"/>
              <a:ea typeface="Arial"/>
              <a:cs typeface="Arial"/>
              <a:sym typeface="Arial"/>
            </a:endParaRPr>
          </a:p>
        </p:txBody>
      </p:sp>
      <p:sp>
        <p:nvSpPr>
          <p:cNvPr id="105" name="Google Shape;105;p2"/>
          <p:cNvSpPr txBox="1"/>
          <p:nvPr/>
        </p:nvSpPr>
        <p:spPr>
          <a:xfrm>
            <a:off x="396081" y="1658072"/>
            <a:ext cx="10862700" cy="4971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Merriweather"/>
                <a:ea typeface="Merriweather"/>
                <a:cs typeface="Merriweather"/>
                <a:sym typeface="Merriweather"/>
              </a:rPr>
              <a:t>The data about the execution of business processes (</a:t>
            </a:r>
            <a:r>
              <a:rPr b="1" i="0" lang="en-US" sz="2400" u="none" cap="none" strike="noStrike">
                <a:solidFill>
                  <a:srgbClr val="FF0000"/>
                </a:solidFill>
                <a:latin typeface="Merriweather"/>
                <a:ea typeface="Merriweather"/>
                <a:cs typeface="Merriweather"/>
                <a:sym typeface="Merriweather"/>
              </a:rPr>
              <a:t>aka event logs</a:t>
            </a:r>
            <a:r>
              <a:rPr b="0" i="0" lang="en-US" sz="2400" u="none" cap="none" strike="noStrike">
                <a:solidFill>
                  <a:srgbClr val="000000"/>
                </a:solidFill>
                <a:latin typeface="Merriweather"/>
                <a:ea typeface="Merriweather"/>
                <a:cs typeface="Merriweather"/>
                <a:sym typeface="Merriweather"/>
              </a:rPr>
              <a:t>) are usually logged by the enterprises’ information systems </a:t>
            </a:r>
            <a:endParaRPr b="0" i="0" sz="1800" u="none" cap="none" strike="noStrike">
              <a:solidFill>
                <a:schemeClr val="dk1"/>
              </a:solidFill>
              <a:latin typeface="Merriweather"/>
              <a:ea typeface="Merriweather"/>
              <a:cs typeface="Merriweather"/>
              <a:sym typeface="Merriweather"/>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4953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4953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42900" lvl="0" marL="495300" marR="0" rtl="0" algn="l">
              <a:spcBef>
                <a:spcPts val="480"/>
              </a:spcBef>
              <a:spcAft>
                <a:spcPts val="0"/>
              </a:spcAft>
              <a:buClr>
                <a:srgbClr val="000000"/>
              </a:buClr>
              <a:buSzPts val="2400"/>
              <a:buFont typeface="Arial"/>
              <a:buChar char="•"/>
            </a:pPr>
            <a:r>
              <a:rPr b="1" i="0" lang="en-US" sz="2400" u="none" cap="none" strike="noStrike">
                <a:solidFill>
                  <a:srgbClr val="FF0000"/>
                </a:solidFill>
                <a:latin typeface="Merriweather"/>
                <a:ea typeface="Merriweather"/>
                <a:cs typeface="Merriweather"/>
                <a:sym typeface="Merriweather"/>
              </a:rPr>
              <a:t>Analyzing process execution data </a:t>
            </a:r>
            <a:r>
              <a:rPr b="0" i="0" lang="en-US" sz="2400" u="none" cap="none" strike="noStrike">
                <a:solidFill>
                  <a:srgbClr val="000000"/>
                </a:solidFill>
                <a:latin typeface="Merriweather"/>
                <a:ea typeface="Merriweather"/>
                <a:cs typeface="Merriweather"/>
                <a:sym typeface="Merriweather"/>
              </a:rPr>
              <a:t>allows organizations to extract information about the execution of business process.</a:t>
            </a:r>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66700" lvl="0" marL="342900" marR="0" rtl="0" algn="l">
              <a:spcBef>
                <a:spcPts val="24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pic>
        <p:nvPicPr>
          <p:cNvPr id="106" name="Google Shape;106;p2"/>
          <p:cNvPicPr preferRelativeResize="0"/>
          <p:nvPr/>
        </p:nvPicPr>
        <p:blipFill rotWithShape="1">
          <a:blip r:embed="rId4">
            <a:alphaModFix/>
          </a:blip>
          <a:srcRect b="4745" l="0" r="0" t="20150"/>
          <a:stretch/>
        </p:blipFill>
        <p:spPr>
          <a:xfrm>
            <a:off x="2225229" y="2631529"/>
            <a:ext cx="6903274" cy="30243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2"/>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293" name="Google Shape;293;p22"/>
          <p:cNvSpPr txBox="1"/>
          <p:nvPr/>
        </p:nvSpPr>
        <p:spPr>
          <a:xfrm>
            <a:off x="773961" y="1654070"/>
            <a:ext cx="11155800" cy="261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highlight>
                  <a:srgbClr val="FFFFFF"/>
                </a:highlight>
                <a:latin typeface="Merriweather"/>
                <a:ea typeface="Merriweather"/>
                <a:cs typeface="Merriweather"/>
                <a:sym typeface="Merriweather"/>
              </a:rPr>
              <a:t>Examples:</a:t>
            </a:r>
            <a:endParaRPr/>
          </a:p>
          <a:p>
            <a:pPr indent="0" lvl="0" marL="0" marR="0" rtl="0" algn="l">
              <a:spcBef>
                <a:spcPts val="0"/>
              </a:spcBef>
              <a:spcAft>
                <a:spcPts val="0"/>
              </a:spcAft>
              <a:buNone/>
            </a:pPr>
            <a:r>
              <a:t/>
            </a:r>
            <a:endParaRPr sz="2400">
              <a:solidFill>
                <a:schemeClr val="dk1"/>
              </a:solidFill>
              <a:highlight>
                <a:srgbClr val="FFFFFF"/>
              </a:highlight>
              <a:latin typeface="Merriweather"/>
              <a:ea typeface="Merriweather"/>
              <a:cs typeface="Merriweather"/>
              <a:sym typeface="Merriweather"/>
            </a:endParaRPr>
          </a:p>
          <a:p>
            <a:pPr indent="0" lvl="0" marL="0" marR="0" rtl="0" algn="l">
              <a:spcBef>
                <a:spcPts val="0"/>
              </a:spcBef>
              <a:spcAft>
                <a:spcPts val="0"/>
              </a:spcAft>
              <a:buNone/>
            </a:pPr>
            <a:r>
              <a:rPr b="1" lang="en-US" sz="2400">
                <a:solidFill>
                  <a:srgbClr val="FF0000"/>
                </a:solidFill>
                <a:highlight>
                  <a:srgbClr val="FFFFFF"/>
                </a:highlight>
                <a:latin typeface="Calibri"/>
                <a:ea typeface="Calibri"/>
                <a:cs typeface="Calibri"/>
                <a:sym typeface="Calibri"/>
              </a:rPr>
              <a:t>build_model/ </a:t>
            </a:r>
            <a:r>
              <a:rPr b="1" lang="en-US" sz="2400">
                <a:solidFill>
                  <a:srgbClr val="0070C0"/>
                </a:solidFill>
                <a:highlight>
                  <a:srgbClr val="FFFFFF"/>
                </a:highlight>
                <a:latin typeface="Calibri"/>
                <a:ea typeface="Calibri"/>
                <a:cs typeface="Calibri"/>
                <a:sym typeface="Calibri"/>
              </a:rPr>
              <a:t>next_activity/ machine_learning/ decision_tree</a:t>
            </a:r>
            <a:endParaRPr b="1" sz="2400">
              <a:solidFill>
                <a:srgbClr val="0070C0"/>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b="1" sz="2400">
              <a:solidFill>
                <a:srgbClr val="0070C0"/>
              </a:solidFill>
              <a:highlight>
                <a:srgbClr val="FFFFFF"/>
              </a:highlight>
              <a:latin typeface="Merriweather"/>
              <a:ea typeface="Merriweather"/>
              <a:cs typeface="Merriweather"/>
              <a:sym typeface="Merriweather"/>
            </a:endParaRPr>
          </a:p>
          <a:p>
            <a:pPr indent="0" lvl="0" marL="0" marR="0" rtl="0" algn="l">
              <a:spcBef>
                <a:spcPts val="0"/>
              </a:spcBef>
              <a:spcAft>
                <a:spcPts val="0"/>
              </a:spcAft>
              <a:buNone/>
            </a:pPr>
            <a:r>
              <a:rPr b="1" lang="en-US" sz="2000">
                <a:solidFill>
                  <a:srgbClr val="FF0000"/>
                </a:solidFill>
                <a:highlight>
                  <a:srgbClr val="FFFFFF"/>
                </a:highlight>
                <a:latin typeface="Calibri"/>
                <a:ea typeface="Calibri"/>
                <a:cs typeface="Calibri"/>
                <a:sym typeface="Calibri"/>
              </a:rPr>
              <a:t>build_model/ </a:t>
            </a:r>
            <a:r>
              <a:rPr b="1" lang="en-US" sz="2000">
                <a:solidFill>
                  <a:srgbClr val="0070C0"/>
                </a:solidFill>
                <a:highlight>
                  <a:srgbClr val="FFFFFF"/>
                </a:highlight>
                <a:latin typeface="Calibri"/>
                <a:ea typeface="Calibri"/>
                <a:cs typeface="Calibri"/>
                <a:sym typeface="Calibri"/>
              </a:rPr>
              <a:t>rem_time/ annotated_transition_system/ stochastic_petriNet </a:t>
            </a:r>
            <a:endParaRPr/>
          </a:p>
          <a:p>
            <a:pPr indent="0" lvl="0" marL="0" marR="0" rtl="0" algn="l">
              <a:spcBef>
                <a:spcPts val="0"/>
              </a:spcBef>
              <a:spcAft>
                <a:spcPts val="0"/>
              </a:spcAft>
              <a:buNone/>
            </a:pPr>
            <a:r>
              <a:t/>
            </a:r>
            <a:endParaRPr b="1" sz="2400">
              <a:solidFill>
                <a:srgbClr val="00B050"/>
              </a:solidFill>
              <a:highlight>
                <a:srgbClr val="FFFFFF"/>
              </a:highlight>
              <a:latin typeface="Merriweather"/>
              <a:ea typeface="Merriweather"/>
              <a:cs typeface="Merriweather"/>
              <a:sym typeface="Merriweather"/>
            </a:endParaRPr>
          </a:p>
          <a:p>
            <a:pPr indent="0" lvl="0" marL="0" marR="0" rtl="0" algn="l">
              <a:spcBef>
                <a:spcPts val="0"/>
              </a:spcBef>
              <a:spcAft>
                <a:spcPts val="0"/>
              </a:spcAft>
              <a:buNone/>
            </a:pPr>
            <a:r>
              <a:rPr b="1" lang="en-US" sz="2400">
                <a:solidFill>
                  <a:srgbClr val="FF0000"/>
                </a:solidFill>
                <a:highlight>
                  <a:srgbClr val="FFFFFF"/>
                </a:highlight>
                <a:latin typeface="Calibri"/>
                <a:ea typeface="Calibri"/>
                <a:cs typeface="Calibri"/>
                <a:sym typeface="Calibri"/>
              </a:rPr>
              <a:t>predict/ </a:t>
            </a:r>
            <a:r>
              <a:rPr b="1" lang="en-US" sz="2400">
                <a:solidFill>
                  <a:srgbClr val="0070C0"/>
                </a:solidFill>
                <a:highlight>
                  <a:srgbClr val="FFFFFF"/>
                </a:highlight>
                <a:latin typeface="Calibri"/>
                <a:ea typeface="Calibri"/>
                <a:cs typeface="Calibri"/>
                <a:sym typeface="Calibri"/>
              </a:rPr>
              <a:t>rem_time/ annotated_transition_system/ stochastic_petriNet </a:t>
            </a:r>
            <a:endParaRPr sz="2400">
              <a:solidFill>
                <a:srgbClr val="151515"/>
              </a:solidFill>
              <a:highlight>
                <a:srgbClr val="FFFFFF"/>
              </a:highlight>
              <a:latin typeface="Merriweather"/>
              <a:ea typeface="Merriweather"/>
              <a:cs typeface="Merriweather"/>
              <a:sym typeface="Merriweather"/>
            </a:endParaRPr>
          </a:p>
        </p:txBody>
      </p:sp>
      <p:sp>
        <p:nvSpPr>
          <p:cNvPr id="294" name="Google Shape;294;p22"/>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2800" u="none" cap="none" strike="noStrike">
                <a:solidFill>
                  <a:srgbClr val="003399"/>
                </a:solidFill>
                <a:latin typeface="Arial"/>
                <a:ea typeface="Arial"/>
                <a:cs typeface="Arial"/>
                <a:sym typeface="Arial"/>
              </a:rPr>
              <a:t>Rest API design for predictive methods </a:t>
            </a:r>
            <a:endParaRPr b="0" i="0" sz="2800" u="none" cap="none" strike="noStrike">
              <a:solidFill>
                <a:srgbClr val="003399"/>
              </a:solidFill>
              <a:latin typeface="Arial"/>
              <a:ea typeface="Arial"/>
              <a:cs typeface="Arial"/>
              <a:sym typeface="Arial"/>
            </a:endParaRPr>
          </a:p>
        </p:txBody>
      </p:sp>
      <p:sp>
        <p:nvSpPr>
          <p:cNvPr id="295" name="Google Shape;295;p22"/>
          <p:cNvSpPr txBox="1"/>
          <p:nvPr/>
        </p:nvSpPr>
        <p:spPr>
          <a:xfrm>
            <a:off x="342094" y="4801937"/>
            <a:ext cx="11587548"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For each of the preceding use cases, search for the method’s API from the list of the provided Rest APIs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Merriweather"/>
                <a:ea typeface="Merriweather"/>
                <a:cs typeface="Merriweather"/>
                <a:sym typeface="Merriweather"/>
              </a:rPr>
              <a:t>Open the link and fill the google form </a:t>
            </a:r>
            <a:r>
              <a:rPr i="1" lang="en-US" sz="2000" u="sng">
                <a:solidFill>
                  <a:schemeClr val="accent1"/>
                </a:solidFill>
                <a:latin typeface="Merriweather"/>
                <a:ea typeface="Merriweather"/>
                <a:cs typeface="Merriweather"/>
                <a:sym typeface="Merriweather"/>
              </a:rPr>
              <a:t>https://forms.gle/rxHm6g5QU1Ar3BLQ8</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23"/>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301" name="Google Shape;301;p23"/>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2800" u="none" cap="none" strike="noStrike">
                <a:solidFill>
                  <a:srgbClr val="003399"/>
                </a:solidFill>
                <a:latin typeface="Arial"/>
                <a:ea typeface="Arial"/>
                <a:cs typeface="Arial"/>
                <a:sym typeface="Arial"/>
              </a:rPr>
              <a:t>Searching </a:t>
            </a:r>
            <a:r>
              <a:rPr lang="en-US" sz="2800">
                <a:solidFill>
                  <a:srgbClr val="003399"/>
                </a:solidFill>
                <a:latin typeface="Arial"/>
                <a:ea typeface="Arial"/>
                <a:cs typeface="Arial"/>
                <a:sym typeface="Arial"/>
              </a:rPr>
              <a:t>prediction plugins from literature reviews</a:t>
            </a:r>
            <a:endParaRPr b="0" i="0" sz="2800" u="none" cap="none" strike="noStrike">
              <a:solidFill>
                <a:srgbClr val="003399"/>
              </a:solidFill>
              <a:latin typeface="Arial"/>
              <a:ea typeface="Arial"/>
              <a:cs typeface="Arial"/>
              <a:sym typeface="Arial"/>
            </a:endParaRPr>
          </a:p>
        </p:txBody>
      </p:sp>
      <p:sp>
        <p:nvSpPr>
          <p:cNvPr id="302" name="Google Shape;302;p23"/>
          <p:cNvSpPr txBox="1"/>
          <p:nvPr/>
        </p:nvSpPr>
        <p:spPr>
          <a:xfrm>
            <a:off x="829993" y="1688123"/>
            <a:ext cx="11155681"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case1: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the </a:t>
            </a:r>
            <a:r>
              <a:rPr lang="en-US" sz="2000" u="sng">
                <a:solidFill>
                  <a:srgbClr val="C00000"/>
                </a:solidFill>
                <a:latin typeface="Merriweather"/>
                <a:ea typeface="Merriweather"/>
                <a:cs typeface="Merriweather"/>
                <a:sym typeface="Merriweather"/>
              </a:rPr>
              <a:t>next activity</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in an ongoing case.</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case2: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LTL</a:t>
            </a:r>
            <a:r>
              <a:rPr lang="en-US" sz="2000">
                <a:solidFill>
                  <a:schemeClr val="dk1"/>
                </a:solidFill>
                <a:latin typeface="Merriweather"/>
                <a:ea typeface="Merriweather"/>
                <a:cs typeface="Merriweather"/>
                <a:sym typeface="Merriweather"/>
              </a:rPr>
              <a:t> rules violation.</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case3: </a:t>
            </a:r>
            <a:r>
              <a:rPr lang="en-US" sz="2000">
                <a:solidFill>
                  <a:schemeClr val="dk1"/>
                </a:solidFill>
                <a:latin typeface="Merriweather"/>
                <a:ea typeface="Merriweather"/>
                <a:cs typeface="Merriweather"/>
                <a:sym typeface="Merriweather"/>
              </a:rPr>
              <a:t>use </a:t>
            </a:r>
            <a:r>
              <a:rPr lang="en-US" sz="2000" u="sng">
                <a:solidFill>
                  <a:srgbClr val="C00000"/>
                </a:solidFill>
                <a:latin typeface="Merriweather"/>
                <a:ea typeface="Merriweather"/>
                <a:cs typeface="Merriweather"/>
                <a:sym typeface="Merriweather"/>
              </a:rPr>
              <a:t>machine learning</a:t>
            </a:r>
            <a:r>
              <a:rPr lang="en-US" sz="2000">
                <a:solidFill>
                  <a:srgbClr val="C00000"/>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classification</a:t>
            </a:r>
            <a:r>
              <a:rPr lang="en-US" sz="2000">
                <a:solidFill>
                  <a:schemeClr val="dk1"/>
                </a:solidFill>
                <a:latin typeface="Merriweather"/>
                <a:ea typeface="Merriweather"/>
                <a:cs typeface="Merriweather"/>
                <a:sym typeface="Merriweather"/>
              </a:rPr>
              <a:t> model to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next activity</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case4: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the process </a:t>
            </a:r>
            <a:r>
              <a:rPr lang="en-US" sz="2000" u="sng">
                <a:solidFill>
                  <a:srgbClr val="C00000"/>
                </a:solidFill>
                <a:latin typeface="Merriweather"/>
                <a:ea typeface="Merriweather"/>
                <a:cs typeface="Merriweather"/>
                <a:sym typeface="Merriweather"/>
              </a:rPr>
              <a:t>remaining time </a:t>
            </a:r>
            <a:r>
              <a:rPr lang="en-US" sz="2000">
                <a:solidFill>
                  <a:schemeClr val="dk1"/>
                </a:solidFill>
                <a:latin typeface="Merriweather"/>
                <a:ea typeface="Merriweather"/>
                <a:cs typeface="Merriweather"/>
                <a:sym typeface="Merriweather"/>
              </a:rPr>
              <a:t>using </a:t>
            </a:r>
            <a:r>
              <a:rPr lang="en-US" sz="2000" u="sng">
                <a:solidFill>
                  <a:srgbClr val="C00000"/>
                </a:solidFill>
                <a:latin typeface="Merriweather"/>
                <a:ea typeface="Merriweather"/>
                <a:cs typeface="Merriweather"/>
                <a:sym typeface="Merriweather"/>
              </a:rPr>
              <a:t>svm</a:t>
            </a:r>
            <a:r>
              <a:rPr lang="en-US" sz="2000">
                <a:solidFill>
                  <a:schemeClr val="dk1"/>
                </a:solidFill>
                <a:latin typeface="Merriweather"/>
                <a:ea typeface="Merriweather"/>
                <a:cs typeface="Merriweather"/>
                <a:sym typeface="Merriweather"/>
              </a:rPr>
              <a:t> algorithm</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case5: </a:t>
            </a:r>
            <a:r>
              <a:rPr lang="en-US" sz="2000" u="sng">
                <a:solidFill>
                  <a:srgbClr val="C00000"/>
                </a:solidFill>
                <a:latin typeface="Merriweather"/>
                <a:ea typeface="Merriweather"/>
                <a:cs typeface="Merriweather"/>
                <a:sym typeface="Merriweather"/>
              </a:rPr>
              <a:t>generate</a:t>
            </a:r>
            <a:r>
              <a:rPr lang="en-US" sz="2000">
                <a:solidFill>
                  <a:schemeClr val="dk1"/>
                </a:solidFill>
                <a:latin typeface="Merriweather"/>
                <a:ea typeface="Merriweather"/>
                <a:cs typeface="Merriweather"/>
                <a:sym typeface="Merriweather"/>
              </a:rPr>
              <a:t> a </a:t>
            </a:r>
            <a:r>
              <a:rPr lang="en-US" sz="2000" u="sng">
                <a:solidFill>
                  <a:srgbClr val="C00000"/>
                </a:solidFill>
                <a:latin typeface="Merriweather"/>
                <a:ea typeface="Merriweather"/>
                <a:cs typeface="Merriweather"/>
                <a:sym typeface="Merriweather"/>
              </a:rPr>
              <a:t>stochastic petri net </a:t>
            </a:r>
            <a:r>
              <a:rPr lang="en-US" sz="2000">
                <a:solidFill>
                  <a:schemeClr val="dk1"/>
                </a:solidFill>
                <a:latin typeface="Merriweather"/>
                <a:ea typeface="Merriweather"/>
                <a:cs typeface="Merriweather"/>
                <a:sym typeface="Merriweather"/>
              </a:rPr>
              <a:t>to predict the </a:t>
            </a:r>
            <a:r>
              <a:rPr lang="en-US" sz="2000" u="sng">
                <a:solidFill>
                  <a:srgbClr val="C00000"/>
                </a:solidFill>
                <a:latin typeface="Merriweather"/>
                <a:ea typeface="Merriweather"/>
                <a:cs typeface="Merriweather"/>
                <a:sym typeface="Merriweather"/>
              </a:rPr>
              <a:t>remaining time</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case6: </a:t>
            </a:r>
            <a:r>
              <a:rPr lang="en-US" sz="2000" u="sng">
                <a:solidFill>
                  <a:srgbClr val="C00000"/>
                </a:solidFill>
                <a:latin typeface="Merriweather"/>
                <a:ea typeface="Merriweather"/>
                <a:cs typeface="Merriweather"/>
                <a:sym typeface="Merriweather"/>
              </a:rPr>
              <a:t>build</a:t>
            </a:r>
            <a:r>
              <a:rPr lang="en-US" sz="2000">
                <a:solidFill>
                  <a:schemeClr val="dk1"/>
                </a:solidFill>
                <a:latin typeface="Merriweather"/>
                <a:ea typeface="Merriweather"/>
                <a:cs typeface="Merriweather"/>
                <a:sym typeface="Merriweather"/>
              </a:rPr>
              <a:t> a </a:t>
            </a:r>
            <a:r>
              <a:rPr lang="en-US" sz="2000" u="sng">
                <a:solidFill>
                  <a:srgbClr val="C00000"/>
                </a:solidFill>
                <a:latin typeface="Merriweather"/>
                <a:ea typeface="Merriweather"/>
                <a:cs typeface="Merriweather"/>
                <a:sym typeface="Merriweather"/>
              </a:rPr>
              <a:t>decision tree</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as predictor model to predict </a:t>
            </a:r>
            <a:r>
              <a:rPr lang="en-US" sz="2000" u="sng">
                <a:solidFill>
                  <a:srgbClr val="C00000"/>
                </a:solidFill>
                <a:latin typeface="Merriweather"/>
                <a:ea typeface="Merriweather"/>
                <a:cs typeface="Merriweather"/>
                <a:sym typeface="Merriweather"/>
              </a:rPr>
              <a:t>data attribute</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case7: </a:t>
            </a:r>
            <a:r>
              <a:rPr lang="en-US" sz="2000" u="sng">
                <a:solidFill>
                  <a:srgbClr val="C00000"/>
                </a:solidFill>
                <a:latin typeface="Merriweather"/>
                <a:ea typeface="Merriweather"/>
                <a:cs typeface="Merriweather"/>
                <a:sym typeface="Merriweather"/>
              </a:rPr>
              <a:t>build</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decision tree</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for </a:t>
            </a:r>
            <a:r>
              <a:rPr lang="en-US" sz="2000" u="sng">
                <a:solidFill>
                  <a:srgbClr val="C00000"/>
                </a:solidFill>
                <a:latin typeface="Merriweather"/>
                <a:ea typeface="Merriweather"/>
                <a:cs typeface="Merriweather"/>
                <a:sym typeface="Merriweather"/>
              </a:rPr>
              <a:t>risk</a:t>
            </a:r>
            <a:r>
              <a:rPr lang="en-US" sz="2000">
                <a:solidFill>
                  <a:schemeClr val="dk1"/>
                </a:solidFill>
                <a:latin typeface="Merriweather"/>
                <a:ea typeface="Merriweather"/>
                <a:cs typeface="Merriweather"/>
                <a:sym typeface="Merriweather"/>
              </a:rPr>
              <a:t> prediction</a:t>
            </a:r>
            <a:endParaRPr/>
          </a:p>
          <a:p>
            <a:pPr indent="0" lvl="0" marL="0" marR="0" rtl="0" algn="l">
              <a:spcBef>
                <a:spcPts val="0"/>
              </a:spcBef>
              <a:spcAft>
                <a:spcPts val="0"/>
              </a:spcAft>
              <a:buNone/>
            </a:pPr>
            <a:r>
              <a:rPr b="1" i="1" lang="en-US" sz="2000">
                <a:solidFill>
                  <a:schemeClr val="dk1"/>
                </a:solidFill>
                <a:latin typeface="Merriweather"/>
                <a:ea typeface="Merriweather"/>
                <a:cs typeface="Merriweather"/>
                <a:sym typeface="Merriweather"/>
              </a:rPr>
              <a:t>Use case8: </a:t>
            </a:r>
            <a:r>
              <a:rPr lang="en-US" sz="2000" u="sng">
                <a:solidFill>
                  <a:srgbClr val="C00000"/>
                </a:solidFill>
                <a:latin typeface="Merriweather"/>
                <a:ea typeface="Merriweather"/>
                <a:cs typeface="Merriweather"/>
                <a:sym typeface="Merriweather"/>
              </a:rPr>
              <a:t>predict</a:t>
            </a:r>
            <a:r>
              <a:rPr lang="en-US" sz="2000">
                <a:solidFill>
                  <a:schemeClr val="dk1"/>
                </a:solidFill>
                <a:latin typeface="Merriweather"/>
                <a:ea typeface="Merriweather"/>
                <a:cs typeface="Merriweather"/>
                <a:sym typeface="Merriweather"/>
              </a:rPr>
              <a:t> </a:t>
            </a:r>
            <a:r>
              <a:rPr lang="en-US" sz="2000" u="sng">
                <a:solidFill>
                  <a:srgbClr val="C00000"/>
                </a:solidFill>
                <a:latin typeface="Merriweather"/>
                <a:ea typeface="Merriweather"/>
                <a:cs typeface="Merriweather"/>
                <a:sym typeface="Merriweather"/>
              </a:rPr>
              <a:t>remaining time</a:t>
            </a:r>
            <a:r>
              <a:rPr lang="en-US" sz="2000">
                <a:solidFill>
                  <a:srgbClr val="C00000"/>
                </a:solidFill>
                <a:latin typeface="Merriweather"/>
                <a:ea typeface="Merriweather"/>
                <a:cs typeface="Merriweather"/>
                <a:sym typeface="Merriweather"/>
              </a:rPr>
              <a:t> </a:t>
            </a:r>
            <a:r>
              <a:rPr lang="en-US" sz="2000">
                <a:solidFill>
                  <a:schemeClr val="dk1"/>
                </a:solidFill>
                <a:latin typeface="Merriweather"/>
                <a:ea typeface="Merriweather"/>
                <a:cs typeface="Merriweather"/>
                <a:sym typeface="Merriweather"/>
              </a:rPr>
              <a:t>using </a:t>
            </a:r>
            <a:r>
              <a:rPr lang="en-US" sz="2000" u="sng">
                <a:solidFill>
                  <a:srgbClr val="C00000"/>
                </a:solidFill>
                <a:latin typeface="Merriweather"/>
                <a:ea typeface="Merriweather"/>
                <a:cs typeface="Merriweather"/>
                <a:sym typeface="Merriweather"/>
              </a:rPr>
              <a:t>transition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24"/>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308" name="Google Shape;308;p24"/>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2800" u="none" cap="none" strike="noStrike">
                <a:solidFill>
                  <a:srgbClr val="003399"/>
                </a:solidFill>
                <a:latin typeface="Arial"/>
                <a:ea typeface="Arial"/>
                <a:cs typeface="Arial"/>
                <a:sym typeface="Arial"/>
              </a:rPr>
              <a:t>Searching </a:t>
            </a:r>
            <a:r>
              <a:rPr lang="en-US" sz="2800">
                <a:solidFill>
                  <a:srgbClr val="003399"/>
                </a:solidFill>
                <a:latin typeface="Arial"/>
                <a:ea typeface="Arial"/>
                <a:cs typeface="Arial"/>
                <a:sym typeface="Arial"/>
              </a:rPr>
              <a:t>prediction plugins using Rest API schema</a:t>
            </a:r>
            <a:endParaRPr b="0" i="0" sz="2800" u="none" cap="none" strike="noStrike">
              <a:solidFill>
                <a:srgbClr val="003399"/>
              </a:solidFill>
              <a:latin typeface="Arial"/>
              <a:ea typeface="Arial"/>
              <a:cs typeface="Arial"/>
              <a:sym typeface="Arial"/>
            </a:endParaRPr>
          </a:p>
        </p:txBody>
      </p:sp>
      <p:sp>
        <p:nvSpPr>
          <p:cNvPr id="309" name="Google Shape;309;p24"/>
          <p:cNvSpPr txBox="1"/>
          <p:nvPr/>
        </p:nvSpPr>
        <p:spPr>
          <a:xfrm>
            <a:off x="415975" y="1553200"/>
            <a:ext cx="11708700" cy="45252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API1: </a:t>
            </a:r>
            <a:r>
              <a:rPr b="1" lang="en-US" sz="1800">
                <a:solidFill>
                  <a:schemeClr val="dk1"/>
                </a:solidFill>
                <a:highlight>
                  <a:srgbClr val="FFFFFF"/>
                </a:highlight>
                <a:latin typeface="Merriweather"/>
                <a:ea typeface="Merriweather"/>
                <a:cs typeface="Merriweather"/>
                <a:sym typeface="Merriweather"/>
              </a:rPr>
              <a:t>build_model/ next_activity/ machine_learning/ decision_Tree</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API2: </a:t>
            </a:r>
            <a:r>
              <a:rPr b="1" lang="en-US" sz="1800">
                <a:solidFill>
                  <a:schemeClr val="dk1"/>
                </a:solidFill>
                <a:highlight>
                  <a:srgbClr val="FFFFFF"/>
                </a:highlight>
                <a:latin typeface="Merriweather"/>
                <a:ea typeface="Merriweather"/>
                <a:cs typeface="Merriweather"/>
                <a:sym typeface="Merriweather"/>
              </a:rPr>
              <a:t>build_model/risk/machine_learning/ decision_Tree</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API3: </a:t>
            </a:r>
            <a:r>
              <a:rPr b="1" lang="en-US" sz="1800">
                <a:solidFill>
                  <a:schemeClr val="dk1"/>
                </a:solidFill>
                <a:highlight>
                  <a:srgbClr val="FFFFFF"/>
                </a:highlight>
                <a:latin typeface="Merriweather"/>
                <a:ea typeface="Merriweather"/>
                <a:cs typeface="Merriweather"/>
                <a:sym typeface="Merriweather"/>
              </a:rPr>
              <a:t>predict/rem_time/annotated_transition_system</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API4: </a:t>
            </a:r>
            <a:r>
              <a:rPr b="1" lang="en-US" sz="1800">
                <a:solidFill>
                  <a:schemeClr val="dk1"/>
                </a:solidFill>
                <a:highlight>
                  <a:srgbClr val="FFFFFF"/>
                </a:highlight>
                <a:latin typeface="Merriweather"/>
                <a:ea typeface="Merriweather"/>
                <a:cs typeface="Merriweather"/>
                <a:sym typeface="Merriweather"/>
              </a:rPr>
              <a:t>build_model/ rem_time/ annotated_transition_system/ stochastic_petriNet </a:t>
            </a:r>
            <a:endParaRPr b="1" sz="1800">
              <a:solidFill>
                <a:schemeClr val="dk1"/>
              </a:solidFill>
              <a:highlight>
                <a:srgbClr val="FFFFFF"/>
              </a:highlight>
              <a:latin typeface="Merriweather"/>
              <a:ea typeface="Merriweather"/>
              <a:cs typeface="Merriweather"/>
              <a:sym typeface="Merriweathe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API0: </a:t>
            </a:r>
            <a:r>
              <a:rPr b="1" lang="en-US" sz="1800">
                <a:solidFill>
                  <a:schemeClr val="dk1"/>
                </a:solidFill>
                <a:highlight>
                  <a:srgbClr val="FFFFFF"/>
                </a:highlight>
                <a:latin typeface="Merriweather"/>
                <a:ea typeface="Merriweather"/>
                <a:cs typeface="Merriweather"/>
                <a:sym typeface="Merriweather"/>
              </a:rPr>
              <a:t>predict/ rem_time/ annotated_transition_system/ stochastic_petriNet </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API5: </a:t>
            </a:r>
            <a:r>
              <a:rPr b="1" lang="en-US" sz="1800">
                <a:solidFill>
                  <a:schemeClr val="dk1"/>
                </a:solidFill>
                <a:highlight>
                  <a:srgbClr val="FFFFFF"/>
                </a:highlight>
                <a:latin typeface="Merriweather"/>
                <a:ea typeface="Merriweather"/>
                <a:cs typeface="Merriweather"/>
                <a:sym typeface="Merriweather"/>
              </a:rPr>
              <a:t>predict/outcome/clustering/transition_system</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API6: </a:t>
            </a:r>
            <a:r>
              <a:rPr b="1" lang="en-US" sz="1800">
                <a:solidFill>
                  <a:schemeClr val="dk1"/>
                </a:solidFill>
                <a:highlight>
                  <a:srgbClr val="FFFFFF"/>
                </a:highlight>
                <a:latin typeface="Merriweather"/>
                <a:ea typeface="Merriweather"/>
                <a:cs typeface="Merriweather"/>
                <a:sym typeface="Merriweather"/>
              </a:rPr>
              <a:t>predict/LTL/ machine_learning/ decision_Tree</a:t>
            </a:r>
            <a:endParaRPr b="1" sz="1800">
              <a:solidFill>
                <a:schemeClr val="dk1"/>
              </a:solidFill>
              <a:highlight>
                <a:srgbClr val="FFFFFF"/>
              </a:highlight>
              <a:latin typeface="Merriweather"/>
              <a:ea typeface="Merriweather"/>
              <a:cs typeface="Merriweather"/>
              <a:sym typeface="Merriweathe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API7: </a:t>
            </a:r>
            <a:r>
              <a:rPr b="1" lang="en-US" sz="1800">
                <a:solidFill>
                  <a:schemeClr val="dk1"/>
                </a:solidFill>
                <a:highlight>
                  <a:srgbClr val="FFFFFF"/>
                </a:highlight>
                <a:latin typeface="Merriweather"/>
                <a:ea typeface="Merriweather"/>
                <a:cs typeface="Merriweather"/>
                <a:sym typeface="Merriweather"/>
              </a:rPr>
              <a:t>build_model/LTL/decision_tree</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API8: </a:t>
            </a:r>
            <a:r>
              <a:rPr b="1" lang="en-US" sz="1800">
                <a:solidFill>
                  <a:schemeClr val="dk1"/>
                </a:solidFill>
                <a:highlight>
                  <a:srgbClr val="FFFFFF"/>
                </a:highlight>
                <a:latin typeface="Merriweather"/>
                <a:ea typeface="Merriweather"/>
                <a:cs typeface="Merriweather"/>
                <a:sym typeface="Merriweather"/>
              </a:rPr>
              <a:t>predict/rem_time/machine_learning/SVM</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API9: </a:t>
            </a:r>
            <a:r>
              <a:rPr b="1" lang="en-US" sz="1800">
                <a:solidFill>
                  <a:schemeClr val="dk1"/>
                </a:solidFill>
                <a:highlight>
                  <a:srgbClr val="FFFFFF"/>
                </a:highlight>
                <a:latin typeface="Merriweather"/>
                <a:ea typeface="Merriweather"/>
                <a:cs typeface="Merriweather"/>
                <a:sym typeface="Merriweather"/>
              </a:rPr>
              <a:t>build_model/next_activity/annotated_transition_system/machine_learning/NB</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API10: </a:t>
            </a:r>
            <a:r>
              <a:rPr b="1" lang="en-US" sz="1800">
                <a:solidFill>
                  <a:schemeClr val="dk1"/>
                </a:solidFill>
                <a:highlight>
                  <a:srgbClr val="FFFFFF"/>
                </a:highlight>
                <a:latin typeface="Merriweather"/>
                <a:ea typeface="Merriweather"/>
                <a:cs typeface="Merriweather"/>
                <a:sym typeface="Merriweather"/>
              </a:rPr>
              <a:t>build_model/rem_time/annotated_transition_system/machine_learning /SVM</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API11: </a:t>
            </a:r>
            <a:r>
              <a:rPr b="1" lang="en-US" sz="1800">
                <a:solidFill>
                  <a:schemeClr val="dk1"/>
                </a:solidFill>
                <a:highlight>
                  <a:srgbClr val="FFFFFF"/>
                </a:highlight>
                <a:latin typeface="Merriweather"/>
                <a:ea typeface="Merriweather"/>
                <a:cs typeface="Merriweather"/>
                <a:sym typeface="Merriweather"/>
              </a:rPr>
              <a:t>predict/next_activity/annotated_transition_system/machine_learning /NB</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API12: </a:t>
            </a:r>
            <a:r>
              <a:rPr b="1" lang="en-US" sz="1800">
                <a:solidFill>
                  <a:schemeClr val="dk1"/>
                </a:solidFill>
                <a:highlight>
                  <a:srgbClr val="FFFFFF"/>
                </a:highlight>
                <a:latin typeface="Merriweather"/>
                <a:ea typeface="Merriweather"/>
                <a:cs typeface="Merriweather"/>
                <a:sym typeface="Merriweather"/>
              </a:rPr>
              <a:t>predict/rem_time/ annotated_transition_system/machine_learning /SVM</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API13: </a:t>
            </a:r>
            <a:r>
              <a:rPr b="1" lang="en-US" sz="1800">
                <a:solidFill>
                  <a:schemeClr val="dk1"/>
                </a:solidFill>
                <a:highlight>
                  <a:srgbClr val="FFFFFF"/>
                </a:highlight>
                <a:latin typeface="Merriweather"/>
                <a:ea typeface="Merriweather"/>
                <a:cs typeface="Merriweather"/>
                <a:sym typeface="Merriweather"/>
              </a:rPr>
              <a:t>predict/ next_activity/machine_learning/neural_network</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API14: </a:t>
            </a:r>
            <a:r>
              <a:rPr b="1" lang="en-US" sz="1800">
                <a:solidFill>
                  <a:schemeClr val="dk1"/>
                </a:solidFill>
                <a:highlight>
                  <a:srgbClr val="FFFFFF"/>
                </a:highlight>
                <a:latin typeface="Merriweather"/>
                <a:ea typeface="Merriweather"/>
                <a:cs typeface="Merriweather"/>
                <a:sym typeface="Merriweather"/>
              </a:rPr>
              <a:t>build_model/data/machine_learning/decision_tree</a:t>
            </a:r>
            <a:endParaRPr/>
          </a:p>
          <a:p>
            <a:pPr indent="0" lvl="0" marL="0" marR="0" rtl="0" algn="l">
              <a:spcBef>
                <a:spcPts val="0"/>
              </a:spcBef>
              <a:spcAft>
                <a:spcPts val="0"/>
              </a:spcAft>
              <a:buNone/>
            </a:pPr>
            <a:r>
              <a:rPr b="1" i="1" lang="en-US" sz="1800">
                <a:solidFill>
                  <a:schemeClr val="accent1"/>
                </a:solidFill>
                <a:highlight>
                  <a:srgbClr val="FFFFFF"/>
                </a:highlight>
                <a:latin typeface="Merriweather"/>
                <a:ea typeface="Merriweather"/>
                <a:cs typeface="Merriweather"/>
                <a:sym typeface="Merriweather"/>
              </a:rPr>
              <a:t>Rest API15: </a:t>
            </a:r>
            <a:r>
              <a:rPr b="1" lang="en-US" sz="1800">
                <a:solidFill>
                  <a:schemeClr val="dk1"/>
                </a:solidFill>
                <a:highlight>
                  <a:srgbClr val="FFFFFF"/>
                </a:highlight>
                <a:latin typeface="Merriweather"/>
                <a:ea typeface="Merriweather"/>
                <a:cs typeface="Merriweather"/>
                <a:sym typeface="Merriweather"/>
              </a:rPr>
              <a:t>predict/data/machine_learning/decision_tree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3"/>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113" name="Google Shape;113;p3"/>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4400" u="none" cap="none" strike="noStrike">
                <a:solidFill>
                  <a:srgbClr val="003399"/>
                </a:solidFill>
                <a:latin typeface="Calibri"/>
                <a:ea typeface="Calibri"/>
                <a:cs typeface="Calibri"/>
                <a:sym typeface="Calibri"/>
              </a:rPr>
              <a:t>Process Mining</a:t>
            </a:r>
            <a:endParaRPr b="0" i="0" sz="4400" u="none" cap="none" strike="noStrike">
              <a:solidFill>
                <a:srgbClr val="003399"/>
              </a:solidFill>
              <a:latin typeface="Arial"/>
              <a:ea typeface="Arial"/>
              <a:cs typeface="Arial"/>
              <a:sym typeface="Arial"/>
            </a:endParaRPr>
          </a:p>
        </p:txBody>
      </p:sp>
      <p:sp>
        <p:nvSpPr>
          <p:cNvPr id="114" name="Google Shape;114;p3"/>
          <p:cNvSpPr txBox="1"/>
          <p:nvPr/>
        </p:nvSpPr>
        <p:spPr>
          <a:xfrm>
            <a:off x="396081" y="1658072"/>
            <a:ext cx="10862700" cy="4971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2400"/>
              <a:buFont typeface="Arial"/>
              <a:buChar char="•"/>
            </a:pPr>
            <a:r>
              <a:rPr b="0" i="0" lang="en-US" sz="2400" u="none" cap="none" strike="noStrike">
                <a:solidFill>
                  <a:srgbClr val="FF0000"/>
                </a:solidFill>
                <a:latin typeface="Merriweather"/>
                <a:ea typeface="Merriweather"/>
                <a:cs typeface="Merriweather"/>
                <a:sym typeface="Merriweather"/>
              </a:rPr>
              <a:t>Process mining </a:t>
            </a:r>
            <a:r>
              <a:rPr b="0" i="0" lang="en-US" sz="2400" u="none" cap="none" strike="noStrike">
                <a:solidFill>
                  <a:schemeClr val="dk1"/>
                </a:solidFill>
                <a:latin typeface="Merriweather"/>
                <a:ea typeface="Merriweather"/>
                <a:cs typeface="Merriweather"/>
                <a:sym typeface="Merriweather"/>
              </a:rPr>
              <a:t>is a set of techniques that analyze </a:t>
            </a:r>
            <a:r>
              <a:rPr b="0" i="0" lang="en-US" sz="2400" u="none" cap="none" strike="noStrike">
                <a:solidFill>
                  <a:srgbClr val="FF0000"/>
                </a:solidFill>
                <a:latin typeface="Merriweather"/>
                <a:ea typeface="Merriweather"/>
                <a:cs typeface="Merriweather"/>
                <a:sym typeface="Merriweather"/>
              </a:rPr>
              <a:t>event data</a:t>
            </a:r>
            <a:r>
              <a:rPr b="0" i="0" lang="en-US" sz="2400" u="none" cap="none" strike="noStrike">
                <a:solidFill>
                  <a:srgbClr val="FF00FF"/>
                </a:solidFill>
                <a:latin typeface="Merriweather"/>
                <a:ea typeface="Merriweather"/>
                <a:cs typeface="Merriweather"/>
                <a:sym typeface="Merriweather"/>
              </a:rPr>
              <a:t> </a:t>
            </a:r>
            <a:r>
              <a:rPr b="0" i="0" lang="en-US" sz="2400" u="none" cap="none" strike="noStrike">
                <a:solidFill>
                  <a:schemeClr val="dk1"/>
                </a:solidFill>
                <a:latin typeface="Merriweather"/>
                <a:ea typeface="Merriweather"/>
                <a:cs typeface="Merriweather"/>
                <a:sym typeface="Merriweather"/>
              </a:rPr>
              <a:t>to answer a variety of </a:t>
            </a:r>
            <a:r>
              <a:rPr b="0" i="0" lang="en-US" sz="2400" u="none" cap="none" strike="noStrike">
                <a:solidFill>
                  <a:srgbClr val="FF0000"/>
                </a:solidFill>
                <a:latin typeface="Merriweather"/>
                <a:ea typeface="Merriweather"/>
                <a:cs typeface="Merriweather"/>
                <a:sym typeface="Merriweather"/>
              </a:rPr>
              <a:t>process-related questions</a:t>
            </a:r>
            <a:r>
              <a:rPr b="0" i="0" lang="en-US" sz="2400" u="none" cap="none" strike="noStrike">
                <a:solidFill>
                  <a:schemeClr val="dk1"/>
                </a:solidFill>
                <a:latin typeface="Merriweather"/>
                <a:ea typeface="Merriweather"/>
                <a:cs typeface="Merriweather"/>
                <a:sym typeface="Merriweather"/>
              </a:rPr>
              <a:t>.</a:t>
            </a:r>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4953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90500" lvl="0" marL="4953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Merriweather"/>
              <a:ea typeface="Merriweather"/>
              <a:cs typeface="Merriweather"/>
              <a:sym typeface="Merriweathe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Merriweather"/>
                <a:ea typeface="Merriweather"/>
                <a:cs typeface="Merriweather"/>
                <a:sym typeface="Merriweather"/>
              </a:rPr>
              <a:t>Companies have incorporated such </a:t>
            </a:r>
            <a:r>
              <a:rPr b="0" i="0" lang="en-US" sz="2400" u="none" cap="none" strike="noStrike">
                <a:solidFill>
                  <a:srgbClr val="FF0000"/>
                </a:solidFill>
                <a:latin typeface="Merriweather"/>
                <a:ea typeface="Merriweather"/>
                <a:cs typeface="Merriweather"/>
                <a:sym typeface="Merriweather"/>
              </a:rPr>
              <a:t>process mining techniques </a:t>
            </a:r>
            <a:r>
              <a:rPr b="0" i="0" lang="en-US" sz="2400" u="none" cap="none" strike="noStrike">
                <a:solidFill>
                  <a:schemeClr val="dk1"/>
                </a:solidFill>
                <a:latin typeface="Merriweather"/>
                <a:ea typeface="Merriweather"/>
                <a:cs typeface="Merriweather"/>
                <a:sym typeface="Merriweather"/>
              </a:rPr>
              <a:t>into their </a:t>
            </a:r>
            <a:r>
              <a:rPr b="0" i="0" lang="en-US" sz="2400" u="none" cap="none" strike="noStrike">
                <a:solidFill>
                  <a:srgbClr val="FF0000"/>
                </a:solidFill>
                <a:latin typeface="Merriweather"/>
                <a:ea typeface="Merriweather"/>
                <a:cs typeface="Merriweather"/>
                <a:sym typeface="Merriweather"/>
              </a:rPr>
              <a:t>business processes</a:t>
            </a:r>
            <a:endParaRPr b="0" i="0" sz="2400" u="none" cap="none" strike="noStrike">
              <a:solidFill>
                <a:srgbClr val="FF00FF"/>
              </a:solidFill>
              <a:latin typeface="Merriweather"/>
              <a:ea typeface="Merriweather"/>
              <a:cs typeface="Merriweather"/>
              <a:sym typeface="Merriweather"/>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66700" lvl="0" marL="342900" marR="0" rtl="0" algn="l">
              <a:spcBef>
                <a:spcPts val="24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pic>
        <p:nvPicPr>
          <p:cNvPr descr="Process Mining with ProM - Online Course - FutureLearn" id="115" name="Google Shape;115;p3"/>
          <p:cNvPicPr preferRelativeResize="0"/>
          <p:nvPr/>
        </p:nvPicPr>
        <p:blipFill rotWithShape="1">
          <a:blip r:embed="rId4">
            <a:alphaModFix/>
          </a:blip>
          <a:srcRect b="0" l="0" r="0" t="0"/>
          <a:stretch/>
        </p:blipFill>
        <p:spPr>
          <a:xfrm>
            <a:off x="4820135" y="2199722"/>
            <a:ext cx="5162065" cy="3445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122" name="Google Shape;122;p4"/>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4400" u="none" cap="none" strike="noStrike">
                <a:solidFill>
                  <a:srgbClr val="003399"/>
                </a:solidFill>
                <a:latin typeface="Calibri"/>
                <a:ea typeface="Calibri"/>
                <a:cs typeface="Calibri"/>
                <a:sym typeface="Calibri"/>
              </a:rPr>
              <a:t>Predictive Process Monitoring</a:t>
            </a:r>
            <a:endParaRPr b="0" i="0" sz="4400" u="none" cap="none" strike="noStrike">
              <a:solidFill>
                <a:srgbClr val="003399"/>
              </a:solidFill>
              <a:latin typeface="Arial"/>
              <a:ea typeface="Arial"/>
              <a:cs typeface="Arial"/>
              <a:sym typeface="Arial"/>
            </a:endParaRPr>
          </a:p>
        </p:txBody>
      </p:sp>
      <p:sp>
        <p:nvSpPr>
          <p:cNvPr id="123" name="Google Shape;123;p4"/>
          <p:cNvSpPr/>
          <p:nvPr/>
        </p:nvSpPr>
        <p:spPr>
          <a:xfrm>
            <a:off x="468804" y="1553191"/>
            <a:ext cx="10072146" cy="48731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Merriweather"/>
                <a:ea typeface="Merriweather"/>
                <a:cs typeface="Merriweather"/>
                <a:sym typeface="Merriweather"/>
              </a:rPr>
              <a:t>Predictive business process monitoring makes </a:t>
            </a:r>
            <a:r>
              <a:rPr b="0" i="0" lang="en-US" sz="2400" u="none" cap="none" strike="noStrike">
                <a:solidFill>
                  <a:srgbClr val="FF0000"/>
                </a:solidFill>
                <a:latin typeface="Merriweather"/>
                <a:ea typeface="Merriweather"/>
                <a:cs typeface="Merriweather"/>
                <a:sym typeface="Merriweather"/>
              </a:rPr>
              <a:t>predictions/ estimations </a:t>
            </a:r>
            <a:r>
              <a:rPr b="0" i="0" lang="en-US" sz="2400" u="none" cap="none" strike="noStrike">
                <a:solidFill>
                  <a:schemeClr val="dk1"/>
                </a:solidFill>
                <a:latin typeface="Merriweather"/>
                <a:ea typeface="Merriweather"/>
                <a:cs typeface="Merriweather"/>
                <a:sym typeface="Merriweather"/>
              </a:rPr>
              <a:t>about the future states of an </a:t>
            </a:r>
            <a:r>
              <a:rPr b="0" i="0" lang="en-US" sz="2400" u="none" cap="none" strike="noStrike">
                <a:solidFill>
                  <a:srgbClr val="FF0000"/>
                </a:solidFill>
                <a:latin typeface="Merriweather"/>
                <a:ea typeface="Merriweather"/>
                <a:cs typeface="Merriweather"/>
                <a:sym typeface="Merriweather"/>
              </a:rPr>
              <a:t>ongoing process execution</a:t>
            </a:r>
            <a:r>
              <a:rPr b="0" i="0" lang="en-US" sz="2400" u="none" cap="none" strike="noStrike">
                <a:solidFill>
                  <a:schemeClr val="dk1"/>
                </a:solidFill>
                <a:latin typeface="Merriweather"/>
                <a:ea typeface="Merriweather"/>
                <a:cs typeface="Merriweather"/>
                <a:sym typeface="Merriweather"/>
              </a:rPr>
              <a:t>.</a:t>
            </a:r>
            <a:endParaRPr/>
          </a:p>
          <a:p>
            <a:pPr indent="-342900" lvl="0" marL="342900" marR="0" rtl="0" algn="l">
              <a:spcBef>
                <a:spcPts val="1600"/>
              </a:spcBef>
              <a:spcAft>
                <a:spcPts val="0"/>
              </a:spcAft>
              <a:buClr>
                <a:schemeClr val="dk1"/>
              </a:buClr>
              <a:buSzPts val="2400"/>
              <a:buFont typeface="Arial"/>
              <a:buChar char="•"/>
            </a:pPr>
            <a:r>
              <a:rPr b="0" i="0" lang="en-US" sz="2400" u="none" cap="none" strike="noStrike">
                <a:solidFill>
                  <a:schemeClr val="dk1"/>
                </a:solidFill>
                <a:latin typeface="Merriweather"/>
                <a:ea typeface="Merriweather"/>
                <a:cs typeface="Merriweather"/>
                <a:sym typeface="Merriweather"/>
              </a:rPr>
              <a:t>It is a subfields of </a:t>
            </a:r>
            <a:r>
              <a:rPr b="0" i="0" lang="en-US" sz="2400" u="none" cap="none" strike="noStrike">
                <a:solidFill>
                  <a:srgbClr val="FF0000"/>
                </a:solidFill>
                <a:latin typeface="Merriweather"/>
                <a:ea typeface="Merriweather"/>
                <a:cs typeface="Merriweather"/>
                <a:sym typeface="Merriweather"/>
              </a:rPr>
              <a:t>process mining </a:t>
            </a:r>
            <a:r>
              <a:rPr b="0" i="0" lang="en-US" sz="2400" u="none" cap="none" strike="noStrike">
                <a:solidFill>
                  <a:schemeClr val="dk1"/>
                </a:solidFill>
                <a:latin typeface="Merriweather"/>
                <a:ea typeface="Merriweather"/>
                <a:cs typeface="Merriweather"/>
                <a:sym typeface="Merriweather"/>
              </a:rPr>
              <a:t>and aims to provide timely information that enable </a:t>
            </a:r>
            <a:r>
              <a:rPr b="0" i="0" lang="en-US" sz="2400" u="none" cap="none" strike="noStrike">
                <a:solidFill>
                  <a:srgbClr val="FF0000"/>
                </a:solidFill>
                <a:latin typeface="Merriweather"/>
                <a:ea typeface="Merriweather"/>
                <a:cs typeface="Merriweather"/>
                <a:sym typeface="Merriweather"/>
              </a:rPr>
              <a:t>proactive and corrective actions </a:t>
            </a:r>
            <a:r>
              <a:rPr b="0" i="0" lang="en-US" sz="2400" u="none" cap="none" strike="noStrike">
                <a:solidFill>
                  <a:schemeClr val="dk1"/>
                </a:solidFill>
                <a:latin typeface="Merriweather"/>
                <a:ea typeface="Merriweather"/>
                <a:cs typeface="Merriweather"/>
                <a:sym typeface="Merriweather"/>
              </a:rPr>
              <a:t>to improve process performance and </a:t>
            </a:r>
            <a:r>
              <a:rPr b="0" i="0" lang="en-US" sz="2400" u="none" cap="none" strike="noStrike">
                <a:solidFill>
                  <a:srgbClr val="FF0000"/>
                </a:solidFill>
                <a:latin typeface="Merriweather"/>
                <a:ea typeface="Merriweather"/>
                <a:cs typeface="Merriweather"/>
                <a:sym typeface="Merriweather"/>
              </a:rPr>
              <a:t>mitigate risks</a:t>
            </a:r>
            <a:r>
              <a:rPr b="0" i="0" lang="en-US" sz="2400" u="none" cap="none" strike="noStrike">
                <a:solidFill>
                  <a:schemeClr val="dk1"/>
                </a:solidFill>
                <a:latin typeface="Merriweather"/>
                <a:ea typeface="Merriweather"/>
                <a:cs typeface="Merriweather"/>
                <a:sym typeface="Merriweather"/>
              </a:rPr>
              <a:t>.</a:t>
            </a:r>
            <a:endParaRPr/>
          </a:p>
          <a:p>
            <a:pPr indent="-342900" lvl="0" marL="342900" marR="0" rtl="0" algn="l">
              <a:spcBef>
                <a:spcPts val="1600"/>
              </a:spcBef>
              <a:spcAft>
                <a:spcPts val="0"/>
              </a:spcAft>
              <a:buClr>
                <a:schemeClr val="dk1"/>
              </a:buClr>
              <a:buSzPts val="2400"/>
              <a:buFont typeface="Arial"/>
              <a:buChar char="•"/>
            </a:pPr>
            <a:r>
              <a:rPr b="0" i="0" lang="en-US" sz="2400" u="none" cap="none" strike="noStrike">
                <a:solidFill>
                  <a:schemeClr val="dk1"/>
                </a:solidFill>
                <a:latin typeface="Merriweather"/>
                <a:ea typeface="Merriweather"/>
                <a:cs typeface="Merriweather"/>
                <a:sym typeface="Merriweather"/>
              </a:rPr>
              <a:t>Existing predictive techniques are used to predict:</a:t>
            </a:r>
            <a:endParaRPr/>
          </a:p>
          <a:p>
            <a:pPr indent="-342900" lvl="1" marL="800100" marR="0" rtl="0" algn="l">
              <a:spcBef>
                <a:spcPts val="1200"/>
              </a:spcBef>
              <a:spcAft>
                <a:spcPts val="0"/>
              </a:spcAft>
              <a:buClr>
                <a:schemeClr val="dk1"/>
              </a:buClr>
              <a:buSzPts val="1800"/>
              <a:buFont typeface="Noto Sans Symbols"/>
              <a:buChar char="⮚"/>
            </a:pPr>
            <a:r>
              <a:rPr b="0" i="0" lang="en-US" sz="1800" u="none" cap="none" strike="noStrike">
                <a:solidFill>
                  <a:schemeClr val="dk1"/>
                </a:solidFill>
                <a:latin typeface="Merriweather"/>
                <a:ea typeface="Merriweather"/>
                <a:cs typeface="Merriweather"/>
                <a:sym typeface="Merriweather"/>
              </a:rPr>
              <a:t>The </a:t>
            </a:r>
            <a:r>
              <a:rPr b="1" i="0" lang="en-US" sz="1800" u="none" cap="none" strike="noStrike">
                <a:solidFill>
                  <a:srgbClr val="FF0000"/>
                </a:solidFill>
                <a:latin typeface="Merriweather"/>
                <a:ea typeface="Merriweather"/>
                <a:cs typeface="Merriweather"/>
                <a:sym typeface="Merriweather"/>
              </a:rPr>
              <a:t>next activity </a:t>
            </a:r>
            <a:r>
              <a:rPr b="0" i="0" lang="en-US" sz="1800" u="none" cap="none" strike="noStrike">
                <a:solidFill>
                  <a:schemeClr val="dk1"/>
                </a:solidFill>
                <a:latin typeface="Merriweather"/>
                <a:ea typeface="Merriweather"/>
                <a:cs typeface="Merriweather"/>
                <a:sym typeface="Merriweather"/>
              </a:rPr>
              <a:t>to be executed in the process</a:t>
            </a:r>
            <a:endParaRPr/>
          </a:p>
          <a:p>
            <a:pPr indent="-342900" lvl="1" marL="800100" marR="0" rtl="0" algn="l">
              <a:spcBef>
                <a:spcPts val="1200"/>
              </a:spcBef>
              <a:spcAft>
                <a:spcPts val="0"/>
              </a:spcAft>
              <a:buClr>
                <a:schemeClr val="dk1"/>
              </a:buClr>
              <a:buSzPts val="1800"/>
              <a:buFont typeface="Noto Sans Symbols"/>
              <a:buChar char="⮚"/>
            </a:pPr>
            <a:r>
              <a:rPr b="0" i="0" lang="en-US" sz="1800" u="none" cap="none" strike="noStrike">
                <a:solidFill>
                  <a:schemeClr val="dk1"/>
                </a:solidFill>
                <a:latin typeface="Merriweather"/>
                <a:ea typeface="Merriweather"/>
                <a:cs typeface="Merriweather"/>
                <a:sym typeface="Merriweather"/>
              </a:rPr>
              <a:t>The </a:t>
            </a:r>
            <a:r>
              <a:rPr b="1" i="0" lang="en-US" sz="1800" u="none" cap="none" strike="noStrike">
                <a:solidFill>
                  <a:srgbClr val="FF0000"/>
                </a:solidFill>
                <a:latin typeface="Merriweather"/>
                <a:ea typeface="Merriweather"/>
                <a:cs typeface="Merriweather"/>
                <a:sym typeface="Merriweather"/>
              </a:rPr>
              <a:t>remaining time </a:t>
            </a:r>
            <a:r>
              <a:rPr b="0" i="0" lang="en-US" sz="1800" u="none" cap="none" strike="noStrike">
                <a:solidFill>
                  <a:schemeClr val="dk1"/>
                </a:solidFill>
                <a:latin typeface="Merriweather"/>
                <a:ea typeface="Merriweather"/>
                <a:cs typeface="Merriweather"/>
                <a:sym typeface="Merriweather"/>
              </a:rPr>
              <a:t>until the process is completed</a:t>
            </a:r>
            <a:endParaRPr/>
          </a:p>
          <a:p>
            <a:pPr indent="-342900" lvl="1" marL="800100" marR="0" rtl="0" algn="l">
              <a:spcBef>
                <a:spcPts val="1200"/>
              </a:spcBef>
              <a:spcAft>
                <a:spcPts val="0"/>
              </a:spcAft>
              <a:buClr>
                <a:schemeClr val="dk1"/>
              </a:buClr>
              <a:buSzPts val="1800"/>
              <a:buFont typeface="Noto Sans Symbols"/>
              <a:buChar char="⮚"/>
            </a:pPr>
            <a:r>
              <a:rPr b="0" i="0" lang="en-US" sz="1800" u="none" cap="none" strike="noStrike">
                <a:solidFill>
                  <a:schemeClr val="dk1"/>
                </a:solidFill>
                <a:latin typeface="Merriweather"/>
                <a:ea typeface="Merriweather"/>
                <a:cs typeface="Merriweather"/>
                <a:sym typeface="Merriweather"/>
              </a:rPr>
              <a:t>The </a:t>
            </a:r>
            <a:r>
              <a:rPr b="1" i="0" lang="en-US" sz="1800" u="none" cap="none" strike="noStrike">
                <a:solidFill>
                  <a:srgbClr val="FF0000"/>
                </a:solidFill>
                <a:latin typeface="Merriweather"/>
                <a:ea typeface="Merriweather"/>
                <a:cs typeface="Merriweather"/>
                <a:sym typeface="Merriweather"/>
              </a:rPr>
              <a:t>cost</a:t>
            </a:r>
            <a:r>
              <a:rPr b="0" i="0" lang="en-US" sz="1800" u="none" cap="none" strike="noStrike">
                <a:solidFill>
                  <a:schemeClr val="dk1"/>
                </a:solidFill>
                <a:latin typeface="Merriweather"/>
                <a:ea typeface="Merriweather"/>
                <a:cs typeface="Merriweather"/>
                <a:sym typeface="Merriweather"/>
              </a:rPr>
              <a:t> of completing the process</a:t>
            </a:r>
            <a:endParaRPr/>
          </a:p>
          <a:p>
            <a:pPr indent="-342900" lvl="1" marL="800100" marR="0" rtl="0" algn="l">
              <a:spcBef>
                <a:spcPts val="1200"/>
              </a:spcBef>
              <a:spcAft>
                <a:spcPts val="0"/>
              </a:spcAft>
              <a:buClr>
                <a:schemeClr val="dk1"/>
              </a:buClr>
              <a:buSzPts val="1800"/>
              <a:buFont typeface="Noto Sans Symbols"/>
              <a:buChar char="⮚"/>
            </a:pPr>
            <a:r>
              <a:rPr b="0" i="0" lang="en-US" sz="1800" u="none" cap="none" strike="noStrike">
                <a:solidFill>
                  <a:schemeClr val="dk1"/>
                </a:solidFill>
                <a:latin typeface="Merriweather"/>
                <a:ea typeface="Merriweather"/>
                <a:cs typeface="Merriweather"/>
                <a:sym typeface="Merriweather"/>
              </a:rPr>
              <a:t>The possible </a:t>
            </a:r>
            <a:r>
              <a:rPr b="1" i="0" lang="en-US" sz="1800" u="none" cap="none" strike="noStrike">
                <a:solidFill>
                  <a:srgbClr val="FF0000"/>
                </a:solidFill>
                <a:latin typeface="Merriweather"/>
                <a:ea typeface="Merriweather"/>
                <a:cs typeface="Merriweather"/>
                <a:sym typeface="Merriweather"/>
              </a:rPr>
              <a:t>rule violations</a:t>
            </a:r>
            <a:endParaRPr/>
          </a:p>
          <a:p>
            <a:pPr indent="-342900" lvl="1" marL="800100" marR="0" rtl="0" algn="l">
              <a:spcBef>
                <a:spcPts val="1200"/>
              </a:spcBef>
              <a:spcAft>
                <a:spcPts val="0"/>
              </a:spcAft>
              <a:buClr>
                <a:schemeClr val="dk1"/>
              </a:buClr>
              <a:buSzPts val="1800"/>
              <a:buFont typeface="Noto Sans Symbols"/>
              <a:buChar char="⮚"/>
            </a:pPr>
            <a:r>
              <a:rPr b="0" i="0" lang="en-US" sz="1800" u="none" cap="none" strike="noStrike">
                <a:solidFill>
                  <a:schemeClr val="dk1"/>
                </a:solidFill>
                <a:latin typeface="Merriweather"/>
                <a:ea typeface="Merriweather"/>
                <a:cs typeface="Merriweather"/>
                <a:sym typeface="Merriweather"/>
              </a:rPr>
              <a:t>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130" name="Google Shape;130;p5"/>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4400" u="none" cap="none" strike="noStrike">
                <a:solidFill>
                  <a:srgbClr val="003399"/>
                </a:solidFill>
                <a:latin typeface="Calibri"/>
                <a:ea typeface="Calibri"/>
                <a:cs typeface="Calibri"/>
                <a:sym typeface="Calibri"/>
              </a:rPr>
              <a:t>Predictive Process Monitoring</a:t>
            </a:r>
            <a:endParaRPr b="0" i="0" sz="4400" u="none" cap="none" strike="noStrike">
              <a:solidFill>
                <a:srgbClr val="003399"/>
              </a:solidFill>
              <a:latin typeface="Arial"/>
              <a:ea typeface="Arial"/>
              <a:cs typeface="Arial"/>
              <a:sym typeface="Arial"/>
            </a:endParaRPr>
          </a:p>
        </p:txBody>
      </p:sp>
      <p:graphicFrame>
        <p:nvGraphicFramePr>
          <p:cNvPr id="131" name="Google Shape;131;p5"/>
          <p:cNvGraphicFramePr/>
          <p:nvPr/>
        </p:nvGraphicFramePr>
        <p:xfrm>
          <a:off x="543714" y="1979448"/>
          <a:ext cx="3000000" cy="3000000"/>
        </p:xfrm>
        <a:graphic>
          <a:graphicData uri="http://schemas.openxmlformats.org/drawingml/2006/table">
            <a:tbl>
              <a:tblPr>
                <a:noFill/>
                <a:tableStyleId>{FD3503CC-A262-473D-BEA2-B84A4B811725}</a:tableStyleId>
              </a:tblPr>
              <a:tblGrid>
                <a:gridCol w="1681750"/>
                <a:gridCol w="956725"/>
                <a:gridCol w="1091550"/>
                <a:gridCol w="3688225"/>
                <a:gridCol w="2110525"/>
              </a:tblGrid>
              <a:tr h="444175">
                <a:tc>
                  <a:txBody>
                    <a:bodyPr/>
                    <a:lstStyle/>
                    <a:p>
                      <a:pPr indent="0" lvl="0" marL="0" marR="0" rtl="0" algn="ctr">
                        <a:spcBef>
                          <a:spcPts val="0"/>
                        </a:spcBef>
                        <a:spcAft>
                          <a:spcPts val="0"/>
                        </a:spcAft>
                        <a:buClr>
                          <a:schemeClr val="dk1"/>
                        </a:buClr>
                        <a:buSzPts val="1600"/>
                        <a:buFont typeface="Calibri"/>
                        <a:buNone/>
                      </a:pPr>
                      <a:r>
                        <a:rPr b="1" lang="en-US" sz="1600" u="none" cap="none" strike="noStrike"/>
                        <a:t>Patient id</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Age</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Gender</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Activity</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Timestamp</a:t>
                      </a:r>
                      <a:endParaRPr b="1" sz="1600" u="none" cap="none" strike="noStrike"/>
                    </a:p>
                  </a:txBody>
                  <a:tcPr marT="91425" marB="91425" marR="91425" marL="91425"/>
                </a:tc>
              </a:tr>
              <a:tr h="888375">
                <a:tc>
                  <a:txBody>
                    <a:bodyPr/>
                    <a:lstStyle/>
                    <a:p>
                      <a:pPr indent="0" lvl="0" marL="0" marR="0" rtl="0" algn="l">
                        <a:spcBef>
                          <a:spcPts val="0"/>
                        </a:spcBef>
                        <a:spcAft>
                          <a:spcPts val="0"/>
                        </a:spcAft>
                        <a:buClr>
                          <a:schemeClr val="dk1"/>
                        </a:buClr>
                        <a:buSzPts val="1600"/>
                        <a:buFont typeface="Calibri"/>
                        <a:buNone/>
                      </a:pPr>
                      <a:r>
                        <a:rPr lang="en-US" sz="1600" u="none" cap="none" strike="noStrike"/>
                        <a:t>patient_567339</a:t>
                      </a:r>
                      <a:endParaRPr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lang="en-US" sz="1600" u="none" cap="none" strike="noStrike"/>
                        <a:t>33</a:t>
                      </a:r>
                      <a:endParaRPr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lang="en-US" sz="1600" u="none" cap="none" strike="noStrike"/>
                        <a:t>M</a:t>
                      </a:r>
                      <a:endParaRPr sz="1600" u="none" cap="none" strike="noStrike"/>
                    </a:p>
                  </a:txBody>
                  <a:tcPr marT="91425" marB="91425" marR="91425" marL="91425"/>
                </a:tc>
                <a:tc>
                  <a:txBody>
                    <a:bodyPr/>
                    <a:lstStyle/>
                    <a:p>
                      <a:pPr indent="0" lvl="0" marL="0" marR="0" rtl="0" algn="l">
                        <a:spcBef>
                          <a:spcPts val="0"/>
                        </a:spcBef>
                        <a:spcAft>
                          <a:spcPts val="0"/>
                        </a:spcAft>
                        <a:buClr>
                          <a:schemeClr val="dk1"/>
                        </a:buClr>
                        <a:buSzPts val="1600"/>
                        <a:buFont typeface="Calibri"/>
                        <a:buNone/>
                      </a:pPr>
                      <a:r>
                        <a:rPr lang="en-US" sz="1600" u="none" cap="none" strike="noStrike"/>
                        <a:t>Provide the doctor with lab test</a:t>
                      </a:r>
                      <a:endParaRPr sz="1600" u="none" cap="none" strike="noStrike"/>
                    </a:p>
                    <a:p>
                      <a:pPr indent="0" lvl="0" marL="0" marR="0" rtl="0" algn="l">
                        <a:spcBef>
                          <a:spcPts val="0"/>
                        </a:spcBef>
                        <a:spcAft>
                          <a:spcPts val="0"/>
                        </a:spcAft>
                        <a:buClr>
                          <a:schemeClr val="dk1"/>
                        </a:buClr>
                        <a:buSzPts val="1600"/>
                        <a:buFont typeface="Calibri"/>
                        <a:buNone/>
                      </a:pPr>
                      <a:r>
                        <a:rPr lang="en-US" sz="1600" u="none" cap="none" strike="noStrike"/>
                        <a:t>Doctor diagnosis</a:t>
                      </a:r>
                      <a:endParaRPr sz="1600" u="none" cap="none" strike="noStrike"/>
                    </a:p>
                    <a:p>
                      <a:pPr indent="0" lvl="0" marL="0" marR="0" rtl="0" algn="l">
                        <a:spcBef>
                          <a:spcPts val="0"/>
                        </a:spcBef>
                        <a:spcAft>
                          <a:spcPts val="0"/>
                        </a:spcAft>
                        <a:buClr>
                          <a:schemeClr val="dk1"/>
                        </a:buClr>
                        <a:buSzPts val="1600"/>
                        <a:buFont typeface="Calibri"/>
                        <a:buNone/>
                      </a:pPr>
                      <a:r>
                        <a:rPr lang="en-US" sz="1600" u="none" cap="none" strike="noStrike"/>
                        <a:t>Surgery</a:t>
                      </a:r>
                      <a:endParaRPr sz="1600" u="none" cap="none" strike="noStrike"/>
                    </a:p>
                  </a:txBody>
                  <a:tcPr marT="91425" marB="91425" marR="91425" marL="91425"/>
                </a:tc>
                <a:tc>
                  <a:txBody>
                    <a:bodyPr/>
                    <a:lstStyle/>
                    <a:p>
                      <a:pPr indent="0" lvl="0" marL="0" marR="0" rtl="0" algn="l">
                        <a:spcBef>
                          <a:spcPts val="0"/>
                        </a:spcBef>
                        <a:spcAft>
                          <a:spcPts val="0"/>
                        </a:spcAft>
                        <a:buClr>
                          <a:schemeClr val="dk1"/>
                        </a:buClr>
                        <a:buSzPts val="1600"/>
                        <a:buFont typeface="Calibri"/>
                        <a:buNone/>
                      </a:pPr>
                      <a:r>
                        <a:rPr lang="en-US" sz="1600" u="none" cap="none" strike="noStrike"/>
                        <a:t>2009-01-01 11:55:25</a:t>
                      </a:r>
                      <a:endParaRPr sz="1600" u="none" cap="none" strike="noStrike"/>
                    </a:p>
                    <a:p>
                      <a:pPr indent="0" lvl="0" marL="0" marR="0" rtl="0" algn="l">
                        <a:spcBef>
                          <a:spcPts val="0"/>
                        </a:spcBef>
                        <a:spcAft>
                          <a:spcPts val="0"/>
                        </a:spcAft>
                        <a:buClr>
                          <a:schemeClr val="dk1"/>
                        </a:buClr>
                        <a:buSzPts val="1600"/>
                        <a:buFont typeface="Calibri"/>
                        <a:buNone/>
                      </a:pPr>
                      <a:r>
                        <a:rPr lang="en-US" sz="1600" u="none" cap="none" strike="noStrike"/>
                        <a:t>2009-01-15 14:03:18</a:t>
                      </a:r>
                      <a:endParaRPr sz="1600" u="none" cap="none" strike="noStrike"/>
                    </a:p>
                    <a:p>
                      <a:pPr indent="0" lvl="0" marL="0" marR="0" rtl="0" algn="l">
                        <a:spcBef>
                          <a:spcPts val="0"/>
                        </a:spcBef>
                        <a:spcAft>
                          <a:spcPts val="0"/>
                        </a:spcAft>
                        <a:buClr>
                          <a:schemeClr val="dk1"/>
                        </a:buClr>
                        <a:buSzPts val="1600"/>
                        <a:buFont typeface="Calibri"/>
                        <a:buNone/>
                      </a:pPr>
                      <a:r>
                        <a:rPr lang="en-US" sz="1600" u="none" cap="none" strike="noStrike"/>
                        <a:t>2009-01-28 16:56:53</a:t>
                      </a:r>
                      <a:endParaRPr sz="1600" u="none" cap="none" strike="noStrike"/>
                    </a:p>
                  </a:txBody>
                  <a:tcPr marT="91425" marB="91425" marR="91425" marL="91425"/>
                </a:tc>
              </a:tr>
            </a:tbl>
          </a:graphicData>
        </a:graphic>
      </p:graphicFrame>
      <p:graphicFrame>
        <p:nvGraphicFramePr>
          <p:cNvPr id="132" name="Google Shape;132;p5"/>
          <p:cNvGraphicFramePr/>
          <p:nvPr/>
        </p:nvGraphicFramePr>
        <p:xfrm>
          <a:off x="598439" y="3543997"/>
          <a:ext cx="3000000" cy="3000000"/>
        </p:xfrm>
        <a:graphic>
          <a:graphicData uri="http://schemas.openxmlformats.org/drawingml/2006/table">
            <a:tbl>
              <a:tblPr>
                <a:noFill/>
                <a:tableStyleId>{FD3503CC-A262-473D-BEA2-B84A4B811725}</a:tableStyleId>
              </a:tblPr>
              <a:tblGrid>
                <a:gridCol w="1672100"/>
                <a:gridCol w="951225"/>
                <a:gridCol w="1085275"/>
                <a:gridCol w="3667025"/>
                <a:gridCol w="2098400"/>
              </a:tblGrid>
              <a:tr h="566400">
                <a:tc>
                  <a:txBody>
                    <a:bodyPr/>
                    <a:lstStyle/>
                    <a:p>
                      <a:pPr indent="0" lvl="0" marL="0" marR="0" rtl="0" algn="ctr">
                        <a:spcBef>
                          <a:spcPts val="0"/>
                        </a:spcBef>
                        <a:spcAft>
                          <a:spcPts val="0"/>
                        </a:spcAft>
                        <a:buClr>
                          <a:schemeClr val="dk1"/>
                        </a:buClr>
                        <a:buSzPts val="1600"/>
                        <a:buFont typeface="Calibri"/>
                        <a:buNone/>
                      </a:pPr>
                      <a:r>
                        <a:rPr b="1" lang="en-US" sz="1600" u="none" cap="none" strike="noStrike"/>
                        <a:t>Patient id</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Age</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Gender</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Activity</a:t>
                      </a:r>
                      <a:endParaRPr b="1"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b="1" lang="en-US" sz="1600" u="none" cap="none" strike="noStrike"/>
                        <a:t>Timestamp</a:t>
                      </a:r>
                      <a:endParaRPr b="1" sz="1600" u="none" cap="none" strike="noStrike"/>
                    </a:p>
                  </a:txBody>
                  <a:tcPr marT="91425" marB="91425" marR="91425" marL="91425"/>
                </a:tc>
              </a:tr>
              <a:tr h="849600">
                <a:tc>
                  <a:txBody>
                    <a:bodyPr/>
                    <a:lstStyle/>
                    <a:p>
                      <a:pPr indent="0" lvl="0" marL="0" marR="0" rtl="0" algn="l">
                        <a:spcBef>
                          <a:spcPts val="0"/>
                        </a:spcBef>
                        <a:spcAft>
                          <a:spcPts val="0"/>
                        </a:spcAft>
                        <a:buClr>
                          <a:schemeClr val="dk1"/>
                        </a:buClr>
                        <a:buSzPts val="1600"/>
                        <a:buFont typeface="Calibri"/>
                        <a:buNone/>
                      </a:pPr>
                      <a:r>
                        <a:rPr lang="en-US" sz="1600" u="none" cap="none" strike="noStrike"/>
                        <a:t>patient_456732</a:t>
                      </a:r>
                      <a:endParaRPr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lang="en-US" sz="1600" u="none" cap="none" strike="noStrike"/>
                        <a:t>18</a:t>
                      </a:r>
                      <a:endParaRPr sz="1600" u="none" cap="none" strike="noStrike"/>
                    </a:p>
                  </a:txBody>
                  <a:tcPr marT="91425" marB="91425" marR="91425" marL="91425"/>
                </a:tc>
                <a:tc>
                  <a:txBody>
                    <a:bodyPr/>
                    <a:lstStyle/>
                    <a:p>
                      <a:pPr indent="0" lvl="0" marL="0" marR="0" rtl="0" algn="ctr">
                        <a:spcBef>
                          <a:spcPts val="0"/>
                        </a:spcBef>
                        <a:spcAft>
                          <a:spcPts val="0"/>
                        </a:spcAft>
                        <a:buClr>
                          <a:schemeClr val="dk1"/>
                        </a:buClr>
                        <a:buSzPts val="1600"/>
                        <a:buFont typeface="Calibri"/>
                        <a:buNone/>
                      </a:pPr>
                      <a:r>
                        <a:rPr lang="en-US" sz="1600" u="none" cap="none" strike="noStrike"/>
                        <a:t>F</a:t>
                      </a:r>
                      <a:endParaRPr sz="1600" u="none" cap="none" strike="noStrike"/>
                    </a:p>
                  </a:txBody>
                  <a:tcPr marT="91425" marB="91425" marR="91425" marL="91425"/>
                </a:tc>
                <a:tc>
                  <a:txBody>
                    <a:bodyPr/>
                    <a:lstStyle/>
                    <a:p>
                      <a:pPr indent="0" lvl="0" marL="0" marR="0" rtl="0" algn="l">
                        <a:spcBef>
                          <a:spcPts val="0"/>
                        </a:spcBef>
                        <a:spcAft>
                          <a:spcPts val="0"/>
                        </a:spcAft>
                        <a:buClr>
                          <a:schemeClr val="dk1"/>
                        </a:buClr>
                        <a:buSzPts val="1600"/>
                        <a:buFont typeface="Calibri"/>
                        <a:buNone/>
                      </a:pPr>
                      <a:r>
                        <a:rPr lang="en-US" sz="1600" u="none" cap="none" strike="noStrike"/>
                        <a:t>Provide the doctor with lab test</a:t>
                      </a:r>
                      <a:endParaRPr sz="1600" u="none" cap="none" strike="noStrike"/>
                    </a:p>
                    <a:p>
                      <a:pPr indent="0" lvl="0" marL="0" marR="0" rtl="0" algn="l">
                        <a:spcBef>
                          <a:spcPts val="0"/>
                        </a:spcBef>
                        <a:spcAft>
                          <a:spcPts val="0"/>
                        </a:spcAft>
                        <a:buClr>
                          <a:schemeClr val="dk1"/>
                        </a:buClr>
                        <a:buSzPts val="1600"/>
                        <a:buFont typeface="Calibri"/>
                        <a:buNone/>
                      </a:pPr>
                      <a:r>
                        <a:rPr lang="en-US" sz="1600" u="none" cap="none" strike="noStrike"/>
                        <a:t>Doctor diagnosis</a:t>
                      </a:r>
                      <a:endParaRPr sz="1600" u="none" cap="none" strike="noStrike"/>
                    </a:p>
                  </a:txBody>
                  <a:tcPr marT="91425" marB="91425" marR="91425" marL="91425"/>
                </a:tc>
                <a:tc>
                  <a:txBody>
                    <a:bodyPr/>
                    <a:lstStyle/>
                    <a:p>
                      <a:pPr indent="0" lvl="0" marL="0" marR="0" rtl="0" algn="l">
                        <a:spcBef>
                          <a:spcPts val="0"/>
                        </a:spcBef>
                        <a:spcAft>
                          <a:spcPts val="0"/>
                        </a:spcAft>
                        <a:buClr>
                          <a:schemeClr val="dk1"/>
                        </a:buClr>
                        <a:buSzPts val="1600"/>
                        <a:buFont typeface="Calibri"/>
                        <a:buNone/>
                      </a:pPr>
                      <a:r>
                        <a:rPr lang="en-US" sz="1600" u="none" cap="none" strike="noStrike"/>
                        <a:t>2009-01-01 11:55:25</a:t>
                      </a:r>
                      <a:endParaRPr sz="1600" u="none" cap="none" strike="noStrike"/>
                    </a:p>
                    <a:p>
                      <a:pPr indent="0" lvl="0" marL="0" marR="0" rtl="0" algn="l">
                        <a:spcBef>
                          <a:spcPts val="0"/>
                        </a:spcBef>
                        <a:spcAft>
                          <a:spcPts val="0"/>
                        </a:spcAft>
                        <a:buClr>
                          <a:schemeClr val="dk1"/>
                        </a:buClr>
                        <a:buSzPts val="1600"/>
                        <a:buFont typeface="Calibri"/>
                        <a:buNone/>
                      </a:pPr>
                      <a:r>
                        <a:rPr lang="en-US" sz="1600" u="none" cap="none" strike="noStrike"/>
                        <a:t>2009-01-15 14:03:18</a:t>
                      </a:r>
                      <a:endParaRPr sz="1600" u="none" cap="none" strike="noStrike"/>
                    </a:p>
                  </a:txBody>
                  <a:tcPr marT="91425" marB="91425" marR="91425" marL="91425"/>
                </a:tc>
              </a:tr>
            </a:tbl>
          </a:graphicData>
        </a:graphic>
      </p:graphicFrame>
      <p:sp>
        <p:nvSpPr>
          <p:cNvPr id="133" name="Google Shape;133;p5"/>
          <p:cNvSpPr txBox="1"/>
          <p:nvPr/>
        </p:nvSpPr>
        <p:spPr>
          <a:xfrm>
            <a:off x="598438" y="5191995"/>
            <a:ext cx="9474027" cy="1661963"/>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355600" lvl="0" marL="457200" marR="0" rtl="0" algn="l">
              <a:spcBef>
                <a:spcPts val="0"/>
              </a:spcBef>
              <a:spcAft>
                <a:spcPts val="0"/>
              </a:spcAft>
              <a:buClr>
                <a:srgbClr val="4A86E8"/>
              </a:buClr>
              <a:buSzPts val="2000"/>
              <a:buFont typeface="Calibri"/>
              <a:buChar char="●"/>
            </a:pPr>
            <a:r>
              <a:rPr b="0" i="0" lang="en-US" sz="2400" u="none" cap="none" strike="noStrike">
                <a:solidFill>
                  <a:srgbClr val="4A86E8"/>
                </a:solidFill>
                <a:latin typeface="Calibri"/>
                <a:ea typeface="Calibri"/>
                <a:cs typeface="Calibri"/>
                <a:sym typeface="Calibri"/>
              </a:rPr>
              <a:t>What is the next activity for </a:t>
            </a:r>
            <a:r>
              <a:rPr b="0" i="0" lang="en-US" sz="2400" u="none" cap="none" strike="noStrike">
                <a:solidFill>
                  <a:schemeClr val="accent1"/>
                </a:solidFill>
                <a:latin typeface="Calibri"/>
                <a:ea typeface="Calibri"/>
                <a:cs typeface="Calibri"/>
                <a:sym typeface="Calibri"/>
              </a:rPr>
              <a:t>patient_456732</a:t>
            </a:r>
            <a:r>
              <a:rPr b="0" i="0" lang="en-US" sz="2400" u="none" cap="none" strike="noStrike">
                <a:solidFill>
                  <a:srgbClr val="4A86E8"/>
                </a:solidFill>
                <a:latin typeface="Calibri"/>
                <a:ea typeface="Calibri"/>
                <a:cs typeface="Calibri"/>
                <a:sym typeface="Calibri"/>
              </a:rPr>
              <a:t>?</a:t>
            </a:r>
            <a:endParaRPr b="0" i="0" sz="2400" u="none" cap="none" strike="noStrike">
              <a:solidFill>
                <a:srgbClr val="4A86E8"/>
              </a:solidFill>
              <a:latin typeface="Calibri"/>
              <a:ea typeface="Calibri"/>
              <a:cs typeface="Calibri"/>
              <a:sym typeface="Calibri"/>
            </a:endParaRPr>
          </a:p>
          <a:p>
            <a:pPr indent="-355600" lvl="0" marL="457200" marR="0" rtl="0" algn="l">
              <a:spcBef>
                <a:spcPts val="0"/>
              </a:spcBef>
              <a:spcAft>
                <a:spcPts val="0"/>
              </a:spcAft>
              <a:buClr>
                <a:srgbClr val="4A86E8"/>
              </a:buClr>
              <a:buSzPts val="2000"/>
              <a:buFont typeface="Calibri"/>
              <a:buChar char="●"/>
            </a:pPr>
            <a:r>
              <a:rPr b="0" i="0" lang="en-US" sz="2400" u="none" cap="none" strike="noStrike">
                <a:solidFill>
                  <a:srgbClr val="4A86E8"/>
                </a:solidFill>
                <a:latin typeface="Calibri"/>
                <a:ea typeface="Calibri"/>
                <a:cs typeface="Calibri"/>
                <a:sym typeface="Calibri"/>
              </a:rPr>
              <a:t>How long will it take to complete each running case?</a:t>
            </a:r>
            <a:endParaRPr b="0" i="0" sz="2400" u="none" cap="none" strike="noStrike">
              <a:solidFill>
                <a:srgbClr val="4A86E8"/>
              </a:solidFill>
              <a:latin typeface="Calibri"/>
              <a:ea typeface="Calibri"/>
              <a:cs typeface="Calibri"/>
              <a:sym typeface="Calibri"/>
            </a:endParaRPr>
          </a:p>
          <a:p>
            <a:pPr indent="-355600" lvl="0" marL="457200" marR="0" rtl="0" algn="l">
              <a:spcBef>
                <a:spcPts val="0"/>
              </a:spcBef>
              <a:spcAft>
                <a:spcPts val="0"/>
              </a:spcAft>
              <a:buClr>
                <a:srgbClr val="4A86E8"/>
              </a:buClr>
              <a:buSzPts val="2000"/>
              <a:buFont typeface="Calibri"/>
              <a:buChar char="●"/>
            </a:pPr>
            <a:r>
              <a:rPr b="0" i="0" lang="en-US" sz="2400" u="none" cap="none" strike="noStrike">
                <a:solidFill>
                  <a:srgbClr val="4A86E8"/>
                </a:solidFill>
                <a:latin typeface="Calibri"/>
                <a:ea typeface="Calibri"/>
                <a:cs typeface="Calibri"/>
                <a:sym typeface="Calibri"/>
              </a:rPr>
              <a:t>Will there be any future delays?</a:t>
            </a:r>
            <a:endParaRPr b="0" i="0" sz="2400" u="none" cap="none" strike="noStrike">
              <a:solidFill>
                <a:srgbClr val="4A86E8"/>
              </a:solidFill>
              <a:latin typeface="Calibri"/>
              <a:ea typeface="Calibri"/>
              <a:cs typeface="Calibri"/>
              <a:sym typeface="Calibri"/>
            </a:endParaRPr>
          </a:p>
          <a:p>
            <a:pPr indent="-355600" lvl="0" marL="457200" marR="0" rtl="0" algn="l">
              <a:spcBef>
                <a:spcPts val="0"/>
              </a:spcBef>
              <a:spcAft>
                <a:spcPts val="0"/>
              </a:spcAft>
              <a:buClr>
                <a:srgbClr val="4A86E8"/>
              </a:buClr>
              <a:buSzPts val="2000"/>
              <a:buFont typeface="Calibri"/>
              <a:buChar char="●"/>
            </a:pPr>
            <a:r>
              <a:rPr b="0" i="0" lang="en-US" sz="2400" u="none" cap="none" strike="noStrike">
                <a:solidFill>
                  <a:srgbClr val="4A86E8"/>
                </a:solidFill>
                <a:latin typeface="Calibri"/>
                <a:ea typeface="Calibri"/>
                <a:cs typeface="Calibri"/>
                <a:sym typeface="Calibri"/>
              </a:rPr>
              <a:t>Will there be any rule violations in the future?</a:t>
            </a:r>
            <a:endParaRPr b="0" i="0" sz="2400" u="none" cap="none" strike="noStrike">
              <a:solidFill>
                <a:srgbClr val="4A86E8"/>
              </a:solidFill>
              <a:latin typeface="Calibri"/>
              <a:ea typeface="Calibri"/>
              <a:cs typeface="Calibri"/>
              <a:sym typeface="Calibri"/>
            </a:endParaRPr>
          </a:p>
        </p:txBody>
      </p:sp>
      <p:sp>
        <p:nvSpPr>
          <p:cNvPr id="134" name="Google Shape;134;p5"/>
          <p:cNvSpPr/>
          <p:nvPr/>
        </p:nvSpPr>
        <p:spPr>
          <a:xfrm>
            <a:off x="10305263" y="2127718"/>
            <a:ext cx="1638207" cy="531000"/>
          </a:xfrm>
          <a:prstGeom prst="wedgeRectCallout">
            <a:avLst>
              <a:gd fmla="val -70422" name="adj1"/>
              <a:gd fmla="val 92613"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FF0000"/>
              </a:buClr>
              <a:buSzPts val="1800"/>
              <a:buFont typeface="Calibri"/>
              <a:buNone/>
            </a:pPr>
            <a:r>
              <a:rPr b="1" i="0" lang="en-US" sz="1800" u="none" cap="none" strike="noStrike">
                <a:solidFill>
                  <a:srgbClr val="FF0000"/>
                </a:solidFill>
                <a:latin typeface="Calibri"/>
                <a:ea typeface="Calibri"/>
                <a:cs typeface="Calibri"/>
                <a:sym typeface="Calibri"/>
              </a:rPr>
              <a:t>Ongoing case 1</a:t>
            </a:r>
            <a:endParaRPr b="1" i="0" sz="1800" u="none" cap="none" strike="noStrike">
              <a:solidFill>
                <a:srgbClr val="FF0000"/>
              </a:solidFill>
              <a:latin typeface="Calibri"/>
              <a:ea typeface="Calibri"/>
              <a:cs typeface="Calibri"/>
              <a:sym typeface="Calibri"/>
            </a:endParaRPr>
          </a:p>
        </p:txBody>
      </p:sp>
      <p:sp>
        <p:nvSpPr>
          <p:cNvPr id="135" name="Google Shape;135;p5"/>
          <p:cNvSpPr/>
          <p:nvPr/>
        </p:nvSpPr>
        <p:spPr>
          <a:xfrm>
            <a:off x="10429069" y="3715483"/>
            <a:ext cx="1638207" cy="531000"/>
          </a:xfrm>
          <a:prstGeom prst="wedgeRectCallout">
            <a:avLst>
              <a:gd fmla="val -70422" name="adj1"/>
              <a:gd fmla="val 92613"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FF0000"/>
              </a:buClr>
              <a:buSzPts val="1800"/>
              <a:buFont typeface="Calibri"/>
              <a:buNone/>
            </a:pPr>
            <a:r>
              <a:rPr b="1" i="0" lang="en-US" sz="1800" u="none" cap="none" strike="noStrike">
                <a:solidFill>
                  <a:srgbClr val="FF0000"/>
                </a:solidFill>
                <a:latin typeface="Calibri"/>
                <a:ea typeface="Calibri"/>
                <a:cs typeface="Calibri"/>
                <a:sym typeface="Calibri"/>
              </a:rPr>
              <a:t>Ongoing case 2</a:t>
            </a:r>
            <a:endParaRPr b="1" i="0" sz="1800" u="none" cap="none" strike="noStrike">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6"/>
          <p:cNvPicPr preferRelativeResize="0"/>
          <p:nvPr/>
        </p:nvPicPr>
        <p:blipFill rotWithShape="1">
          <a:blip r:embed="rId3">
            <a:alphaModFix/>
          </a:blip>
          <a:srcRect b="0" l="0" r="0" t="0"/>
          <a:stretch/>
        </p:blipFill>
        <p:spPr>
          <a:xfrm>
            <a:off x="1506143" y="1886753"/>
            <a:ext cx="8833612" cy="4710995"/>
          </a:xfrm>
          <a:prstGeom prst="rect">
            <a:avLst/>
          </a:prstGeom>
          <a:noFill/>
          <a:ln>
            <a:noFill/>
          </a:ln>
        </p:spPr>
      </p:pic>
      <p:sp>
        <p:nvSpPr>
          <p:cNvPr id="141" name="Google Shape;141;p6"/>
          <p:cNvSpPr/>
          <p:nvPr/>
        </p:nvSpPr>
        <p:spPr>
          <a:xfrm>
            <a:off x="5164028" y="1426579"/>
            <a:ext cx="1517842" cy="415438"/>
          </a:xfrm>
          <a:prstGeom prst="wedgeRectCallout">
            <a:avLst>
              <a:gd fmla="val -33519" name="adj1"/>
              <a:gd fmla="val 76648"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FF0000"/>
              </a:buClr>
              <a:buSzPts val="1800"/>
              <a:buFont typeface="Calibri"/>
              <a:buNone/>
            </a:pPr>
            <a:r>
              <a:rPr b="1" i="0" lang="en-US" sz="1800" u="none" cap="none" strike="noStrike">
                <a:solidFill>
                  <a:srgbClr val="FF0000"/>
                </a:solidFill>
                <a:latin typeface="Calibri"/>
                <a:ea typeface="Calibri"/>
                <a:cs typeface="Calibri"/>
                <a:sym typeface="Calibri"/>
              </a:rPr>
              <a:t>Expensive</a:t>
            </a:r>
            <a:endParaRPr b="1" i="0" sz="1800" u="none" cap="none" strike="noStrike">
              <a:solidFill>
                <a:srgbClr val="FF0000"/>
              </a:solidFill>
              <a:latin typeface="Calibri"/>
              <a:ea typeface="Calibri"/>
              <a:cs typeface="Calibri"/>
              <a:sym typeface="Calibri"/>
            </a:endParaRPr>
          </a:p>
        </p:txBody>
      </p:sp>
      <p:sp>
        <p:nvSpPr>
          <p:cNvPr id="142" name="Google Shape;142;p6"/>
          <p:cNvSpPr/>
          <p:nvPr/>
        </p:nvSpPr>
        <p:spPr>
          <a:xfrm>
            <a:off x="7851177" y="1426579"/>
            <a:ext cx="1046527" cy="415438"/>
          </a:xfrm>
          <a:prstGeom prst="wedgeRectCallout">
            <a:avLst>
              <a:gd fmla="val -33519" name="adj1"/>
              <a:gd fmla="val 76648"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FF0000"/>
              </a:buClr>
              <a:buSzPts val="1800"/>
              <a:buFont typeface="Calibri"/>
              <a:buNone/>
            </a:pPr>
            <a:r>
              <a:rPr b="1" i="0" lang="en-US" sz="1800" u="none" cap="none" strike="noStrike">
                <a:solidFill>
                  <a:srgbClr val="FF0000"/>
                </a:solidFill>
                <a:latin typeface="Calibri"/>
                <a:ea typeface="Calibri"/>
                <a:cs typeface="Calibri"/>
                <a:sym typeface="Calibri"/>
              </a:rPr>
              <a:t>Fast</a:t>
            </a:r>
            <a:endParaRPr b="1" i="0" sz="1800" u="none" cap="none" strike="noStrike">
              <a:solidFill>
                <a:srgbClr val="FF0000"/>
              </a:solidFill>
              <a:latin typeface="Calibri"/>
              <a:ea typeface="Calibri"/>
              <a:cs typeface="Calibri"/>
              <a:sym typeface="Calibri"/>
            </a:endParaRPr>
          </a:p>
        </p:txBody>
      </p:sp>
      <p:pic>
        <p:nvPicPr>
          <p:cNvPr id="143" name="Google Shape;143;p6"/>
          <p:cNvPicPr preferRelativeResize="0"/>
          <p:nvPr/>
        </p:nvPicPr>
        <p:blipFill rotWithShape="1">
          <a:blip r:embed="rId4">
            <a:alphaModFix/>
          </a:blip>
          <a:srcRect b="0" l="0" r="0" t="0"/>
          <a:stretch/>
        </p:blipFill>
        <p:spPr>
          <a:xfrm>
            <a:off x="543714" y="448291"/>
            <a:ext cx="800100" cy="1104900"/>
          </a:xfrm>
          <a:prstGeom prst="rect">
            <a:avLst/>
          </a:prstGeom>
          <a:noFill/>
          <a:ln>
            <a:noFill/>
          </a:ln>
        </p:spPr>
      </p:pic>
      <p:sp>
        <p:nvSpPr>
          <p:cNvPr id="144" name="Google Shape;144;p6"/>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b="0" i="0" lang="en-US" sz="4400" u="none" cap="none" strike="noStrike">
                <a:solidFill>
                  <a:srgbClr val="003399"/>
                </a:solidFill>
                <a:latin typeface="Calibri"/>
                <a:ea typeface="Calibri"/>
                <a:cs typeface="Calibri"/>
                <a:sym typeface="Calibri"/>
              </a:rPr>
              <a:t>Predictive Process Monitoring</a:t>
            </a:r>
            <a:endParaRPr b="0" i="0" sz="4400" u="none" cap="none" strike="noStrike">
              <a:solidFill>
                <a:srgbClr val="003399"/>
              </a:solidFill>
              <a:latin typeface="Arial"/>
              <a:ea typeface="Arial"/>
              <a:cs typeface="Arial"/>
              <a:sym typeface="Arial"/>
            </a:endParaRPr>
          </a:p>
        </p:txBody>
      </p:sp>
      <p:sp>
        <p:nvSpPr>
          <p:cNvPr id="145" name="Google Shape;145;p6"/>
          <p:cNvSpPr/>
          <p:nvPr/>
        </p:nvSpPr>
        <p:spPr>
          <a:xfrm>
            <a:off x="3334044" y="2574387"/>
            <a:ext cx="3010486" cy="2842965"/>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u="none" cap="none" strike="noStrike">
                <a:solidFill>
                  <a:schemeClr val="dk1"/>
                </a:solidFill>
                <a:latin typeface="Calibri"/>
                <a:ea typeface="Calibri"/>
                <a:cs typeface="Calibri"/>
                <a:sym typeface="Calibri"/>
              </a:rPr>
              <a:t>Building predictor model</a:t>
            </a:r>
            <a:endParaRPr/>
          </a:p>
        </p:txBody>
      </p:sp>
      <p:sp>
        <p:nvSpPr>
          <p:cNvPr id="146" name="Google Shape;146;p6"/>
          <p:cNvSpPr/>
          <p:nvPr/>
        </p:nvSpPr>
        <p:spPr>
          <a:xfrm>
            <a:off x="6457071" y="2700997"/>
            <a:ext cx="2440633" cy="2419643"/>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u="none" cap="none" strike="noStrike">
                <a:solidFill>
                  <a:schemeClr val="dk1"/>
                </a:solidFill>
                <a:latin typeface="Calibri"/>
                <a:ea typeface="Calibri"/>
                <a:cs typeface="Calibri"/>
                <a:sym typeface="Calibri"/>
              </a:rPr>
              <a:t>Prediction</a:t>
            </a:r>
            <a:endParaRPr/>
          </a:p>
        </p:txBody>
      </p:sp>
      <p:sp>
        <p:nvSpPr>
          <p:cNvPr id="147" name="Google Shape;147;p6"/>
          <p:cNvSpPr txBox="1"/>
          <p:nvPr/>
        </p:nvSpPr>
        <p:spPr>
          <a:xfrm>
            <a:off x="900" y="2503526"/>
            <a:ext cx="16032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rgbClr val="FF0000"/>
                </a:solidFill>
                <a:latin typeface="Calibri"/>
                <a:ea typeface="Calibri"/>
                <a:cs typeface="Calibri"/>
                <a:sym typeface="Calibri"/>
              </a:rPr>
              <a:t>Historical Data</a:t>
            </a:r>
            <a:endParaRPr/>
          </a:p>
        </p:txBody>
      </p:sp>
      <p:sp>
        <p:nvSpPr>
          <p:cNvPr id="148" name="Google Shape;148;p6"/>
          <p:cNvSpPr txBox="1"/>
          <p:nvPr/>
        </p:nvSpPr>
        <p:spPr>
          <a:xfrm>
            <a:off x="10540950" y="3165231"/>
            <a:ext cx="16569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FF0000"/>
                </a:solidFill>
                <a:latin typeface="Calibri"/>
                <a:ea typeface="Calibri"/>
                <a:cs typeface="Calibri"/>
                <a:sym typeface="Calibri"/>
              </a:rPr>
              <a:t>Next activity</a:t>
            </a:r>
            <a:endParaRPr/>
          </a:p>
          <a:p>
            <a:pPr indent="0" lvl="0" marL="0" marR="0" rtl="0" algn="l">
              <a:spcBef>
                <a:spcPts val="0"/>
              </a:spcBef>
              <a:spcAft>
                <a:spcPts val="0"/>
              </a:spcAft>
              <a:buNone/>
            </a:pPr>
            <a:r>
              <a:rPr i="1" lang="en-US" sz="1800">
                <a:solidFill>
                  <a:srgbClr val="FF0000"/>
                </a:solidFill>
                <a:latin typeface="Calibri"/>
                <a:ea typeface="Calibri"/>
                <a:cs typeface="Calibri"/>
                <a:sym typeface="Calibri"/>
              </a:rPr>
              <a:t>Remaining time</a:t>
            </a:r>
            <a:endParaRPr/>
          </a:p>
          <a:p>
            <a:pPr indent="0" lvl="0" marL="0" marR="0" rtl="0" algn="l">
              <a:spcBef>
                <a:spcPts val="0"/>
              </a:spcBef>
              <a:spcAft>
                <a:spcPts val="0"/>
              </a:spcAft>
              <a:buNone/>
            </a:pPr>
            <a:r>
              <a:rPr i="1" lang="en-US" sz="1800">
                <a:solidFill>
                  <a:srgbClr val="FF0000"/>
                </a:solidFill>
                <a:latin typeface="Calibri"/>
                <a:ea typeface="Calibri"/>
                <a:cs typeface="Calibri"/>
                <a:sym typeface="Calibri"/>
              </a:rPr>
              <a:t>Cost</a:t>
            </a:r>
            <a:endParaRPr/>
          </a:p>
          <a:p>
            <a:pPr indent="0" lvl="0" marL="0" marR="0" rtl="0" algn="l">
              <a:spcBef>
                <a:spcPts val="0"/>
              </a:spcBef>
              <a:spcAft>
                <a:spcPts val="0"/>
              </a:spcAft>
              <a:buNone/>
            </a:pPr>
            <a:r>
              <a:rPr i="1" lang="en-US" sz="1800">
                <a:solidFill>
                  <a:srgbClr val="FF0000"/>
                </a:solidFill>
                <a:latin typeface="Calibri"/>
                <a:ea typeface="Calibri"/>
                <a:cs typeface="Calibri"/>
                <a:sym typeface="Calibri"/>
              </a:rPr>
              <a:t>Etc.</a:t>
            </a:r>
            <a:endParaRPr/>
          </a:p>
        </p:txBody>
      </p:sp>
      <p:sp>
        <p:nvSpPr>
          <p:cNvPr id="149" name="Google Shape;149;p6"/>
          <p:cNvSpPr/>
          <p:nvPr/>
        </p:nvSpPr>
        <p:spPr>
          <a:xfrm>
            <a:off x="10339755" y="3165231"/>
            <a:ext cx="201195" cy="1069144"/>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4387112" y="315538"/>
            <a:ext cx="1539204" cy="707886"/>
          </a:xfrm>
          <a:prstGeom prst="rect">
            <a:avLst/>
          </a:prstGeom>
          <a:solidFill>
            <a:srgbClr val="FEE5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Prediction </a:t>
            </a:r>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techniques</a:t>
            </a:r>
            <a:endParaRPr/>
          </a:p>
        </p:txBody>
      </p:sp>
      <p:sp>
        <p:nvSpPr>
          <p:cNvPr id="155" name="Google Shape;155;p7"/>
          <p:cNvSpPr txBox="1"/>
          <p:nvPr/>
        </p:nvSpPr>
        <p:spPr>
          <a:xfrm>
            <a:off x="562346" y="2291245"/>
            <a:ext cx="2387385" cy="400110"/>
          </a:xfrm>
          <a:prstGeom prst="rect">
            <a:avLst/>
          </a:prstGeom>
          <a:solidFill>
            <a:srgbClr val="F4B08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Type of prediction</a:t>
            </a:r>
            <a:endParaRPr/>
          </a:p>
        </p:txBody>
      </p:sp>
      <p:sp>
        <p:nvSpPr>
          <p:cNvPr id="156" name="Google Shape;156;p7"/>
          <p:cNvSpPr txBox="1"/>
          <p:nvPr/>
        </p:nvSpPr>
        <p:spPr>
          <a:xfrm>
            <a:off x="6182957" y="2270409"/>
            <a:ext cx="4065562" cy="400110"/>
          </a:xfrm>
          <a:prstGeom prst="rect">
            <a:avLst/>
          </a:prstGeom>
          <a:solidFill>
            <a:srgbClr val="F4B08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Method used for building model</a:t>
            </a:r>
            <a:endParaRPr/>
          </a:p>
        </p:txBody>
      </p:sp>
      <p:sp>
        <p:nvSpPr>
          <p:cNvPr id="157" name="Google Shape;157;p7"/>
          <p:cNvSpPr txBox="1"/>
          <p:nvPr/>
        </p:nvSpPr>
        <p:spPr>
          <a:xfrm>
            <a:off x="562346" y="3289483"/>
            <a:ext cx="2531462" cy="17543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Remaining time</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Outcome prediction</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Next event</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LTL rules</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Risk prediction</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Cost prediction</a:t>
            </a:r>
            <a:endParaRPr/>
          </a:p>
        </p:txBody>
      </p:sp>
      <p:sp>
        <p:nvSpPr>
          <p:cNvPr id="158" name="Google Shape;158;p7"/>
          <p:cNvSpPr txBox="1"/>
          <p:nvPr/>
        </p:nvSpPr>
        <p:spPr>
          <a:xfrm>
            <a:off x="3773579" y="3228945"/>
            <a:ext cx="1495922" cy="707886"/>
          </a:xfrm>
          <a:prstGeom prst="rect">
            <a:avLst/>
          </a:prstGeom>
          <a:solidFill>
            <a:srgbClr val="F4B08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Process </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awareness</a:t>
            </a:r>
            <a:endParaRPr/>
          </a:p>
        </p:txBody>
      </p:sp>
      <p:sp>
        <p:nvSpPr>
          <p:cNvPr id="159" name="Google Shape;159;p7"/>
          <p:cNvSpPr txBox="1"/>
          <p:nvPr/>
        </p:nvSpPr>
        <p:spPr>
          <a:xfrm>
            <a:off x="3123041" y="4124567"/>
            <a:ext cx="2920158" cy="5847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Process aware (PA)</a:t>
            </a:r>
            <a:endParaRPr/>
          </a:p>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Non Process aware (NPA)</a:t>
            </a:r>
            <a:endParaRPr/>
          </a:p>
        </p:txBody>
      </p:sp>
      <p:sp>
        <p:nvSpPr>
          <p:cNvPr id="160" name="Google Shape;160;p7"/>
          <p:cNvSpPr txBox="1"/>
          <p:nvPr/>
        </p:nvSpPr>
        <p:spPr>
          <a:xfrm>
            <a:off x="5967185" y="3228945"/>
            <a:ext cx="1196161" cy="707886"/>
          </a:xfrm>
          <a:prstGeom prst="rect">
            <a:avLst/>
          </a:prstGeom>
          <a:solidFill>
            <a:srgbClr val="F4B08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Type of </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problem</a:t>
            </a:r>
            <a:endParaRPr/>
          </a:p>
        </p:txBody>
      </p:sp>
      <p:sp>
        <p:nvSpPr>
          <p:cNvPr id="161" name="Google Shape;161;p7"/>
          <p:cNvSpPr txBox="1"/>
          <p:nvPr/>
        </p:nvSpPr>
        <p:spPr>
          <a:xfrm>
            <a:off x="8023676" y="3366085"/>
            <a:ext cx="1181734" cy="400110"/>
          </a:xfrm>
          <a:prstGeom prst="rect">
            <a:avLst/>
          </a:prstGeom>
          <a:solidFill>
            <a:srgbClr val="F4B08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Method </a:t>
            </a:r>
            <a:endParaRPr/>
          </a:p>
        </p:txBody>
      </p:sp>
      <p:sp>
        <p:nvSpPr>
          <p:cNvPr id="162" name="Google Shape;162;p7"/>
          <p:cNvSpPr txBox="1"/>
          <p:nvPr/>
        </p:nvSpPr>
        <p:spPr>
          <a:xfrm>
            <a:off x="6148803" y="4124566"/>
            <a:ext cx="2465740" cy="5847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Regression (REG)</a:t>
            </a:r>
            <a:endParaRPr/>
          </a:p>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Classification (CLAS)</a:t>
            </a:r>
            <a:endParaRPr/>
          </a:p>
        </p:txBody>
      </p:sp>
      <p:sp>
        <p:nvSpPr>
          <p:cNvPr id="163" name="Google Shape;163;p7"/>
          <p:cNvSpPr txBox="1"/>
          <p:nvPr/>
        </p:nvSpPr>
        <p:spPr>
          <a:xfrm>
            <a:off x="8071253" y="4897076"/>
            <a:ext cx="2828082" cy="1077218"/>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ML (DT, SVM,CLUS,Etc.)</a:t>
            </a:r>
            <a:endParaRPr/>
          </a:p>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ATS</a:t>
            </a:r>
            <a:endParaRPr/>
          </a:p>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STAT</a:t>
            </a:r>
            <a:endParaRPr/>
          </a:p>
          <a:p>
            <a:pPr indent="-342900" lvl="0" marL="34290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Etc.</a:t>
            </a:r>
            <a:endParaRPr/>
          </a:p>
        </p:txBody>
      </p:sp>
      <p:cxnSp>
        <p:nvCxnSpPr>
          <p:cNvPr id="164" name="Google Shape;164;p7"/>
          <p:cNvCxnSpPr>
            <a:stCxn id="154" idx="2"/>
            <a:endCxn id="155" idx="0"/>
          </p:cNvCxnSpPr>
          <p:nvPr/>
        </p:nvCxnSpPr>
        <p:spPr>
          <a:xfrm flipH="1">
            <a:off x="1755914" y="1023424"/>
            <a:ext cx="3400800" cy="1267800"/>
          </a:xfrm>
          <a:prstGeom prst="straightConnector1">
            <a:avLst/>
          </a:prstGeom>
          <a:noFill/>
          <a:ln cap="flat" cmpd="sng" w="12700">
            <a:solidFill>
              <a:schemeClr val="dk1"/>
            </a:solidFill>
            <a:prstDash val="solid"/>
            <a:miter lim="800000"/>
            <a:headEnd len="sm" w="sm" type="none"/>
            <a:tailEnd len="med" w="med" type="triangle"/>
          </a:ln>
        </p:spPr>
      </p:cxnSp>
      <p:cxnSp>
        <p:nvCxnSpPr>
          <p:cNvPr id="165" name="Google Shape;165;p7"/>
          <p:cNvCxnSpPr>
            <a:stCxn id="154" idx="2"/>
            <a:endCxn id="156" idx="0"/>
          </p:cNvCxnSpPr>
          <p:nvPr/>
        </p:nvCxnSpPr>
        <p:spPr>
          <a:xfrm>
            <a:off x="5156714" y="1023424"/>
            <a:ext cx="3059100" cy="1247100"/>
          </a:xfrm>
          <a:prstGeom prst="straightConnector1">
            <a:avLst/>
          </a:prstGeom>
          <a:noFill/>
          <a:ln cap="flat" cmpd="sng" w="9525">
            <a:solidFill>
              <a:schemeClr val="dk1"/>
            </a:solidFill>
            <a:prstDash val="solid"/>
            <a:miter lim="800000"/>
            <a:headEnd len="sm" w="sm" type="none"/>
            <a:tailEnd len="med" w="med" type="triangle"/>
          </a:ln>
        </p:spPr>
      </p:cxnSp>
      <p:cxnSp>
        <p:nvCxnSpPr>
          <p:cNvPr id="166" name="Google Shape;166;p7"/>
          <p:cNvCxnSpPr>
            <a:stCxn id="155" idx="2"/>
          </p:cNvCxnSpPr>
          <p:nvPr/>
        </p:nvCxnSpPr>
        <p:spPr>
          <a:xfrm>
            <a:off x="1756038" y="2691355"/>
            <a:ext cx="0" cy="589200"/>
          </a:xfrm>
          <a:prstGeom prst="straightConnector1">
            <a:avLst/>
          </a:prstGeom>
          <a:noFill/>
          <a:ln cap="flat" cmpd="sng" w="9525">
            <a:solidFill>
              <a:schemeClr val="dk1"/>
            </a:solidFill>
            <a:prstDash val="solid"/>
            <a:miter lim="800000"/>
            <a:headEnd len="sm" w="sm" type="none"/>
            <a:tailEnd len="med" w="med" type="triangle"/>
          </a:ln>
        </p:spPr>
      </p:cxnSp>
      <p:cxnSp>
        <p:nvCxnSpPr>
          <p:cNvPr id="167" name="Google Shape;167;p7"/>
          <p:cNvCxnSpPr>
            <a:stCxn id="156" idx="2"/>
            <a:endCxn id="158" idx="0"/>
          </p:cNvCxnSpPr>
          <p:nvPr/>
        </p:nvCxnSpPr>
        <p:spPr>
          <a:xfrm flipH="1">
            <a:off x="4521538" y="2670519"/>
            <a:ext cx="3694200" cy="558300"/>
          </a:xfrm>
          <a:prstGeom prst="straightConnector1">
            <a:avLst/>
          </a:prstGeom>
          <a:noFill/>
          <a:ln cap="flat" cmpd="sng" w="9525">
            <a:solidFill>
              <a:schemeClr val="dk1"/>
            </a:solidFill>
            <a:prstDash val="solid"/>
            <a:miter lim="800000"/>
            <a:headEnd len="sm" w="sm" type="none"/>
            <a:tailEnd len="med" w="med" type="triangle"/>
          </a:ln>
        </p:spPr>
      </p:cxnSp>
      <p:cxnSp>
        <p:nvCxnSpPr>
          <p:cNvPr id="168" name="Google Shape;168;p7"/>
          <p:cNvCxnSpPr>
            <a:stCxn id="156" idx="2"/>
            <a:endCxn id="160" idx="0"/>
          </p:cNvCxnSpPr>
          <p:nvPr/>
        </p:nvCxnSpPr>
        <p:spPr>
          <a:xfrm flipH="1">
            <a:off x="6565138" y="2670519"/>
            <a:ext cx="1650600" cy="558300"/>
          </a:xfrm>
          <a:prstGeom prst="straightConnector1">
            <a:avLst/>
          </a:prstGeom>
          <a:noFill/>
          <a:ln cap="flat" cmpd="sng" w="9525">
            <a:solidFill>
              <a:schemeClr val="dk1"/>
            </a:solidFill>
            <a:prstDash val="solid"/>
            <a:miter lim="800000"/>
            <a:headEnd len="sm" w="sm" type="none"/>
            <a:tailEnd len="med" w="med" type="triangle"/>
          </a:ln>
        </p:spPr>
      </p:cxnSp>
      <p:cxnSp>
        <p:nvCxnSpPr>
          <p:cNvPr id="169" name="Google Shape;169;p7"/>
          <p:cNvCxnSpPr>
            <a:stCxn id="156" idx="2"/>
            <a:endCxn id="161" idx="0"/>
          </p:cNvCxnSpPr>
          <p:nvPr/>
        </p:nvCxnSpPr>
        <p:spPr>
          <a:xfrm>
            <a:off x="8215738" y="2670519"/>
            <a:ext cx="398700" cy="695700"/>
          </a:xfrm>
          <a:prstGeom prst="straightConnector1">
            <a:avLst/>
          </a:prstGeom>
          <a:noFill/>
          <a:ln cap="flat" cmpd="sng" w="9525">
            <a:solidFill>
              <a:schemeClr val="dk1"/>
            </a:solidFill>
            <a:prstDash val="solid"/>
            <a:miter lim="800000"/>
            <a:headEnd len="sm" w="sm" type="none"/>
            <a:tailEnd len="med" w="med" type="triangle"/>
          </a:ln>
        </p:spPr>
      </p:cxnSp>
      <p:cxnSp>
        <p:nvCxnSpPr>
          <p:cNvPr id="170" name="Google Shape;170;p7"/>
          <p:cNvCxnSpPr>
            <a:stCxn id="158" idx="2"/>
            <a:endCxn id="159" idx="0"/>
          </p:cNvCxnSpPr>
          <p:nvPr/>
        </p:nvCxnSpPr>
        <p:spPr>
          <a:xfrm>
            <a:off x="4521540" y="3936831"/>
            <a:ext cx="61500" cy="187800"/>
          </a:xfrm>
          <a:prstGeom prst="straightConnector1">
            <a:avLst/>
          </a:prstGeom>
          <a:noFill/>
          <a:ln cap="flat" cmpd="sng" w="9525">
            <a:solidFill>
              <a:schemeClr val="dk1"/>
            </a:solidFill>
            <a:prstDash val="solid"/>
            <a:miter lim="800000"/>
            <a:headEnd len="sm" w="sm" type="none"/>
            <a:tailEnd len="med" w="med" type="triangle"/>
          </a:ln>
        </p:spPr>
      </p:cxnSp>
      <p:cxnSp>
        <p:nvCxnSpPr>
          <p:cNvPr id="171" name="Google Shape;171;p7"/>
          <p:cNvCxnSpPr>
            <a:stCxn id="160" idx="2"/>
          </p:cNvCxnSpPr>
          <p:nvPr/>
        </p:nvCxnSpPr>
        <p:spPr>
          <a:xfrm>
            <a:off x="6565266" y="3936831"/>
            <a:ext cx="0" cy="187800"/>
          </a:xfrm>
          <a:prstGeom prst="straightConnector1">
            <a:avLst/>
          </a:prstGeom>
          <a:noFill/>
          <a:ln cap="flat" cmpd="sng" w="9525">
            <a:solidFill>
              <a:schemeClr val="dk1"/>
            </a:solidFill>
            <a:prstDash val="solid"/>
            <a:miter lim="800000"/>
            <a:headEnd len="sm" w="sm" type="none"/>
            <a:tailEnd len="med" w="med" type="triangle"/>
          </a:ln>
        </p:spPr>
      </p:cxnSp>
      <p:cxnSp>
        <p:nvCxnSpPr>
          <p:cNvPr id="172" name="Google Shape;172;p7"/>
          <p:cNvCxnSpPr>
            <a:stCxn id="161" idx="2"/>
          </p:cNvCxnSpPr>
          <p:nvPr/>
        </p:nvCxnSpPr>
        <p:spPr>
          <a:xfrm>
            <a:off x="8614543" y="3766195"/>
            <a:ext cx="0" cy="1131000"/>
          </a:xfrm>
          <a:prstGeom prst="straightConnector1">
            <a:avLst/>
          </a:prstGeom>
          <a:noFill/>
          <a:ln cap="flat" cmpd="sng" w="9525">
            <a:solidFill>
              <a:schemeClr val="dk1"/>
            </a:solidFill>
            <a:prstDash val="solid"/>
            <a:miter lim="800000"/>
            <a:headEnd len="sm" w="sm" type="none"/>
            <a:tailEnd len="med" w="med" type="triangle"/>
          </a:ln>
        </p:spPr>
      </p:cxnSp>
      <p:sp>
        <p:nvSpPr>
          <p:cNvPr id="173" name="Google Shape;173;p7"/>
          <p:cNvSpPr txBox="1"/>
          <p:nvPr/>
        </p:nvSpPr>
        <p:spPr>
          <a:xfrm>
            <a:off x="9448868" y="3232852"/>
            <a:ext cx="1309974" cy="707886"/>
          </a:xfrm>
          <a:prstGeom prst="rect">
            <a:avLst/>
          </a:prstGeom>
          <a:solidFill>
            <a:srgbClr val="F4B08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Predictor</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Model</a:t>
            </a:r>
            <a:endParaRPr/>
          </a:p>
        </p:txBody>
      </p:sp>
      <p:sp>
        <p:nvSpPr>
          <p:cNvPr id="174" name="Google Shape;174;p7"/>
          <p:cNvSpPr txBox="1"/>
          <p:nvPr/>
        </p:nvSpPr>
        <p:spPr>
          <a:xfrm>
            <a:off x="9545202" y="4183446"/>
            <a:ext cx="1111202" cy="584775"/>
          </a:xfrm>
          <a:prstGeom prst="rect">
            <a:avLst/>
          </a:prstGeom>
          <a:solidFill>
            <a:schemeClr val="lt1"/>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Implicit</a:t>
            </a:r>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Explicit</a:t>
            </a:r>
            <a:endParaRPr/>
          </a:p>
        </p:txBody>
      </p:sp>
      <p:sp>
        <p:nvSpPr>
          <p:cNvPr id="175" name="Google Shape;175;p7"/>
          <p:cNvSpPr txBox="1"/>
          <p:nvPr/>
        </p:nvSpPr>
        <p:spPr>
          <a:xfrm>
            <a:off x="10826227" y="3212197"/>
            <a:ext cx="1369286" cy="707886"/>
          </a:xfrm>
          <a:prstGeom prst="rect">
            <a:avLst/>
          </a:prstGeom>
          <a:solidFill>
            <a:srgbClr val="F4B08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Produced</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Model</a:t>
            </a:r>
            <a:endParaRPr/>
          </a:p>
        </p:txBody>
      </p:sp>
      <p:sp>
        <p:nvSpPr>
          <p:cNvPr id="176" name="Google Shape;176;p7"/>
          <p:cNvSpPr txBox="1"/>
          <p:nvPr/>
        </p:nvSpPr>
        <p:spPr>
          <a:xfrm>
            <a:off x="11031461" y="4196299"/>
            <a:ext cx="974947" cy="584775"/>
          </a:xfrm>
          <a:prstGeom prst="rect">
            <a:avLst/>
          </a:prstGeom>
          <a:solidFill>
            <a:schemeClr val="lt1"/>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One</a:t>
            </a:r>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Many</a:t>
            </a:r>
            <a:endParaRPr/>
          </a:p>
        </p:txBody>
      </p:sp>
      <p:cxnSp>
        <p:nvCxnSpPr>
          <p:cNvPr id="177" name="Google Shape;177;p7"/>
          <p:cNvCxnSpPr>
            <a:stCxn id="156" idx="2"/>
            <a:endCxn id="173" idx="0"/>
          </p:cNvCxnSpPr>
          <p:nvPr/>
        </p:nvCxnSpPr>
        <p:spPr>
          <a:xfrm>
            <a:off x="8215738" y="2670519"/>
            <a:ext cx="1888200" cy="562200"/>
          </a:xfrm>
          <a:prstGeom prst="straightConnector1">
            <a:avLst/>
          </a:prstGeom>
          <a:noFill/>
          <a:ln cap="flat" cmpd="sng" w="9525">
            <a:solidFill>
              <a:schemeClr val="dk1"/>
            </a:solidFill>
            <a:prstDash val="solid"/>
            <a:miter lim="800000"/>
            <a:headEnd len="sm" w="sm" type="none"/>
            <a:tailEnd len="med" w="med" type="triangle"/>
          </a:ln>
        </p:spPr>
      </p:cxnSp>
      <p:cxnSp>
        <p:nvCxnSpPr>
          <p:cNvPr id="178" name="Google Shape;178;p7"/>
          <p:cNvCxnSpPr>
            <a:stCxn id="156" idx="2"/>
            <a:endCxn id="175" idx="0"/>
          </p:cNvCxnSpPr>
          <p:nvPr/>
        </p:nvCxnSpPr>
        <p:spPr>
          <a:xfrm>
            <a:off x="8215738" y="2670519"/>
            <a:ext cx="3295200" cy="541800"/>
          </a:xfrm>
          <a:prstGeom prst="straightConnector1">
            <a:avLst/>
          </a:prstGeom>
          <a:noFill/>
          <a:ln cap="flat" cmpd="sng" w="9525">
            <a:solidFill>
              <a:schemeClr val="dk1"/>
            </a:solidFill>
            <a:prstDash val="solid"/>
            <a:miter lim="800000"/>
            <a:headEnd len="sm" w="sm" type="none"/>
            <a:tailEnd len="med" w="med" type="triangle"/>
          </a:ln>
        </p:spPr>
      </p:cxnSp>
      <p:cxnSp>
        <p:nvCxnSpPr>
          <p:cNvPr id="179" name="Google Shape;179;p7"/>
          <p:cNvCxnSpPr>
            <a:stCxn id="173" idx="2"/>
            <a:endCxn id="174" idx="0"/>
          </p:cNvCxnSpPr>
          <p:nvPr/>
        </p:nvCxnSpPr>
        <p:spPr>
          <a:xfrm flipH="1">
            <a:off x="10100855" y="3940738"/>
            <a:ext cx="3000" cy="242700"/>
          </a:xfrm>
          <a:prstGeom prst="straightConnector1">
            <a:avLst/>
          </a:prstGeom>
          <a:noFill/>
          <a:ln cap="flat" cmpd="sng" w="9525">
            <a:solidFill>
              <a:schemeClr val="dk1"/>
            </a:solidFill>
            <a:prstDash val="solid"/>
            <a:miter lim="800000"/>
            <a:headEnd len="sm" w="sm" type="none"/>
            <a:tailEnd len="med" w="med" type="triangle"/>
          </a:ln>
        </p:spPr>
      </p:cxnSp>
      <p:cxnSp>
        <p:nvCxnSpPr>
          <p:cNvPr id="180" name="Google Shape;180;p7"/>
          <p:cNvCxnSpPr>
            <a:stCxn id="175" idx="2"/>
            <a:endCxn id="176" idx="0"/>
          </p:cNvCxnSpPr>
          <p:nvPr/>
        </p:nvCxnSpPr>
        <p:spPr>
          <a:xfrm>
            <a:off x="11510870" y="3920083"/>
            <a:ext cx="8100" cy="2763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186" name="Google Shape;186;p8"/>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lang="en-US" sz="4400">
                <a:solidFill>
                  <a:srgbClr val="003399"/>
                </a:solidFill>
                <a:latin typeface="Calibri"/>
                <a:ea typeface="Calibri"/>
                <a:cs typeface="Calibri"/>
                <a:sym typeface="Calibri"/>
              </a:rPr>
              <a:t>Process Mining Tools</a:t>
            </a:r>
            <a:endParaRPr b="0" i="0" sz="4400" u="none" cap="none" strike="noStrike">
              <a:solidFill>
                <a:srgbClr val="003399"/>
              </a:solidFill>
              <a:latin typeface="Arial"/>
              <a:ea typeface="Arial"/>
              <a:cs typeface="Arial"/>
              <a:sym typeface="Arial"/>
            </a:endParaRPr>
          </a:p>
        </p:txBody>
      </p:sp>
      <p:pic>
        <p:nvPicPr>
          <p:cNvPr descr="ProM – Process Analytics" id="187" name="Google Shape;187;p8"/>
          <p:cNvPicPr preferRelativeResize="0"/>
          <p:nvPr/>
        </p:nvPicPr>
        <p:blipFill rotWithShape="1">
          <a:blip r:embed="rId4">
            <a:alphaModFix/>
          </a:blip>
          <a:srcRect b="0" l="0" r="0" t="0"/>
          <a:stretch/>
        </p:blipFill>
        <p:spPr>
          <a:xfrm>
            <a:off x="261593" y="1608607"/>
            <a:ext cx="2284660" cy="993481"/>
          </a:xfrm>
          <a:prstGeom prst="rect">
            <a:avLst/>
          </a:prstGeom>
          <a:noFill/>
          <a:ln>
            <a:noFill/>
          </a:ln>
        </p:spPr>
      </p:pic>
      <p:pic>
        <p:nvPicPr>
          <p:cNvPr id="188" name="Google Shape;188;p8"/>
          <p:cNvPicPr preferRelativeResize="0"/>
          <p:nvPr/>
        </p:nvPicPr>
        <p:blipFill rotWithShape="1">
          <a:blip r:embed="rId5">
            <a:alphaModFix/>
          </a:blip>
          <a:srcRect b="0" l="0" r="0" t="0"/>
          <a:stretch/>
        </p:blipFill>
        <p:spPr>
          <a:xfrm>
            <a:off x="209515" y="4329472"/>
            <a:ext cx="2268597" cy="759487"/>
          </a:xfrm>
          <a:prstGeom prst="rect">
            <a:avLst/>
          </a:prstGeom>
          <a:noFill/>
          <a:ln>
            <a:noFill/>
          </a:ln>
        </p:spPr>
      </p:pic>
      <p:pic>
        <p:nvPicPr>
          <p:cNvPr descr="Celonis - Wikipedia" id="189" name="Google Shape;189;p8"/>
          <p:cNvPicPr preferRelativeResize="0"/>
          <p:nvPr/>
        </p:nvPicPr>
        <p:blipFill rotWithShape="1">
          <a:blip r:embed="rId6">
            <a:alphaModFix/>
          </a:blip>
          <a:srcRect b="0" l="0" r="0" t="0"/>
          <a:stretch/>
        </p:blipFill>
        <p:spPr>
          <a:xfrm>
            <a:off x="8156825" y="1441293"/>
            <a:ext cx="2174328" cy="1087730"/>
          </a:xfrm>
          <a:prstGeom prst="rect">
            <a:avLst/>
          </a:prstGeom>
          <a:noFill/>
          <a:ln>
            <a:noFill/>
          </a:ln>
        </p:spPr>
      </p:pic>
      <p:pic>
        <p:nvPicPr>
          <p:cNvPr id="190" name="Google Shape;190;p8"/>
          <p:cNvPicPr preferRelativeResize="0"/>
          <p:nvPr/>
        </p:nvPicPr>
        <p:blipFill rotWithShape="1">
          <a:blip r:embed="rId7">
            <a:alphaModFix/>
          </a:blip>
          <a:srcRect b="0" l="0" r="0" t="0"/>
          <a:stretch/>
        </p:blipFill>
        <p:spPr>
          <a:xfrm>
            <a:off x="108549" y="5012111"/>
            <a:ext cx="3050648" cy="1650280"/>
          </a:xfrm>
          <a:prstGeom prst="rect">
            <a:avLst/>
          </a:prstGeom>
          <a:noFill/>
          <a:ln>
            <a:noFill/>
          </a:ln>
        </p:spPr>
      </p:pic>
      <p:pic>
        <p:nvPicPr>
          <p:cNvPr descr="Celonis Process Mining - Production - YouTube" id="191" name="Google Shape;191;p8"/>
          <p:cNvPicPr preferRelativeResize="0"/>
          <p:nvPr/>
        </p:nvPicPr>
        <p:blipFill rotWithShape="1">
          <a:blip r:embed="rId8">
            <a:alphaModFix/>
          </a:blip>
          <a:srcRect b="0" l="0" r="0" t="0"/>
          <a:stretch/>
        </p:blipFill>
        <p:spPr>
          <a:xfrm>
            <a:off x="7700395" y="2808990"/>
            <a:ext cx="3317738" cy="1866228"/>
          </a:xfrm>
          <a:prstGeom prst="rect">
            <a:avLst/>
          </a:prstGeom>
          <a:noFill/>
          <a:ln>
            <a:noFill/>
          </a:ln>
        </p:spPr>
      </p:pic>
      <p:pic>
        <p:nvPicPr>
          <p:cNvPr descr="Discovering, analyzing and enhancing BPMN models in ProM — Laboratory of  Process-Aware Information Systems (PAIS Lab) — HSE University" id="192" name="Google Shape;192;p8"/>
          <p:cNvPicPr preferRelativeResize="0"/>
          <p:nvPr/>
        </p:nvPicPr>
        <p:blipFill rotWithShape="1">
          <a:blip r:embed="rId9">
            <a:alphaModFix/>
          </a:blip>
          <a:srcRect b="0" l="0" r="0" t="0"/>
          <a:stretch/>
        </p:blipFill>
        <p:spPr>
          <a:xfrm>
            <a:off x="108549" y="2626746"/>
            <a:ext cx="2945201" cy="1658753"/>
          </a:xfrm>
          <a:prstGeom prst="rect">
            <a:avLst/>
          </a:prstGeom>
          <a:noFill/>
          <a:ln>
            <a:noFill/>
          </a:ln>
        </p:spPr>
      </p:pic>
      <p:sp>
        <p:nvSpPr>
          <p:cNvPr descr="Process frequency map in Disco software | Download Scientific Diagram" id="193" name="Google Shape;193;p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Process Mining and Automated Process Discovery Software for Professionals -  Fluxicon Disco." id="194" name="Google Shape;194;p8"/>
          <p:cNvPicPr preferRelativeResize="0"/>
          <p:nvPr/>
        </p:nvPicPr>
        <p:blipFill rotWithShape="1">
          <a:blip r:embed="rId10">
            <a:alphaModFix/>
          </a:blip>
          <a:srcRect b="0" l="30244" r="0" t="0"/>
          <a:stretch/>
        </p:blipFill>
        <p:spPr>
          <a:xfrm>
            <a:off x="3965185" y="2595316"/>
            <a:ext cx="3212489" cy="2318879"/>
          </a:xfrm>
          <a:prstGeom prst="rect">
            <a:avLst/>
          </a:prstGeom>
          <a:noFill/>
          <a:ln>
            <a:noFill/>
          </a:ln>
        </p:spPr>
      </p:pic>
      <p:pic>
        <p:nvPicPr>
          <p:cNvPr descr="Disco - Process Mining Software Comparison" id="195" name="Google Shape;195;p8"/>
          <p:cNvPicPr preferRelativeResize="0"/>
          <p:nvPr/>
        </p:nvPicPr>
        <p:blipFill rotWithShape="1">
          <a:blip r:embed="rId11">
            <a:alphaModFix/>
          </a:blip>
          <a:srcRect b="0" l="0" r="0" t="0"/>
          <a:stretch/>
        </p:blipFill>
        <p:spPr>
          <a:xfrm>
            <a:off x="4065664" y="819472"/>
            <a:ext cx="2571750" cy="2571750"/>
          </a:xfrm>
          <a:prstGeom prst="rect">
            <a:avLst/>
          </a:prstGeom>
          <a:noFill/>
          <a:ln>
            <a:noFill/>
          </a:ln>
        </p:spPr>
      </p:pic>
      <p:sp>
        <p:nvSpPr>
          <p:cNvPr id="196" name="Google Shape;196;p8"/>
          <p:cNvSpPr txBox="1"/>
          <p:nvPr/>
        </p:nvSpPr>
        <p:spPr>
          <a:xfrm>
            <a:off x="4856169" y="5060642"/>
            <a:ext cx="7152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9"/>
          <p:cNvPicPr preferRelativeResize="0"/>
          <p:nvPr/>
        </p:nvPicPr>
        <p:blipFill rotWithShape="1">
          <a:blip r:embed="rId3">
            <a:alphaModFix/>
          </a:blip>
          <a:srcRect b="0" l="0" r="0" t="0"/>
          <a:stretch/>
        </p:blipFill>
        <p:spPr>
          <a:xfrm>
            <a:off x="543714" y="448291"/>
            <a:ext cx="800100" cy="1104900"/>
          </a:xfrm>
          <a:prstGeom prst="rect">
            <a:avLst/>
          </a:prstGeom>
          <a:noFill/>
          <a:ln>
            <a:noFill/>
          </a:ln>
        </p:spPr>
      </p:pic>
      <p:sp>
        <p:nvSpPr>
          <p:cNvPr id="202" name="Google Shape;202;p9"/>
          <p:cNvSpPr txBox="1"/>
          <p:nvPr/>
        </p:nvSpPr>
        <p:spPr>
          <a:xfrm>
            <a:off x="1581150" y="438150"/>
            <a:ext cx="8959800" cy="4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4400"/>
              <a:buFont typeface="Arial"/>
              <a:buNone/>
            </a:pPr>
            <a:r>
              <a:rPr lang="en-US" sz="4400">
                <a:solidFill>
                  <a:srgbClr val="003399"/>
                </a:solidFill>
                <a:latin typeface="Calibri"/>
                <a:ea typeface="Calibri"/>
                <a:cs typeface="Calibri"/>
                <a:sym typeface="Calibri"/>
              </a:rPr>
              <a:t>Process Mining Tools</a:t>
            </a:r>
            <a:endParaRPr b="0" i="0" sz="4400" u="none" cap="none" strike="noStrike">
              <a:solidFill>
                <a:srgbClr val="003399"/>
              </a:solidFill>
              <a:latin typeface="Arial"/>
              <a:ea typeface="Arial"/>
              <a:cs typeface="Arial"/>
              <a:sym typeface="Arial"/>
            </a:endParaRPr>
          </a:p>
        </p:txBody>
      </p:sp>
      <p:pic>
        <p:nvPicPr>
          <p:cNvPr descr="ProM – Process Analytics" id="203" name="Google Shape;203;p9"/>
          <p:cNvPicPr preferRelativeResize="0"/>
          <p:nvPr/>
        </p:nvPicPr>
        <p:blipFill rotWithShape="1">
          <a:blip r:embed="rId4">
            <a:alphaModFix/>
          </a:blip>
          <a:srcRect b="0" l="0" r="0" t="0"/>
          <a:stretch/>
        </p:blipFill>
        <p:spPr>
          <a:xfrm>
            <a:off x="985159" y="1846789"/>
            <a:ext cx="2639115" cy="1147615"/>
          </a:xfrm>
          <a:prstGeom prst="rect">
            <a:avLst/>
          </a:prstGeom>
          <a:noFill/>
          <a:ln>
            <a:noFill/>
          </a:ln>
        </p:spPr>
      </p:pic>
      <p:pic>
        <p:nvPicPr>
          <p:cNvPr id="204" name="Google Shape;204;p9"/>
          <p:cNvPicPr preferRelativeResize="0"/>
          <p:nvPr/>
        </p:nvPicPr>
        <p:blipFill rotWithShape="1">
          <a:blip r:embed="rId5">
            <a:alphaModFix/>
          </a:blip>
          <a:srcRect b="0" l="0" r="0" t="0"/>
          <a:stretch/>
        </p:blipFill>
        <p:spPr>
          <a:xfrm>
            <a:off x="4607380" y="1943849"/>
            <a:ext cx="2834684" cy="949003"/>
          </a:xfrm>
          <a:prstGeom prst="rect">
            <a:avLst/>
          </a:prstGeom>
          <a:noFill/>
          <a:ln>
            <a:noFill/>
          </a:ln>
        </p:spPr>
      </p:pic>
      <p:pic>
        <p:nvPicPr>
          <p:cNvPr descr="Celonis - Wikipedia" id="205" name="Google Shape;205;p9"/>
          <p:cNvPicPr preferRelativeResize="0"/>
          <p:nvPr/>
        </p:nvPicPr>
        <p:blipFill rotWithShape="1">
          <a:blip r:embed="rId6">
            <a:alphaModFix/>
          </a:blip>
          <a:srcRect b="0" l="0" r="0" t="0"/>
          <a:stretch/>
        </p:blipFill>
        <p:spPr>
          <a:xfrm>
            <a:off x="8420750" y="1739876"/>
            <a:ext cx="2639116" cy="1320245"/>
          </a:xfrm>
          <a:prstGeom prst="rect">
            <a:avLst/>
          </a:prstGeom>
          <a:noFill/>
          <a:ln>
            <a:noFill/>
          </a:ln>
        </p:spPr>
      </p:pic>
      <p:pic>
        <p:nvPicPr>
          <p:cNvPr id="206" name="Google Shape;206;p9"/>
          <p:cNvPicPr preferRelativeResize="0"/>
          <p:nvPr/>
        </p:nvPicPr>
        <p:blipFill rotWithShape="1">
          <a:blip r:embed="rId7">
            <a:alphaModFix/>
          </a:blip>
          <a:srcRect b="0" l="0" r="0" t="0"/>
          <a:stretch/>
        </p:blipFill>
        <p:spPr>
          <a:xfrm>
            <a:off x="4306754" y="3047967"/>
            <a:ext cx="3449842" cy="1866228"/>
          </a:xfrm>
          <a:prstGeom prst="rect">
            <a:avLst/>
          </a:prstGeom>
          <a:noFill/>
          <a:ln>
            <a:noFill/>
          </a:ln>
        </p:spPr>
      </p:pic>
      <p:pic>
        <p:nvPicPr>
          <p:cNvPr descr="Celonis Process Mining - Production - YouTube" id="207" name="Google Shape;207;p9"/>
          <p:cNvPicPr preferRelativeResize="0"/>
          <p:nvPr/>
        </p:nvPicPr>
        <p:blipFill rotWithShape="1">
          <a:blip r:embed="rId8">
            <a:alphaModFix/>
          </a:blip>
          <a:srcRect b="0" l="0" r="0" t="0"/>
          <a:stretch/>
        </p:blipFill>
        <p:spPr>
          <a:xfrm>
            <a:off x="8089109" y="3047967"/>
            <a:ext cx="3317738" cy="1866228"/>
          </a:xfrm>
          <a:prstGeom prst="rect">
            <a:avLst/>
          </a:prstGeom>
          <a:noFill/>
          <a:ln>
            <a:noFill/>
          </a:ln>
        </p:spPr>
      </p:pic>
      <p:pic>
        <p:nvPicPr>
          <p:cNvPr descr="Discovering, analyzing and enhancing BPMN models in ProM — Laboratory of  Process-Aware Information Systems (PAIS Lab) — HSE University" id="208" name="Google Shape;208;p9"/>
          <p:cNvPicPr preferRelativeResize="0"/>
          <p:nvPr/>
        </p:nvPicPr>
        <p:blipFill rotWithShape="1">
          <a:blip r:embed="rId9">
            <a:alphaModFix/>
          </a:blip>
          <a:srcRect b="0" l="0" r="0" t="0"/>
          <a:stretch/>
        </p:blipFill>
        <p:spPr>
          <a:xfrm>
            <a:off x="729651" y="3060121"/>
            <a:ext cx="3449842" cy="1942970"/>
          </a:xfrm>
          <a:prstGeom prst="rect">
            <a:avLst/>
          </a:prstGeom>
          <a:noFill/>
          <a:ln>
            <a:noFill/>
          </a:ln>
        </p:spPr>
      </p:pic>
      <p:sp>
        <p:nvSpPr>
          <p:cNvPr id="209" name="Google Shape;209;p9"/>
          <p:cNvSpPr txBox="1"/>
          <p:nvPr/>
        </p:nvSpPr>
        <p:spPr>
          <a:xfrm>
            <a:off x="543714" y="5309692"/>
            <a:ext cx="10677196"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Merriweather"/>
                <a:ea typeface="Merriweather"/>
                <a:cs typeface="Merriweather"/>
                <a:sym typeface="Merriweather"/>
              </a:rPr>
              <a:t>There is a large number of available tools and methods</a:t>
            </a:r>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Merriweather"/>
                <a:ea typeface="Merriweather"/>
                <a:cs typeface="Merriweather"/>
                <a:sym typeface="Merriweather"/>
              </a:rPr>
              <a:t>The user should look for appropriate methods that meet their needs.</a:t>
            </a:r>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Merriweather"/>
                <a:ea typeface="Merriweather"/>
                <a:cs typeface="Merriweather"/>
                <a:sym typeface="Merriweather"/>
              </a:rPr>
              <a:t>The user should be familiar with the available plug-in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2023-01-06T09:50:32Z</dcterms:created>
  <dc:creator>meriana kobeissi</dc:creator>
</cp:coreProperties>
</file>