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710"/>
  </p:normalViewPr>
  <p:slideViewPr>
    <p:cSldViewPr>
      <p:cViewPr varScale="1">
        <p:scale>
          <a:sx n="113" d="100"/>
          <a:sy n="113" d="100"/>
        </p:scale>
        <p:origin x="176" y="8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57575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57575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57575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088311" cy="68579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12264" y="3355847"/>
            <a:ext cx="2819400" cy="35021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25375" y="1189228"/>
            <a:ext cx="8341248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57575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 rot="5400000">
            <a:off x="10728438" y="5638800"/>
            <a:ext cx="107722" cy="2209800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55"/>
              </a:spcBef>
            </a:pPr>
            <a:r>
              <a:rPr lang="en-US" sz="700" dirty="0">
                <a:latin typeface="Trebuchet MS"/>
                <a:cs typeface="Trebuchet MS"/>
              </a:rPr>
              <a:t>By Divine Sam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7300" y="2467356"/>
            <a:ext cx="1791335" cy="183324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ct val="90200"/>
              </a:lnSpc>
              <a:spcBef>
                <a:spcPts val="475"/>
              </a:spcBef>
            </a:pPr>
            <a:r>
              <a:rPr sz="3200" spc="-5" dirty="0">
                <a:solidFill>
                  <a:srgbClr val="D4DF33"/>
                </a:solidFill>
                <a:latin typeface="Trebuchet MS"/>
                <a:cs typeface="Trebuchet MS"/>
              </a:rPr>
              <a:t>Ex</a:t>
            </a:r>
            <a:r>
              <a:rPr sz="3200" spc="5" dirty="0">
                <a:solidFill>
                  <a:srgbClr val="D4DF33"/>
                </a:solidFill>
                <a:latin typeface="Trebuchet MS"/>
                <a:cs typeface="Trebuchet MS"/>
              </a:rPr>
              <a:t>e</a:t>
            </a:r>
            <a:r>
              <a:rPr sz="3200" dirty="0">
                <a:solidFill>
                  <a:srgbClr val="D4DF33"/>
                </a:solidFill>
                <a:latin typeface="Trebuchet MS"/>
                <a:cs typeface="Trebuchet MS"/>
              </a:rPr>
              <a:t>cu</a:t>
            </a:r>
            <a:r>
              <a:rPr sz="3200" spc="5" dirty="0">
                <a:solidFill>
                  <a:srgbClr val="D4DF33"/>
                </a:solidFill>
                <a:latin typeface="Trebuchet MS"/>
                <a:cs typeface="Trebuchet MS"/>
              </a:rPr>
              <a:t>t</a:t>
            </a:r>
            <a:r>
              <a:rPr sz="3200" dirty="0">
                <a:solidFill>
                  <a:srgbClr val="D4DF33"/>
                </a:solidFill>
                <a:latin typeface="Trebuchet MS"/>
                <a:cs typeface="Trebuchet MS"/>
              </a:rPr>
              <a:t>i</a:t>
            </a:r>
            <a:r>
              <a:rPr sz="3200" spc="-5" dirty="0">
                <a:solidFill>
                  <a:srgbClr val="D4DF33"/>
                </a:solidFill>
                <a:latin typeface="Trebuchet MS"/>
                <a:cs typeface="Trebuchet MS"/>
              </a:rPr>
              <a:t>v</a:t>
            </a:r>
            <a:r>
              <a:rPr sz="3200" dirty="0">
                <a:solidFill>
                  <a:srgbClr val="D4DF33"/>
                </a:solidFill>
                <a:latin typeface="Trebuchet MS"/>
                <a:cs typeface="Trebuchet MS"/>
              </a:rPr>
              <a:t>e  summary </a:t>
            </a:r>
            <a:r>
              <a:rPr sz="3200" spc="-950" dirty="0">
                <a:solidFill>
                  <a:srgbClr val="D4DF33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D4DF33"/>
                </a:solidFill>
                <a:latin typeface="Trebuchet MS"/>
                <a:cs typeface="Trebuchet MS"/>
              </a:rPr>
              <a:t>model </a:t>
            </a:r>
            <a:r>
              <a:rPr sz="3200" spc="5" dirty="0">
                <a:solidFill>
                  <a:srgbClr val="D4DF33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D4DF33"/>
                </a:solidFill>
                <a:latin typeface="Trebuchet MS"/>
                <a:cs typeface="Trebuchet MS"/>
              </a:rPr>
              <a:t>solution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02175">
              <a:lnSpc>
                <a:spcPct val="100000"/>
              </a:lnSpc>
              <a:spcBef>
                <a:spcPts val="100"/>
              </a:spcBef>
            </a:pPr>
            <a:r>
              <a:rPr dirty="0"/>
              <a:t>Churn</a:t>
            </a:r>
            <a:r>
              <a:rPr spc="-5" dirty="0"/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dirty="0"/>
              <a:t>indeed</a:t>
            </a:r>
            <a:r>
              <a:rPr spc="-10" dirty="0"/>
              <a:t> </a:t>
            </a:r>
            <a:r>
              <a:rPr dirty="0"/>
              <a:t>high</a:t>
            </a:r>
            <a:r>
              <a:rPr spc="-5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SME division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15374" y="1466596"/>
            <a:ext cx="28543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 indent="-215900">
              <a:lnSpc>
                <a:spcPct val="100000"/>
              </a:lnSpc>
              <a:spcBef>
                <a:spcPts val="100"/>
              </a:spcBef>
              <a:buClr>
                <a:srgbClr val="28BA73"/>
              </a:buClr>
              <a:buChar char="•"/>
              <a:tabLst>
                <a:tab pos="228600" algn="l"/>
              </a:tabLst>
            </a:pPr>
            <a:r>
              <a:rPr sz="1600" spc="-5" dirty="0">
                <a:solidFill>
                  <a:srgbClr val="575757"/>
                </a:solidFill>
                <a:latin typeface="Trebuchet MS"/>
                <a:cs typeface="Trebuchet MS"/>
              </a:rPr>
              <a:t>9.7% across 14606</a:t>
            </a:r>
            <a:r>
              <a:rPr sz="1600" spc="-10" dirty="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Trebuchet MS"/>
                <a:cs typeface="Trebuchet MS"/>
              </a:rPr>
              <a:t>customers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15374" y="2713228"/>
            <a:ext cx="4507230" cy="101917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700"/>
              </a:lnSpc>
              <a:spcBef>
                <a:spcPts val="340"/>
              </a:spcBef>
            </a:pPr>
            <a:r>
              <a:rPr sz="1600" spc="-5" dirty="0">
                <a:solidFill>
                  <a:srgbClr val="575757"/>
                </a:solidFill>
                <a:latin typeface="Trebuchet MS"/>
                <a:cs typeface="Trebuchet MS"/>
              </a:rPr>
              <a:t>Predictive</a:t>
            </a:r>
            <a:r>
              <a:rPr sz="1600" spc="5" dirty="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Trebuchet MS"/>
                <a:cs typeface="Trebuchet MS"/>
              </a:rPr>
              <a:t>model</a:t>
            </a:r>
            <a:r>
              <a:rPr sz="1600" spc="10" dirty="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75757"/>
                </a:solidFill>
                <a:latin typeface="Trebuchet MS"/>
                <a:cs typeface="Trebuchet MS"/>
              </a:rPr>
              <a:t>is</a:t>
            </a:r>
            <a:r>
              <a:rPr sz="1600" spc="5" dirty="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Trebuchet MS"/>
                <a:cs typeface="Trebuchet MS"/>
              </a:rPr>
              <a:t>able</a:t>
            </a:r>
            <a:r>
              <a:rPr sz="1600" spc="10" dirty="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75757"/>
                </a:solidFill>
                <a:latin typeface="Trebuchet MS"/>
                <a:cs typeface="Trebuchet MS"/>
              </a:rPr>
              <a:t>to</a:t>
            </a:r>
            <a:r>
              <a:rPr sz="1600" spc="10" dirty="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Trebuchet MS"/>
                <a:cs typeface="Trebuchet MS"/>
              </a:rPr>
              <a:t>predict</a:t>
            </a:r>
            <a:r>
              <a:rPr sz="1600" spc="10" dirty="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Trebuchet MS"/>
                <a:cs typeface="Trebuchet MS"/>
              </a:rPr>
              <a:t>churn</a:t>
            </a:r>
            <a:r>
              <a:rPr sz="1600" spc="10" dirty="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Trebuchet MS"/>
                <a:cs typeface="Trebuchet MS"/>
              </a:rPr>
              <a:t>but</a:t>
            </a:r>
            <a:r>
              <a:rPr sz="1600" spc="5" dirty="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75757"/>
                </a:solidFill>
                <a:latin typeface="Trebuchet MS"/>
                <a:cs typeface="Trebuchet MS"/>
              </a:rPr>
              <a:t>the </a:t>
            </a:r>
            <a:r>
              <a:rPr sz="1600" spc="-465" dirty="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Trebuchet MS"/>
                <a:cs typeface="Trebuchet MS"/>
              </a:rPr>
              <a:t>main</a:t>
            </a:r>
            <a:r>
              <a:rPr sz="1600" dirty="0">
                <a:solidFill>
                  <a:srgbClr val="575757"/>
                </a:solidFill>
                <a:latin typeface="Trebuchet MS"/>
                <a:cs typeface="Trebuchet MS"/>
              </a:rPr>
              <a:t> driver</a:t>
            </a:r>
            <a:r>
              <a:rPr sz="1600" spc="10" dirty="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75757"/>
                </a:solidFill>
                <a:latin typeface="Trebuchet MS"/>
                <a:cs typeface="Trebuchet MS"/>
              </a:rPr>
              <a:t>is</a:t>
            </a:r>
            <a:r>
              <a:rPr sz="1600" spc="5" dirty="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75757"/>
                </a:solidFill>
                <a:latin typeface="Trebuchet MS"/>
                <a:cs typeface="Trebuchet MS"/>
              </a:rPr>
              <a:t>not</a:t>
            </a:r>
            <a:r>
              <a:rPr sz="1600" spc="5" dirty="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Trebuchet MS"/>
                <a:cs typeface="Trebuchet MS"/>
              </a:rPr>
              <a:t>customer</a:t>
            </a:r>
            <a:r>
              <a:rPr sz="1600" spc="5" dirty="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Trebuchet MS"/>
                <a:cs typeface="Trebuchet MS"/>
              </a:rPr>
              <a:t>price</a:t>
            </a:r>
            <a:r>
              <a:rPr sz="1600" spc="5" dirty="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75757"/>
                </a:solidFill>
                <a:latin typeface="Trebuchet MS"/>
                <a:cs typeface="Trebuchet MS"/>
              </a:rPr>
              <a:t>sensitivity</a:t>
            </a:r>
            <a:endParaRPr sz="1600" dirty="0">
              <a:latin typeface="Trebuchet MS"/>
              <a:cs typeface="Trebuchet MS"/>
            </a:endParaRPr>
          </a:p>
          <a:p>
            <a:pPr marL="228600" marR="156210" indent="-215900">
              <a:lnSpc>
                <a:spcPct val="100000"/>
              </a:lnSpc>
              <a:spcBef>
                <a:spcPts val="340"/>
              </a:spcBef>
              <a:buClr>
                <a:srgbClr val="28BA73"/>
              </a:buClr>
              <a:buChar char="•"/>
              <a:tabLst>
                <a:tab pos="228600" algn="l"/>
              </a:tabLst>
            </a:pPr>
            <a:r>
              <a:rPr sz="1600" spc="-5" dirty="0">
                <a:solidFill>
                  <a:srgbClr val="575757"/>
                </a:solidFill>
                <a:latin typeface="Trebuchet MS"/>
                <a:cs typeface="Trebuchet MS"/>
              </a:rPr>
              <a:t>Yearly</a:t>
            </a:r>
            <a:r>
              <a:rPr sz="1600" spc="15" dirty="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Trebuchet MS"/>
                <a:cs typeface="Trebuchet MS"/>
              </a:rPr>
              <a:t>consumption,</a:t>
            </a:r>
            <a:r>
              <a:rPr sz="1600" spc="15" dirty="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Trebuchet MS"/>
                <a:cs typeface="Trebuchet MS"/>
              </a:rPr>
              <a:t>forecasted</a:t>
            </a:r>
            <a:r>
              <a:rPr sz="1600" spc="20" dirty="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Trebuchet MS"/>
                <a:cs typeface="Trebuchet MS"/>
              </a:rPr>
              <a:t>consumption </a:t>
            </a:r>
            <a:r>
              <a:rPr sz="1600" spc="-470" dirty="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Trebuchet MS"/>
                <a:cs typeface="Trebuchet MS"/>
              </a:rPr>
              <a:t>and </a:t>
            </a:r>
            <a:r>
              <a:rPr sz="1600" dirty="0">
                <a:solidFill>
                  <a:srgbClr val="575757"/>
                </a:solidFill>
                <a:latin typeface="Trebuchet MS"/>
                <a:cs typeface="Trebuchet MS"/>
              </a:rPr>
              <a:t>net</a:t>
            </a:r>
            <a:r>
              <a:rPr sz="1600" spc="5" dirty="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Trebuchet MS"/>
                <a:cs typeface="Trebuchet MS"/>
              </a:rPr>
              <a:t>margin</a:t>
            </a:r>
            <a:r>
              <a:rPr sz="1600" dirty="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Trebuchet MS"/>
                <a:cs typeface="Trebuchet MS"/>
              </a:rPr>
              <a:t>are</a:t>
            </a:r>
            <a:r>
              <a:rPr sz="1600" spc="5" dirty="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75757"/>
                </a:solidFill>
                <a:latin typeface="Trebuchet MS"/>
                <a:cs typeface="Trebuchet MS"/>
              </a:rPr>
              <a:t>the 3 </a:t>
            </a:r>
            <a:r>
              <a:rPr sz="1600" spc="-5" dirty="0">
                <a:solidFill>
                  <a:srgbClr val="575757"/>
                </a:solidFill>
                <a:latin typeface="Trebuchet MS"/>
                <a:cs typeface="Trebuchet MS"/>
              </a:rPr>
              <a:t>largest</a:t>
            </a:r>
            <a:r>
              <a:rPr sz="1600" dirty="0">
                <a:solidFill>
                  <a:srgbClr val="575757"/>
                </a:solidFill>
                <a:latin typeface="Trebuchet MS"/>
                <a:cs typeface="Trebuchet MS"/>
              </a:rPr>
              <a:t> drivers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15374" y="4453635"/>
            <a:ext cx="4489450" cy="10160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148590">
              <a:lnSpc>
                <a:spcPts val="1680"/>
              </a:lnSpc>
              <a:spcBef>
                <a:spcPts val="355"/>
              </a:spcBef>
            </a:pPr>
            <a:r>
              <a:rPr sz="1600" dirty="0">
                <a:solidFill>
                  <a:srgbClr val="575757"/>
                </a:solidFill>
                <a:latin typeface="Trebuchet MS"/>
                <a:cs typeface="Trebuchet MS"/>
              </a:rPr>
              <a:t>Discount </a:t>
            </a:r>
            <a:r>
              <a:rPr sz="1600" spc="-5" dirty="0">
                <a:solidFill>
                  <a:srgbClr val="575757"/>
                </a:solidFill>
                <a:latin typeface="Trebuchet MS"/>
                <a:cs typeface="Trebuchet MS"/>
              </a:rPr>
              <a:t>strategy</a:t>
            </a:r>
            <a:r>
              <a:rPr sz="1600" dirty="0">
                <a:solidFill>
                  <a:srgbClr val="575757"/>
                </a:solidFill>
                <a:latin typeface="Trebuchet MS"/>
                <a:cs typeface="Trebuchet MS"/>
              </a:rPr>
              <a:t> of </a:t>
            </a:r>
            <a:r>
              <a:rPr sz="1600" spc="-5" dirty="0">
                <a:solidFill>
                  <a:srgbClr val="575757"/>
                </a:solidFill>
                <a:latin typeface="Trebuchet MS"/>
                <a:cs typeface="Trebuchet MS"/>
              </a:rPr>
              <a:t>20%</a:t>
            </a:r>
            <a:r>
              <a:rPr sz="1600" spc="5" dirty="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75757"/>
                </a:solidFill>
                <a:latin typeface="Trebuchet MS"/>
                <a:cs typeface="Trebuchet MS"/>
              </a:rPr>
              <a:t>is </a:t>
            </a:r>
            <a:r>
              <a:rPr sz="1600" spc="-5" dirty="0">
                <a:solidFill>
                  <a:srgbClr val="575757"/>
                </a:solidFill>
                <a:latin typeface="Trebuchet MS"/>
                <a:cs typeface="Trebuchet MS"/>
              </a:rPr>
              <a:t>effective</a:t>
            </a:r>
            <a:r>
              <a:rPr sz="1600" spc="5" dirty="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Trebuchet MS"/>
                <a:cs typeface="Trebuchet MS"/>
              </a:rPr>
              <a:t>but</a:t>
            </a:r>
            <a:r>
              <a:rPr sz="1600" spc="5" dirty="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75757"/>
                </a:solidFill>
                <a:latin typeface="Trebuchet MS"/>
                <a:cs typeface="Trebuchet MS"/>
              </a:rPr>
              <a:t>only </a:t>
            </a:r>
            <a:r>
              <a:rPr sz="1600" spc="5" dirty="0">
                <a:solidFill>
                  <a:srgbClr val="575757"/>
                </a:solidFill>
                <a:latin typeface="Trebuchet MS"/>
                <a:cs typeface="Trebuchet MS"/>
              </a:rPr>
              <a:t>if </a:t>
            </a:r>
            <a:r>
              <a:rPr sz="1600" spc="-470" dirty="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Trebuchet MS"/>
                <a:cs typeface="Trebuchet MS"/>
              </a:rPr>
              <a:t>targeted appropriately</a:t>
            </a:r>
            <a:endParaRPr sz="1600" dirty="0">
              <a:latin typeface="Trebuchet MS"/>
              <a:cs typeface="Trebuchet MS"/>
            </a:endParaRPr>
          </a:p>
          <a:p>
            <a:pPr marL="228600" marR="5080" indent="-215900">
              <a:lnSpc>
                <a:spcPct val="103800"/>
              </a:lnSpc>
              <a:spcBef>
                <a:spcPts val="200"/>
              </a:spcBef>
              <a:buClr>
                <a:srgbClr val="28BA73"/>
              </a:buClr>
              <a:buChar char="•"/>
              <a:tabLst>
                <a:tab pos="228600" algn="l"/>
              </a:tabLst>
            </a:pPr>
            <a:r>
              <a:rPr sz="1600" spc="-5" dirty="0">
                <a:solidFill>
                  <a:srgbClr val="575757"/>
                </a:solidFill>
                <a:latin typeface="Trebuchet MS"/>
                <a:cs typeface="Trebuchet MS"/>
              </a:rPr>
              <a:t>Offer</a:t>
            </a:r>
            <a:r>
              <a:rPr sz="1600" spc="5" dirty="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Trebuchet MS"/>
                <a:cs typeface="Trebuchet MS"/>
              </a:rPr>
              <a:t>discount</a:t>
            </a:r>
            <a:r>
              <a:rPr sz="1600" spc="10" dirty="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75757"/>
                </a:solidFill>
                <a:latin typeface="Trebuchet MS"/>
                <a:cs typeface="Trebuchet MS"/>
              </a:rPr>
              <a:t>to</a:t>
            </a:r>
            <a:r>
              <a:rPr sz="1600" spc="5" dirty="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75757"/>
                </a:solidFill>
                <a:latin typeface="Trebuchet MS"/>
                <a:cs typeface="Trebuchet MS"/>
              </a:rPr>
              <a:t>only</a:t>
            </a:r>
            <a:r>
              <a:rPr sz="1600" spc="10" dirty="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Trebuchet MS"/>
                <a:cs typeface="Trebuchet MS"/>
              </a:rPr>
              <a:t>high-value</a:t>
            </a:r>
            <a:r>
              <a:rPr sz="1600" spc="5" dirty="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Trebuchet MS"/>
                <a:cs typeface="Trebuchet MS"/>
              </a:rPr>
              <a:t>customers </a:t>
            </a:r>
            <a:r>
              <a:rPr sz="1600" spc="-465" dirty="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75757"/>
                </a:solidFill>
                <a:latin typeface="Trebuchet MS"/>
                <a:cs typeface="Trebuchet MS"/>
              </a:rPr>
              <a:t>with high</a:t>
            </a:r>
            <a:r>
              <a:rPr sz="1600" spc="5" dirty="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Trebuchet MS"/>
                <a:cs typeface="Trebuchet MS"/>
              </a:rPr>
              <a:t>churn</a:t>
            </a:r>
            <a:r>
              <a:rPr sz="1600" spc="5" dirty="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Trebuchet MS"/>
                <a:cs typeface="Trebuchet MS"/>
              </a:rPr>
              <a:t>probability</a:t>
            </a:r>
            <a:endParaRPr sz="1600" dirty="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885944" y="1057655"/>
            <a:ext cx="1194815" cy="4456175"/>
            <a:chOff x="4885944" y="1057655"/>
            <a:chExt cx="1194815" cy="445617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85944" y="1057655"/>
              <a:ext cx="1194815" cy="85648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816" y="2703576"/>
              <a:ext cx="957072" cy="10607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46904" y="4404359"/>
              <a:ext cx="1072896" cy="11094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71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Trebuchet MS</vt:lpstr>
      <vt:lpstr>Office Theme</vt:lpstr>
      <vt:lpstr>Churn is indeed high in the SME division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is indeed high in the SME division</dc:title>
  <cp:lastModifiedBy>A0881</cp:lastModifiedBy>
  <cp:revision>2</cp:revision>
  <dcterms:created xsi:type="dcterms:W3CDTF">2024-02-16T07:08:33Z</dcterms:created>
  <dcterms:modified xsi:type="dcterms:W3CDTF">2024-02-16T07:26:52Z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2021-12-09T00:00:00Z</vt:filetime>
  </property>
  <property fmtid="{D5CDD505-2E9C-101B-9397-08002B2CF9AE}" pid="3" name="LastSaved">
    <vt:filetime>2024-02-16T00:00:00Z</vt:filetime>
  </property>
</Properties>
</file>