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91694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0349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97391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19340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23001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09895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7178C281-9B63-447F-A6E8-AA8FC831A5AA}" type="datetimeFigureOut">
              <a:rPr lang="tr-TR" smtClean="0"/>
              <a:t>10.12.2023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4775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7178C281-9B63-447F-A6E8-AA8FC831A5AA}" type="datetimeFigureOut">
              <a:rPr lang="tr-TR" smtClean="0"/>
              <a:t>10.12.2023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97448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178C281-9B63-447F-A6E8-AA8FC831A5AA}" type="datetimeFigureOut">
              <a:rPr lang="tr-TR" smtClean="0"/>
              <a:t>10.12.2023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263982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402727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426564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8C281-9B63-447F-A6E8-AA8FC831A5AA}" type="datetimeFigureOut">
              <a:rPr lang="tr-TR" smtClean="0"/>
              <a:t>10.12.2023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C8D78-94AC-4215-81B9-AED46A8EFA8E}" type="slidenum">
              <a:rPr lang="tr-TR" smtClean="0"/>
              <a:t>‹#›</a:t>
            </a:fld>
            <a:endParaRPr lang="tr-TR"/>
          </a:p>
        </p:txBody>
      </p:sp>
    </p:spTree>
    <p:extLst>
      <p:ext uri="{BB962C8B-B14F-4D97-AF65-F5344CB8AC3E}">
        <p14:creationId xmlns:p14="http://schemas.microsoft.com/office/powerpoint/2010/main" val="127393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US" dirty="0"/>
              <a:t>BIL401 – Big Data – Final Report</a:t>
            </a:r>
            <a:endParaRPr lang="tr-TR" dirty="0"/>
          </a:p>
        </p:txBody>
      </p:sp>
      <p:sp>
        <p:nvSpPr>
          <p:cNvPr id="3" name="Alt Başlık 2"/>
          <p:cNvSpPr>
            <a:spLocks noGrp="1"/>
          </p:cNvSpPr>
          <p:nvPr>
            <p:ph type="subTitle" idx="1"/>
          </p:nvPr>
        </p:nvSpPr>
        <p:spPr/>
        <p:txBody>
          <a:bodyPr>
            <a:normAutofit fontScale="70000" lnSpcReduction="20000"/>
          </a:bodyPr>
          <a:lstStyle/>
          <a:p>
            <a:r>
              <a:rPr lang="tr-TR" dirty="0"/>
              <a:t>Bu rapor, </a:t>
            </a:r>
            <a:r>
              <a:rPr lang="tr-TR" dirty="0" err="1"/>
              <a:t>Lichess.org'dan</a:t>
            </a:r>
            <a:r>
              <a:rPr lang="tr-TR" dirty="0"/>
              <a:t> elde edilen 20,058 satranç oyunu veri setini kullanarak veri analizi ve makine öğrenimi üzerine odaklanmaktadır. İki aşamada ilerleyen projenin birinci aşaması, oyuncu zaferlerine, yenilgilere veya beraberliklere yol açan koşulları ayırt etmek için veri analizi içerir. İkinci aşamada ise ilgili özelliklere dayanarak maç sonuçlarını tahmin etmek için makine öğrenimi kullanılmıştır. </a:t>
            </a:r>
            <a:r>
              <a:rPr lang="tr-TR" dirty="0" err="1"/>
              <a:t>Apache</a:t>
            </a:r>
            <a:r>
              <a:rPr lang="tr-TR" dirty="0"/>
              <a:t> </a:t>
            </a:r>
            <a:r>
              <a:rPr lang="tr-TR" dirty="0" err="1"/>
              <a:t>Spark</a:t>
            </a:r>
            <a:r>
              <a:rPr lang="tr-TR" dirty="0"/>
              <a:t> ve diğer Büyük Veri yöntemleri, geniş satranç veri setinin verimli bir şekilde ele alınmasını sağlar. Bu proje, satranç dinamiklerini anlamaya katkıda bulunur, stratejik oyun tarzları için pratik </a:t>
            </a:r>
            <a:r>
              <a:rPr lang="tr-TR" dirty="0" err="1"/>
              <a:t>içgörüler</a:t>
            </a:r>
            <a:r>
              <a:rPr lang="tr-TR" dirty="0"/>
              <a:t> sunar ve </a:t>
            </a:r>
            <a:r>
              <a:rPr lang="tr-TR" dirty="0" err="1"/>
              <a:t>Apache</a:t>
            </a:r>
            <a:r>
              <a:rPr lang="tr-TR" dirty="0"/>
              <a:t> </a:t>
            </a:r>
            <a:r>
              <a:rPr lang="tr-TR" dirty="0" err="1"/>
              <a:t>Spark'ın</a:t>
            </a:r>
            <a:r>
              <a:rPr lang="tr-TR" dirty="0"/>
              <a:t> kullanımıyla ilgili bilgi sağlar.</a:t>
            </a:r>
          </a:p>
        </p:txBody>
      </p:sp>
    </p:spTree>
    <p:extLst>
      <p:ext uri="{BB962C8B-B14F-4D97-AF65-F5344CB8AC3E}">
        <p14:creationId xmlns:p14="http://schemas.microsoft.com/office/powerpoint/2010/main" val="67690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Sonuçlar</a:t>
            </a:r>
          </a:p>
        </p:txBody>
      </p:sp>
      <p:sp>
        <p:nvSpPr>
          <p:cNvPr id="3" name="İçerik Yer Tutucusu 2"/>
          <p:cNvSpPr>
            <a:spLocks noGrp="1"/>
          </p:cNvSpPr>
          <p:nvPr>
            <p:ph idx="1"/>
          </p:nvPr>
        </p:nvSpPr>
        <p:spPr/>
        <p:txBody>
          <a:bodyPr/>
          <a:lstStyle/>
          <a:p>
            <a:r>
              <a:rPr lang="tr-TR" dirty="0"/>
              <a:t>Bu vaka incelemesi, oyuncu puanlarının önemli faktörler olduğunu ortaya koymuştur. Ancak, başlangıç hamlelerinin de önemli olabileceği hipotezi, veri azlığı ve çeşitli başlangıç türlerinin bolluğundan dolayı yeterince kullanışlı olmadığı görülmüştür. Tahmin yetenekleri istenen seviyelere ulaşmasa da, elde edilen </a:t>
            </a:r>
            <a:r>
              <a:rPr lang="tr-TR" dirty="0" err="1"/>
              <a:t>içgörüler</a:t>
            </a:r>
            <a:r>
              <a:rPr lang="tr-TR" dirty="0"/>
              <a:t> satranç stratejisi alanında pratik uygulamalar için bir yol açmaktadır.</a:t>
            </a:r>
          </a:p>
        </p:txBody>
      </p:sp>
    </p:spTree>
    <p:extLst>
      <p:ext uri="{BB962C8B-B14F-4D97-AF65-F5344CB8AC3E}">
        <p14:creationId xmlns:p14="http://schemas.microsoft.com/office/powerpoint/2010/main" val="257931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lstStyle/>
          <a:p>
            <a:r>
              <a:rPr lang="tr-TR" dirty="0"/>
              <a:t>Bu projede odaklanılacak sorun, veri setini doğru bir şekilde analiz etmek ve verilen oyun özelliklerine dayanarak kazananı tahmin etmektir. Zamanın testine dayanan stratejik bir masa oyunu olan satranç, veri analizi ve makine öğrenimi keşifleri için ilgi çekici bir alan sunar. Lichess.org gibi platformlardan gelen geniş veri setleri sayesinde, satranç evrenine inebilir ve oyun sonuçlarını etkileyebilecek desenleri ortaya çıkarabiliriz.</a:t>
            </a:r>
          </a:p>
        </p:txBody>
      </p:sp>
    </p:spTree>
    <p:extLst>
      <p:ext uri="{BB962C8B-B14F-4D97-AF65-F5344CB8AC3E}">
        <p14:creationId xmlns:p14="http://schemas.microsoft.com/office/powerpoint/2010/main" val="194277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İlgili Çalışmalar</a:t>
            </a:r>
          </a:p>
        </p:txBody>
      </p:sp>
      <p:sp>
        <p:nvSpPr>
          <p:cNvPr id="3" name="İçerik Yer Tutucusu 2"/>
          <p:cNvSpPr>
            <a:spLocks noGrp="1"/>
          </p:cNvSpPr>
          <p:nvPr>
            <p:ph idx="1"/>
          </p:nvPr>
        </p:nvSpPr>
        <p:spPr/>
        <p:txBody>
          <a:bodyPr/>
          <a:lstStyle/>
          <a:p>
            <a:r>
              <a:rPr lang="tr-TR" dirty="0"/>
              <a:t>Veri Analizi aşamasında, verinin temizliği için kapsamlı bir inceleme yapılmıştır. Boş ve yinelenen değerler için detaylı bir inceleme yapılmış, boş değerlerin olmadığı ancak bazı yinelenen değerlerin bulunduğu tespit edilmiştir. '</a:t>
            </a:r>
            <a:r>
              <a:rPr lang="tr-TR" dirty="0" err="1"/>
              <a:t>victory_status</a:t>
            </a:r>
            <a:r>
              <a:rPr lang="tr-TR" dirty="0"/>
              <a:t>' analizi, berabere biten oyunların ve sürenin bitmesiyle sona eren oyunların, oyunları terk edenlerden daha az olduğunu göstermektedir.</a:t>
            </a:r>
          </a:p>
        </p:txBody>
      </p:sp>
    </p:spTree>
    <p:extLst>
      <p:ext uri="{BB962C8B-B14F-4D97-AF65-F5344CB8AC3E}">
        <p14:creationId xmlns:p14="http://schemas.microsoft.com/office/powerpoint/2010/main" val="58856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Analizi</a:t>
            </a:r>
          </a:p>
        </p:txBody>
      </p:sp>
      <p:sp>
        <p:nvSpPr>
          <p:cNvPr id="3" name="İçerik Yer Tutucusu 2"/>
          <p:cNvSpPr>
            <a:spLocks noGrp="1"/>
          </p:cNvSpPr>
          <p:nvPr>
            <p:ph idx="1"/>
          </p:nvPr>
        </p:nvSpPr>
        <p:spPr/>
        <p:txBody>
          <a:bodyPr/>
          <a:lstStyle/>
          <a:p>
            <a:r>
              <a:rPr lang="tr-TR" dirty="0"/>
              <a:t>Hedef veri incelendiğinde, beklendiği gibi dengesizlik gözlemlenmiştir. Beraberlik değerleri, ya siyah ya da beyaz oyuncunun galip geldiği durumlar kadar belirgin değildir. Bu dengesizlik, makine öğrenimi modellerinde 'beraberlik' değerlerini tahmin etmeyi zorlaştırır.</a:t>
            </a:r>
          </a:p>
        </p:txBody>
      </p:sp>
    </p:spTree>
    <p:extLst>
      <p:ext uri="{BB962C8B-B14F-4D97-AF65-F5344CB8AC3E}">
        <p14:creationId xmlns:p14="http://schemas.microsoft.com/office/powerpoint/2010/main" val="319178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Açılış İsimleri ve Oyun Sonuçları</a:t>
            </a:r>
          </a:p>
        </p:txBody>
      </p:sp>
      <p:sp>
        <p:nvSpPr>
          <p:cNvPr id="3" name="İçerik Yer Tutucusu 2"/>
          <p:cNvSpPr>
            <a:spLocks noGrp="1"/>
          </p:cNvSpPr>
          <p:nvPr>
            <p:ph idx="1"/>
          </p:nvPr>
        </p:nvSpPr>
        <p:spPr/>
        <p:txBody>
          <a:bodyPr/>
          <a:lstStyle/>
          <a:p>
            <a:r>
              <a:rPr lang="tr-TR" dirty="0"/>
              <a:t>Oyuncu puanları veri setinde yer almakta. Bu veri incelendiğinde, oyuncu puanları arasındaki farkın 'beraberlik' sonucunda daha düşük olduğu görülmüştür. Ancak, siyah ve beyaz oyuncular belirli durumlarda kazanmaktadır, bu durumda puan farkı daha yüksektir.</a:t>
            </a:r>
          </a:p>
        </p:txBody>
      </p:sp>
    </p:spTree>
    <p:extLst>
      <p:ext uri="{BB962C8B-B14F-4D97-AF65-F5344CB8AC3E}">
        <p14:creationId xmlns:p14="http://schemas.microsoft.com/office/powerpoint/2010/main" val="373619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Korelasyon Analizi</a:t>
            </a:r>
          </a:p>
        </p:txBody>
      </p:sp>
      <p:sp>
        <p:nvSpPr>
          <p:cNvPr id="3" name="İçerik Yer Tutucusu 2"/>
          <p:cNvSpPr>
            <a:spLocks noGrp="1"/>
          </p:cNvSpPr>
          <p:nvPr>
            <p:ph idx="1"/>
          </p:nvPr>
        </p:nvSpPr>
        <p:spPr/>
        <p:txBody>
          <a:bodyPr/>
          <a:lstStyle/>
          <a:p>
            <a:r>
              <a:rPr lang="tr-TR" dirty="0"/>
              <a:t>Korelasyon matrisleri, farklı özellikler arasındaki ilişkileri ve bu özelliklerin oyunun farklı yönleriyle ilişkisini aydınlatmaktadır. Örneğin, oyundaki hamle sayısı ile oyun süresi arasında pozitif bir ilişki bulunmuştur.</a:t>
            </a:r>
          </a:p>
        </p:txBody>
      </p:sp>
    </p:spTree>
    <p:extLst>
      <p:ext uri="{BB962C8B-B14F-4D97-AF65-F5344CB8AC3E}">
        <p14:creationId xmlns:p14="http://schemas.microsoft.com/office/powerpoint/2010/main" val="51908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Anomali Tespiti ve Önemi</a:t>
            </a:r>
          </a:p>
        </p:txBody>
      </p:sp>
      <p:sp>
        <p:nvSpPr>
          <p:cNvPr id="3" name="İçerik Yer Tutucusu 2"/>
          <p:cNvSpPr>
            <a:spLocks noGrp="1"/>
          </p:cNvSpPr>
          <p:nvPr>
            <p:ph idx="1"/>
          </p:nvPr>
        </p:nvSpPr>
        <p:spPr/>
        <p:txBody>
          <a:bodyPr/>
          <a:lstStyle/>
          <a:p>
            <a:r>
              <a:rPr lang="tr-TR" dirty="0"/>
              <a:t>Oyun hamlelerinin incelenmesi sırasında, oyunun 0. hamlede sona erdiği durumlar tespit edilmiş ve bu durumun potansiyel veri bozulması anlamına geldiği belirtilmiştir. Anomali tespit yönteminde yaşanan bazı durumlar incelenmiş ve belirli durumlar dışında aykırı değerlerin kaldırılmadığına karar verilmiştir.</a:t>
            </a:r>
          </a:p>
        </p:txBody>
      </p:sp>
    </p:spTree>
    <p:extLst>
      <p:ext uri="{BB962C8B-B14F-4D97-AF65-F5344CB8AC3E}">
        <p14:creationId xmlns:p14="http://schemas.microsoft.com/office/powerpoint/2010/main" val="85413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Hazırlama ve Makine Öğrenimi</a:t>
            </a:r>
          </a:p>
        </p:txBody>
      </p:sp>
      <p:sp>
        <p:nvSpPr>
          <p:cNvPr id="3" name="İçerik Yer Tutucusu 2"/>
          <p:cNvSpPr>
            <a:spLocks noGrp="1"/>
          </p:cNvSpPr>
          <p:nvPr>
            <p:ph idx="1"/>
          </p:nvPr>
        </p:nvSpPr>
        <p:spPr/>
        <p:txBody>
          <a:bodyPr/>
          <a:lstStyle/>
          <a:p>
            <a:r>
              <a:rPr lang="tr-TR" dirty="0"/>
              <a:t>Veri hazırlama süreci sırasında, dengesiz ve eğri veri yapısı nedeniyle Standart </a:t>
            </a:r>
            <a:r>
              <a:rPr lang="tr-TR" dirty="0" err="1"/>
              <a:t>Scaler'ın</a:t>
            </a:r>
            <a:r>
              <a:rPr lang="tr-TR" dirty="0"/>
              <a:t> daha etkili olduğu belirlenmiştir. Makine öğrenimi modelleri için kullanılan eğitim-test bölme oranı %90-%10 olarak belirlenmiştir.</a:t>
            </a:r>
          </a:p>
        </p:txBody>
      </p:sp>
    </p:spTree>
    <p:extLst>
      <p:ext uri="{BB962C8B-B14F-4D97-AF65-F5344CB8AC3E}">
        <p14:creationId xmlns:p14="http://schemas.microsoft.com/office/powerpoint/2010/main" val="316120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Makine Öğrenimi Modelleri</a:t>
            </a:r>
          </a:p>
        </p:txBody>
      </p:sp>
      <p:sp>
        <p:nvSpPr>
          <p:cNvPr id="3" name="İçerik Yer Tutucusu 2"/>
          <p:cNvSpPr>
            <a:spLocks noGrp="1"/>
          </p:cNvSpPr>
          <p:nvPr>
            <p:ph idx="1"/>
          </p:nvPr>
        </p:nvSpPr>
        <p:spPr/>
        <p:txBody>
          <a:bodyPr/>
          <a:lstStyle/>
          <a:p>
            <a:r>
              <a:rPr lang="tr-TR" dirty="0"/>
              <a:t>Farklı makine öğrenimi modelleri, veri seti üzerinde değerlendirilmiştir. Lineer Regresyon modelinin diğer modellerle benzer sonuçlar elde ettiği görülmüştür.</a:t>
            </a:r>
          </a:p>
        </p:txBody>
      </p:sp>
    </p:spTree>
    <p:extLst>
      <p:ext uri="{BB962C8B-B14F-4D97-AF65-F5344CB8AC3E}">
        <p14:creationId xmlns:p14="http://schemas.microsoft.com/office/powerpoint/2010/main" val="364153609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515</Words>
  <Application>Microsoft Office PowerPoint</Application>
  <PresentationFormat>Geniş ekran</PresentationFormat>
  <Paragraphs>20</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BIL401 – Big Data – Final Report</vt:lpstr>
      <vt:lpstr>Giriş</vt:lpstr>
      <vt:lpstr>İlgili Çalışmalar</vt:lpstr>
      <vt:lpstr>Veri Analizi</vt:lpstr>
      <vt:lpstr>Açılış İsimleri ve Oyun Sonuçları</vt:lpstr>
      <vt:lpstr>Korelasyon Analizi</vt:lpstr>
      <vt:lpstr>Anomali Tespiti ve Önemi</vt:lpstr>
      <vt:lpstr>Veri Hazırlama ve Makine Öğrenimi</vt:lpstr>
      <vt:lpstr>Makine Öğrenimi Modelleri</vt:lpstr>
      <vt:lpstr>Sonuçlar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BIL401 – Big Data – Final Report</dc:title>
  <dc:creator>Berkay Yıldız</dc:creator>
  <cp:lastModifiedBy>Meriç Aşık</cp:lastModifiedBy>
  <cp:revision>1</cp:revision>
  <dcterms:created xsi:type="dcterms:W3CDTF">2023-12-10T01:50:53Z</dcterms:created>
  <dcterms:modified xsi:type="dcterms:W3CDTF">2023-12-10T11:51:52Z</dcterms:modified>
</cp:coreProperties>
</file>