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8" r:id="rId3"/>
    <p:sldId id="266" r:id="rId4"/>
    <p:sldId id="260" r:id="rId5"/>
    <p:sldId id="261" r:id="rId6"/>
    <p:sldId id="262"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p:scale>
          <a:sx n="75" d="100"/>
          <a:sy n="75" d="100"/>
        </p:scale>
        <p:origin x="946"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A1EDF-3143-47EC-A35D-7463175952D6}" type="datetimeFigureOut">
              <a:rPr lang="tr-TR" smtClean="0"/>
              <a:t>1.08.2024</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8B467-8C9B-4AC0-92DF-C9BE884351F7}" type="slidenum">
              <a:rPr lang="tr-TR" smtClean="0"/>
              <a:t>‹#›</a:t>
            </a:fld>
            <a:endParaRPr lang="tr-TR"/>
          </a:p>
        </p:txBody>
      </p:sp>
    </p:spTree>
    <p:extLst>
      <p:ext uri="{BB962C8B-B14F-4D97-AF65-F5344CB8AC3E}">
        <p14:creationId xmlns:p14="http://schemas.microsoft.com/office/powerpoint/2010/main" val="559676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Türkçede yeterince araştırma yok. User </a:t>
            </a:r>
            <a:r>
              <a:rPr lang="tr-TR" dirty="0" err="1"/>
              <a:t>complaint</a:t>
            </a:r>
            <a:r>
              <a:rPr lang="tr-TR" dirty="0"/>
              <a:t> </a:t>
            </a:r>
            <a:r>
              <a:rPr lang="tr-TR" dirty="0" err="1"/>
              <a:t>context</a:t>
            </a:r>
            <a:r>
              <a:rPr lang="tr-TR" dirty="0"/>
              <a:t> neye göre seçildi</a:t>
            </a:r>
          </a:p>
        </p:txBody>
      </p:sp>
      <p:sp>
        <p:nvSpPr>
          <p:cNvPr id="4" name="Slayt Numarası Yer Tutucusu 3"/>
          <p:cNvSpPr>
            <a:spLocks noGrp="1"/>
          </p:cNvSpPr>
          <p:nvPr>
            <p:ph type="sldNum" sz="quarter" idx="5"/>
          </p:nvPr>
        </p:nvSpPr>
        <p:spPr/>
        <p:txBody>
          <a:bodyPr/>
          <a:lstStyle/>
          <a:p>
            <a:fld id="{F078B467-8C9B-4AC0-92DF-C9BE884351F7}" type="slidenum">
              <a:rPr lang="tr-TR" smtClean="0"/>
              <a:t>2</a:t>
            </a:fld>
            <a:endParaRPr lang="tr-TR"/>
          </a:p>
        </p:txBody>
      </p:sp>
    </p:spTree>
    <p:extLst>
      <p:ext uri="{BB962C8B-B14F-4D97-AF65-F5344CB8AC3E}">
        <p14:creationId xmlns:p14="http://schemas.microsoft.com/office/powerpoint/2010/main" val="144180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47B0A60-13F4-4C29-82DB-B825C7138B1F}" type="datetimeFigureOut">
              <a:rPr lang="tr-TR" smtClean="0"/>
              <a:t>1.08.2024</a:t>
            </a:fld>
            <a:endParaRPr lang="tr-T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tr-T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61DA2DC-504E-46F7-9E8B-71E72EE22F37}" type="slidenum">
              <a:rPr lang="tr-TR" smtClean="0"/>
              <a:t>‹#›</a:t>
            </a:fld>
            <a:endParaRPr lang="tr-T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62720755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47B0A60-13F4-4C29-82DB-B825C7138B1F}" type="datetimeFigureOut">
              <a:rPr lang="tr-TR" smtClean="0"/>
              <a:t>1.08.2024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61DA2DC-504E-46F7-9E8B-71E72EE22F37}" type="slidenum">
              <a:rPr lang="tr-TR" smtClean="0"/>
              <a:t>‹#›</a:t>
            </a:fld>
            <a:endParaRPr lang="tr-TR"/>
          </a:p>
        </p:txBody>
      </p:sp>
    </p:spTree>
    <p:extLst>
      <p:ext uri="{BB962C8B-B14F-4D97-AF65-F5344CB8AC3E}">
        <p14:creationId xmlns:p14="http://schemas.microsoft.com/office/powerpoint/2010/main" val="3214215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47B0A60-13F4-4C29-82DB-B825C7138B1F}" type="datetimeFigureOut">
              <a:rPr lang="tr-TR" smtClean="0"/>
              <a:t>1.08.2024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61DA2DC-504E-46F7-9E8B-71E72EE22F37}" type="slidenum">
              <a:rPr lang="tr-TR" smtClean="0"/>
              <a:t>‹#›</a:t>
            </a:fld>
            <a:endParaRPr lang="tr-TR"/>
          </a:p>
        </p:txBody>
      </p:sp>
    </p:spTree>
    <p:extLst>
      <p:ext uri="{BB962C8B-B14F-4D97-AF65-F5344CB8AC3E}">
        <p14:creationId xmlns:p14="http://schemas.microsoft.com/office/powerpoint/2010/main" val="34725588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47B0A60-13F4-4C29-82DB-B825C7138B1F}" type="datetimeFigureOut">
              <a:rPr lang="tr-TR" smtClean="0"/>
              <a:t>1.08.2024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361DA2DC-504E-46F7-9E8B-71E72EE22F37}" type="slidenum">
              <a:rPr lang="tr-TR" smtClean="0"/>
              <a:t>‹#›</a:t>
            </a:fld>
            <a:endParaRPr lang="tr-TR"/>
          </a:p>
        </p:txBody>
      </p:sp>
    </p:spTree>
    <p:extLst>
      <p:ext uri="{BB962C8B-B14F-4D97-AF65-F5344CB8AC3E}">
        <p14:creationId xmlns:p14="http://schemas.microsoft.com/office/powerpoint/2010/main" val="654317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47B0A60-13F4-4C29-82DB-B825C7138B1F}" type="datetimeFigureOut">
              <a:rPr lang="tr-TR" smtClean="0"/>
              <a:t>1.08.2024</a:t>
            </a:fld>
            <a:endParaRPr lang="tr-T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tr-T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61DA2DC-504E-46F7-9E8B-71E72EE22F37}" type="slidenum">
              <a:rPr lang="tr-TR" smtClean="0"/>
              <a:t>‹#›</a:t>
            </a:fld>
            <a:endParaRPr lang="tr-T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83537950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347B0A60-13F4-4C29-82DB-B825C7138B1F}" type="datetimeFigureOut">
              <a:rPr lang="tr-TR" smtClean="0"/>
              <a:t>1.08.2024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361DA2DC-504E-46F7-9E8B-71E72EE22F37}" type="slidenum">
              <a:rPr lang="tr-TR" smtClean="0"/>
              <a:t>‹#›</a:t>
            </a:fld>
            <a:endParaRPr lang="tr-TR"/>
          </a:p>
        </p:txBody>
      </p:sp>
    </p:spTree>
    <p:extLst>
      <p:ext uri="{BB962C8B-B14F-4D97-AF65-F5344CB8AC3E}">
        <p14:creationId xmlns:p14="http://schemas.microsoft.com/office/powerpoint/2010/main" val="3609647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347B0A60-13F4-4C29-82DB-B825C7138B1F}" type="datetimeFigureOut">
              <a:rPr lang="tr-TR" smtClean="0"/>
              <a:t>1.08.2024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361DA2DC-504E-46F7-9E8B-71E72EE22F37}" type="slidenum">
              <a:rPr lang="tr-TR" smtClean="0"/>
              <a:t>‹#›</a:t>
            </a:fld>
            <a:endParaRPr lang="tr-TR"/>
          </a:p>
        </p:txBody>
      </p:sp>
    </p:spTree>
    <p:extLst>
      <p:ext uri="{BB962C8B-B14F-4D97-AF65-F5344CB8AC3E}">
        <p14:creationId xmlns:p14="http://schemas.microsoft.com/office/powerpoint/2010/main" val="3233702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347B0A60-13F4-4C29-82DB-B825C7138B1F}" type="datetimeFigureOut">
              <a:rPr lang="tr-TR" smtClean="0"/>
              <a:t>1.08.2024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361DA2DC-504E-46F7-9E8B-71E72EE22F37}" type="slidenum">
              <a:rPr lang="tr-TR" smtClean="0"/>
              <a:t>‹#›</a:t>
            </a:fld>
            <a:endParaRPr lang="tr-TR"/>
          </a:p>
        </p:txBody>
      </p:sp>
    </p:spTree>
    <p:extLst>
      <p:ext uri="{BB962C8B-B14F-4D97-AF65-F5344CB8AC3E}">
        <p14:creationId xmlns:p14="http://schemas.microsoft.com/office/powerpoint/2010/main" val="1364164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7B0A60-13F4-4C29-82DB-B825C7138B1F}" type="datetimeFigureOut">
              <a:rPr lang="tr-TR" smtClean="0"/>
              <a:t>1.08.2024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361DA2DC-504E-46F7-9E8B-71E72EE22F37}" type="slidenum">
              <a:rPr lang="tr-TR" smtClean="0"/>
              <a:t>‹#›</a:t>
            </a:fld>
            <a:endParaRPr lang="tr-TR"/>
          </a:p>
        </p:txBody>
      </p:sp>
    </p:spTree>
    <p:extLst>
      <p:ext uri="{BB962C8B-B14F-4D97-AF65-F5344CB8AC3E}">
        <p14:creationId xmlns:p14="http://schemas.microsoft.com/office/powerpoint/2010/main" val="1579591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47B0A60-13F4-4C29-82DB-B825C7138B1F}" type="datetimeFigureOut">
              <a:rPr lang="tr-TR" smtClean="0"/>
              <a:t>1.08.2024</a:t>
            </a:fld>
            <a:endParaRPr lang="tr-T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tr-T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61DA2DC-504E-46F7-9E8B-71E72EE22F37}" type="slidenum">
              <a:rPr lang="tr-TR" smtClean="0"/>
              <a:t>‹#›</a:t>
            </a:fld>
            <a:endParaRPr lang="tr-T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41630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47B0A60-13F4-4C29-82DB-B825C7138B1F}" type="datetimeFigureOut">
              <a:rPr lang="tr-TR" smtClean="0"/>
              <a:t>1.08.2024</a:t>
            </a:fld>
            <a:endParaRPr lang="tr-T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tr-T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61DA2DC-504E-46F7-9E8B-71E72EE22F37}" type="slidenum">
              <a:rPr lang="tr-TR" smtClean="0"/>
              <a:t>‹#›</a:t>
            </a:fld>
            <a:endParaRPr lang="tr-T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00784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47B0A60-13F4-4C29-82DB-B825C7138B1F}" type="datetimeFigureOut">
              <a:rPr lang="tr-TR" smtClean="0"/>
              <a:t>1.08.2024</a:t>
            </a:fld>
            <a:endParaRPr lang="tr-T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tr-T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61DA2DC-504E-46F7-9E8B-71E72EE22F37}" type="slidenum">
              <a:rPr lang="tr-TR" smtClean="0"/>
              <a:t>‹#›</a:t>
            </a:fld>
            <a:endParaRPr lang="tr-T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421980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8F0C50-5795-F40B-0BA6-A6861B168F8D}"/>
              </a:ext>
            </a:extLst>
          </p:cNvPr>
          <p:cNvSpPr>
            <a:spLocks noGrp="1"/>
          </p:cNvSpPr>
          <p:nvPr>
            <p:ph type="ctrTitle"/>
          </p:nvPr>
        </p:nvSpPr>
        <p:spPr/>
        <p:txBody>
          <a:bodyPr/>
          <a:lstStyle/>
          <a:p>
            <a:r>
              <a:rPr lang="tr-TR" sz="5400" dirty="0" err="1"/>
              <a:t>TurkIsh</a:t>
            </a:r>
            <a:r>
              <a:rPr lang="tr-TR" sz="5400" dirty="0"/>
              <a:t> AI-</a:t>
            </a:r>
            <a:r>
              <a:rPr lang="tr-TR" sz="5400" dirty="0" err="1"/>
              <a:t>Generated</a:t>
            </a:r>
            <a:r>
              <a:rPr lang="tr-TR" sz="5400" dirty="0"/>
              <a:t> </a:t>
            </a:r>
            <a:r>
              <a:rPr lang="tr-TR" sz="5400" dirty="0" err="1"/>
              <a:t>RevIew</a:t>
            </a:r>
            <a:r>
              <a:rPr lang="tr-TR" sz="5400" dirty="0"/>
              <a:t> </a:t>
            </a:r>
            <a:r>
              <a:rPr lang="tr-TR" sz="5400" dirty="0" err="1"/>
              <a:t>DetectIon</a:t>
            </a:r>
            <a:endParaRPr lang="tr-TR" sz="5400" dirty="0"/>
          </a:p>
        </p:txBody>
      </p:sp>
      <p:sp>
        <p:nvSpPr>
          <p:cNvPr id="3" name="Alt Başlık 2">
            <a:extLst>
              <a:ext uri="{FF2B5EF4-FFF2-40B4-BE49-F238E27FC236}">
                <a16:creationId xmlns:a16="http://schemas.microsoft.com/office/drawing/2014/main" id="{02156429-BA6D-81B6-2272-E8D29057F6D8}"/>
              </a:ext>
            </a:extLst>
          </p:cNvPr>
          <p:cNvSpPr>
            <a:spLocks noGrp="1"/>
          </p:cNvSpPr>
          <p:nvPr>
            <p:ph type="subTitle" idx="1"/>
          </p:nvPr>
        </p:nvSpPr>
        <p:spPr/>
        <p:txBody>
          <a:bodyPr/>
          <a:lstStyle/>
          <a:p>
            <a:r>
              <a:rPr lang="tr-TR" dirty="0"/>
              <a:t>Halil ERKAN – 191101012</a:t>
            </a:r>
          </a:p>
          <a:p>
            <a:r>
              <a:rPr lang="tr-TR" dirty="0"/>
              <a:t>Zeynep Meriç AŞIK – 201410026</a:t>
            </a:r>
          </a:p>
          <a:p>
            <a:endParaRPr lang="tr-TR" dirty="0"/>
          </a:p>
        </p:txBody>
      </p:sp>
    </p:spTree>
    <p:extLst>
      <p:ext uri="{BB962C8B-B14F-4D97-AF65-F5344CB8AC3E}">
        <p14:creationId xmlns:p14="http://schemas.microsoft.com/office/powerpoint/2010/main" val="2349905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2" name="Başlık 1">
            <a:extLst>
              <a:ext uri="{FF2B5EF4-FFF2-40B4-BE49-F238E27FC236}">
                <a16:creationId xmlns:a16="http://schemas.microsoft.com/office/drawing/2014/main" id="{CCBD4065-E41B-E70A-9A6D-75B5068E07EF}"/>
              </a:ext>
            </a:extLst>
          </p:cNvPr>
          <p:cNvSpPr>
            <a:spLocks noGrp="1"/>
          </p:cNvSpPr>
          <p:nvPr>
            <p:ph type="title"/>
          </p:nvPr>
        </p:nvSpPr>
        <p:spPr>
          <a:xfrm>
            <a:off x="1371600" y="685800"/>
            <a:ext cx="3282695" cy="1485900"/>
          </a:xfrm>
        </p:spPr>
        <p:txBody>
          <a:bodyPr vert="horz" lIns="91440" tIns="45720" rIns="91440" bIns="45720" rtlCol="0" anchor="t">
            <a:normAutofit/>
          </a:bodyPr>
          <a:lstStyle/>
          <a:p>
            <a:r>
              <a:rPr lang="en-US"/>
              <a:t>PROBLEM</a:t>
            </a:r>
          </a:p>
        </p:txBody>
      </p:sp>
      <p:sp>
        <p:nvSpPr>
          <p:cNvPr id="3" name="Metin kutusu 2">
            <a:extLst>
              <a:ext uri="{FF2B5EF4-FFF2-40B4-BE49-F238E27FC236}">
                <a16:creationId xmlns:a16="http://schemas.microsoft.com/office/drawing/2014/main" id="{85A82B47-A90E-D308-B2C5-0271F54FD4D6}"/>
              </a:ext>
            </a:extLst>
          </p:cNvPr>
          <p:cNvSpPr txBox="1"/>
          <p:nvPr/>
        </p:nvSpPr>
        <p:spPr>
          <a:xfrm>
            <a:off x="1371599" y="2171700"/>
            <a:ext cx="4144297" cy="3695700"/>
          </a:xfrm>
          <a:prstGeom prst="rect">
            <a:avLst/>
          </a:prstGeom>
        </p:spPr>
        <p:txBody>
          <a:bodyPr vert="horz" lIns="91440" tIns="45720" rIns="91440" bIns="45720" rtlCol="0">
            <a:normAutofit/>
          </a:bodyPr>
          <a:lstStyle/>
          <a:p>
            <a:pPr marL="384048" indent="-384048" defTabSz="914400">
              <a:lnSpc>
                <a:spcPct val="94000"/>
              </a:lnSpc>
              <a:spcAft>
                <a:spcPts val="200"/>
              </a:spcAft>
              <a:buFont typeface="Franklin Gothic Book" panose="020B0503020102020204" pitchFamily="34" charset="0"/>
            </a:pPr>
            <a:r>
              <a:rPr lang="tr-TR" sz="2400" dirty="0">
                <a:solidFill>
                  <a:schemeClr val="tx2"/>
                </a:solidFill>
              </a:rPr>
              <a:t>    </a:t>
            </a:r>
            <a:r>
              <a:rPr lang="en-US" sz="2400" dirty="0">
                <a:solidFill>
                  <a:schemeClr val="tx2"/>
                </a:solidFill>
              </a:rPr>
              <a:t>Machine Generate</a:t>
            </a:r>
            <a:r>
              <a:rPr lang="tr-TR" sz="2400" dirty="0">
                <a:solidFill>
                  <a:schemeClr val="tx2"/>
                </a:solidFill>
              </a:rPr>
              <a:t>d </a:t>
            </a:r>
            <a:r>
              <a:rPr lang="en-US" sz="2400" dirty="0">
                <a:solidFill>
                  <a:schemeClr val="tx2"/>
                </a:solidFill>
              </a:rPr>
              <a:t>Text</a:t>
            </a:r>
            <a:endParaRPr lang="tr-TR" sz="2400" dirty="0">
              <a:solidFill>
                <a:schemeClr val="tx2"/>
              </a:solidFill>
            </a:endParaRPr>
          </a:p>
          <a:p>
            <a:pPr marL="384048" indent="-384048" defTabSz="914400">
              <a:lnSpc>
                <a:spcPct val="94000"/>
              </a:lnSpc>
              <a:spcAft>
                <a:spcPts val="200"/>
              </a:spcAft>
              <a:buFont typeface="Franklin Gothic Book" panose="020B0503020102020204" pitchFamily="34" charset="0"/>
            </a:pPr>
            <a:r>
              <a:rPr lang="tr-TR" sz="2400" dirty="0">
                <a:solidFill>
                  <a:schemeClr val="tx2"/>
                </a:solidFill>
              </a:rPr>
              <a:t>                     </a:t>
            </a:r>
            <a:r>
              <a:rPr lang="en-US" sz="2400" dirty="0">
                <a:solidFill>
                  <a:schemeClr val="tx2"/>
                </a:solidFill>
              </a:rPr>
              <a:t>vs</a:t>
            </a:r>
            <a:endParaRPr lang="tr-TR" sz="2400" dirty="0">
              <a:solidFill>
                <a:schemeClr val="tx2"/>
              </a:solidFill>
            </a:endParaRPr>
          </a:p>
          <a:p>
            <a:pPr marL="384048" indent="-384048" defTabSz="914400">
              <a:lnSpc>
                <a:spcPct val="94000"/>
              </a:lnSpc>
              <a:spcAft>
                <a:spcPts val="200"/>
              </a:spcAft>
              <a:buFont typeface="Franklin Gothic Book" panose="020B0503020102020204" pitchFamily="34" charset="0"/>
            </a:pPr>
            <a:r>
              <a:rPr lang="tr-TR" sz="2400" dirty="0">
                <a:solidFill>
                  <a:schemeClr val="tx2"/>
                </a:solidFill>
              </a:rPr>
              <a:t>		</a:t>
            </a:r>
            <a:r>
              <a:rPr lang="en-US" sz="2400" dirty="0">
                <a:solidFill>
                  <a:schemeClr val="tx2"/>
                </a:solidFill>
              </a:rPr>
              <a:t> Human Text</a:t>
            </a:r>
            <a:endParaRPr lang="tr-TR" sz="2400" dirty="0">
              <a:solidFill>
                <a:schemeClr val="tx2"/>
              </a:solidFill>
            </a:endParaRPr>
          </a:p>
          <a:p>
            <a:pPr marL="384048" indent="-384048" defTabSz="914400">
              <a:lnSpc>
                <a:spcPct val="94000"/>
              </a:lnSpc>
              <a:spcAft>
                <a:spcPts val="200"/>
              </a:spcAft>
              <a:buFont typeface="Franklin Gothic Book" panose="020B0503020102020204" pitchFamily="34" charset="0"/>
            </a:pPr>
            <a:endParaRPr lang="en-US" sz="2400" dirty="0">
              <a:solidFill>
                <a:schemeClr val="tx2"/>
              </a:solidFill>
            </a:endParaRPr>
          </a:p>
          <a:p>
            <a:pPr marL="384048" indent="-384048" defTabSz="914400">
              <a:lnSpc>
                <a:spcPct val="94000"/>
              </a:lnSpc>
              <a:spcAft>
                <a:spcPts val="200"/>
              </a:spcAft>
              <a:buFont typeface="Franklin Gothic Book" panose="020B0503020102020204" pitchFamily="34" charset="0"/>
            </a:pPr>
            <a:r>
              <a:rPr lang="tr-TR" sz="2400" dirty="0">
                <a:solidFill>
                  <a:schemeClr val="tx2"/>
                </a:solidFill>
              </a:rPr>
              <a:t>		     </a:t>
            </a:r>
            <a:r>
              <a:rPr lang="en-US" sz="2400" dirty="0">
                <a:solidFill>
                  <a:schemeClr val="tx2"/>
                </a:solidFill>
              </a:rPr>
              <a:t>Context</a:t>
            </a:r>
            <a:r>
              <a:rPr lang="tr-TR" sz="2400" dirty="0">
                <a:solidFill>
                  <a:schemeClr val="tx2"/>
                </a:solidFill>
              </a:rPr>
              <a:t> </a:t>
            </a:r>
          </a:p>
          <a:p>
            <a:pPr marL="384048" indent="-384048" defTabSz="914400">
              <a:lnSpc>
                <a:spcPct val="94000"/>
              </a:lnSpc>
              <a:spcAft>
                <a:spcPts val="200"/>
              </a:spcAft>
              <a:buFont typeface="Franklin Gothic Book" panose="020B0503020102020204" pitchFamily="34" charset="0"/>
            </a:pPr>
            <a:r>
              <a:rPr lang="en-US" sz="2400" dirty="0">
                <a:solidFill>
                  <a:schemeClr val="tx2"/>
                </a:solidFill>
              </a:rPr>
              <a:t> Product and Service</a:t>
            </a:r>
            <a:r>
              <a:rPr lang="tr-TR" sz="2400" dirty="0">
                <a:solidFill>
                  <a:schemeClr val="tx2"/>
                </a:solidFill>
              </a:rPr>
              <a:t> </a:t>
            </a:r>
            <a:r>
              <a:rPr lang="en-US" sz="2400" dirty="0">
                <a:solidFill>
                  <a:schemeClr val="tx2"/>
                </a:solidFill>
              </a:rPr>
              <a:t>Reviews</a:t>
            </a:r>
          </a:p>
        </p:txBody>
      </p:sp>
      <p:pic>
        <p:nvPicPr>
          <p:cNvPr id="4" name="Resim 3">
            <a:extLst>
              <a:ext uri="{FF2B5EF4-FFF2-40B4-BE49-F238E27FC236}">
                <a16:creationId xmlns:a16="http://schemas.microsoft.com/office/drawing/2014/main" id="{8D2FB0F6-2AFF-E815-B600-3F0133D8B0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1467" y="988007"/>
            <a:ext cx="6517065" cy="4561944"/>
          </a:xfrm>
          <a:prstGeom prst="rect">
            <a:avLst/>
          </a:prstGeom>
        </p:spPr>
      </p:pic>
    </p:spTree>
    <p:extLst>
      <p:ext uri="{BB962C8B-B14F-4D97-AF65-F5344CB8AC3E}">
        <p14:creationId xmlns:p14="http://schemas.microsoft.com/office/powerpoint/2010/main" val="16982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079CE07-1382-17B7-648B-A0FDD248A666}"/>
              </a:ext>
            </a:extLst>
          </p:cNvPr>
          <p:cNvSpPr>
            <a:spLocks noGrp="1"/>
          </p:cNvSpPr>
          <p:nvPr>
            <p:ph type="title"/>
          </p:nvPr>
        </p:nvSpPr>
        <p:spPr/>
        <p:txBody>
          <a:bodyPr/>
          <a:lstStyle/>
          <a:p>
            <a:pPr algn="ctr"/>
            <a:r>
              <a:rPr lang="tr-TR" dirty="0"/>
              <a:t>Data </a:t>
            </a:r>
            <a:r>
              <a:rPr lang="en-GB" dirty="0"/>
              <a:t>Generation</a:t>
            </a:r>
          </a:p>
        </p:txBody>
      </p:sp>
      <p:sp>
        <p:nvSpPr>
          <p:cNvPr id="4" name="Metin kutusu 3">
            <a:extLst>
              <a:ext uri="{FF2B5EF4-FFF2-40B4-BE49-F238E27FC236}">
                <a16:creationId xmlns:a16="http://schemas.microsoft.com/office/drawing/2014/main" id="{04B35358-0D48-3FDC-6FC9-29B59BCE587D}"/>
              </a:ext>
            </a:extLst>
          </p:cNvPr>
          <p:cNvSpPr txBox="1"/>
          <p:nvPr/>
        </p:nvSpPr>
        <p:spPr>
          <a:xfrm>
            <a:off x="897775" y="1961803"/>
            <a:ext cx="6616930" cy="2031325"/>
          </a:xfrm>
          <a:prstGeom prst="rect">
            <a:avLst/>
          </a:prstGeom>
          <a:noFill/>
        </p:spPr>
        <p:txBody>
          <a:bodyPr wrap="square">
            <a:spAutoFit/>
          </a:bodyPr>
          <a:lstStyle/>
          <a:p>
            <a:r>
              <a:rPr lang="tr-TR" b="0" i="0" dirty="0">
                <a:solidFill>
                  <a:srgbClr val="111827"/>
                </a:solidFill>
                <a:effectLst/>
                <a:highlight>
                  <a:srgbClr val="F3F4F6"/>
                </a:highlight>
                <a:latin typeface="IBM Plex Mono" panose="020B0509050203000203" pitchFamily="49" charset="-94"/>
              </a:rPr>
              <a:t>Migros Pro Kart Ulaşmıyor.. Migros'tan kazanmış olduğum 100. 00 TL değerindeki Migros Pro kartım hala adresime ulaşmadı. Mail attığım halde ne zaman ulaşacağı hususunda bilgi alamamaktayım. Tarafınıza adres bilgisi paylaşılmıştı. Bu kadar uzun sürmemeli. Tarafımın bilgilendirilmesi rica olunur.</a:t>
            </a:r>
            <a:endParaRPr lang="tr-TR" dirty="0"/>
          </a:p>
        </p:txBody>
      </p:sp>
      <p:pic>
        <p:nvPicPr>
          <p:cNvPr id="7" name="Resim 6">
            <a:extLst>
              <a:ext uri="{FF2B5EF4-FFF2-40B4-BE49-F238E27FC236}">
                <a16:creationId xmlns:a16="http://schemas.microsoft.com/office/drawing/2014/main" id="{1577043E-74C6-30B2-0373-2DC3CF1724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3859" y="2838623"/>
            <a:ext cx="5000366" cy="3333577"/>
          </a:xfrm>
          <a:prstGeom prst="rect">
            <a:avLst/>
          </a:prstGeom>
        </p:spPr>
      </p:pic>
      <p:sp>
        <p:nvSpPr>
          <p:cNvPr id="3" name="Metin kutusu 2">
            <a:extLst>
              <a:ext uri="{FF2B5EF4-FFF2-40B4-BE49-F238E27FC236}">
                <a16:creationId xmlns:a16="http://schemas.microsoft.com/office/drawing/2014/main" id="{8950E50F-4D9E-3569-BB82-E44DF7EB49A7}"/>
              </a:ext>
            </a:extLst>
          </p:cNvPr>
          <p:cNvSpPr txBox="1"/>
          <p:nvPr/>
        </p:nvSpPr>
        <p:spPr>
          <a:xfrm>
            <a:off x="897775" y="4297834"/>
            <a:ext cx="3185651" cy="1569660"/>
          </a:xfrm>
          <a:prstGeom prst="rect">
            <a:avLst/>
          </a:prstGeom>
          <a:noFill/>
        </p:spPr>
        <p:txBody>
          <a:bodyPr wrap="square" rtlCol="0">
            <a:spAutoFit/>
          </a:bodyPr>
          <a:lstStyle/>
          <a:p>
            <a:r>
              <a:rPr lang="tr-TR" sz="3200" b="1" dirty="0" err="1"/>
              <a:t>Models</a:t>
            </a:r>
            <a:r>
              <a:rPr lang="tr-TR" sz="3200" b="1" dirty="0"/>
              <a:t> </a:t>
            </a:r>
            <a:r>
              <a:rPr lang="tr-TR" sz="3200" b="1" dirty="0" err="1"/>
              <a:t>Utilized</a:t>
            </a:r>
            <a:endParaRPr lang="tr-TR" sz="3200" b="1" dirty="0"/>
          </a:p>
          <a:p>
            <a:r>
              <a:rPr lang="tr-TR" sz="3200" dirty="0"/>
              <a:t>GPT-3.5 turbo</a:t>
            </a:r>
          </a:p>
          <a:p>
            <a:r>
              <a:rPr lang="tr-TR" sz="3200" dirty="0"/>
              <a:t>GPT-4o</a:t>
            </a:r>
          </a:p>
        </p:txBody>
      </p:sp>
    </p:spTree>
    <p:extLst>
      <p:ext uri="{BB962C8B-B14F-4D97-AF65-F5344CB8AC3E}">
        <p14:creationId xmlns:p14="http://schemas.microsoft.com/office/powerpoint/2010/main" val="2903201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E3942FB-4F3E-824D-6114-A72482157D7D}"/>
              </a:ext>
            </a:extLst>
          </p:cNvPr>
          <p:cNvSpPr>
            <a:spLocks noGrp="1"/>
          </p:cNvSpPr>
          <p:nvPr>
            <p:ph type="title"/>
          </p:nvPr>
        </p:nvSpPr>
        <p:spPr/>
        <p:txBody>
          <a:bodyPr/>
          <a:lstStyle/>
          <a:p>
            <a:pPr algn="ctr"/>
            <a:br>
              <a:rPr lang="tr-TR" dirty="0"/>
            </a:br>
            <a:r>
              <a:rPr lang="tr-TR" dirty="0" err="1"/>
              <a:t>Models</a:t>
            </a:r>
            <a:endParaRPr lang="tr-TR" dirty="0"/>
          </a:p>
        </p:txBody>
      </p:sp>
      <p:sp>
        <p:nvSpPr>
          <p:cNvPr id="3" name="Metin Yer Tutucusu 2">
            <a:extLst>
              <a:ext uri="{FF2B5EF4-FFF2-40B4-BE49-F238E27FC236}">
                <a16:creationId xmlns:a16="http://schemas.microsoft.com/office/drawing/2014/main" id="{F072AD18-F069-63D5-D5F7-A20DE42ADF27}"/>
              </a:ext>
            </a:extLst>
          </p:cNvPr>
          <p:cNvSpPr>
            <a:spLocks noGrp="1"/>
          </p:cNvSpPr>
          <p:nvPr>
            <p:ph type="body" idx="1"/>
          </p:nvPr>
        </p:nvSpPr>
        <p:spPr/>
        <p:txBody>
          <a:bodyPr/>
          <a:lstStyle/>
          <a:p>
            <a:r>
              <a:rPr lang="tr-TR" dirty="0" err="1"/>
              <a:t>Baseline</a:t>
            </a:r>
            <a:r>
              <a:rPr lang="tr-TR" dirty="0"/>
              <a:t> </a:t>
            </a:r>
            <a:r>
              <a:rPr lang="tr-TR" dirty="0" err="1"/>
              <a:t>Models</a:t>
            </a:r>
            <a:endParaRPr lang="tr-TR" dirty="0"/>
          </a:p>
        </p:txBody>
      </p:sp>
      <p:sp>
        <p:nvSpPr>
          <p:cNvPr id="4" name="İçerik Yer Tutucusu 3">
            <a:extLst>
              <a:ext uri="{FF2B5EF4-FFF2-40B4-BE49-F238E27FC236}">
                <a16:creationId xmlns:a16="http://schemas.microsoft.com/office/drawing/2014/main" id="{D7CD3827-F98B-A503-3138-6916AD252E16}"/>
              </a:ext>
            </a:extLst>
          </p:cNvPr>
          <p:cNvSpPr>
            <a:spLocks noGrp="1"/>
          </p:cNvSpPr>
          <p:nvPr>
            <p:ph sz="half" idx="2"/>
          </p:nvPr>
        </p:nvSpPr>
        <p:spPr/>
        <p:txBody>
          <a:bodyPr>
            <a:normAutofit fontScale="92500" lnSpcReduction="20000"/>
          </a:bodyPr>
          <a:lstStyle/>
          <a:p>
            <a:r>
              <a:rPr lang="tr-TR" dirty="0"/>
              <a:t>SVM</a:t>
            </a:r>
          </a:p>
          <a:p>
            <a:r>
              <a:rPr lang="tr-TR" dirty="0" err="1"/>
              <a:t>Naive</a:t>
            </a:r>
            <a:r>
              <a:rPr lang="tr-TR" dirty="0"/>
              <a:t> </a:t>
            </a:r>
            <a:r>
              <a:rPr lang="tr-TR" dirty="0" err="1"/>
              <a:t>Bayes</a:t>
            </a:r>
            <a:endParaRPr lang="tr-TR" dirty="0"/>
          </a:p>
          <a:p>
            <a:r>
              <a:rPr lang="tr-TR" dirty="0" err="1"/>
              <a:t>Logistic</a:t>
            </a:r>
            <a:r>
              <a:rPr lang="tr-TR" dirty="0"/>
              <a:t> </a:t>
            </a:r>
            <a:r>
              <a:rPr lang="tr-TR" dirty="0" err="1"/>
              <a:t>Regression</a:t>
            </a:r>
            <a:endParaRPr lang="tr-TR" dirty="0"/>
          </a:p>
        </p:txBody>
      </p:sp>
      <p:sp>
        <p:nvSpPr>
          <p:cNvPr id="5" name="Metin Yer Tutucusu 4">
            <a:extLst>
              <a:ext uri="{FF2B5EF4-FFF2-40B4-BE49-F238E27FC236}">
                <a16:creationId xmlns:a16="http://schemas.microsoft.com/office/drawing/2014/main" id="{2EC3D8BE-87B4-CBE6-4317-1FCD90B4BAB3}"/>
              </a:ext>
            </a:extLst>
          </p:cNvPr>
          <p:cNvSpPr>
            <a:spLocks noGrp="1"/>
          </p:cNvSpPr>
          <p:nvPr>
            <p:ph type="body" sz="quarter" idx="3"/>
          </p:nvPr>
        </p:nvSpPr>
        <p:spPr/>
        <p:txBody>
          <a:bodyPr/>
          <a:lstStyle/>
          <a:p>
            <a:r>
              <a:rPr lang="tr-TR" dirty="0"/>
              <a:t>Advanced </a:t>
            </a:r>
            <a:r>
              <a:rPr lang="tr-TR" dirty="0" err="1"/>
              <a:t>Models</a:t>
            </a:r>
            <a:endParaRPr lang="tr-TR" dirty="0"/>
          </a:p>
        </p:txBody>
      </p:sp>
      <p:sp>
        <p:nvSpPr>
          <p:cNvPr id="6" name="İçerik Yer Tutucusu 5">
            <a:extLst>
              <a:ext uri="{FF2B5EF4-FFF2-40B4-BE49-F238E27FC236}">
                <a16:creationId xmlns:a16="http://schemas.microsoft.com/office/drawing/2014/main" id="{15DC527F-EC88-F9BE-B7CA-57821CEE959E}"/>
              </a:ext>
            </a:extLst>
          </p:cNvPr>
          <p:cNvSpPr>
            <a:spLocks noGrp="1"/>
          </p:cNvSpPr>
          <p:nvPr>
            <p:ph sz="quarter" idx="4"/>
          </p:nvPr>
        </p:nvSpPr>
        <p:spPr/>
        <p:txBody>
          <a:bodyPr>
            <a:normAutofit fontScale="92500" lnSpcReduction="20000"/>
          </a:bodyPr>
          <a:lstStyle/>
          <a:p>
            <a:r>
              <a:rPr lang="tr-TR" dirty="0" err="1"/>
              <a:t>BERTurk</a:t>
            </a:r>
            <a:endParaRPr lang="tr-TR" dirty="0"/>
          </a:p>
          <a:p>
            <a:r>
              <a:rPr lang="tr-TR" dirty="0"/>
              <a:t>BERT</a:t>
            </a:r>
          </a:p>
          <a:p>
            <a:r>
              <a:rPr lang="tr-TR" dirty="0" err="1"/>
              <a:t>RoBERTa</a:t>
            </a:r>
            <a:endParaRPr lang="tr-TR" dirty="0"/>
          </a:p>
          <a:p>
            <a:r>
              <a:rPr lang="tr-TR" dirty="0"/>
              <a:t>GPT-2</a:t>
            </a:r>
          </a:p>
          <a:p>
            <a:r>
              <a:rPr lang="tr-TR" dirty="0" err="1"/>
              <a:t>XLNet</a:t>
            </a:r>
            <a:endParaRPr lang="tr-TR" dirty="0"/>
          </a:p>
          <a:p>
            <a:r>
              <a:rPr lang="tr-TR" dirty="0" err="1"/>
              <a:t>Electra</a:t>
            </a:r>
            <a:endParaRPr lang="tr-TR" dirty="0"/>
          </a:p>
          <a:p>
            <a:r>
              <a:rPr lang="tr-TR" dirty="0" err="1"/>
              <a:t>DistilBERT</a:t>
            </a:r>
            <a:endParaRPr lang="tr-TR" dirty="0"/>
          </a:p>
        </p:txBody>
      </p:sp>
    </p:spTree>
    <p:extLst>
      <p:ext uri="{BB962C8B-B14F-4D97-AF65-F5344CB8AC3E}">
        <p14:creationId xmlns:p14="http://schemas.microsoft.com/office/powerpoint/2010/main" val="1942660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F834A79-FAAC-FBD6-709D-C14E82147F03}"/>
              </a:ext>
            </a:extLst>
          </p:cNvPr>
          <p:cNvSpPr>
            <a:spLocks noGrp="1"/>
          </p:cNvSpPr>
          <p:nvPr>
            <p:ph type="title"/>
          </p:nvPr>
        </p:nvSpPr>
        <p:spPr/>
        <p:txBody>
          <a:bodyPr/>
          <a:lstStyle/>
          <a:p>
            <a:pPr algn="ctr"/>
            <a:r>
              <a:rPr lang="tr-TR" dirty="0" err="1"/>
              <a:t>Adversarial</a:t>
            </a:r>
            <a:r>
              <a:rPr lang="tr-TR" dirty="0"/>
              <a:t> Training</a:t>
            </a:r>
          </a:p>
        </p:txBody>
      </p:sp>
      <p:pic>
        <p:nvPicPr>
          <p:cNvPr id="4" name="Resim 3">
            <a:extLst>
              <a:ext uri="{FF2B5EF4-FFF2-40B4-BE49-F238E27FC236}">
                <a16:creationId xmlns:a16="http://schemas.microsoft.com/office/drawing/2014/main" id="{549C616D-E734-7E30-EE78-E5FE8BFAA5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1460" y="1428750"/>
            <a:ext cx="5529080" cy="5429250"/>
          </a:xfrm>
          <a:prstGeom prst="rect">
            <a:avLst/>
          </a:prstGeom>
        </p:spPr>
      </p:pic>
      <p:pic>
        <p:nvPicPr>
          <p:cNvPr id="5" name="Resim 4">
            <a:extLst>
              <a:ext uri="{FF2B5EF4-FFF2-40B4-BE49-F238E27FC236}">
                <a16:creationId xmlns:a16="http://schemas.microsoft.com/office/drawing/2014/main" id="{8B2D2FED-631D-F83C-DBA7-13F672AFBE0C}"/>
              </a:ext>
            </a:extLst>
          </p:cNvPr>
          <p:cNvPicPr>
            <a:picLocks noChangeAspect="1"/>
          </p:cNvPicPr>
          <p:nvPr/>
        </p:nvPicPr>
        <p:blipFill>
          <a:blip r:embed="rId3"/>
          <a:stretch>
            <a:fillRect/>
          </a:stretch>
        </p:blipFill>
        <p:spPr>
          <a:xfrm>
            <a:off x="3105318" y="2812857"/>
            <a:ext cx="6141785" cy="1232286"/>
          </a:xfrm>
          <a:prstGeom prst="rect">
            <a:avLst/>
          </a:prstGeom>
        </p:spPr>
      </p:pic>
    </p:spTree>
    <p:extLst>
      <p:ext uri="{BB962C8B-B14F-4D97-AF65-F5344CB8AC3E}">
        <p14:creationId xmlns:p14="http://schemas.microsoft.com/office/powerpoint/2010/main" val="1858142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2"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tr-TR"/>
            </a:p>
          </p:txBody>
        </p:sp>
        <p:sp>
          <p:nvSpPr>
            <p:cNvPr id="13"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tr-TR"/>
            </a:p>
          </p:txBody>
        </p:sp>
      </p:grpSp>
      <p:sp useBgFill="1">
        <p:nvSpPr>
          <p:cNvPr id="15" name="Rectangle 14">
            <a:extLst>
              <a:ext uri="{FF2B5EF4-FFF2-40B4-BE49-F238E27FC236}">
                <a16:creationId xmlns:a16="http://schemas.microsoft.com/office/drawing/2014/main" id="{5D213B41-AC9B-4E61-BEED-FF4C168A8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C6F71CE-2819-FF1E-8738-320FFB42B694}"/>
              </a:ext>
            </a:extLst>
          </p:cNvPr>
          <p:cNvSpPr>
            <a:spLocks noGrp="1"/>
          </p:cNvSpPr>
          <p:nvPr>
            <p:ph type="title"/>
          </p:nvPr>
        </p:nvSpPr>
        <p:spPr>
          <a:xfrm>
            <a:off x="659230" y="4484772"/>
            <a:ext cx="10869750" cy="1237298"/>
          </a:xfrm>
        </p:spPr>
        <p:txBody>
          <a:bodyPr vert="horz" lIns="91440" tIns="45720" rIns="91440" bIns="45720" rtlCol="0" anchor="b">
            <a:normAutofit/>
          </a:bodyPr>
          <a:lstStyle/>
          <a:p>
            <a:pPr algn="ctr"/>
            <a:r>
              <a:rPr lang="tr-TR" sz="6000" cap="all" dirty="0" err="1"/>
              <a:t>Results</a:t>
            </a:r>
            <a:r>
              <a:rPr lang="tr-TR" sz="6000" cap="all" dirty="0"/>
              <a:t> </a:t>
            </a:r>
            <a:r>
              <a:rPr lang="tr-TR" sz="6000" cap="all" dirty="0" err="1"/>
              <a:t>for</a:t>
            </a:r>
            <a:r>
              <a:rPr lang="tr-TR" sz="6000" cap="all" dirty="0"/>
              <a:t> </a:t>
            </a:r>
            <a:r>
              <a:rPr lang="tr-TR" sz="6000" cap="all" dirty="0" err="1"/>
              <a:t>Baselınes</a:t>
            </a:r>
            <a:endParaRPr lang="en-US" sz="6000" cap="all" dirty="0"/>
          </a:p>
        </p:txBody>
      </p:sp>
      <p:sp>
        <p:nvSpPr>
          <p:cNvPr id="17" name="Freeform 6">
            <a:extLst>
              <a:ext uri="{FF2B5EF4-FFF2-40B4-BE49-F238E27FC236}">
                <a16:creationId xmlns:a16="http://schemas.microsoft.com/office/drawing/2014/main" id="{D8BB75D5-93A7-4EC9-A2FB-DCBDE6DE3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046527" y="-13329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tr-TR"/>
          </a:p>
        </p:txBody>
      </p:sp>
      <p:sp>
        <p:nvSpPr>
          <p:cNvPr id="19" name="Freeform 6">
            <a:extLst>
              <a:ext uri="{FF2B5EF4-FFF2-40B4-BE49-F238E27FC236}">
                <a16:creationId xmlns:a16="http://schemas.microsoft.com/office/drawing/2014/main" id="{628FBD9F-3B86-4C98-8F77-3833207377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7838485" y="614084"/>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tr-TR"/>
          </a:p>
        </p:txBody>
      </p:sp>
      <p:pic>
        <p:nvPicPr>
          <p:cNvPr id="6" name="Resim 5" descr="metin, ekran görüntüsü, yazı tipi, sayı, numara içeren bir resim&#10;&#10;Açıklama otomatik olarak oluşturuldu">
            <a:extLst>
              <a:ext uri="{FF2B5EF4-FFF2-40B4-BE49-F238E27FC236}">
                <a16:creationId xmlns:a16="http://schemas.microsoft.com/office/drawing/2014/main" id="{9CE8B053-9E55-39B7-BC66-6A5A4FFEDD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2862" y="1451035"/>
            <a:ext cx="9797173" cy="1983926"/>
          </a:xfrm>
          <a:prstGeom prst="rect">
            <a:avLst/>
          </a:prstGeom>
        </p:spPr>
      </p:pic>
    </p:spTree>
    <p:extLst>
      <p:ext uri="{BB962C8B-B14F-4D97-AF65-F5344CB8AC3E}">
        <p14:creationId xmlns:p14="http://schemas.microsoft.com/office/powerpoint/2010/main" val="3313191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tr-TR"/>
            </a:p>
          </p:txBody>
        </p:sp>
        <p:sp>
          <p:nvSpPr>
            <p:cNvPr id="11"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tr-TR"/>
            </a:p>
          </p:txBody>
        </p:sp>
      </p:grpSp>
      <p:sp useBgFill="1">
        <p:nvSpPr>
          <p:cNvPr id="13" name="Rectangle 12">
            <a:extLst>
              <a:ext uri="{FF2B5EF4-FFF2-40B4-BE49-F238E27FC236}">
                <a16:creationId xmlns:a16="http://schemas.microsoft.com/office/drawing/2014/main" id="{5D213B41-AC9B-4E61-BEED-FF4C168A8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BC6F71CE-2819-FF1E-8738-320FFB42B694}"/>
              </a:ext>
            </a:extLst>
          </p:cNvPr>
          <p:cNvSpPr>
            <a:spLocks noGrp="1"/>
          </p:cNvSpPr>
          <p:nvPr>
            <p:ph type="title"/>
          </p:nvPr>
        </p:nvSpPr>
        <p:spPr>
          <a:xfrm>
            <a:off x="659230" y="4484772"/>
            <a:ext cx="10869750" cy="1237298"/>
          </a:xfrm>
        </p:spPr>
        <p:txBody>
          <a:bodyPr vert="horz" lIns="91440" tIns="45720" rIns="91440" bIns="45720" rtlCol="0" anchor="b">
            <a:normAutofit/>
          </a:bodyPr>
          <a:lstStyle/>
          <a:p>
            <a:pPr algn="ctr"/>
            <a:r>
              <a:rPr lang="en-US" sz="5400" cap="all" dirty="0"/>
              <a:t>Results</a:t>
            </a:r>
            <a:r>
              <a:rPr lang="tr-TR" sz="5400" cap="all" dirty="0"/>
              <a:t> </a:t>
            </a:r>
            <a:r>
              <a:rPr lang="tr-TR" sz="5400" cap="all" dirty="0" err="1"/>
              <a:t>for</a:t>
            </a:r>
            <a:r>
              <a:rPr lang="tr-TR" sz="5400" cap="all" dirty="0"/>
              <a:t> </a:t>
            </a:r>
            <a:r>
              <a:rPr lang="tr-TR" sz="5400" cap="all" dirty="0" err="1"/>
              <a:t>advanced</a:t>
            </a:r>
            <a:r>
              <a:rPr lang="tr-TR" sz="5400" cap="all" dirty="0"/>
              <a:t> </a:t>
            </a:r>
            <a:r>
              <a:rPr lang="tr-TR" sz="5400" cap="all" dirty="0" err="1"/>
              <a:t>models</a:t>
            </a:r>
            <a:endParaRPr lang="en-US" sz="5400" cap="all" dirty="0"/>
          </a:p>
        </p:txBody>
      </p:sp>
      <p:sp>
        <p:nvSpPr>
          <p:cNvPr id="15" name="Freeform 6">
            <a:extLst>
              <a:ext uri="{FF2B5EF4-FFF2-40B4-BE49-F238E27FC236}">
                <a16:creationId xmlns:a16="http://schemas.microsoft.com/office/drawing/2014/main" id="{D8BB75D5-93A7-4EC9-A2FB-DCBDE6DE3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046527" y="-13329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tr-TR"/>
          </a:p>
        </p:txBody>
      </p:sp>
      <p:sp>
        <p:nvSpPr>
          <p:cNvPr id="17" name="Freeform 6">
            <a:extLst>
              <a:ext uri="{FF2B5EF4-FFF2-40B4-BE49-F238E27FC236}">
                <a16:creationId xmlns:a16="http://schemas.microsoft.com/office/drawing/2014/main" id="{628FBD9F-3B86-4C98-8F77-3833207377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7838485" y="614084"/>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tr-TR"/>
          </a:p>
        </p:txBody>
      </p:sp>
      <p:pic>
        <p:nvPicPr>
          <p:cNvPr id="4" name="Resim 3" descr="metin, ekran görüntüsü, sayı, numara içeren bir resim">
            <a:extLst>
              <a:ext uri="{FF2B5EF4-FFF2-40B4-BE49-F238E27FC236}">
                <a16:creationId xmlns:a16="http://schemas.microsoft.com/office/drawing/2014/main" id="{6B2E59D3-9D05-197C-FED1-0FD2ABDAAB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9481" y="1150341"/>
            <a:ext cx="6503934" cy="2585314"/>
          </a:xfrm>
          <a:prstGeom prst="rect">
            <a:avLst/>
          </a:prstGeom>
        </p:spPr>
      </p:pic>
    </p:spTree>
    <p:extLst>
      <p:ext uri="{BB962C8B-B14F-4D97-AF65-F5344CB8AC3E}">
        <p14:creationId xmlns:p14="http://schemas.microsoft.com/office/powerpoint/2010/main" val="982986480"/>
      </p:ext>
    </p:extLst>
  </p:cSld>
  <p:clrMapOvr>
    <a:masterClrMapping/>
  </p:clrMapOvr>
</p:sld>
</file>

<file path=ppt/theme/theme1.xml><?xml version="1.0" encoding="utf-8"?>
<a:theme xmlns:a="http://schemas.openxmlformats.org/drawingml/2006/main" name="Kırpma">
  <a:themeElements>
    <a:clrScheme name="Kırpma">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Kırpma">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ırpma">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Kırpma</Template>
  <TotalTime>236</TotalTime>
  <Words>126</Words>
  <Application>Microsoft Office PowerPoint</Application>
  <PresentationFormat>Geniş ekran</PresentationFormat>
  <Paragraphs>33</Paragraphs>
  <Slides>7</Slides>
  <Notes>1</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7</vt:i4>
      </vt:variant>
    </vt:vector>
  </HeadingPairs>
  <TitlesOfParts>
    <vt:vector size="11" baseType="lpstr">
      <vt:lpstr>Calibri</vt:lpstr>
      <vt:lpstr>Franklin Gothic Book</vt:lpstr>
      <vt:lpstr>IBM Plex Mono</vt:lpstr>
      <vt:lpstr>Kırpma</vt:lpstr>
      <vt:lpstr>TurkIsh AI-Generated RevIew DetectIon</vt:lpstr>
      <vt:lpstr>PROBLEM</vt:lpstr>
      <vt:lpstr>Data Generation</vt:lpstr>
      <vt:lpstr> Models</vt:lpstr>
      <vt:lpstr>Adversarial Training</vt:lpstr>
      <vt:lpstr>Results for Baselınes</vt:lpstr>
      <vt:lpstr>Results for advanced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Meriç Aşık</dc:creator>
  <cp:lastModifiedBy>HALİL Erkan</cp:lastModifiedBy>
  <cp:revision>6</cp:revision>
  <dcterms:created xsi:type="dcterms:W3CDTF">2024-07-31T21:32:19Z</dcterms:created>
  <dcterms:modified xsi:type="dcterms:W3CDTF">2024-08-01T19:08:48Z</dcterms:modified>
</cp:coreProperties>
</file>