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9" r:id="rId2"/>
    <p:sldId id="269" r:id="rId3"/>
    <p:sldId id="270" r:id="rId4"/>
    <p:sldId id="271" r:id="rId5"/>
    <p:sldId id="274" r:id="rId6"/>
    <p:sldId id="275" r:id="rId7"/>
    <p:sldId id="273" r:id="rId8"/>
    <p:sldId id="272"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CE187-EC35-422A-B1C0-B29BB52F1164}" type="datetimeFigureOut">
              <a:rPr lang="tr-TR" smtClean="0"/>
              <a:t>4.10.2017</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40E52-2721-4FC0-82EF-ECFC30F401BE}" type="slidenum">
              <a:rPr lang="tr-TR" smtClean="0"/>
              <a:t>‹#›</a:t>
            </a:fld>
            <a:endParaRPr lang="tr-TR"/>
          </a:p>
        </p:txBody>
      </p:sp>
    </p:spTree>
    <p:extLst>
      <p:ext uri="{BB962C8B-B14F-4D97-AF65-F5344CB8AC3E}">
        <p14:creationId xmlns:p14="http://schemas.microsoft.com/office/powerpoint/2010/main" val="128964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C3740E52-2721-4FC0-82EF-ECFC30F401BE}" type="slidenum">
              <a:rPr lang="tr-TR" smtClean="0"/>
              <a:t>2</a:t>
            </a:fld>
            <a:endParaRPr lang="tr-TR"/>
          </a:p>
        </p:txBody>
      </p:sp>
    </p:spTree>
    <p:extLst>
      <p:ext uri="{BB962C8B-B14F-4D97-AF65-F5344CB8AC3E}">
        <p14:creationId xmlns:p14="http://schemas.microsoft.com/office/powerpoint/2010/main" val="284936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D43507AB-070F-40D8-AE8F-03DB73D6B9DD}" type="datetime1">
              <a:rPr lang="tr-TR" smtClean="0"/>
              <a:t>4.10.2017</a:t>
            </a:fld>
            <a:endParaRPr lang="tr-TR"/>
          </a:p>
        </p:txBody>
      </p:sp>
      <p:sp>
        <p:nvSpPr>
          <p:cNvPr id="5" name="Footer Placeholder 4"/>
          <p:cNvSpPr>
            <a:spLocks noGrp="1"/>
          </p:cNvSpPr>
          <p:nvPr>
            <p:ph type="ftr" sz="quarter" idx="11"/>
          </p:nvPr>
        </p:nvSpPr>
        <p:spPr/>
        <p:txBody>
          <a:bodyPr/>
          <a:lstStyle/>
          <a:p>
            <a:r>
              <a:rPr lang="tr-TR" smtClean="0"/>
              <a:t>SİNERJİSOFT BİLİŞİM AŞ.                                                                                                              sinerjisoft.com.tr</a:t>
            </a:r>
            <a:endParaRPr lang="tr-TR"/>
          </a:p>
        </p:txBody>
      </p:sp>
      <p:sp>
        <p:nvSpPr>
          <p:cNvPr id="6" name="Slide Number Placeholder 5"/>
          <p:cNvSpPr>
            <a:spLocks noGrp="1"/>
          </p:cNvSpPr>
          <p:nvPr>
            <p:ph type="sldNum" sz="quarter" idx="12"/>
          </p:nvPr>
        </p:nvSpPr>
        <p:spPr/>
        <p:txBody>
          <a:bodyPr/>
          <a:lstStyle/>
          <a:p>
            <a:fld id="{7AA61D0C-98AA-4F7A-8F22-22FE048E7E5F}" type="slidenum">
              <a:rPr lang="tr-TR" smtClean="0"/>
              <a:t>‹#›</a:t>
            </a:fld>
            <a:endParaRPr lang="tr-TR"/>
          </a:p>
        </p:txBody>
      </p:sp>
    </p:spTree>
    <p:extLst>
      <p:ext uri="{BB962C8B-B14F-4D97-AF65-F5344CB8AC3E}">
        <p14:creationId xmlns:p14="http://schemas.microsoft.com/office/powerpoint/2010/main" val="63180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0343298-F1AA-44E0-A421-00145D120782}" type="datetime1">
              <a:rPr lang="tr-TR" smtClean="0"/>
              <a:t>4.10.2017</a:t>
            </a:fld>
            <a:endParaRPr lang="tr-TR"/>
          </a:p>
        </p:txBody>
      </p:sp>
      <p:sp>
        <p:nvSpPr>
          <p:cNvPr id="5" name="Footer Placeholder 4"/>
          <p:cNvSpPr>
            <a:spLocks noGrp="1"/>
          </p:cNvSpPr>
          <p:nvPr>
            <p:ph type="ftr" sz="quarter" idx="11"/>
          </p:nvPr>
        </p:nvSpPr>
        <p:spPr/>
        <p:txBody>
          <a:bodyPr/>
          <a:lstStyle/>
          <a:p>
            <a:r>
              <a:rPr lang="tr-TR" smtClean="0"/>
              <a:t>SİNERJİSOFT BİLİŞİM AŞ.                                                                                                              sinerjisoft.com.tr</a:t>
            </a:r>
            <a:endParaRPr lang="tr-TR"/>
          </a:p>
        </p:txBody>
      </p:sp>
      <p:sp>
        <p:nvSpPr>
          <p:cNvPr id="6" name="Slide Number Placeholder 5"/>
          <p:cNvSpPr>
            <a:spLocks noGrp="1"/>
          </p:cNvSpPr>
          <p:nvPr>
            <p:ph type="sldNum" sz="quarter" idx="12"/>
          </p:nvPr>
        </p:nvSpPr>
        <p:spPr/>
        <p:txBody>
          <a:bodyPr/>
          <a:lstStyle/>
          <a:p>
            <a:fld id="{7AA61D0C-98AA-4F7A-8F22-22FE048E7E5F}" type="slidenum">
              <a:rPr lang="tr-TR" smtClean="0"/>
              <a:t>‹#›</a:t>
            </a:fld>
            <a:endParaRPr lang="tr-TR"/>
          </a:p>
        </p:txBody>
      </p:sp>
    </p:spTree>
    <p:extLst>
      <p:ext uri="{BB962C8B-B14F-4D97-AF65-F5344CB8AC3E}">
        <p14:creationId xmlns:p14="http://schemas.microsoft.com/office/powerpoint/2010/main" val="97649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D02CC6A-1012-460F-A76A-53617F329CF4}" type="datetime1">
              <a:rPr lang="tr-TR" smtClean="0"/>
              <a:t>4.10.2017</a:t>
            </a:fld>
            <a:endParaRPr lang="tr-TR"/>
          </a:p>
        </p:txBody>
      </p:sp>
      <p:sp>
        <p:nvSpPr>
          <p:cNvPr id="5" name="Footer Placeholder 4"/>
          <p:cNvSpPr>
            <a:spLocks noGrp="1"/>
          </p:cNvSpPr>
          <p:nvPr>
            <p:ph type="ftr" sz="quarter" idx="11"/>
          </p:nvPr>
        </p:nvSpPr>
        <p:spPr/>
        <p:txBody>
          <a:bodyPr/>
          <a:lstStyle/>
          <a:p>
            <a:r>
              <a:rPr lang="tr-TR" smtClean="0"/>
              <a:t>SİNERJİSOFT BİLİŞİM AŞ.                                                                                                              sinerjisoft.com.tr</a:t>
            </a:r>
            <a:endParaRPr lang="tr-TR"/>
          </a:p>
        </p:txBody>
      </p:sp>
      <p:sp>
        <p:nvSpPr>
          <p:cNvPr id="6" name="Slide Number Placeholder 5"/>
          <p:cNvSpPr>
            <a:spLocks noGrp="1"/>
          </p:cNvSpPr>
          <p:nvPr>
            <p:ph type="sldNum" sz="quarter" idx="12"/>
          </p:nvPr>
        </p:nvSpPr>
        <p:spPr/>
        <p:txBody>
          <a:bodyPr/>
          <a:lstStyle/>
          <a:p>
            <a:fld id="{7AA61D0C-98AA-4F7A-8F22-22FE048E7E5F}" type="slidenum">
              <a:rPr lang="tr-TR" smtClean="0"/>
              <a:t>‹#›</a:t>
            </a:fld>
            <a:endParaRPr lang="tr-TR"/>
          </a:p>
        </p:txBody>
      </p:sp>
    </p:spTree>
    <p:extLst>
      <p:ext uri="{BB962C8B-B14F-4D97-AF65-F5344CB8AC3E}">
        <p14:creationId xmlns:p14="http://schemas.microsoft.com/office/powerpoint/2010/main" val="320146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6C3C9F64-8791-4E98-8F59-B2922F025E05}" type="datetime1">
              <a:rPr lang="tr-TR" smtClean="0"/>
              <a:t>4.10.2017</a:t>
            </a:fld>
            <a:endParaRPr lang="tr-TR"/>
          </a:p>
        </p:txBody>
      </p:sp>
      <p:sp>
        <p:nvSpPr>
          <p:cNvPr id="5" name="Footer Placeholder 4"/>
          <p:cNvSpPr>
            <a:spLocks noGrp="1"/>
          </p:cNvSpPr>
          <p:nvPr>
            <p:ph type="ftr" sz="quarter" idx="11"/>
          </p:nvPr>
        </p:nvSpPr>
        <p:spPr/>
        <p:txBody>
          <a:bodyPr/>
          <a:lstStyle/>
          <a:p>
            <a:r>
              <a:rPr lang="tr-TR" smtClean="0"/>
              <a:t>SİNERJİSOFT BİLİŞİM AŞ.                                                                                                              sinerjisoft.com.tr</a:t>
            </a:r>
            <a:endParaRPr lang="tr-TR"/>
          </a:p>
        </p:txBody>
      </p:sp>
      <p:sp>
        <p:nvSpPr>
          <p:cNvPr id="6" name="Slide Number Placeholder 5"/>
          <p:cNvSpPr>
            <a:spLocks noGrp="1"/>
          </p:cNvSpPr>
          <p:nvPr>
            <p:ph type="sldNum" sz="quarter" idx="12"/>
          </p:nvPr>
        </p:nvSpPr>
        <p:spPr/>
        <p:txBody>
          <a:bodyPr/>
          <a:lstStyle/>
          <a:p>
            <a:fld id="{7AA61D0C-98AA-4F7A-8F22-22FE048E7E5F}" type="slidenum">
              <a:rPr lang="tr-TR" smtClean="0"/>
              <a:t>‹#›</a:t>
            </a:fld>
            <a:endParaRPr lang="tr-TR"/>
          </a:p>
        </p:txBody>
      </p:sp>
    </p:spTree>
    <p:extLst>
      <p:ext uri="{BB962C8B-B14F-4D97-AF65-F5344CB8AC3E}">
        <p14:creationId xmlns:p14="http://schemas.microsoft.com/office/powerpoint/2010/main" val="232660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7ABDC-1078-4226-A22F-4DD7DAC0870A}" type="datetime1">
              <a:rPr lang="tr-TR" smtClean="0"/>
              <a:t>4.10.2017</a:t>
            </a:fld>
            <a:endParaRPr lang="tr-TR"/>
          </a:p>
        </p:txBody>
      </p:sp>
      <p:sp>
        <p:nvSpPr>
          <p:cNvPr id="5" name="Footer Placeholder 4"/>
          <p:cNvSpPr>
            <a:spLocks noGrp="1"/>
          </p:cNvSpPr>
          <p:nvPr>
            <p:ph type="ftr" sz="quarter" idx="11"/>
          </p:nvPr>
        </p:nvSpPr>
        <p:spPr/>
        <p:txBody>
          <a:bodyPr/>
          <a:lstStyle/>
          <a:p>
            <a:r>
              <a:rPr lang="tr-TR" smtClean="0"/>
              <a:t>SİNERJİSOFT BİLİŞİM AŞ.                                                                                                              sinerjisoft.com.tr</a:t>
            </a:r>
            <a:endParaRPr lang="tr-TR"/>
          </a:p>
        </p:txBody>
      </p:sp>
      <p:sp>
        <p:nvSpPr>
          <p:cNvPr id="6" name="Slide Number Placeholder 5"/>
          <p:cNvSpPr>
            <a:spLocks noGrp="1"/>
          </p:cNvSpPr>
          <p:nvPr>
            <p:ph type="sldNum" sz="quarter" idx="12"/>
          </p:nvPr>
        </p:nvSpPr>
        <p:spPr/>
        <p:txBody>
          <a:bodyPr/>
          <a:lstStyle/>
          <a:p>
            <a:fld id="{7AA61D0C-98AA-4F7A-8F22-22FE048E7E5F}" type="slidenum">
              <a:rPr lang="tr-TR" smtClean="0"/>
              <a:t>‹#›</a:t>
            </a:fld>
            <a:endParaRPr lang="tr-TR"/>
          </a:p>
        </p:txBody>
      </p:sp>
    </p:spTree>
    <p:extLst>
      <p:ext uri="{BB962C8B-B14F-4D97-AF65-F5344CB8AC3E}">
        <p14:creationId xmlns:p14="http://schemas.microsoft.com/office/powerpoint/2010/main" val="402432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CF0C5FFF-EF48-471A-B418-714517168B21}" type="datetime1">
              <a:rPr lang="tr-TR" smtClean="0"/>
              <a:t>4.10.2017</a:t>
            </a:fld>
            <a:endParaRPr lang="tr-TR"/>
          </a:p>
        </p:txBody>
      </p:sp>
      <p:sp>
        <p:nvSpPr>
          <p:cNvPr id="6" name="Footer Placeholder 5"/>
          <p:cNvSpPr>
            <a:spLocks noGrp="1"/>
          </p:cNvSpPr>
          <p:nvPr>
            <p:ph type="ftr" sz="quarter" idx="11"/>
          </p:nvPr>
        </p:nvSpPr>
        <p:spPr/>
        <p:txBody>
          <a:bodyPr/>
          <a:lstStyle/>
          <a:p>
            <a:r>
              <a:rPr lang="tr-TR" smtClean="0"/>
              <a:t>SİNERJİSOFT BİLİŞİM AŞ.                                                                                                              sinerjisoft.com.tr</a:t>
            </a:r>
            <a:endParaRPr lang="tr-TR"/>
          </a:p>
        </p:txBody>
      </p:sp>
      <p:sp>
        <p:nvSpPr>
          <p:cNvPr id="7" name="Slide Number Placeholder 6"/>
          <p:cNvSpPr>
            <a:spLocks noGrp="1"/>
          </p:cNvSpPr>
          <p:nvPr>
            <p:ph type="sldNum" sz="quarter" idx="12"/>
          </p:nvPr>
        </p:nvSpPr>
        <p:spPr/>
        <p:txBody>
          <a:bodyPr/>
          <a:lstStyle/>
          <a:p>
            <a:fld id="{7AA61D0C-98AA-4F7A-8F22-22FE048E7E5F}" type="slidenum">
              <a:rPr lang="tr-TR" smtClean="0"/>
              <a:t>‹#›</a:t>
            </a:fld>
            <a:endParaRPr lang="tr-TR"/>
          </a:p>
        </p:txBody>
      </p:sp>
    </p:spTree>
    <p:extLst>
      <p:ext uri="{BB962C8B-B14F-4D97-AF65-F5344CB8AC3E}">
        <p14:creationId xmlns:p14="http://schemas.microsoft.com/office/powerpoint/2010/main" val="275508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BE7A91C8-779A-427F-A1CD-220950D52FE6}" type="datetime1">
              <a:rPr lang="tr-TR" smtClean="0"/>
              <a:t>4.10.2017</a:t>
            </a:fld>
            <a:endParaRPr lang="tr-TR"/>
          </a:p>
        </p:txBody>
      </p:sp>
      <p:sp>
        <p:nvSpPr>
          <p:cNvPr id="8" name="Footer Placeholder 7"/>
          <p:cNvSpPr>
            <a:spLocks noGrp="1"/>
          </p:cNvSpPr>
          <p:nvPr>
            <p:ph type="ftr" sz="quarter" idx="11"/>
          </p:nvPr>
        </p:nvSpPr>
        <p:spPr/>
        <p:txBody>
          <a:bodyPr/>
          <a:lstStyle/>
          <a:p>
            <a:r>
              <a:rPr lang="tr-TR" smtClean="0"/>
              <a:t>SİNERJİSOFT BİLİŞİM AŞ.                                                                                                              sinerjisoft.com.tr</a:t>
            </a:r>
            <a:endParaRPr lang="tr-TR"/>
          </a:p>
        </p:txBody>
      </p:sp>
      <p:sp>
        <p:nvSpPr>
          <p:cNvPr id="9" name="Slide Number Placeholder 8"/>
          <p:cNvSpPr>
            <a:spLocks noGrp="1"/>
          </p:cNvSpPr>
          <p:nvPr>
            <p:ph type="sldNum" sz="quarter" idx="12"/>
          </p:nvPr>
        </p:nvSpPr>
        <p:spPr/>
        <p:txBody>
          <a:bodyPr/>
          <a:lstStyle/>
          <a:p>
            <a:fld id="{7AA61D0C-98AA-4F7A-8F22-22FE048E7E5F}" type="slidenum">
              <a:rPr lang="tr-TR" smtClean="0"/>
              <a:t>‹#›</a:t>
            </a:fld>
            <a:endParaRPr lang="tr-TR"/>
          </a:p>
        </p:txBody>
      </p:sp>
    </p:spTree>
    <p:extLst>
      <p:ext uri="{BB962C8B-B14F-4D97-AF65-F5344CB8AC3E}">
        <p14:creationId xmlns:p14="http://schemas.microsoft.com/office/powerpoint/2010/main" val="398544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95EA87B3-1E9B-4A33-B4E5-3F018AD3AB6B}" type="datetime1">
              <a:rPr lang="tr-TR" smtClean="0"/>
              <a:t>4.10.2017</a:t>
            </a:fld>
            <a:endParaRPr lang="tr-TR"/>
          </a:p>
        </p:txBody>
      </p:sp>
      <p:sp>
        <p:nvSpPr>
          <p:cNvPr id="4" name="Footer Placeholder 3"/>
          <p:cNvSpPr>
            <a:spLocks noGrp="1"/>
          </p:cNvSpPr>
          <p:nvPr>
            <p:ph type="ftr" sz="quarter" idx="11"/>
          </p:nvPr>
        </p:nvSpPr>
        <p:spPr/>
        <p:txBody>
          <a:bodyPr/>
          <a:lstStyle/>
          <a:p>
            <a:r>
              <a:rPr lang="tr-TR" smtClean="0"/>
              <a:t>SİNERJİSOFT BİLİŞİM AŞ.                                                                                                              sinerjisoft.com.tr</a:t>
            </a:r>
            <a:endParaRPr lang="tr-TR"/>
          </a:p>
        </p:txBody>
      </p:sp>
      <p:sp>
        <p:nvSpPr>
          <p:cNvPr id="5" name="Slide Number Placeholder 4"/>
          <p:cNvSpPr>
            <a:spLocks noGrp="1"/>
          </p:cNvSpPr>
          <p:nvPr>
            <p:ph type="sldNum" sz="quarter" idx="12"/>
          </p:nvPr>
        </p:nvSpPr>
        <p:spPr/>
        <p:txBody>
          <a:bodyPr/>
          <a:lstStyle/>
          <a:p>
            <a:fld id="{7AA61D0C-98AA-4F7A-8F22-22FE048E7E5F}" type="slidenum">
              <a:rPr lang="tr-TR" smtClean="0"/>
              <a:t>‹#›</a:t>
            </a:fld>
            <a:endParaRPr lang="tr-TR"/>
          </a:p>
        </p:txBody>
      </p:sp>
    </p:spTree>
    <p:extLst>
      <p:ext uri="{BB962C8B-B14F-4D97-AF65-F5344CB8AC3E}">
        <p14:creationId xmlns:p14="http://schemas.microsoft.com/office/powerpoint/2010/main" val="160378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7BFB9-B433-49EF-9C5D-3C65E9D05CE8}" type="datetime1">
              <a:rPr lang="tr-TR" smtClean="0"/>
              <a:t>4.10.2017</a:t>
            </a:fld>
            <a:endParaRPr lang="tr-TR"/>
          </a:p>
        </p:txBody>
      </p:sp>
      <p:sp>
        <p:nvSpPr>
          <p:cNvPr id="3" name="Footer Placeholder 2"/>
          <p:cNvSpPr>
            <a:spLocks noGrp="1"/>
          </p:cNvSpPr>
          <p:nvPr>
            <p:ph type="ftr" sz="quarter" idx="11"/>
          </p:nvPr>
        </p:nvSpPr>
        <p:spPr/>
        <p:txBody>
          <a:bodyPr/>
          <a:lstStyle/>
          <a:p>
            <a:r>
              <a:rPr lang="tr-TR" smtClean="0"/>
              <a:t>SİNERJİSOFT BİLİŞİM AŞ.                                                                                                              sinerjisoft.com.tr</a:t>
            </a:r>
            <a:endParaRPr lang="tr-TR"/>
          </a:p>
        </p:txBody>
      </p:sp>
      <p:sp>
        <p:nvSpPr>
          <p:cNvPr id="4" name="Slide Number Placeholder 3"/>
          <p:cNvSpPr>
            <a:spLocks noGrp="1"/>
          </p:cNvSpPr>
          <p:nvPr>
            <p:ph type="sldNum" sz="quarter" idx="12"/>
          </p:nvPr>
        </p:nvSpPr>
        <p:spPr/>
        <p:txBody>
          <a:bodyPr/>
          <a:lstStyle/>
          <a:p>
            <a:fld id="{7AA61D0C-98AA-4F7A-8F22-22FE048E7E5F}" type="slidenum">
              <a:rPr lang="tr-TR" smtClean="0"/>
              <a:t>‹#›</a:t>
            </a:fld>
            <a:endParaRPr lang="tr-TR"/>
          </a:p>
        </p:txBody>
      </p:sp>
    </p:spTree>
    <p:extLst>
      <p:ext uri="{BB962C8B-B14F-4D97-AF65-F5344CB8AC3E}">
        <p14:creationId xmlns:p14="http://schemas.microsoft.com/office/powerpoint/2010/main" val="2177167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86E77-64BB-4690-829D-C8FFB4D101A6}" type="datetime1">
              <a:rPr lang="tr-TR" smtClean="0"/>
              <a:t>4.10.2017</a:t>
            </a:fld>
            <a:endParaRPr lang="tr-TR"/>
          </a:p>
        </p:txBody>
      </p:sp>
      <p:sp>
        <p:nvSpPr>
          <p:cNvPr id="6" name="Footer Placeholder 5"/>
          <p:cNvSpPr>
            <a:spLocks noGrp="1"/>
          </p:cNvSpPr>
          <p:nvPr>
            <p:ph type="ftr" sz="quarter" idx="11"/>
          </p:nvPr>
        </p:nvSpPr>
        <p:spPr/>
        <p:txBody>
          <a:bodyPr/>
          <a:lstStyle/>
          <a:p>
            <a:r>
              <a:rPr lang="tr-TR" smtClean="0"/>
              <a:t>SİNERJİSOFT BİLİŞİM AŞ.                                                                                                              sinerjisoft.com.tr</a:t>
            </a:r>
            <a:endParaRPr lang="tr-TR"/>
          </a:p>
        </p:txBody>
      </p:sp>
      <p:sp>
        <p:nvSpPr>
          <p:cNvPr id="7" name="Slide Number Placeholder 6"/>
          <p:cNvSpPr>
            <a:spLocks noGrp="1"/>
          </p:cNvSpPr>
          <p:nvPr>
            <p:ph type="sldNum" sz="quarter" idx="12"/>
          </p:nvPr>
        </p:nvSpPr>
        <p:spPr/>
        <p:txBody>
          <a:bodyPr/>
          <a:lstStyle/>
          <a:p>
            <a:fld id="{7AA61D0C-98AA-4F7A-8F22-22FE048E7E5F}" type="slidenum">
              <a:rPr lang="tr-TR" smtClean="0"/>
              <a:t>‹#›</a:t>
            </a:fld>
            <a:endParaRPr lang="tr-TR"/>
          </a:p>
        </p:txBody>
      </p:sp>
    </p:spTree>
    <p:extLst>
      <p:ext uri="{BB962C8B-B14F-4D97-AF65-F5344CB8AC3E}">
        <p14:creationId xmlns:p14="http://schemas.microsoft.com/office/powerpoint/2010/main" val="175645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E74C89-03E5-4F38-A704-045585405246}" type="datetime1">
              <a:rPr lang="tr-TR" smtClean="0"/>
              <a:t>4.10.2017</a:t>
            </a:fld>
            <a:endParaRPr lang="tr-TR"/>
          </a:p>
        </p:txBody>
      </p:sp>
      <p:sp>
        <p:nvSpPr>
          <p:cNvPr id="6" name="Footer Placeholder 5"/>
          <p:cNvSpPr>
            <a:spLocks noGrp="1"/>
          </p:cNvSpPr>
          <p:nvPr>
            <p:ph type="ftr" sz="quarter" idx="11"/>
          </p:nvPr>
        </p:nvSpPr>
        <p:spPr/>
        <p:txBody>
          <a:bodyPr/>
          <a:lstStyle/>
          <a:p>
            <a:r>
              <a:rPr lang="tr-TR" smtClean="0"/>
              <a:t>SİNERJİSOFT BİLİŞİM AŞ.                                                                                                              sinerjisoft.com.tr</a:t>
            </a:r>
            <a:endParaRPr lang="tr-TR"/>
          </a:p>
        </p:txBody>
      </p:sp>
      <p:sp>
        <p:nvSpPr>
          <p:cNvPr id="7" name="Slide Number Placeholder 6"/>
          <p:cNvSpPr>
            <a:spLocks noGrp="1"/>
          </p:cNvSpPr>
          <p:nvPr>
            <p:ph type="sldNum" sz="quarter" idx="12"/>
          </p:nvPr>
        </p:nvSpPr>
        <p:spPr/>
        <p:txBody>
          <a:bodyPr/>
          <a:lstStyle/>
          <a:p>
            <a:fld id="{7AA61D0C-98AA-4F7A-8F22-22FE048E7E5F}" type="slidenum">
              <a:rPr lang="tr-TR" smtClean="0"/>
              <a:t>‹#›</a:t>
            </a:fld>
            <a:endParaRPr lang="tr-TR"/>
          </a:p>
        </p:txBody>
      </p:sp>
    </p:spTree>
    <p:extLst>
      <p:ext uri="{BB962C8B-B14F-4D97-AF65-F5344CB8AC3E}">
        <p14:creationId xmlns:p14="http://schemas.microsoft.com/office/powerpoint/2010/main" val="1564242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FFE75-D0C8-42D5-A601-4E5DEFF63F41}" type="datetime1">
              <a:rPr lang="tr-TR" smtClean="0"/>
              <a:t>4.10.2017</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SİNERJİSOFT BİLİŞİM AŞ.                                                                                                              sinerjisoft.com.tr</a:t>
            </a:r>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61D0C-98AA-4F7A-8F22-22FE048E7E5F}" type="slidenum">
              <a:rPr lang="tr-TR" smtClean="0"/>
              <a:t>‹#›</a:t>
            </a:fld>
            <a:endParaRPr lang="tr-TR"/>
          </a:p>
        </p:txBody>
      </p:sp>
    </p:spTree>
    <p:extLst>
      <p:ext uri="{BB962C8B-B14F-4D97-AF65-F5344CB8AC3E}">
        <p14:creationId xmlns:p14="http://schemas.microsoft.com/office/powerpoint/2010/main" val="880122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b="1" dirty="0" smtClean="0">
                <a:solidFill>
                  <a:schemeClr val="accent2">
                    <a:lumMod val="75000"/>
                  </a:schemeClr>
                </a:solidFill>
              </a:rPr>
              <a:t>SİNERJİSOFT</a:t>
            </a:r>
            <a:endParaRPr lang="tr-TR" b="1" dirty="0">
              <a:solidFill>
                <a:schemeClr val="accent2">
                  <a:lumMod val="75000"/>
                </a:schemeClr>
              </a:solidFill>
            </a:endParaRPr>
          </a:p>
        </p:txBody>
      </p:sp>
      <p:sp>
        <p:nvSpPr>
          <p:cNvPr id="3" name="Subtitle 2"/>
          <p:cNvSpPr>
            <a:spLocks noGrp="1"/>
          </p:cNvSpPr>
          <p:nvPr>
            <p:ph type="subTitle" idx="1"/>
          </p:nvPr>
        </p:nvSpPr>
        <p:spPr/>
        <p:txBody>
          <a:bodyPr/>
          <a:lstStyle/>
          <a:p>
            <a:r>
              <a:rPr lang="tr-TR" b="1" dirty="0" smtClean="0">
                <a:solidFill>
                  <a:schemeClr val="accent2">
                    <a:lumMod val="75000"/>
                  </a:schemeClr>
                </a:solidFill>
              </a:rPr>
              <a:t>Ulusal Meracılık Bilgi Sistemi</a:t>
            </a:r>
            <a:endParaRPr lang="tr-TR" b="1" dirty="0">
              <a:solidFill>
                <a:schemeClr val="accent2">
                  <a:lumMod val="75000"/>
                </a:schemeClr>
              </a:solidFill>
            </a:endParaRPr>
          </a:p>
        </p:txBody>
      </p:sp>
    </p:spTree>
    <p:extLst>
      <p:ext uri="{BB962C8B-B14F-4D97-AF65-F5344CB8AC3E}">
        <p14:creationId xmlns:p14="http://schemas.microsoft.com/office/powerpoint/2010/main" val="68146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7" y="140839"/>
            <a:ext cx="1473679" cy="704550"/>
          </a:xfrm>
        </p:spPr>
        <p:txBody>
          <a:bodyPr>
            <a:normAutofit/>
          </a:bodyPr>
          <a:lstStyle/>
          <a:p>
            <a:r>
              <a:rPr lang="tr-TR" sz="3600" b="1" dirty="0" smtClean="0"/>
              <a:t>İÇERİK</a:t>
            </a:r>
            <a:endParaRPr lang="tr-TR" b="1" dirty="0"/>
          </a:p>
        </p:txBody>
      </p:sp>
      <p:sp>
        <p:nvSpPr>
          <p:cNvPr id="4" name="Footer Placeholder 3"/>
          <p:cNvSpPr>
            <a:spLocks noGrp="1"/>
          </p:cNvSpPr>
          <p:nvPr>
            <p:ph type="ftr" sz="quarter" idx="11"/>
          </p:nvPr>
        </p:nvSpPr>
        <p:spPr/>
        <p:txBody>
          <a:bodyPr/>
          <a:lstStyle/>
          <a:p>
            <a:r>
              <a:rPr lang="tr-TR" smtClean="0"/>
              <a:t>SİNERJİSOFT BİLİŞİM AŞ.                                                                                                              sinerjisoft.com.tr</a:t>
            </a:r>
            <a:endParaRPr lang="tr-TR"/>
          </a:p>
        </p:txBody>
      </p:sp>
      <p:sp>
        <p:nvSpPr>
          <p:cNvPr id="13" name="TextBox 12"/>
          <p:cNvSpPr txBox="1"/>
          <p:nvPr/>
        </p:nvSpPr>
        <p:spPr>
          <a:xfrm>
            <a:off x="2273735" y="2389516"/>
            <a:ext cx="4939301" cy="1938992"/>
          </a:xfrm>
          <a:prstGeom prst="rect">
            <a:avLst/>
          </a:prstGeom>
          <a:noFill/>
        </p:spPr>
        <p:txBody>
          <a:bodyPr wrap="none" rtlCol="0">
            <a:spAutoFit/>
          </a:bodyPr>
          <a:lstStyle/>
          <a:p>
            <a:pPr marL="285750" indent="-285750">
              <a:buFont typeface="Arial" panose="020B0604020202020204" pitchFamily="34" charset="0"/>
              <a:buChar char="•"/>
            </a:pPr>
            <a:r>
              <a:rPr lang="tr-TR" sz="2400" b="1" dirty="0" smtClean="0"/>
              <a:t>Projenin Konusu</a:t>
            </a:r>
          </a:p>
          <a:p>
            <a:pPr marL="285750" indent="-285750">
              <a:buFont typeface="Arial" panose="020B0604020202020204" pitchFamily="34" charset="0"/>
              <a:buChar char="•"/>
            </a:pPr>
            <a:r>
              <a:rPr lang="tr-TR" sz="2400" b="1" dirty="0" smtClean="0"/>
              <a:t>Projenin Kapsamı</a:t>
            </a:r>
          </a:p>
          <a:p>
            <a:pPr marL="285750" indent="-285750">
              <a:buFont typeface="Arial" panose="020B0604020202020204" pitchFamily="34" charset="0"/>
              <a:buChar char="•"/>
            </a:pPr>
            <a:r>
              <a:rPr lang="tr-TR" sz="2400" b="1" dirty="0" smtClean="0"/>
              <a:t>Ulusal Mera Veritabanı </a:t>
            </a:r>
            <a:r>
              <a:rPr lang="tr-TR" sz="2400" b="1" dirty="0" smtClean="0"/>
              <a:t>Modelleme</a:t>
            </a:r>
            <a:endParaRPr lang="tr-TR" sz="2400" b="1" dirty="0" smtClean="0"/>
          </a:p>
          <a:p>
            <a:pPr marL="285750" indent="-285750">
              <a:buFont typeface="Arial" panose="020B0604020202020204" pitchFamily="34" charset="0"/>
              <a:buChar char="•"/>
            </a:pPr>
            <a:r>
              <a:rPr lang="tr-TR" sz="2400" b="1" dirty="0" smtClean="0"/>
              <a:t>Haritalama Modülü</a:t>
            </a:r>
          </a:p>
          <a:p>
            <a:pPr marL="285750" indent="-285750">
              <a:buFont typeface="Arial" panose="020B0604020202020204" pitchFamily="34" charset="0"/>
              <a:buChar char="•"/>
            </a:pPr>
            <a:r>
              <a:rPr lang="tr-TR" sz="2400" b="1" dirty="0" smtClean="0"/>
              <a:t>Sorular</a:t>
            </a:r>
          </a:p>
        </p:txBody>
      </p:sp>
    </p:spTree>
    <p:extLst>
      <p:ext uri="{BB962C8B-B14F-4D97-AF65-F5344CB8AC3E}">
        <p14:creationId xmlns:p14="http://schemas.microsoft.com/office/powerpoint/2010/main" val="729096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276865"/>
            <a:ext cx="6633518" cy="4900098"/>
          </a:xfrm>
        </p:spPr>
        <p:txBody>
          <a:bodyPr>
            <a:normAutofit fontScale="85000" lnSpcReduction="20000"/>
          </a:bodyPr>
          <a:lstStyle/>
          <a:p>
            <a:r>
              <a:rPr lang="tr-TR" sz="1600" dirty="0" smtClean="0"/>
              <a:t>Ulusal meralarımızın </a:t>
            </a:r>
            <a:r>
              <a:rPr lang="tr-TR" sz="1600" dirty="0"/>
              <a:t>vakit geçirilmeden ıslah edilerek yeniden bol ve kaliteli yem üretir duruma getirilmeleri gerekmektedir. Bunu yapabilmek de mevcut durumun sağlıklı bir şekilde ortaya konulması gerekmektedir.</a:t>
            </a:r>
          </a:p>
          <a:p>
            <a:r>
              <a:rPr lang="tr-TR" sz="1600" dirty="0"/>
              <a:t>Meraların bu önemli görevlerini sağlıklı bir şekilde yerine getirebilmesi için alınması gereken tedbirlere karar vermede bitki kompozisyonunun, bitkilerin toprağı kaplama oranlarının, durum ve sağlığı ile yem miktarının ve veriminin bilinmesi elzemdir. Böylelikle bu değerli doğal kaynaklarımızın en iyi şekilde yönetimini sağlanacak ve onlardan yüksek ve sürdürülebilir faydayı elde etmek mümkün olacaktır. </a:t>
            </a:r>
          </a:p>
          <a:p>
            <a:r>
              <a:rPr lang="tr-TR" sz="1600" dirty="0"/>
              <a:t>Bu çalışmaların geleneksel yöntemlerle yani arazi çalışmaları ile geniş alanlarını kaplayan meralarda gerçekleştirilmesi hem zaman hem de ekonomik açıdan oldukça külfetli olmasının yanı sıra bitki örtüleri kısa mesafelerde büyük değişiklikler sergilediği için yüzey dağılımından kaynaklanan heterojenitenin sebep olacağı hatalardan kurtulmak da mümkün olmamaktadır. Oysa bu hataları en aza indirebilecek veri tabanının oluşturulması alınacak önlemlerde isabetli karar vermede etkili olacaktır. Bu durumda uzaktan algılama yöntemleri alternatif bir seçenek olarak karşımıza çıkmaktadır. Uzaktan algılama yöntemleri ile daha hızlı ve düşük maliyetli çalışmalar gerçekleştirilerek meraların bitkisel özelliklerinin ve dağılım alanlarının belirlenmesi ve izlenmesi, gelişen teknoloji ile mümkün hale gelmiştir. </a:t>
            </a:r>
            <a:endParaRPr lang="tr-TR" sz="1600" dirty="0" smtClean="0"/>
          </a:p>
          <a:p>
            <a:r>
              <a:rPr lang="tr-TR" sz="1600" dirty="0"/>
              <a:t>2007-2011 Yıllarında yapılan Ulusal Mera Kullanım ve Yönetim Projesinde Uydu Görüntüleri yer verileriyle çakıştırılarak, bölgeler, bazında meraların durum sınıflandırması ve haritalanması tamamlanmıştır. Bu çalışmada, Ulusal Mera Kullanım ve Yönetim Projesinden farklı olarak uygulama alanı olarak belirlenen meraların yakın mesafe görüntüleme ile elde edilen görüntüleri üzerinden bölgesel bazda mera verimliliğinin belirlenmesi, biyokütle tahminlerinin yapılması ve meraların sağlık durumlarının izlenmesi, meraların botanik kompozisyonun belirlenmesi ile bitkilerin tam olarak tasnif edilmesi; azalıcı bitkileri ile istilacı bitkilerin ayrımı ve bitki toprak ilişkilendirme çalışmaları yapılacaktır</a:t>
            </a:r>
          </a:p>
        </p:txBody>
      </p:sp>
      <p:sp>
        <p:nvSpPr>
          <p:cNvPr id="4" name="Footer Placeholder 3"/>
          <p:cNvSpPr>
            <a:spLocks noGrp="1"/>
          </p:cNvSpPr>
          <p:nvPr>
            <p:ph type="ftr" sz="quarter" idx="11"/>
          </p:nvPr>
        </p:nvSpPr>
        <p:spPr/>
        <p:txBody>
          <a:bodyPr/>
          <a:lstStyle/>
          <a:p>
            <a:r>
              <a:rPr lang="tr-TR" smtClean="0"/>
              <a:t>SİNERJİSOFT BİLİŞİM AŞ.                                                                                                              sinerjisoft.com.tr</a:t>
            </a:r>
            <a:endParaRPr lang="tr-TR"/>
          </a:p>
        </p:txBody>
      </p:sp>
      <p:sp>
        <p:nvSpPr>
          <p:cNvPr id="5" name="Title 1"/>
          <p:cNvSpPr>
            <a:spLocks noGrp="1"/>
          </p:cNvSpPr>
          <p:nvPr>
            <p:ph type="title"/>
          </p:nvPr>
        </p:nvSpPr>
        <p:spPr>
          <a:xfrm>
            <a:off x="148087" y="140839"/>
            <a:ext cx="6149196" cy="704550"/>
          </a:xfrm>
        </p:spPr>
        <p:txBody>
          <a:bodyPr>
            <a:normAutofit/>
          </a:bodyPr>
          <a:lstStyle/>
          <a:p>
            <a:pPr marL="285750" indent="-285750">
              <a:buFont typeface="Arial" panose="020B0604020202020204" pitchFamily="34" charset="0"/>
              <a:buChar char="•"/>
            </a:pPr>
            <a:r>
              <a:rPr lang="tr-TR" sz="3600" b="1" dirty="0" smtClean="0"/>
              <a:t>Projenin Konusu</a:t>
            </a:r>
            <a:endParaRPr lang="tr-TR" sz="3600" b="1" dirty="0"/>
          </a:p>
        </p:txBody>
      </p:sp>
    </p:spTree>
    <p:extLst>
      <p:ext uri="{BB962C8B-B14F-4D97-AF65-F5344CB8AC3E}">
        <p14:creationId xmlns:p14="http://schemas.microsoft.com/office/powerpoint/2010/main" val="154226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148087" y="140839"/>
            <a:ext cx="6149196" cy="704550"/>
          </a:xfrm>
        </p:spPr>
        <p:txBody>
          <a:bodyPr>
            <a:normAutofit/>
          </a:bodyPr>
          <a:lstStyle/>
          <a:p>
            <a:r>
              <a:rPr lang="tr-TR" sz="3600" b="1" dirty="0" smtClean="0"/>
              <a:t>Projenin Kapsamı</a:t>
            </a:r>
            <a:endParaRPr lang="tr-TR" b="1" dirty="0"/>
          </a:p>
        </p:txBody>
      </p:sp>
      <p:sp>
        <p:nvSpPr>
          <p:cNvPr id="6" name="Content Placeholder 5"/>
          <p:cNvSpPr>
            <a:spLocks noGrp="1"/>
          </p:cNvSpPr>
          <p:nvPr>
            <p:ph sz="half" idx="1"/>
          </p:nvPr>
        </p:nvSpPr>
        <p:spPr>
          <a:xfrm>
            <a:off x="838200" y="1825625"/>
            <a:ext cx="4747054" cy="4344516"/>
          </a:xfrm>
        </p:spPr>
        <p:txBody>
          <a:bodyPr>
            <a:normAutofit fontScale="92500" lnSpcReduction="10000"/>
          </a:bodyPr>
          <a:lstStyle/>
          <a:p>
            <a:pPr>
              <a:lnSpc>
                <a:spcPct val="100000"/>
              </a:lnSpc>
            </a:pPr>
            <a:r>
              <a:rPr lang="tr-TR" sz="1500" dirty="0"/>
              <a:t>Bu projenin altyapısı ile hazırlanacak yeni projelerde alan bazlı ülkesel tarım altyapısının oluşturulmasında önemli katkıların olacaktır. Bu sayede tarımda planlı, kaliteli ve verimli yetiştiriciliğin en uygun alanlarda yapılması sağlanabilecektir. Buna ilave olarak Avrupa Birliğine uyum süreci içerisinde ülke genelinde ürünlerin çeşit bazında uygun alanlarının belirlenmesinde ön hazırlık çalışmaları yerine getirilmiş olacaktır. </a:t>
            </a:r>
          </a:p>
          <a:p>
            <a:pPr>
              <a:lnSpc>
                <a:spcPct val="100000"/>
              </a:lnSpc>
            </a:pPr>
            <a:r>
              <a:rPr lang="tr-TR" sz="1500" dirty="0"/>
              <a:t>Sürdürülebilir verimlilik için altyapı hizmetlerinin bulunması ve veritabanlarının sürekli güncellenmeleri zorunludur. Geleneksel ürün yetiştiriciliğinde ürünlere yatırım yapılması, ekonomik cazibesi artmış, bölgesel adaptasyonunu sağlanmış örneklerine bakılarak yapılmaktadır.</a:t>
            </a:r>
          </a:p>
          <a:p>
            <a:pPr>
              <a:lnSpc>
                <a:spcPct val="100000"/>
              </a:lnSpc>
            </a:pPr>
            <a:r>
              <a:rPr lang="tr-TR" sz="1500" dirty="0"/>
              <a:t>Arazinin topoğrafyası, toprak yapısı, iklim, farklı ürün veya ürün çeşidi gibi etkenlerden dolayı bazı alanlarda istenilen sonuca ulaşılamamaktadır. Plansız ürün yetiştiriciliği verimsiz olabilmekte ve arz talep dengesinde dalgalanmalar oluşturabilmektedir. Ürün kalitesini önemli ölçüde etkileyen şartların göz önünde bulundurulması ve bu alanların tespit edilmesinin önemi büyüktür.</a:t>
            </a:r>
          </a:p>
          <a:p>
            <a:endParaRPr lang="tr-TR" dirty="0"/>
          </a:p>
        </p:txBody>
      </p:sp>
      <p:sp>
        <p:nvSpPr>
          <p:cNvPr id="4" name="Footer Placeholder 3"/>
          <p:cNvSpPr>
            <a:spLocks noGrp="1"/>
          </p:cNvSpPr>
          <p:nvPr>
            <p:ph type="ftr" sz="quarter" idx="11"/>
          </p:nvPr>
        </p:nvSpPr>
        <p:spPr/>
        <p:txBody>
          <a:bodyPr/>
          <a:lstStyle/>
          <a:p>
            <a:r>
              <a:rPr lang="tr-TR" smtClean="0"/>
              <a:t>SİNERJİSOFT BİLİŞİM AŞ.                                                                                                              sinerjisoft.com.tr</a:t>
            </a:r>
            <a:endParaRPr lang="tr-TR"/>
          </a:p>
        </p:txBody>
      </p:sp>
    </p:spTree>
    <p:extLst>
      <p:ext uri="{BB962C8B-B14F-4D97-AF65-F5344CB8AC3E}">
        <p14:creationId xmlns:p14="http://schemas.microsoft.com/office/powerpoint/2010/main" val="250232665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pPr lvl="0"/>
            <a:r>
              <a:rPr lang="tr-TR" sz="1600" dirty="0"/>
              <a:t>Tarım Bakanlığında bulunan verilerin harita servisleri kullanılarak web ortamında sunulması</a:t>
            </a:r>
          </a:p>
          <a:p>
            <a:pPr lvl="0"/>
            <a:r>
              <a:rPr lang="tr-TR" sz="1600" dirty="0"/>
              <a:t>Belirlenen bir lokasyonda Lokal Mera Modellemenin oluşturulması ve modellemenin kullanacağı diğer servisler ile birlikte harita servisleri kullanılarak servis edilmesi</a:t>
            </a:r>
          </a:p>
          <a:p>
            <a:pPr lvl="0"/>
            <a:r>
              <a:rPr lang="tr-TR" sz="1600" dirty="0"/>
              <a:t>Sistemin hazırlanasında ve kullanılması aşamasında tüm alt yapı ve servis yapısının ‘açık kaynak’ olarak hazırlanması</a:t>
            </a:r>
          </a:p>
          <a:p>
            <a:pPr lvl="0"/>
            <a:r>
              <a:rPr lang="tr-TR" sz="1600" dirty="0"/>
              <a:t>Veri yapısının Türkiye genelinde </a:t>
            </a:r>
            <a:r>
              <a:rPr lang="tr-TR" sz="1600" dirty="0" smtClean="0"/>
              <a:t>eğim ve </a:t>
            </a:r>
            <a:r>
              <a:rPr lang="tr-TR" sz="1600" dirty="0"/>
              <a:t>yükseklik data’sını harita servisleri ve Mera modelleme yapısı içerisinde kullanılacak şekilde oluşturulması ve  veri-tabanına aktarılması</a:t>
            </a:r>
          </a:p>
          <a:p>
            <a:pPr lvl="0"/>
            <a:r>
              <a:rPr lang="tr-TR" sz="1600" dirty="0"/>
              <a:t>Mera model çalışmalarında kullanılacak olan iklim, topoğrafya, toprak, ulusal mera ve mevcut verilerin veri tabanına aktarılması.</a:t>
            </a:r>
          </a:p>
          <a:p>
            <a:pPr lvl="0"/>
            <a:r>
              <a:rPr lang="tr-TR" sz="1600" dirty="0"/>
              <a:t>İklim verilerinin on dakikalık, saatlik ve günlük olarak veri setleri halinde Mera modelde kullanılabilmesine olanak sağlanması.  Bu verilerin servis düzeyinde alınırken otomatik olarak gerekli doğruluk kontrollerinden (veri kontrol algoritmaları ile ‘maksimum, minimum değer, çapraz parametreler’) geçirilmesi  ve kontrol sonucunda veri tabanına eklenmesi. </a:t>
            </a:r>
          </a:p>
          <a:p>
            <a:endParaRPr lang="tr-TR" dirty="0"/>
          </a:p>
        </p:txBody>
      </p:sp>
      <p:sp>
        <p:nvSpPr>
          <p:cNvPr id="5" name="Footer Placeholder 4"/>
          <p:cNvSpPr>
            <a:spLocks noGrp="1"/>
          </p:cNvSpPr>
          <p:nvPr>
            <p:ph type="ftr" sz="quarter" idx="11"/>
          </p:nvPr>
        </p:nvSpPr>
        <p:spPr/>
        <p:txBody>
          <a:bodyPr/>
          <a:lstStyle/>
          <a:p>
            <a:r>
              <a:rPr lang="tr-TR" smtClean="0"/>
              <a:t>SİNERJİSOFT BİLİŞİM AŞ.                                                                                                              sinerjisoft.com.tr</a:t>
            </a:r>
            <a:endParaRPr lang="tr-TR"/>
          </a:p>
        </p:txBody>
      </p:sp>
      <p:sp>
        <p:nvSpPr>
          <p:cNvPr id="6" name="Title 1"/>
          <p:cNvSpPr>
            <a:spLocks noGrp="1"/>
          </p:cNvSpPr>
          <p:nvPr>
            <p:ph type="title"/>
          </p:nvPr>
        </p:nvSpPr>
        <p:spPr>
          <a:xfrm>
            <a:off x="148086" y="140839"/>
            <a:ext cx="7496627" cy="704550"/>
          </a:xfrm>
        </p:spPr>
        <p:txBody>
          <a:bodyPr>
            <a:normAutofit/>
          </a:bodyPr>
          <a:lstStyle/>
          <a:p>
            <a:pPr marL="285750" indent="-285750">
              <a:buFont typeface="Arial" panose="020B0604020202020204" pitchFamily="34" charset="0"/>
              <a:buChar char="•"/>
            </a:pPr>
            <a:r>
              <a:rPr lang="tr-TR" sz="3600" b="1" dirty="0"/>
              <a:t>Ulusal Mera </a:t>
            </a:r>
            <a:r>
              <a:rPr lang="tr-TR" sz="3600" b="1" dirty="0" smtClean="0"/>
              <a:t> Veritabanı </a:t>
            </a:r>
            <a:r>
              <a:rPr lang="tr-TR" sz="3600" b="1" dirty="0" smtClean="0"/>
              <a:t>Modelleme</a:t>
            </a:r>
            <a:endParaRPr lang="tr-TR" sz="3600" b="1" dirty="0"/>
          </a:p>
        </p:txBody>
      </p:sp>
    </p:spTree>
    <p:extLst>
      <p:ext uri="{BB962C8B-B14F-4D97-AF65-F5344CB8AC3E}">
        <p14:creationId xmlns:p14="http://schemas.microsoft.com/office/powerpoint/2010/main" val="3363569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32500" lnSpcReduction="20000"/>
          </a:bodyPr>
          <a:lstStyle/>
          <a:p>
            <a:r>
              <a:rPr lang="tr-TR" dirty="0" smtClean="0"/>
              <a:t>Ulusal Meracılık haritalama modülü içerisinde yersel sorgulamalar anlık izlenebilir dataların yorumlanmasına olanak sağlanacaktır. </a:t>
            </a:r>
          </a:p>
          <a:p>
            <a:r>
              <a:rPr lang="tr-TR" dirty="0"/>
              <a:t> Merada Otlatma Süresi ve Zamanı</a:t>
            </a:r>
            <a:br>
              <a:rPr lang="tr-TR" dirty="0"/>
            </a:br>
            <a:r>
              <a:rPr lang="tr-TR" dirty="0"/>
              <a:t/>
            </a:r>
            <a:br>
              <a:rPr lang="tr-TR" dirty="0"/>
            </a:br>
            <a:r>
              <a:rPr lang="tr-TR" dirty="0"/>
              <a:t> Meranın Otlatma Kapasitesi</a:t>
            </a:r>
            <a:br>
              <a:rPr lang="tr-TR" dirty="0"/>
            </a:br>
            <a:r>
              <a:rPr lang="tr-TR" dirty="0"/>
              <a:t/>
            </a:r>
            <a:br>
              <a:rPr lang="tr-TR" dirty="0"/>
            </a:br>
            <a:r>
              <a:rPr lang="tr-TR" dirty="0"/>
              <a:t> Meranın Ortalama Ot Verimi Kapasitesi</a:t>
            </a:r>
            <a:br>
              <a:rPr lang="tr-TR" dirty="0"/>
            </a:br>
            <a:r>
              <a:rPr lang="tr-TR" dirty="0"/>
              <a:t/>
            </a:r>
            <a:br>
              <a:rPr lang="tr-TR" dirty="0"/>
            </a:br>
            <a:r>
              <a:rPr lang="tr-TR" dirty="0"/>
              <a:t> Birim Hayvan Başına İhtiyaç Duyulan Mera ve Yayla Miktarı</a:t>
            </a:r>
            <a:br>
              <a:rPr lang="tr-TR" dirty="0"/>
            </a:br>
            <a:r>
              <a:rPr lang="tr-TR" dirty="0"/>
              <a:t/>
            </a:r>
            <a:br>
              <a:rPr lang="tr-TR" dirty="0"/>
            </a:br>
            <a:r>
              <a:rPr lang="tr-TR" dirty="0"/>
              <a:t> Köyün Mera ve Yaylasına Dışarıdan Sokulabilecek Azami Hayvan Sayısı</a:t>
            </a:r>
            <a:br>
              <a:rPr lang="tr-TR" dirty="0"/>
            </a:br>
            <a:r>
              <a:rPr lang="tr-TR" dirty="0"/>
              <a:t/>
            </a:r>
            <a:br>
              <a:rPr lang="tr-TR" dirty="0"/>
            </a:br>
            <a:r>
              <a:rPr lang="tr-TR" dirty="0"/>
              <a:t> Meranın Yem İhtiyacını Karşılama Kapasitesi</a:t>
            </a:r>
            <a:br>
              <a:rPr lang="tr-TR" dirty="0"/>
            </a:br>
            <a:r>
              <a:rPr lang="tr-TR" dirty="0"/>
              <a:t/>
            </a:r>
            <a:br>
              <a:rPr lang="tr-TR" dirty="0"/>
            </a:br>
            <a:r>
              <a:rPr lang="tr-TR" dirty="0"/>
              <a:t> Mera İçin Kullanılacak Yem Bitkileri Tohumunun Karşılanma </a:t>
            </a:r>
            <a:r>
              <a:rPr lang="tr-TR" dirty="0" smtClean="0"/>
              <a:t>Şekli</a:t>
            </a:r>
            <a:r>
              <a:rPr lang="tr-TR" dirty="0"/>
              <a:t/>
            </a:r>
            <a:br>
              <a:rPr lang="tr-TR" dirty="0"/>
            </a:br>
            <a:r>
              <a:rPr lang="tr-TR" dirty="0"/>
              <a:t/>
            </a:r>
            <a:br>
              <a:rPr lang="tr-TR" dirty="0"/>
            </a:br>
            <a:r>
              <a:rPr lang="tr-TR" dirty="0"/>
              <a:t> Mera İle İlgili Sosyal Sorunlar</a:t>
            </a:r>
            <a:br>
              <a:rPr lang="tr-TR" dirty="0"/>
            </a:br>
            <a:r>
              <a:rPr lang="tr-TR" dirty="0"/>
              <a:t/>
            </a:r>
            <a:br>
              <a:rPr lang="tr-TR" dirty="0"/>
            </a:br>
            <a:r>
              <a:rPr lang="tr-TR" dirty="0"/>
              <a:t> Suni Mera Tesisi İle İlgili Uygulamalar</a:t>
            </a:r>
            <a:br>
              <a:rPr lang="tr-TR" dirty="0"/>
            </a:br>
            <a:r>
              <a:rPr lang="tr-TR" dirty="0"/>
              <a:t/>
            </a:r>
            <a:br>
              <a:rPr lang="tr-TR" dirty="0"/>
            </a:br>
            <a:r>
              <a:rPr lang="tr-TR" dirty="0"/>
              <a:t> Katılımcıların Merada Otlatılan Alanlarda Kapatma İle İlgili Düşünce ve Uygulamaları</a:t>
            </a:r>
            <a:br>
              <a:rPr lang="tr-TR" dirty="0"/>
            </a:br>
            <a:r>
              <a:rPr lang="tr-TR" dirty="0"/>
              <a:t>  </a:t>
            </a:r>
            <a:br>
              <a:rPr lang="tr-TR" dirty="0"/>
            </a:br>
            <a:r>
              <a:rPr lang="tr-TR" dirty="0"/>
              <a:t>o Olanaklar Ölçüsünde Karşılanan Miktar</a:t>
            </a:r>
            <a:br>
              <a:rPr lang="tr-TR" dirty="0"/>
            </a:br>
            <a:r>
              <a:rPr lang="tr-TR" dirty="0"/>
              <a:t/>
            </a:r>
            <a:br>
              <a:rPr lang="tr-TR" dirty="0"/>
            </a:br>
            <a:r>
              <a:rPr lang="tr-TR" dirty="0"/>
              <a:t>o Eksik Kalan Yem Miktarını Karşılama Şekli</a:t>
            </a:r>
            <a:br>
              <a:rPr lang="tr-TR" dirty="0"/>
            </a:br>
            <a:r>
              <a:rPr lang="tr-TR" dirty="0"/>
              <a:t/>
            </a:r>
            <a:br>
              <a:rPr lang="tr-TR" dirty="0"/>
            </a:br>
            <a:r>
              <a:rPr lang="tr-TR" dirty="0"/>
              <a:t>o Kış Mevsiminde Kaba Yem İhtiyacının Sağlanmasında Karşılaşılan Güçlükler, İhtiyacı Karşılama Şekli</a:t>
            </a:r>
            <a:br>
              <a:rPr lang="tr-TR" dirty="0"/>
            </a:br>
            <a:r>
              <a:rPr lang="tr-TR" dirty="0"/>
              <a:t/>
            </a:r>
            <a:br>
              <a:rPr lang="tr-TR" dirty="0"/>
            </a:br>
            <a:r>
              <a:rPr lang="tr-TR" dirty="0"/>
              <a:t>o Mera Tesisi İçin Kullanılacak Yem Bitkisi Tohumları</a:t>
            </a:r>
            <a:br>
              <a:rPr lang="tr-TR" dirty="0"/>
            </a:br>
            <a:r>
              <a:rPr lang="tr-TR" dirty="0"/>
              <a:t/>
            </a:r>
            <a:br>
              <a:rPr lang="tr-TR" dirty="0"/>
            </a:br>
            <a:r>
              <a:rPr lang="tr-TR" dirty="0"/>
              <a:t>o Suni Mera Tesisi Çalışması</a:t>
            </a:r>
            <a:br>
              <a:rPr lang="tr-TR" dirty="0"/>
            </a:br>
            <a:r>
              <a:rPr lang="tr-TR" dirty="0"/>
              <a:t/>
            </a:r>
            <a:br>
              <a:rPr lang="tr-TR" dirty="0"/>
            </a:br>
            <a:r>
              <a:rPr lang="tr-TR" dirty="0"/>
              <a:t>o Mera Kullanım Şekli</a:t>
            </a:r>
            <a:br>
              <a:rPr lang="tr-TR" dirty="0"/>
            </a:br>
            <a:r>
              <a:rPr lang="tr-TR" dirty="0"/>
              <a:t/>
            </a:r>
            <a:br>
              <a:rPr lang="tr-TR" dirty="0"/>
            </a:br>
            <a:r>
              <a:rPr lang="tr-TR" dirty="0"/>
              <a:t>o Merada Otlatma Anlaşmazlığı </a:t>
            </a:r>
            <a:r>
              <a:rPr lang="tr-TR" dirty="0" smtClean="0"/>
              <a:t>Mevcudiyeti</a:t>
            </a:r>
          </a:p>
          <a:p>
            <a:r>
              <a:rPr lang="tr-TR" dirty="0" smtClean="0"/>
              <a:t>Geometrik Sorgulamaların yapılması </a:t>
            </a:r>
          </a:p>
          <a:p>
            <a:r>
              <a:rPr lang="tr-TR" dirty="0" smtClean="0"/>
              <a:t>Öznitelik bilgilerinin güncellenebilmesi </a:t>
            </a:r>
          </a:p>
          <a:p>
            <a:r>
              <a:rPr lang="tr-TR" dirty="0" smtClean="0"/>
              <a:t>Mühendislik çalışmalarının üzerinde yapılmasına yardımcı olacak çizim araçlarının bulundurulması</a:t>
            </a:r>
            <a:r>
              <a:rPr lang="tr-TR" dirty="0"/>
              <a:t/>
            </a:r>
            <a:br>
              <a:rPr lang="tr-TR" dirty="0"/>
            </a:br>
            <a:endParaRPr lang="tr-TR" dirty="0"/>
          </a:p>
        </p:txBody>
      </p:sp>
      <p:sp>
        <p:nvSpPr>
          <p:cNvPr id="5" name="Footer Placeholder 4"/>
          <p:cNvSpPr>
            <a:spLocks noGrp="1"/>
          </p:cNvSpPr>
          <p:nvPr>
            <p:ph type="ftr" sz="quarter" idx="11"/>
          </p:nvPr>
        </p:nvSpPr>
        <p:spPr/>
        <p:txBody>
          <a:bodyPr/>
          <a:lstStyle/>
          <a:p>
            <a:r>
              <a:rPr lang="tr-TR" smtClean="0"/>
              <a:t>SİNERJİSOFT BİLİŞİM AŞ.                                                                                                              sinerjisoft.com.tr</a:t>
            </a:r>
            <a:endParaRPr lang="tr-TR"/>
          </a:p>
        </p:txBody>
      </p:sp>
      <p:sp>
        <p:nvSpPr>
          <p:cNvPr id="6" name="Title 1"/>
          <p:cNvSpPr>
            <a:spLocks noGrp="1"/>
          </p:cNvSpPr>
          <p:nvPr>
            <p:ph type="title"/>
          </p:nvPr>
        </p:nvSpPr>
        <p:spPr>
          <a:xfrm>
            <a:off x="148087" y="140839"/>
            <a:ext cx="6149196" cy="704550"/>
          </a:xfrm>
        </p:spPr>
        <p:txBody>
          <a:bodyPr>
            <a:normAutofit/>
          </a:bodyPr>
          <a:lstStyle/>
          <a:p>
            <a:pPr marL="285750" indent="-285750">
              <a:buFont typeface="Arial" panose="020B0604020202020204" pitchFamily="34" charset="0"/>
              <a:buChar char="•"/>
            </a:pPr>
            <a:r>
              <a:rPr lang="tr-TR" sz="3600" b="1" dirty="0" smtClean="0"/>
              <a:t>Haritalama Modülü</a:t>
            </a:r>
            <a:endParaRPr lang="tr-TR" sz="3600" b="1" dirty="0"/>
          </a:p>
        </p:txBody>
      </p:sp>
    </p:spTree>
    <p:extLst>
      <p:ext uri="{BB962C8B-B14F-4D97-AF65-F5344CB8AC3E}">
        <p14:creationId xmlns:p14="http://schemas.microsoft.com/office/powerpoint/2010/main" val="409306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tr-TR" smtClean="0"/>
              <a:t>SİNERJİSOFT BİLİŞİM AŞ.                                                                                                              sinerjisoft.com.tr</a:t>
            </a:r>
            <a:endParaRPr lang="tr-TR"/>
          </a:p>
        </p:txBody>
      </p:sp>
      <p:sp>
        <p:nvSpPr>
          <p:cNvPr id="5" name="Title 1"/>
          <p:cNvSpPr>
            <a:spLocks noGrp="1"/>
          </p:cNvSpPr>
          <p:nvPr>
            <p:ph type="title"/>
          </p:nvPr>
        </p:nvSpPr>
        <p:spPr>
          <a:xfrm>
            <a:off x="148087" y="140839"/>
            <a:ext cx="6149196" cy="704550"/>
          </a:xfrm>
        </p:spPr>
        <p:txBody>
          <a:bodyPr>
            <a:normAutofit/>
          </a:bodyPr>
          <a:lstStyle/>
          <a:p>
            <a:r>
              <a:rPr lang="tr-TR" sz="3600" b="1" dirty="0" smtClean="0"/>
              <a:t>SORULAR</a:t>
            </a:r>
            <a:endParaRPr lang="tr-TR"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886" y="1773376"/>
            <a:ext cx="3944228" cy="3654986"/>
          </a:xfrm>
          <a:prstGeom prst="rect">
            <a:avLst/>
          </a:prstGeom>
        </p:spPr>
      </p:pic>
    </p:spTree>
    <p:extLst>
      <p:ext uri="{BB962C8B-B14F-4D97-AF65-F5344CB8AC3E}">
        <p14:creationId xmlns:p14="http://schemas.microsoft.com/office/powerpoint/2010/main" val="158948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tr-TR" smtClean="0"/>
              <a:t>SİNERJİSOFT BİLİŞİM AŞ.                                                                                                              sinerjisoft.com.tr</a:t>
            </a:r>
            <a:endParaRPr lang="tr-TR"/>
          </a:p>
        </p:txBody>
      </p:sp>
      <p:sp>
        <p:nvSpPr>
          <p:cNvPr id="4" name="Title 1"/>
          <p:cNvSpPr txBox="1">
            <a:spLocks/>
          </p:cNvSpPr>
          <p:nvPr/>
        </p:nvSpPr>
        <p:spPr>
          <a:xfrm>
            <a:off x="1523999" y="2181037"/>
            <a:ext cx="9144000" cy="77419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5400" b="1" dirty="0" smtClean="0">
                <a:solidFill>
                  <a:schemeClr val="accent2">
                    <a:lumMod val="75000"/>
                  </a:schemeClr>
                </a:solidFill>
              </a:rPr>
              <a:t>SİNERJİSOFT</a:t>
            </a:r>
          </a:p>
        </p:txBody>
      </p:sp>
      <p:sp>
        <p:nvSpPr>
          <p:cNvPr id="5" name="TextBox 4"/>
          <p:cNvSpPr txBox="1"/>
          <p:nvPr/>
        </p:nvSpPr>
        <p:spPr>
          <a:xfrm>
            <a:off x="3897577" y="3949148"/>
            <a:ext cx="4396845" cy="840230"/>
          </a:xfrm>
          <a:prstGeom prst="rect">
            <a:avLst/>
          </a:prstGeom>
        </p:spPr>
        <p:txBody>
          <a:bodyPr vert="horz" lIns="91440" tIns="45720" rIns="91440" bIns="45720" rtlCol="0" anchor="ctr">
            <a:normAutofit/>
          </a:bodyPr>
          <a:lstStyle>
            <a:defPPr>
              <a:defRPr lang="tr-TR"/>
            </a:defPPr>
            <a:lvl1pPr algn="ctr">
              <a:lnSpc>
                <a:spcPct val="90000"/>
              </a:lnSpc>
              <a:spcBef>
                <a:spcPct val="0"/>
              </a:spcBef>
              <a:buNone/>
              <a:defRPr sz="5400" b="1">
                <a:solidFill>
                  <a:schemeClr val="accent2">
                    <a:lumMod val="75000"/>
                  </a:schemeClr>
                </a:solidFill>
                <a:latin typeface="+mj-lt"/>
                <a:ea typeface="+mj-ea"/>
                <a:cs typeface="+mj-cs"/>
              </a:defRPr>
            </a:lvl1pPr>
          </a:lstStyle>
          <a:p>
            <a:r>
              <a:rPr lang="tr-TR" sz="4000" dirty="0"/>
              <a:t>TEŞEKKÜRLER…</a:t>
            </a:r>
          </a:p>
        </p:txBody>
      </p:sp>
    </p:spTree>
    <p:extLst>
      <p:ext uri="{BB962C8B-B14F-4D97-AF65-F5344CB8AC3E}">
        <p14:creationId xmlns:p14="http://schemas.microsoft.com/office/powerpoint/2010/main" val="731148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5883</TotalTime>
  <Words>550</Words>
  <Application>Microsoft Office PowerPoint</Application>
  <PresentationFormat>Widescreen</PresentationFormat>
  <Paragraphs>41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SİNERJİSOFT</vt:lpstr>
      <vt:lpstr>İÇERİK</vt:lpstr>
      <vt:lpstr>Projenin Konusu</vt:lpstr>
      <vt:lpstr>Projenin Kapsamı</vt:lpstr>
      <vt:lpstr>Ulusal Mera  Veritabanı Modelleme</vt:lpstr>
      <vt:lpstr>Haritalama Modülü</vt:lpstr>
      <vt:lpstr>SORULAR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SİNERJİSOFT</dc:title>
  <dc:creator>Mehmet Okçu</dc:creator>
  <cp:lastModifiedBy>Meric Akay</cp:lastModifiedBy>
  <cp:revision>47</cp:revision>
  <dcterms:created xsi:type="dcterms:W3CDTF">2017-09-07T07:11:32Z</dcterms:created>
  <dcterms:modified xsi:type="dcterms:W3CDTF">2017-10-04T09:02:42Z</dcterms:modified>
</cp:coreProperties>
</file>