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Garamond"/>
      <p:regular r:id="rId23"/>
      <p:bold r:id="rId24"/>
      <p:italic r:id="rId25"/>
      <p:boldItalic r:id="rId26"/>
    </p:embeddedFont>
    <p:embeddedFont>
      <p:font typeface="Syncopate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DrTlHsRNCIfzaYxXSLYJJfUeV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0848B4-EFB9-4613-866E-AB06B55F6C6C}">
  <a:tblStyle styleId="{230848B4-EFB9-4613-866E-AB06B55F6C6C}" styleName="Table_0">
    <a:wholeTbl>
      <a:tcTxStyle>
        <a:font>
          <a:latin typeface="Garamond"/>
          <a:ea typeface="Garamond"/>
          <a:cs typeface="Garamond"/>
        </a:font>
        <a:schemeClr val="tx1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D0129C9-7513-4673-BE21-4D84A8C0E040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DCA52B98-28BE-4277-8126-F4970CC244B9}" styleName="Table_2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2E8"/>
          </a:solidFill>
        </a:fill>
      </a:tcStyle>
    </a:wholeTbl>
    <a:band1H>
      <a:tcTxStyle/>
      <a:tcStyle>
        <a:fill>
          <a:solidFill>
            <a:srgbClr val="F2E4CD"/>
          </a:solidFill>
        </a:fill>
      </a:tcStyle>
    </a:band1H>
    <a:band2H>
      <a:tcTxStyle/>
    </a:band2H>
    <a:band1V>
      <a:tcTxStyle/>
      <a:tcStyle>
        <a:fill>
          <a:solidFill>
            <a:srgbClr val="F2E4CD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9F2E8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9F2E8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8" Type="http://schemas.openxmlformats.org/officeDocument/2006/relationships/font" Target="fonts/Syncopate-bold.fntdata"/><Relationship Id="rId27" Type="http://schemas.openxmlformats.org/officeDocument/2006/relationships/font" Target="fonts/Syncopat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d8fbbb4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d8fbbb4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d8fbbb4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d8fbbb4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d8fbbb4d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d8fbbb4d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aebcf1f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9aebcf1f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aebcf1f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9aebcf1f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aebcf1f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9aebcf1f4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7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5"/>
          </a:xfrm>
        </p:grpSpPr>
        <p:pic>
          <p:nvPicPr>
            <p:cNvPr descr="HD-PanelTitleR1.png" id="18" name="Google Shape;18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7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7"/>
          <p:cNvSpPr txBox="1"/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Garamond"/>
              <a:buNone/>
              <a:defRPr sz="405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315"/>
              </a:spcBef>
              <a:spcAft>
                <a:spcPts val="0"/>
              </a:spcAft>
              <a:buSzPts val="1811"/>
              <a:buNone/>
              <a:defRPr sz="1575">
                <a:solidFill>
                  <a:schemeClr val="dk1"/>
                </a:solidFill>
              </a:defRPr>
            </a:lvl1pPr>
            <a:lvl2pPr lvl="1" rtl="0" algn="ctr">
              <a:spcBef>
                <a:spcPts val="450"/>
              </a:spcBef>
              <a:spcAft>
                <a:spcPts val="0"/>
              </a:spcAft>
              <a:buSzPts val="172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50"/>
              </a:spcBef>
              <a:spcAft>
                <a:spcPts val="0"/>
              </a:spcAft>
              <a:buSzPts val="1553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5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50"/>
              </a:spcBef>
              <a:spcAft>
                <a:spcPts val="0"/>
              </a:spcAft>
              <a:buSzPts val="1208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50"/>
              </a:spcBef>
              <a:spcAft>
                <a:spcPts val="450"/>
              </a:spcAft>
              <a:buSzPts val="1208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5987425" y="3778247"/>
            <a:ext cx="6732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2019298" y="3778247"/>
            <a:ext cx="3911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717676" y="3778247"/>
            <a:ext cx="413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7"/>
          <p:cNvCxnSpPr/>
          <p:nvPr/>
        </p:nvCxnSpPr>
        <p:spPr>
          <a:xfrm>
            <a:off x="2019299" y="2641598"/>
            <a:ext cx="51117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971551" y="3611561"/>
            <a:ext cx="7207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/>
          <p:nvPr>
            <p:ph idx="2" type="pic"/>
          </p:nvPr>
        </p:nvSpPr>
        <p:spPr>
          <a:xfrm>
            <a:off x="781070" y="781050"/>
            <a:ext cx="7579500" cy="25020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971551" y="4036615"/>
            <a:ext cx="7207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210"/>
              </a:spcBef>
              <a:spcAft>
                <a:spcPts val="0"/>
              </a:spcAft>
              <a:buSzPts val="1208"/>
              <a:buNone/>
              <a:defRPr sz="105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977901" y="736599"/>
            <a:ext cx="71946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977901" y="3257550"/>
            <a:ext cx="71946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7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1084660" y="736599"/>
            <a:ext cx="69723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>
            <a:off x="1256109" y="2514600"/>
            <a:ext cx="6629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r">
              <a:spcBef>
                <a:spcPts val="300"/>
              </a:spcBef>
              <a:spcAft>
                <a:spcPts val="0"/>
              </a:spcAft>
              <a:buSzPts val="1725"/>
              <a:buFont typeface="Garamond"/>
              <a:buNone/>
              <a:defRPr sz="150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725"/>
              <a:buFont typeface="Garamond"/>
              <a:buNone/>
              <a:defRPr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553"/>
              <a:buFont typeface="Garamond"/>
              <a:buNone/>
              <a:defRPr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380"/>
              <a:buFont typeface="Garamond"/>
              <a:buNone/>
              <a:defRPr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8"/>
              <a:buFont typeface="Garamond"/>
              <a:buNone/>
              <a:defRPr/>
            </a:lvl5pPr>
            <a:lvl6pPr indent="-360045" lvl="5" marL="27432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2" type="body"/>
          </p:nvPr>
        </p:nvSpPr>
        <p:spPr>
          <a:xfrm>
            <a:off x="971551" y="3257550"/>
            <a:ext cx="72072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8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8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8"/>
          <p:cNvSpPr txBox="1"/>
          <p:nvPr/>
        </p:nvSpPr>
        <p:spPr>
          <a:xfrm>
            <a:off x="7950200" y="21209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8"/>
          <p:cNvCxnSpPr/>
          <p:nvPr/>
        </p:nvCxnSpPr>
        <p:spPr>
          <a:xfrm>
            <a:off x="1047127" y="3105149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971552" y="2481436"/>
            <a:ext cx="72072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971551" y="3583036"/>
            <a:ext cx="7207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72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1084660" y="736599"/>
            <a:ext cx="69723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b="0" sz="2400" cap="none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971551" y="2729484"/>
            <a:ext cx="72072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971551" y="3397250"/>
            <a:ext cx="72072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0"/>
          <p:cNvSpPr txBox="1"/>
          <p:nvPr/>
        </p:nvSpPr>
        <p:spPr>
          <a:xfrm>
            <a:off x="646510" y="659971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30"/>
          <p:cNvSpPr txBox="1"/>
          <p:nvPr/>
        </p:nvSpPr>
        <p:spPr>
          <a:xfrm>
            <a:off x="7950200" y="1949446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30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971551" y="736599"/>
            <a:ext cx="72072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971551" y="2722626"/>
            <a:ext cx="7207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2" type="body"/>
          </p:nvPr>
        </p:nvSpPr>
        <p:spPr>
          <a:xfrm>
            <a:off x="971550" y="3352800"/>
            <a:ext cx="7207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70"/>
              </a:spcBef>
              <a:spcAft>
                <a:spcPts val="0"/>
              </a:spcAft>
              <a:buSzPts val="1553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31"/>
          <p:cNvCxnSpPr/>
          <p:nvPr/>
        </p:nvCxnSpPr>
        <p:spPr>
          <a:xfrm>
            <a:off x="1047127" y="257175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 rot="5400000">
            <a:off x="3327448" y="-438201"/>
            <a:ext cx="2489100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3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 rot="5400000">
            <a:off x="5623539" y="1862649"/>
            <a:ext cx="36702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" type="body"/>
          </p:nvPr>
        </p:nvSpPr>
        <p:spPr>
          <a:xfrm rot="5400000">
            <a:off x="1923768" y="-215751"/>
            <a:ext cx="3670200" cy="5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33"/>
          <p:cNvCxnSpPr/>
          <p:nvPr/>
        </p:nvCxnSpPr>
        <p:spPr>
          <a:xfrm>
            <a:off x="6647918" y="742950"/>
            <a:ext cx="0" cy="36576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indent="-338137" lvl="1" marL="914400" rtl="0" algn="l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indent="-327183" lvl="2" marL="1371600" rtl="0" algn="l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indent="-316230" lvl="3" marL="1828800" rtl="0" algn="l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indent="-305276" lvl="4" marL="22860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indent="-305276" lvl="5" marL="27432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indent="-305276" lvl="6" marL="32004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indent="-305276" lvl="7" marL="36576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indent="-305276" lvl="8" marL="4114800" rtl="0" algn="l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indent="-338137" lvl="1" marL="914400" rtl="0" algn="l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indent="-327183" lvl="2" marL="1371600" rtl="0" algn="l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indent="-316230" lvl="3" marL="1828800" rtl="0" algn="l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indent="-305276" lvl="4" marL="22860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indent="-305276" lvl="5" marL="27432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indent="-305276" lvl="6" marL="32004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indent="-305276" lvl="7" marL="36576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indent="-305276" lvl="8" marL="4114800" rtl="0" algn="l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2" type="body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•"/>
              <a:defRPr/>
            </a:lvl1pPr>
            <a:lvl2pPr indent="-338137" lvl="1" marL="914400" rtl="0" algn="l">
              <a:spcBef>
                <a:spcPts val="450"/>
              </a:spcBef>
              <a:spcAft>
                <a:spcPts val="0"/>
              </a:spcAft>
              <a:buSzPts val="1725"/>
              <a:buChar char="•"/>
              <a:defRPr/>
            </a:lvl2pPr>
            <a:lvl3pPr indent="-327183" lvl="2" marL="1371600" rtl="0" algn="l">
              <a:spcBef>
                <a:spcPts val="450"/>
              </a:spcBef>
              <a:spcAft>
                <a:spcPts val="0"/>
              </a:spcAft>
              <a:buSzPts val="1553"/>
              <a:buChar char="•"/>
              <a:defRPr/>
            </a:lvl3pPr>
            <a:lvl4pPr indent="-316230" lvl="3" marL="1828800" rtl="0" algn="l">
              <a:spcBef>
                <a:spcPts val="450"/>
              </a:spcBef>
              <a:spcAft>
                <a:spcPts val="0"/>
              </a:spcAft>
              <a:buSzPts val="1380"/>
              <a:buChar char="•"/>
              <a:defRPr/>
            </a:lvl4pPr>
            <a:lvl5pPr indent="-305276" lvl="4" marL="22860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5pPr>
            <a:lvl6pPr indent="-305276" lvl="5" marL="27432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6pPr>
            <a:lvl7pPr indent="-305276" lvl="6" marL="32004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7pPr>
            <a:lvl8pPr indent="-305276" lvl="7" marL="3657600" rtl="0" algn="l">
              <a:spcBef>
                <a:spcPts val="450"/>
              </a:spcBef>
              <a:spcAft>
                <a:spcPts val="0"/>
              </a:spcAft>
              <a:buSzPts val="1208"/>
              <a:buChar char="•"/>
              <a:defRPr/>
            </a:lvl8pPr>
            <a:lvl9pPr indent="-305276" lvl="8" marL="4114800" rtl="0" algn="l">
              <a:spcBef>
                <a:spcPts val="450"/>
              </a:spcBef>
              <a:spcAft>
                <a:spcPts val="450"/>
              </a:spcAft>
              <a:buSzPts val="1208"/>
              <a:buChar char="•"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8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8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700"/>
              <a:buFont typeface="Garamond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20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1511302" y="1314454"/>
            <a:ext cx="61191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1511300" y="2884539"/>
            <a:ext cx="6119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208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21"/>
          <p:cNvCxnSpPr/>
          <p:nvPr/>
        </p:nvCxnSpPr>
        <p:spPr>
          <a:xfrm>
            <a:off x="1509542" y="2782939"/>
            <a:ext cx="6122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2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2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973836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2" type="body"/>
          </p:nvPr>
        </p:nvSpPr>
        <p:spPr>
          <a:xfrm>
            <a:off x="4636008" y="1920240"/>
            <a:ext cx="35388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971550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04"/>
              </a:spcBef>
              <a:spcAft>
                <a:spcPts val="0"/>
              </a:spcAft>
              <a:buSzPts val="2415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725"/>
              <a:buNone/>
              <a:defRPr b="1" sz="15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b="1" sz="13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380"/>
              <a:buNone/>
              <a:defRPr b="1" sz="1200"/>
            </a:lvl9pPr>
          </a:lstStyle>
          <a:p/>
        </p:txBody>
      </p:sp>
      <p:sp>
        <p:nvSpPr>
          <p:cNvPr id="63" name="Google Shape;63;p23"/>
          <p:cNvSpPr txBox="1"/>
          <p:nvPr>
            <p:ph idx="2" type="body"/>
          </p:nvPr>
        </p:nvSpPr>
        <p:spPr>
          <a:xfrm>
            <a:off x="971550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3" type="body"/>
          </p:nvPr>
        </p:nvSpPr>
        <p:spPr>
          <a:xfrm>
            <a:off x="4635503" y="1993900"/>
            <a:ext cx="3538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04"/>
              </a:spcBef>
              <a:spcAft>
                <a:spcPts val="0"/>
              </a:spcAft>
              <a:buSzPts val="2415"/>
              <a:buNone/>
              <a:defRPr b="0" sz="21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725"/>
              <a:buNone/>
              <a:defRPr b="1" sz="15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1553"/>
              <a:buNone/>
              <a:defRPr b="1" sz="13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1380"/>
              <a:buNone/>
              <a:defRPr b="1" sz="1200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1380"/>
              <a:buNone/>
              <a:defRPr b="1" sz="1200"/>
            </a:lvl9pPr>
          </a:lstStyle>
          <a:p/>
        </p:txBody>
      </p:sp>
      <p:sp>
        <p:nvSpPr>
          <p:cNvPr id="65" name="Google Shape;65;p23"/>
          <p:cNvSpPr txBox="1"/>
          <p:nvPr>
            <p:ph idx="4" type="body"/>
          </p:nvPr>
        </p:nvSpPr>
        <p:spPr>
          <a:xfrm>
            <a:off x="4635503" y="2432447"/>
            <a:ext cx="3538800" cy="19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9" name="Google Shape;69;p23"/>
          <p:cNvCxnSpPr/>
          <p:nvPr/>
        </p:nvCxnSpPr>
        <p:spPr>
          <a:xfrm>
            <a:off x="1047127" y="1816100"/>
            <a:ext cx="7055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970359" y="1041401"/>
            <a:ext cx="278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4064001" y="736599"/>
            <a:ext cx="41022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0045" lvl="0" marL="457200" rtl="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rtl="0" algn="l">
              <a:spcBef>
                <a:spcPts val="45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rtl="0" algn="l">
              <a:spcBef>
                <a:spcPts val="450"/>
              </a:spcBef>
              <a:spcAft>
                <a:spcPts val="45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2" type="body"/>
          </p:nvPr>
        </p:nvSpPr>
        <p:spPr>
          <a:xfrm>
            <a:off x="970359" y="2273299"/>
            <a:ext cx="278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240"/>
              </a:spcBef>
              <a:spcAft>
                <a:spcPts val="0"/>
              </a:spcAft>
              <a:buSzPts val="1380"/>
              <a:buNone/>
              <a:defRPr sz="120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4"/>
          <p:cNvCxnSpPr/>
          <p:nvPr/>
        </p:nvCxnSpPr>
        <p:spPr>
          <a:xfrm>
            <a:off x="1047127" y="2184400"/>
            <a:ext cx="26358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971549" y="1412874"/>
            <a:ext cx="4681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aramond"/>
              <a:buNone/>
              <a:defRPr b="0" sz="2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/>
          <p:nvPr>
            <p:ph idx="2" type="pic"/>
          </p:nvPr>
        </p:nvSpPr>
        <p:spPr>
          <a:xfrm>
            <a:off x="6071124" y="781050"/>
            <a:ext cx="2297400" cy="35814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38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971549" y="2441574"/>
            <a:ext cx="4681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270"/>
              </a:spcBef>
              <a:spcAft>
                <a:spcPts val="0"/>
              </a:spcAft>
              <a:buSzPts val="1553"/>
              <a:buNone/>
              <a:defRPr sz="1350"/>
            </a:lvl1pPr>
            <a:lvl2pPr indent="-228600" lvl="1" marL="914400" rtl="0" algn="l">
              <a:spcBef>
                <a:spcPts val="450"/>
              </a:spcBef>
              <a:spcAft>
                <a:spcPts val="0"/>
              </a:spcAft>
              <a:buSzPts val="1035"/>
              <a:buNone/>
              <a:defRPr sz="900"/>
            </a:lvl2pPr>
            <a:lvl3pPr indent="-228600" lvl="2" marL="1371600" rtl="0" algn="l">
              <a:spcBef>
                <a:spcPts val="450"/>
              </a:spcBef>
              <a:spcAft>
                <a:spcPts val="0"/>
              </a:spcAft>
              <a:buSzPts val="863"/>
              <a:buNone/>
              <a:defRPr sz="750"/>
            </a:lvl3pPr>
            <a:lvl4pPr indent="-228600" lvl="3" marL="18288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4pPr>
            <a:lvl5pPr indent="-228600" lvl="4" marL="22860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5pPr>
            <a:lvl6pPr indent="-228600" lvl="5" marL="27432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6pPr>
            <a:lvl7pPr indent="-228600" lvl="6" marL="32004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7pPr>
            <a:lvl8pPr indent="-228600" lvl="7" marL="3657600" rtl="0" algn="l">
              <a:spcBef>
                <a:spcPts val="450"/>
              </a:spcBef>
              <a:spcAft>
                <a:spcPts val="0"/>
              </a:spcAft>
              <a:buSzPts val="776"/>
              <a:buNone/>
              <a:defRPr sz="675"/>
            </a:lvl8pPr>
            <a:lvl9pPr indent="-228600" lvl="8" marL="4114800" rtl="0" algn="l">
              <a:spcBef>
                <a:spcPts val="450"/>
              </a:spcBef>
              <a:spcAft>
                <a:spcPts val="450"/>
              </a:spcAft>
              <a:buSzPts val="776"/>
              <a:buNone/>
              <a:defRPr sz="675"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1pPr>
            <a:lvl2pPr indent="0" lvl="1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2pPr>
            <a:lvl3pPr indent="0" lvl="2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3pPr>
            <a:lvl4pPr indent="0" lvl="3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4pPr>
            <a:lvl5pPr indent="0" lvl="4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5pPr>
            <a:lvl6pPr indent="0" lvl="5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6pPr>
            <a:lvl7pPr indent="0" lvl="6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7pPr>
            <a:lvl8pPr indent="0" lvl="7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8pPr>
            <a:lvl9pPr indent="0" lvl="8" marL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23" Type="http://schemas.openxmlformats.org/officeDocument/2006/relationships/theme" Target="../theme/theme1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5"/>
          </a:xfrm>
        </p:grpSpPr>
        <p:pic>
          <p:nvPicPr>
            <p:cNvPr descr="HD-PanelContent.png" id="7" name="Google Shape;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6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  <a:defRPr b="0" i="0" sz="33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971551" y="1917699"/>
            <a:ext cx="7200900" cy="24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38137" lvl="1" marL="914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725"/>
              <a:buFont typeface="Arial"/>
              <a:buChar char="•"/>
              <a:defRPr b="0" i="0" sz="15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27183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53"/>
              <a:buFont typeface="Arial"/>
              <a:buChar char="•"/>
              <a:defRPr b="0" i="0" sz="13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6230" lvl="3" marL="18288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05276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05276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05276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05276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05276" lvl="8" marL="4114800" marR="0" rtl="0" algn="l"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208"/>
              <a:buFont typeface="Arial"/>
              <a:buChar char="•"/>
              <a:defRPr b="0" i="0" sz="105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6508126" y="4476750"/>
            <a:ext cx="1200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971551" y="4476750"/>
            <a:ext cx="54795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5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Clr>
                <a:schemeClr val="dk1"/>
              </a:buClr>
              <a:buSzPts val="1300"/>
              <a:buFont typeface="Garamond"/>
              <a:buNone/>
              <a:defRPr b="0" i="0" sz="13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Math Game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Week 5 and 6 Progress</a:t>
            </a:r>
            <a:endParaRPr/>
          </a:p>
        </p:txBody>
      </p:sp>
      <p:sp>
        <p:nvSpPr>
          <p:cNvPr id="161" name="Google Shape;161;p1"/>
          <p:cNvSpPr txBox="1"/>
          <p:nvPr>
            <p:ph idx="1" type="subTitle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/>
              <a:t>By: Gavin Davy, Michael Erickson, and Rena Sakai</a:t>
            </a:r>
            <a:endParaRPr/>
          </a:p>
        </p:txBody>
      </p:sp>
      <p:sp>
        <p:nvSpPr>
          <p:cNvPr id="162" name="Google Shape;162;p1"/>
          <p:cNvSpPr txBox="1"/>
          <p:nvPr>
            <p:ph idx="12" type="sldNum"/>
          </p:nvPr>
        </p:nvSpPr>
        <p:spPr>
          <a:xfrm>
            <a:off x="6717676" y="3778247"/>
            <a:ext cx="4134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This Weeks Accomplishments Continued</a:t>
            </a:r>
            <a:endParaRPr/>
          </a:p>
        </p:txBody>
      </p:sp>
      <p:sp>
        <p:nvSpPr>
          <p:cNvPr id="222" name="Google Shape;222;p8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3" name="Google Shape;223;p8"/>
          <p:cNvGraphicFramePr/>
          <p:nvPr/>
        </p:nvGraphicFramePr>
        <p:xfrm>
          <a:off x="567272" y="21216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{DCA52B98-28BE-4277-8126-F4970CC244B9}</a:tableStyleId>
              </a:tblPr>
              <a:tblGrid>
                <a:gridCol w="1171475"/>
                <a:gridCol w="2403775"/>
                <a:gridCol w="903950"/>
                <a:gridCol w="3242400"/>
              </a:tblGrid>
              <a:tr h="25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Team Member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Description of task                  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Hours Spent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Problems Encountered &amp; Solutions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Creating user screen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ctrTitle"/>
          </p:nvPr>
        </p:nvSpPr>
        <p:spPr>
          <a:xfrm>
            <a:off x="2019299" y="1403349"/>
            <a:ext cx="5111700" cy="1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lang="en-US"/>
              <a:t>Project Submissions</a:t>
            </a:r>
            <a:endParaRPr/>
          </a:p>
        </p:txBody>
      </p:sp>
      <p:sp>
        <p:nvSpPr>
          <p:cNvPr id="229" name="Google Shape;229;p9"/>
          <p:cNvSpPr txBox="1"/>
          <p:nvPr>
            <p:ph idx="1" type="subTitle"/>
          </p:nvPr>
        </p:nvSpPr>
        <p:spPr>
          <a:xfrm>
            <a:off x="2019299" y="2743198"/>
            <a:ext cx="5111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/>
              <a:t>Individual Group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Contributions from Gavin</a:t>
            </a:r>
            <a:endParaRPr/>
          </a:p>
        </p:txBody>
      </p:sp>
      <p:sp>
        <p:nvSpPr>
          <p:cNvPr id="235" name="Google Shape;235;p11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I have done a cursory look through  the SRS document and filled in the information applicable and accessible to us at this time.</a:t>
            </a:r>
            <a:endParaRPr/>
          </a:p>
        </p:txBody>
      </p:sp>
      <p:sp>
        <p:nvSpPr>
          <p:cNvPr id="236" name="Google Shape;236;p11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8fbbb4dc_0_1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Michael</a:t>
            </a:r>
            <a:endParaRPr sz="2400"/>
          </a:p>
          <a:p>
            <a:pPr indent="-82867" lvl="0" marL="21431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Arial"/>
              <a:buNone/>
            </a:pPr>
            <a:r>
              <a:rPr lang="en-US" sz="1300"/>
              <a:t>Pictured are rough outlines of the TextViews for the Title and Pause Screen</a:t>
            </a:r>
            <a:endParaRPr sz="2400"/>
          </a:p>
        </p:txBody>
      </p:sp>
      <p:sp>
        <p:nvSpPr>
          <p:cNvPr id="242" name="Google Shape;242;g9d8fbbb4dc_0_1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g9d8fbbb4d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2" y="1859075"/>
            <a:ext cx="3319026" cy="282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9d8fbbb4d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400" y="1859075"/>
            <a:ext cx="3427052" cy="282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d8fbbb4dc_0_10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Contributions from Michael</a:t>
            </a:r>
            <a:endParaRPr sz="2400"/>
          </a:p>
          <a:p>
            <a:pPr indent="-82867" lvl="0" marL="21431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Pictured is the TextView for the Level Select screen and the questionnaire-based technical/operational feasibility report</a:t>
            </a:r>
            <a:endParaRPr sz="2400"/>
          </a:p>
        </p:txBody>
      </p:sp>
      <p:sp>
        <p:nvSpPr>
          <p:cNvPr id="250" name="Google Shape;250;g9d8fbbb4dc_0_10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g9d8fbbb4d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859075"/>
            <a:ext cx="3397856" cy="282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9d8fbbb4d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930" y="1859075"/>
            <a:ext cx="2694820" cy="28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692752" y="4857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 sz="3000"/>
              <a:t>Contributions from Rena</a:t>
            </a:r>
            <a:endParaRPr sz="3000"/>
          </a:p>
        </p:txBody>
      </p:sp>
      <p:sp>
        <p:nvSpPr>
          <p:cNvPr id="258" name="Google Shape;258;p13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25" y="1908475"/>
            <a:ext cx="6353426" cy="27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/>
        </p:nvSpPr>
        <p:spPr>
          <a:xfrm>
            <a:off x="1003600" y="1296325"/>
            <a:ext cx="3944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Started making user screens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d8fbbb4dc_3_1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aramond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g9d8fbbb4dc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50" y="153349"/>
            <a:ext cx="5418899" cy="26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9d8fbbb4dc_3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825" y="2536900"/>
            <a:ext cx="5326474" cy="24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Next Two Weeks’ Plans: </a:t>
            </a:r>
            <a:endParaRPr/>
          </a:p>
        </p:txBody>
      </p:sp>
      <p:sp>
        <p:nvSpPr>
          <p:cNvPr id="273" name="Google Shape;273;p14"/>
          <p:cNvSpPr txBox="1"/>
          <p:nvPr>
            <p:ph idx="1" type="body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Finish app screens</a:t>
            </a:r>
            <a:endParaRPr/>
          </a:p>
          <a:p>
            <a:pPr indent="-360045" lvl="0" marL="457200" rtl="0" algn="l">
              <a:spcBef>
                <a:spcPts val="0"/>
              </a:spcBef>
              <a:spcAft>
                <a:spcPts val="0"/>
              </a:spcAft>
              <a:buSzPts val="2070"/>
              <a:buChar char="•"/>
            </a:pPr>
            <a:r>
              <a:rPr lang="en-US"/>
              <a:t>Create links between screen, as appropriate</a:t>
            </a:r>
            <a:endParaRPr/>
          </a:p>
        </p:txBody>
      </p:sp>
      <p:sp>
        <p:nvSpPr>
          <p:cNvPr id="274" name="Google Shape;274;p14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3"/>
          <p:cNvGraphicFramePr/>
          <p:nvPr/>
        </p:nvGraphicFramePr>
        <p:xfrm>
          <a:off x="664633" y="1756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{230848B4-EFB9-4613-866E-AB06B55F6C6C}</a:tableStyleId>
              </a:tblPr>
              <a:tblGrid>
                <a:gridCol w="1442075"/>
                <a:gridCol w="1063550"/>
                <a:gridCol w="1025225"/>
                <a:gridCol w="1629325"/>
                <a:gridCol w="889750"/>
                <a:gridCol w="1764800"/>
              </a:tblGrid>
              <a:tr h="4282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511D19"/>
                          </a:solidFill>
                        </a:rPr>
                        <a:t>SE 2200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D18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0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Status Report #:</a:t>
                      </a:r>
                      <a:endParaRPr/>
                    </a:p>
                  </a:txBody>
                  <a:tcPr marT="45725" marB="45725" marR="91450" marL="91450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</a:t>
                      </a:r>
                      <a:endParaRPr sz="135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Date From: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09/21/20</a:t>
                      </a:r>
                      <a:endParaRPr sz="135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Date To: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10/04/20</a:t>
                      </a:r>
                      <a:endParaRPr sz="135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 u="none" cap="none" strike="noStrike"/>
                        <a:t>Project Title:</a:t>
                      </a:r>
                      <a:endParaRPr/>
                    </a:p>
                  </a:txBody>
                  <a:tcPr marT="45725" marB="45725" marR="91450" marL="91450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Untitled Math Game</a:t>
                      </a:r>
                      <a:endParaRPr sz="135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hMerge="1"/>
              </a:tr>
              <a:tr h="400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b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Team Members:</a:t>
            </a:r>
            <a:endParaRPr/>
          </a:p>
        </p:txBody>
      </p:sp>
      <p:graphicFrame>
        <p:nvGraphicFramePr>
          <p:cNvPr id="173" name="Google Shape;173;p4"/>
          <p:cNvGraphicFramePr/>
          <p:nvPr/>
        </p:nvGraphicFramePr>
        <p:xfrm>
          <a:off x="1877082" y="2209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{1D0129C9-7513-4673-BE21-4D84A8C0E040}</a:tableStyleId>
              </a:tblPr>
              <a:tblGrid>
                <a:gridCol w="5389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Team Members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 Davy</a:t>
                      </a:r>
                      <a:endParaRPr sz="135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 Erickson</a:t>
                      </a:r>
                      <a:endParaRPr sz="135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 Sakai</a:t>
                      </a:r>
                      <a:endParaRPr sz="135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5</a:t>
            </a:r>
            <a:endParaRPr/>
          </a:p>
        </p:txBody>
      </p:sp>
      <p:graphicFrame>
        <p:nvGraphicFramePr>
          <p:cNvPr id="180" name="Google Shape;180;p5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{230848B4-EFB9-4613-866E-AB06B55F6C6C}</a:tableStyleId>
              </a:tblPr>
              <a:tblGrid>
                <a:gridCol w="1886225"/>
                <a:gridCol w="1886225"/>
                <a:gridCol w="590000"/>
                <a:gridCol w="3182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/>
                        <a:t>Date: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09/23/20</a:t>
                      </a:r>
                      <a:endParaRPr sz="1350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 - 3PM</a:t>
                      </a:r>
                      <a:endParaRPr sz="1350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Who Attended?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What was discussed?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Progress Report, </a:t>
                      </a: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SRS-SDD Status Report, and Feasibility Study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Create an education game, Progres week 5 and 6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350"/>
                        <a:t>Progres SRS-SDD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‹#›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aebcf1f47_0_1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5</a:t>
            </a:r>
            <a:endParaRPr/>
          </a:p>
        </p:txBody>
      </p:sp>
      <p:graphicFrame>
        <p:nvGraphicFramePr>
          <p:cNvPr id="187" name="Google Shape;187;g9aebcf1f47_0_1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{230848B4-EFB9-4613-866E-AB06B55F6C6C}</a:tableStyleId>
              </a:tblPr>
              <a:tblGrid>
                <a:gridCol w="1886225"/>
                <a:gridCol w="1886225"/>
                <a:gridCol w="590000"/>
                <a:gridCol w="3182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/>
                        <a:t>Date: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09/24/20</a:t>
                      </a:r>
                      <a:endParaRPr sz="1350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 - 3PM</a:t>
                      </a:r>
                      <a:endParaRPr sz="1350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Who Attended?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What was discussed?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150"/>
                        <a:t>Your First App: Create an Educational Game (Part II) and Progress Report Requirements</a:t>
                      </a:r>
                      <a:endParaRPr sz="11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Continued progress of SRS document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reate an education game, Progres week 5 and 6</a:t>
                      </a:r>
                      <a:endParaRPr sz="14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Progress on Feasibility Study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88" name="Google Shape;188;g9aebcf1f47_0_1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‹#›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aebcf1f47_0_7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6</a:t>
            </a:r>
            <a:endParaRPr/>
          </a:p>
        </p:txBody>
      </p:sp>
      <p:graphicFrame>
        <p:nvGraphicFramePr>
          <p:cNvPr id="194" name="Google Shape;194;g9aebcf1f47_0_7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{230848B4-EFB9-4613-866E-AB06B55F6C6C}</a:tableStyleId>
              </a:tblPr>
              <a:tblGrid>
                <a:gridCol w="1886225"/>
                <a:gridCol w="1886225"/>
                <a:gridCol w="590000"/>
                <a:gridCol w="3182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/>
                        <a:t>Date: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09/28/2020</a:t>
                      </a:r>
                      <a:endParaRPr sz="1350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3PM - 4PM</a:t>
                      </a:r>
                      <a:endParaRPr sz="1350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Who Attended?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What was discussed?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Video presentation of Progress Report for extra credit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Progress on this week’s Action Items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95" name="Google Shape;195;g9aebcf1f47_0_7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‹#›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ebcf1f47_0_13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Meeting Minutes Week 6</a:t>
            </a:r>
            <a:endParaRPr/>
          </a:p>
        </p:txBody>
      </p:sp>
      <p:graphicFrame>
        <p:nvGraphicFramePr>
          <p:cNvPr id="201" name="Google Shape;201;g9aebcf1f47_0_13"/>
          <p:cNvGraphicFramePr/>
          <p:nvPr/>
        </p:nvGraphicFramePr>
        <p:xfrm>
          <a:off x="971549" y="191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{230848B4-EFB9-4613-866E-AB06B55F6C6C}</a:tableStyleId>
              </a:tblPr>
              <a:tblGrid>
                <a:gridCol w="1886225"/>
                <a:gridCol w="1886225"/>
                <a:gridCol w="590000"/>
                <a:gridCol w="3182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 u="none" cap="none" strike="noStrike"/>
                        <a:t>Date: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09/30/2020</a:t>
                      </a:r>
                      <a:endParaRPr sz="1350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Time: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2PM-3PM</a:t>
                      </a:r>
                      <a:endParaRPr sz="1350"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Who Attended?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What was discussed?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Gavin</a:t>
                      </a:r>
                      <a:endParaRPr sz="135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Group Progress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Michael</a:t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Meeting time for creating video presentation of progress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Rena</a:t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Plans for next 2 weeks</a:t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202" name="Google Shape;202;g9aebcf1f47_0_13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aramond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</a:rPr>
              <a:t>‹#›</a:t>
            </a:fld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Action Items Week 5 and Week 6</a:t>
            </a:r>
            <a:endParaRPr/>
          </a:p>
        </p:txBody>
      </p:sp>
      <p:sp>
        <p:nvSpPr>
          <p:cNvPr id="208" name="Google Shape;208;p6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9" name="Google Shape;209;p6"/>
          <p:cNvGraphicFramePr/>
          <p:nvPr/>
        </p:nvGraphicFramePr>
        <p:xfrm>
          <a:off x="829862" y="2142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{DCA52B98-28BE-4277-8126-F4970CC244B9}</a:tableStyleId>
              </a:tblPr>
              <a:tblGrid>
                <a:gridCol w="1824275"/>
                <a:gridCol w="5660000"/>
              </a:tblGrid>
              <a:tr h="23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Action Items                               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Summary of Progress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 SRS-SDD Status Report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SRS-SDD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underway. Not complete.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Questionnaire-based Feasibility Study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Feasibility Study document is completed.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 Week 5 and 6 Progress Report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 Report is being modified as information is available.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971552" y="736600"/>
            <a:ext cx="7200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Garamond"/>
              <a:buNone/>
            </a:pPr>
            <a:r>
              <a:rPr lang="en-US"/>
              <a:t>This Weeks Accomplishments</a:t>
            </a:r>
            <a:endParaRPr/>
          </a:p>
        </p:txBody>
      </p:sp>
      <p:sp>
        <p:nvSpPr>
          <p:cNvPr id="215" name="Google Shape;215;p7"/>
          <p:cNvSpPr txBox="1"/>
          <p:nvPr>
            <p:ph idx="12" type="sldNum"/>
          </p:nvPr>
        </p:nvSpPr>
        <p:spPr>
          <a:xfrm>
            <a:off x="7765426" y="4476750"/>
            <a:ext cx="4071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6" name="Google Shape;216;p7"/>
          <p:cNvGraphicFramePr/>
          <p:nvPr/>
        </p:nvGraphicFramePr>
        <p:xfrm>
          <a:off x="711197" y="19144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{DCA52B98-28BE-4277-8126-F4970CC244B9}</a:tableStyleId>
              </a:tblPr>
              <a:tblGrid>
                <a:gridCol w="1171475"/>
                <a:gridCol w="2403775"/>
                <a:gridCol w="903950"/>
                <a:gridCol w="3242400"/>
              </a:tblGrid>
              <a:tr h="25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Team Member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Description of task                  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Hours Spent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/>
                        <a:t>Problems Encountered &amp; Solutions</a:t>
                      </a:r>
                      <a:endParaRPr b="1" sz="1200">
                        <a:solidFill>
                          <a:srgbClr val="5B0F00"/>
                        </a:solidFill>
                        <a:latin typeface="Syncopate"/>
                        <a:ea typeface="Syncopate"/>
                        <a:cs typeface="Syncopate"/>
                        <a:sym typeface="Syncopate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Michael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Format and input on Progress Report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found in grading rubric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drafting Feasibility Study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Gavin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Started/Continued filling of SRS document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is 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necessary</a:t>
                      </a: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 fill out in the SRS document?  What is unnecessary to fill in?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Rena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Made share drive and started filling of SRS document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Michael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 creating app screens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aramond"/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do we want to format the screens?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Rena Sakai</dc:creator>
</cp:coreProperties>
</file>