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78B726-B27B-4315-BE91-714E4EF3640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334049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78B726-B27B-4315-BE91-714E4EF3640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36771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78B726-B27B-4315-BE91-714E4EF3640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437102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78B726-B27B-4315-BE91-714E4EF3640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39539-0FE5-4FC2-97AF-87BD57A9059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090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78B726-B27B-4315-BE91-714E4EF3640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239602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78B726-B27B-4315-BE91-714E4EF36408}"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499618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78B726-B27B-4315-BE91-714E4EF36408}"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3317890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8B726-B27B-4315-BE91-714E4EF3640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1113069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8B726-B27B-4315-BE91-714E4EF3640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306727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8B726-B27B-4315-BE91-714E4EF3640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402370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8B726-B27B-4315-BE91-714E4EF3640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189542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78B726-B27B-4315-BE91-714E4EF3640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171677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78B726-B27B-4315-BE91-714E4EF36408}"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2825245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78B726-B27B-4315-BE91-714E4EF36408}"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15688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8B726-B27B-4315-BE91-714E4EF36408}"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187156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8B726-B27B-4315-BE91-714E4EF3640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176702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8B726-B27B-4315-BE91-714E4EF3640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39539-0FE5-4FC2-97AF-87BD57A90592}" type="slidenum">
              <a:rPr lang="en-US" smtClean="0"/>
              <a:t>‹#›</a:t>
            </a:fld>
            <a:endParaRPr lang="en-US"/>
          </a:p>
        </p:txBody>
      </p:sp>
    </p:spTree>
    <p:extLst>
      <p:ext uri="{BB962C8B-B14F-4D97-AF65-F5344CB8AC3E}">
        <p14:creationId xmlns:p14="http://schemas.microsoft.com/office/powerpoint/2010/main" val="358567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78B726-B27B-4315-BE91-714E4EF36408}" type="datetimeFigureOut">
              <a:rPr lang="en-US" smtClean="0"/>
              <a:t>10/29/2024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4339539-0FE5-4FC2-97AF-87BD57A90592}" type="slidenum">
              <a:rPr lang="en-US" smtClean="0"/>
              <a:t>‹#›</a:t>
            </a:fld>
            <a:endParaRPr lang="en-US"/>
          </a:p>
        </p:txBody>
      </p:sp>
    </p:spTree>
    <p:extLst>
      <p:ext uri="{BB962C8B-B14F-4D97-AF65-F5344CB8AC3E}">
        <p14:creationId xmlns:p14="http://schemas.microsoft.com/office/powerpoint/2010/main" val="1057204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B511-AB9C-3DB6-BA12-3F799CF0F37D}"/>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5DE683F7-CF00-6432-5EE9-E68B3B660016}"/>
              </a:ext>
            </a:extLst>
          </p:cNvPr>
          <p:cNvSpPr>
            <a:spLocks noGrp="1"/>
          </p:cNvSpPr>
          <p:nvPr>
            <p:ph type="subTitle" idx="1"/>
          </p:nvPr>
        </p:nvSpPr>
        <p:spPr/>
        <p:txBody>
          <a:bodyPr/>
          <a:lstStyle/>
          <a:p>
            <a:r>
              <a:rPr lang="en-US" dirty="0"/>
              <a:t>For Big Data and Business Analytics Specialization Certificate Program (ITÜ)</a:t>
            </a:r>
            <a:br>
              <a:rPr lang="en-US" dirty="0"/>
            </a:br>
            <a:br>
              <a:rPr lang="en-US" dirty="0"/>
            </a:br>
            <a:r>
              <a:rPr lang="en-US" dirty="0"/>
              <a:t>Name Surname : Meriç  Utku Sokat</a:t>
            </a:r>
          </a:p>
        </p:txBody>
      </p:sp>
    </p:spTree>
    <p:extLst>
      <p:ext uri="{BB962C8B-B14F-4D97-AF65-F5344CB8AC3E}">
        <p14:creationId xmlns:p14="http://schemas.microsoft.com/office/powerpoint/2010/main" val="115739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A707-3B2C-E8DE-C132-6F370DF6C67C}"/>
              </a:ext>
            </a:extLst>
          </p:cNvPr>
          <p:cNvSpPr>
            <a:spLocks noGrp="1"/>
          </p:cNvSpPr>
          <p:nvPr>
            <p:ph type="title"/>
          </p:nvPr>
        </p:nvSpPr>
        <p:spPr/>
        <p:txBody>
          <a:bodyPr/>
          <a:lstStyle/>
          <a:p>
            <a:r>
              <a:rPr lang="en-US" dirty="0"/>
              <a:t>LINEAR REGRESSION</a:t>
            </a:r>
          </a:p>
        </p:txBody>
      </p:sp>
      <p:pic>
        <p:nvPicPr>
          <p:cNvPr id="5" name="Content Placeholder 4" descr="A graph showing a red line with blue dots&#10;&#10;Description automatically generated">
            <a:extLst>
              <a:ext uri="{FF2B5EF4-FFF2-40B4-BE49-F238E27FC236}">
                <a16:creationId xmlns:a16="http://schemas.microsoft.com/office/drawing/2014/main" id="{23BF0C1A-546D-F0DD-0C08-CD00CA40D8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629" y="1819512"/>
            <a:ext cx="6765394" cy="4059237"/>
          </a:xfrm>
        </p:spPr>
      </p:pic>
      <p:pic>
        <p:nvPicPr>
          <p:cNvPr id="7" name="Picture 6" descr="A screenshot of a computer code&#10;&#10;Description automatically generated">
            <a:extLst>
              <a:ext uri="{FF2B5EF4-FFF2-40B4-BE49-F238E27FC236}">
                <a16:creationId xmlns:a16="http://schemas.microsoft.com/office/drawing/2014/main" id="{1B69DC2C-F274-A43E-6271-CFA9D4175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0970" y="1819512"/>
            <a:ext cx="2903472" cy="548688"/>
          </a:xfrm>
          <a:prstGeom prst="rect">
            <a:avLst/>
          </a:prstGeom>
        </p:spPr>
      </p:pic>
      <p:sp>
        <p:nvSpPr>
          <p:cNvPr id="8" name="TextBox 7">
            <a:extLst>
              <a:ext uri="{FF2B5EF4-FFF2-40B4-BE49-F238E27FC236}">
                <a16:creationId xmlns:a16="http://schemas.microsoft.com/office/drawing/2014/main" id="{56EA9E50-6A9A-37EB-8CD3-0D2C2BD5D362}"/>
              </a:ext>
            </a:extLst>
          </p:cNvPr>
          <p:cNvSpPr txBox="1"/>
          <p:nvPr/>
        </p:nvSpPr>
        <p:spPr>
          <a:xfrm>
            <a:off x="8026400" y="2763520"/>
            <a:ext cx="3627120" cy="2946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58E3456E-34E2-3738-9295-F2A8B48E8087}"/>
              </a:ext>
            </a:extLst>
          </p:cNvPr>
          <p:cNvSpPr txBox="1"/>
          <p:nvPr/>
        </p:nvSpPr>
        <p:spPr>
          <a:xfrm>
            <a:off x="7333421" y="2570599"/>
            <a:ext cx="4582962" cy="3139321"/>
          </a:xfrm>
          <a:prstGeom prst="rect">
            <a:avLst/>
          </a:prstGeom>
          <a:noFill/>
        </p:spPr>
        <p:txBody>
          <a:bodyPr wrap="square" rtlCol="0">
            <a:spAutoFit/>
          </a:bodyPr>
          <a:lstStyle/>
          <a:p>
            <a:r>
              <a:rPr lang="en-US" b="0" i="0" dirty="0">
                <a:solidFill>
                  <a:srgbClr val="F3F3F3"/>
                </a:solidFill>
                <a:effectLst/>
                <a:latin typeface="-apple-system"/>
              </a:rPr>
              <a:t>It illustrates the relationship between actual data usage (MB/day) and predicted values based on battery drain (</a:t>
            </a:r>
            <a:r>
              <a:rPr lang="en-US" b="0" i="0" dirty="0" err="1">
                <a:solidFill>
                  <a:srgbClr val="F3F3F3"/>
                </a:solidFill>
                <a:effectLst/>
                <a:latin typeface="-apple-system"/>
              </a:rPr>
              <a:t>mAh</a:t>
            </a:r>
            <a:r>
              <a:rPr lang="en-US" b="0" i="0" dirty="0">
                <a:solidFill>
                  <a:srgbClr val="F3F3F3"/>
                </a:solidFill>
                <a:effectLst/>
                <a:latin typeface="-apple-system"/>
              </a:rPr>
              <a:t>/day). The upward trend demonstrates a strong positive correlation: as battery drain increases, data usage also rises. This suggests that higher engagement with data-intensive applications leads to faster battery consumption. Understanding this relationship can help optimize device performance and manage battery life effectively.</a:t>
            </a:r>
            <a:endParaRPr lang="en-US" dirty="0"/>
          </a:p>
        </p:txBody>
      </p:sp>
    </p:spTree>
    <p:extLst>
      <p:ext uri="{BB962C8B-B14F-4D97-AF65-F5344CB8AC3E}">
        <p14:creationId xmlns:p14="http://schemas.microsoft.com/office/powerpoint/2010/main" val="256008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9B9D-3CD5-8D36-C634-368275EA5247}"/>
              </a:ext>
            </a:extLst>
          </p:cNvPr>
          <p:cNvSpPr>
            <a:spLocks noGrp="1"/>
          </p:cNvSpPr>
          <p:nvPr>
            <p:ph type="title"/>
          </p:nvPr>
        </p:nvSpPr>
        <p:spPr/>
        <p:txBody>
          <a:bodyPr/>
          <a:lstStyle/>
          <a:p>
            <a:r>
              <a:rPr lang="en-US" dirty="0"/>
              <a:t>MY PROJECT</a:t>
            </a:r>
          </a:p>
        </p:txBody>
      </p:sp>
      <p:sp>
        <p:nvSpPr>
          <p:cNvPr id="3" name="Content Placeholder 2">
            <a:extLst>
              <a:ext uri="{FF2B5EF4-FFF2-40B4-BE49-F238E27FC236}">
                <a16:creationId xmlns:a16="http://schemas.microsoft.com/office/drawing/2014/main" id="{33F54D40-0A81-C8AF-4256-113CD142C2CC}"/>
              </a:ext>
            </a:extLst>
          </p:cNvPr>
          <p:cNvSpPr>
            <a:spLocks noGrp="1"/>
          </p:cNvSpPr>
          <p:nvPr>
            <p:ph idx="1"/>
          </p:nvPr>
        </p:nvSpPr>
        <p:spPr/>
        <p:txBody>
          <a:bodyPr/>
          <a:lstStyle/>
          <a:p>
            <a:r>
              <a:rPr lang="en-US" dirty="0"/>
              <a:t>I will choose User Behavior Dataset because this dataset includes a variety of features collected from users of different mobile devices, capturing both device usage metrics and demographic information. The goal is to identify potential relationships among these variables to gain insights into user behavior patterns.</a:t>
            </a:r>
          </a:p>
        </p:txBody>
      </p:sp>
    </p:spTree>
    <p:extLst>
      <p:ext uri="{BB962C8B-B14F-4D97-AF65-F5344CB8AC3E}">
        <p14:creationId xmlns:p14="http://schemas.microsoft.com/office/powerpoint/2010/main" val="19572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9873-7DAE-EAAB-C99D-2FBC72C68D00}"/>
              </a:ext>
            </a:extLst>
          </p:cNvPr>
          <p:cNvSpPr>
            <a:spLocks noGrp="1"/>
          </p:cNvSpPr>
          <p:nvPr>
            <p:ph type="title"/>
          </p:nvPr>
        </p:nvSpPr>
        <p:spPr/>
        <p:txBody>
          <a:bodyPr/>
          <a:lstStyle/>
          <a:p>
            <a:r>
              <a:rPr lang="en-US" dirty="0"/>
              <a:t>EXCEL SPREADSHEET</a:t>
            </a:r>
          </a:p>
        </p:txBody>
      </p:sp>
      <p:pic>
        <p:nvPicPr>
          <p:cNvPr id="5" name="Content Placeholder 4" descr="A screenshot of a computer&#10;&#10;Description automatically generated">
            <a:extLst>
              <a:ext uri="{FF2B5EF4-FFF2-40B4-BE49-F238E27FC236}">
                <a16:creationId xmlns:a16="http://schemas.microsoft.com/office/drawing/2014/main" id="{D66A44DA-9503-6000-9959-A8BCC760D6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50412"/>
            <a:ext cx="10353675" cy="4022339"/>
          </a:xfrm>
        </p:spPr>
      </p:pic>
    </p:spTree>
    <p:extLst>
      <p:ext uri="{BB962C8B-B14F-4D97-AF65-F5344CB8AC3E}">
        <p14:creationId xmlns:p14="http://schemas.microsoft.com/office/powerpoint/2010/main" val="204783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mputer screen shot of a program code&#10;&#10;Description automatically generated">
            <a:extLst>
              <a:ext uri="{FF2B5EF4-FFF2-40B4-BE49-F238E27FC236}">
                <a16:creationId xmlns:a16="http://schemas.microsoft.com/office/drawing/2014/main" id="{4E872A12-8AD4-3C30-6A1C-CBFA8049E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952" y="368214"/>
            <a:ext cx="6586728" cy="2934447"/>
          </a:xfrm>
        </p:spPr>
      </p:pic>
      <p:pic>
        <p:nvPicPr>
          <p:cNvPr id="7" name="Picture 6" descr="A screenshot of a computer screen&#10;&#10;Description automatically generated">
            <a:extLst>
              <a:ext uri="{FF2B5EF4-FFF2-40B4-BE49-F238E27FC236}">
                <a16:creationId xmlns:a16="http://schemas.microsoft.com/office/drawing/2014/main" id="{66E966F5-9EF1-3B87-C02D-249C35A44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85485"/>
            <a:ext cx="5624047" cy="1615580"/>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FEF490E9-01CB-623B-5214-3D8E7D133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9277" y="425615"/>
            <a:ext cx="4163742" cy="293444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32311C2-558C-4F5A-5BCC-AE881B6C2B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758" y="3808820"/>
            <a:ext cx="5228260" cy="1362100"/>
          </a:xfrm>
          <a:prstGeom prst="rect">
            <a:avLst/>
          </a:prstGeom>
        </p:spPr>
      </p:pic>
      <p:sp>
        <p:nvSpPr>
          <p:cNvPr id="12" name="TextBox 11">
            <a:extLst>
              <a:ext uri="{FF2B5EF4-FFF2-40B4-BE49-F238E27FC236}">
                <a16:creationId xmlns:a16="http://schemas.microsoft.com/office/drawing/2014/main" id="{EA77A293-671F-9C32-40DA-BCB77110D4F3}"/>
              </a:ext>
            </a:extLst>
          </p:cNvPr>
          <p:cNvSpPr txBox="1"/>
          <p:nvPr/>
        </p:nvSpPr>
        <p:spPr>
          <a:xfrm>
            <a:off x="611758" y="5466945"/>
            <a:ext cx="10951261" cy="923330"/>
          </a:xfrm>
          <a:prstGeom prst="rect">
            <a:avLst/>
          </a:prstGeom>
          <a:noFill/>
        </p:spPr>
        <p:txBody>
          <a:bodyPr wrap="square" rtlCol="0">
            <a:spAutoFit/>
          </a:bodyPr>
          <a:lstStyle/>
          <a:p>
            <a:r>
              <a:rPr lang="en-US"/>
              <a:t>The dataset includes 700 entries with 11 fully complete columns, capturing user behavior on mobile devices. It covers app usage, screen time, battery drain, and demographic details, making it suitable for linear regression analysis to explore user behavior patterns.</a:t>
            </a:r>
            <a:endParaRPr lang="en-US" dirty="0"/>
          </a:p>
        </p:txBody>
      </p:sp>
    </p:spTree>
    <p:extLst>
      <p:ext uri="{BB962C8B-B14F-4D97-AF65-F5344CB8AC3E}">
        <p14:creationId xmlns:p14="http://schemas.microsoft.com/office/powerpoint/2010/main" val="73201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 shot of a computer&#10;&#10;Description automatically generated">
            <a:extLst>
              <a:ext uri="{FF2B5EF4-FFF2-40B4-BE49-F238E27FC236}">
                <a16:creationId xmlns:a16="http://schemas.microsoft.com/office/drawing/2014/main" id="{1D2C976B-78D1-2BA6-16C7-735814D05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4" y="1458227"/>
            <a:ext cx="4168501" cy="579170"/>
          </a:xfrm>
        </p:spPr>
      </p:pic>
      <p:pic>
        <p:nvPicPr>
          <p:cNvPr id="13" name="Picture 12" descr="A screenshot of a computer&#10;&#10;Description automatically generated">
            <a:extLst>
              <a:ext uri="{FF2B5EF4-FFF2-40B4-BE49-F238E27FC236}">
                <a16:creationId xmlns:a16="http://schemas.microsoft.com/office/drawing/2014/main" id="{CBF01D37-9113-3294-FDFA-21945EB47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4" y="2530506"/>
            <a:ext cx="4168501" cy="3464900"/>
          </a:xfrm>
          <a:prstGeom prst="rect">
            <a:avLst/>
          </a:prstGeom>
        </p:spPr>
      </p:pic>
      <p:sp>
        <p:nvSpPr>
          <p:cNvPr id="14" name="TextBox 13">
            <a:extLst>
              <a:ext uri="{FF2B5EF4-FFF2-40B4-BE49-F238E27FC236}">
                <a16:creationId xmlns:a16="http://schemas.microsoft.com/office/drawing/2014/main" id="{38DA5F0B-130B-EF9B-6CA5-71530B0D3C03}"/>
              </a:ext>
            </a:extLst>
          </p:cNvPr>
          <p:cNvSpPr txBox="1"/>
          <p:nvPr/>
        </p:nvSpPr>
        <p:spPr>
          <a:xfrm>
            <a:off x="5446624" y="2317215"/>
            <a:ext cx="6391937" cy="1754326"/>
          </a:xfrm>
          <a:prstGeom prst="rect">
            <a:avLst/>
          </a:prstGeom>
          <a:noFill/>
        </p:spPr>
        <p:txBody>
          <a:bodyPr wrap="square" rtlCol="0">
            <a:spAutoFit/>
          </a:bodyPr>
          <a:lstStyle/>
          <a:p>
            <a:r>
              <a:rPr lang="en-US" dirty="0"/>
              <a:t>In this step, we performed a data quality check to ensure that there are no missing values in our dataset, which is crucial for reliable analysis. The summary here confirms that each column has 0 missing values. This guarantees that our dataset is complete and ready for analysis without the need for additional data imputation or cleaning steps.</a:t>
            </a:r>
          </a:p>
        </p:txBody>
      </p:sp>
    </p:spTree>
    <p:extLst>
      <p:ext uri="{BB962C8B-B14F-4D97-AF65-F5344CB8AC3E}">
        <p14:creationId xmlns:p14="http://schemas.microsoft.com/office/powerpoint/2010/main" val="133665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B92A-2A77-DE25-D9BB-5B5B601B54E4}"/>
              </a:ext>
            </a:extLst>
          </p:cNvPr>
          <p:cNvSpPr>
            <a:spLocks noGrp="1"/>
          </p:cNvSpPr>
          <p:nvPr>
            <p:ph type="title"/>
          </p:nvPr>
        </p:nvSpPr>
        <p:spPr/>
        <p:txBody>
          <a:bodyPr/>
          <a:lstStyle/>
          <a:p>
            <a:r>
              <a:rPr lang="en-US" dirty="0"/>
              <a:t>HISTOGRAM</a:t>
            </a:r>
          </a:p>
        </p:txBody>
      </p:sp>
      <p:pic>
        <p:nvPicPr>
          <p:cNvPr id="5" name="Content Placeholder 4" descr="A computer screen shot of text&#10;&#10;Description automatically generated">
            <a:extLst>
              <a:ext uri="{FF2B5EF4-FFF2-40B4-BE49-F238E27FC236}">
                <a16:creationId xmlns:a16="http://schemas.microsoft.com/office/drawing/2014/main" id="{E6F7D74E-597B-F1FB-74EF-42A0A96ED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580050"/>
            <a:ext cx="4927576" cy="2604401"/>
          </a:xfrm>
        </p:spPr>
      </p:pic>
      <p:pic>
        <p:nvPicPr>
          <p:cNvPr id="7" name="Picture 6" descr="A group of blue and white graphs&#10;&#10;Description automatically generated with medium confidence">
            <a:extLst>
              <a:ext uri="{FF2B5EF4-FFF2-40B4-BE49-F238E27FC236}">
                <a16:creationId xmlns:a16="http://schemas.microsoft.com/office/drawing/2014/main" id="{8C7A02F3-ED59-9A3D-2A35-A28111F85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447" y="1958509"/>
            <a:ext cx="5405320" cy="3429000"/>
          </a:xfrm>
          <a:prstGeom prst="rect">
            <a:avLst/>
          </a:prstGeom>
        </p:spPr>
      </p:pic>
      <p:sp>
        <p:nvSpPr>
          <p:cNvPr id="9" name="TextBox 8">
            <a:extLst>
              <a:ext uri="{FF2B5EF4-FFF2-40B4-BE49-F238E27FC236}">
                <a16:creationId xmlns:a16="http://schemas.microsoft.com/office/drawing/2014/main" id="{4438F7F9-C699-3043-8998-5D11430096A3}"/>
              </a:ext>
            </a:extLst>
          </p:cNvPr>
          <p:cNvSpPr txBox="1"/>
          <p:nvPr/>
        </p:nvSpPr>
        <p:spPr>
          <a:xfrm>
            <a:off x="913794" y="4371846"/>
            <a:ext cx="4747703" cy="2031325"/>
          </a:xfrm>
          <a:prstGeom prst="rect">
            <a:avLst/>
          </a:prstGeom>
          <a:noFill/>
        </p:spPr>
        <p:txBody>
          <a:bodyPr wrap="square" rtlCol="0">
            <a:spAutoFit/>
          </a:bodyPr>
          <a:lstStyle/>
          <a:p>
            <a:r>
              <a:rPr lang="en-US" b="0" i="0" dirty="0">
                <a:solidFill>
                  <a:srgbClr val="F3F3F3"/>
                </a:solidFill>
                <a:effectLst/>
                <a:latin typeface="-apple-system"/>
              </a:rPr>
              <a:t>The data reveals important insights into user habits and preferences, which can inform strategies for app development and user engagement. Overall, this visual representation allows for a clear understanding of user behavior patterns that can be leveraged for targeted interventions and improvements.</a:t>
            </a:r>
            <a:endParaRPr lang="en-US" dirty="0"/>
          </a:p>
        </p:txBody>
      </p:sp>
    </p:spTree>
    <p:extLst>
      <p:ext uri="{BB962C8B-B14F-4D97-AF65-F5344CB8AC3E}">
        <p14:creationId xmlns:p14="http://schemas.microsoft.com/office/powerpoint/2010/main" val="399757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A9C2-434B-ABF3-02D7-DD09BD68B820}"/>
              </a:ext>
            </a:extLst>
          </p:cNvPr>
          <p:cNvSpPr>
            <a:spLocks noGrp="1"/>
          </p:cNvSpPr>
          <p:nvPr>
            <p:ph type="title"/>
          </p:nvPr>
        </p:nvSpPr>
        <p:spPr/>
        <p:txBody>
          <a:bodyPr/>
          <a:lstStyle/>
          <a:p>
            <a:r>
              <a:rPr lang="en-US" dirty="0"/>
              <a:t>BOXPLOT</a:t>
            </a:r>
          </a:p>
        </p:txBody>
      </p:sp>
      <p:pic>
        <p:nvPicPr>
          <p:cNvPr id="5" name="Content Placeholder 4" descr="A screenshot of a graph&#10;&#10;Description automatically generated">
            <a:extLst>
              <a:ext uri="{FF2B5EF4-FFF2-40B4-BE49-F238E27FC236}">
                <a16:creationId xmlns:a16="http://schemas.microsoft.com/office/drawing/2014/main" id="{7BAA699D-BDF7-D667-C7E3-CD6CC4C6CD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303" y="1731963"/>
            <a:ext cx="6398797" cy="4059237"/>
          </a:xfrm>
        </p:spPr>
      </p:pic>
      <p:pic>
        <p:nvPicPr>
          <p:cNvPr id="7" name="Picture 6" descr="A computer screen shot of a code&#10;&#10;Description automatically generated">
            <a:extLst>
              <a:ext uri="{FF2B5EF4-FFF2-40B4-BE49-F238E27FC236}">
                <a16:creationId xmlns:a16="http://schemas.microsoft.com/office/drawing/2014/main" id="{460DBF74-D277-2668-C6C2-062AC122E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6" y="1731963"/>
            <a:ext cx="4193226" cy="1697542"/>
          </a:xfrm>
          <a:prstGeom prst="rect">
            <a:avLst/>
          </a:prstGeom>
        </p:spPr>
      </p:pic>
      <p:sp>
        <p:nvSpPr>
          <p:cNvPr id="8" name="TextBox 7">
            <a:extLst>
              <a:ext uri="{FF2B5EF4-FFF2-40B4-BE49-F238E27FC236}">
                <a16:creationId xmlns:a16="http://schemas.microsoft.com/office/drawing/2014/main" id="{76437627-A03D-FF7C-E82D-C325172B4FCA}"/>
              </a:ext>
            </a:extLst>
          </p:cNvPr>
          <p:cNvSpPr txBox="1"/>
          <p:nvPr/>
        </p:nvSpPr>
        <p:spPr>
          <a:xfrm>
            <a:off x="913795" y="3793787"/>
            <a:ext cx="4115405" cy="2585323"/>
          </a:xfrm>
          <a:prstGeom prst="rect">
            <a:avLst/>
          </a:prstGeom>
          <a:noFill/>
        </p:spPr>
        <p:txBody>
          <a:bodyPr wrap="square" rtlCol="0">
            <a:spAutoFit/>
          </a:bodyPr>
          <a:lstStyle/>
          <a:p>
            <a:r>
              <a:rPr lang="en-US" b="0" i="0" dirty="0">
                <a:solidFill>
                  <a:srgbClr val="F3F3F3"/>
                </a:solidFill>
                <a:effectLst/>
                <a:latin typeface="-apple-system"/>
              </a:rPr>
              <a:t>This series of boxplots provides a visual summary of user behavior metrics, including app usage time, battery drain, data usage, number of apps installed, age, and user behavior class. The plots highlight the distributions and central tendencies of these metrics, offering valuable insights into user habits and preferences.</a:t>
            </a:r>
            <a:endParaRPr lang="en-US" dirty="0"/>
          </a:p>
        </p:txBody>
      </p:sp>
    </p:spTree>
    <p:extLst>
      <p:ext uri="{BB962C8B-B14F-4D97-AF65-F5344CB8AC3E}">
        <p14:creationId xmlns:p14="http://schemas.microsoft.com/office/powerpoint/2010/main" val="1152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52B7-CCC2-7C68-C53F-B518D4A42542}"/>
              </a:ext>
            </a:extLst>
          </p:cNvPr>
          <p:cNvSpPr>
            <a:spLocks noGrp="1"/>
          </p:cNvSpPr>
          <p:nvPr>
            <p:ph type="title"/>
          </p:nvPr>
        </p:nvSpPr>
        <p:spPr/>
        <p:txBody>
          <a:bodyPr/>
          <a:lstStyle/>
          <a:p>
            <a:r>
              <a:rPr lang="en-US" dirty="0"/>
              <a:t>CORRELATION HEATMAP</a:t>
            </a:r>
          </a:p>
        </p:txBody>
      </p:sp>
      <p:pic>
        <p:nvPicPr>
          <p:cNvPr id="5" name="Content Placeholder 4" descr="A red and blue squares&#10;&#10;Description automatically generated">
            <a:extLst>
              <a:ext uri="{FF2B5EF4-FFF2-40B4-BE49-F238E27FC236}">
                <a16:creationId xmlns:a16="http://schemas.microsoft.com/office/drawing/2014/main" id="{1CBDE321-251F-133A-8F04-4DE3DA452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6397" y="1710667"/>
            <a:ext cx="4871084" cy="4059237"/>
          </a:xfrm>
        </p:spPr>
      </p:pic>
      <p:pic>
        <p:nvPicPr>
          <p:cNvPr id="7" name="Picture 6" descr="A computer screen shot of a code&#10;&#10;Description automatically generated">
            <a:extLst>
              <a:ext uri="{FF2B5EF4-FFF2-40B4-BE49-F238E27FC236}">
                <a16:creationId xmlns:a16="http://schemas.microsoft.com/office/drawing/2014/main" id="{7BBDAF35-9FC0-08F3-6BDD-1328F0CF2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00" y="1710667"/>
            <a:ext cx="5265876" cy="1143099"/>
          </a:xfrm>
          <a:prstGeom prst="rect">
            <a:avLst/>
          </a:prstGeom>
        </p:spPr>
      </p:pic>
      <p:sp>
        <p:nvSpPr>
          <p:cNvPr id="8" name="TextBox 7">
            <a:extLst>
              <a:ext uri="{FF2B5EF4-FFF2-40B4-BE49-F238E27FC236}">
                <a16:creationId xmlns:a16="http://schemas.microsoft.com/office/drawing/2014/main" id="{77EC973E-C846-F86E-3526-A08F353916BE}"/>
              </a:ext>
            </a:extLst>
          </p:cNvPr>
          <p:cNvSpPr txBox="1"/>
          <p:nvPr/>
        </p:nvSpPr>
        <p:spPr>
          <a:xfrm>
            <a:off x="824800" y="3028157"/>
            <a:ext cx="5838647" cy="3139321"/>
          </a:xfrm>
          <a:prstGeom prst="rect">
            <a:avLst/>
          </a:prstGeom>
          <a:noFill/>
        </p:spPr>
        <p:txBody>
          <a:bodyPr wrap="square" rtlCol="0">
            <a:spAutoFit/>
          </a:bodyPr>
          <a:lstStyle/>
          <a:p>
            <a:r>
              <a:rPr lang="en-US" b="0" i="0" dirty="0">
                <a:solidFill>
                  <a:srgbClr val="F3F3F3"/>
                </a:solidFill>
                <a:effectLst/>
                <a:latin typeface="-apple-system"/>
              </a:rPr>
              <a:t>The correlation heatmap reveals strong positive relationships among user behavior metrics, particularly between app usage time, screen on time, and battery drain, with correlations ranging from 0.95 to 0.96. Increased app usage also correlates with higher data consumption and a greater number of apps installed. In contrast, age shows minimal correlation with these variables, indicating that it has little impact on user behavior metrics. Overall, the findings suggest that user engagement strategies should focus on app usage and battery management rather than age-related factors.</a:t>
            </a:r>
            <a:endParaRPr lang="en-US" dirty="0"/>
          </a:p>
        </p:txBody>
      </p:sp>
    </p:spTree>
    <p:extLst>
      <p:ext uri="{BB962C8B-B14F-4D97-AF65-F5344CB8AC3E}">
        <p14:creationId xmlns:p14="http://schemas.microsoft.com/office/powerpoint/2010/main" val="219197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8638-8BA5-B269-3DE8-605ACD442E57}"/>
              </a:ext>
            </a:extLst>
          </p:cNvPr>
          <p:cNvSpPr>
            <a:spLocks noGrp="1"/>
          </p:cNvSpPr>
          <p:nvPr>
            <p:ph type="title"/>
          </p:nvPr>
        </p:nvSpPr>
        <p:spPr/>
        <p:txBody>
          <a:bodyPr/>
          <a:lstStyle/>
          <a:p>
            <a:r>
              <a:rPr lang="en-US" dirty="0"/>
              <a:t>LINEAR REGRESSION</a:t>
            </a:r>
          </a:p>
        </p:txBody>
      </p:sp>
      <p:pic>
        <p:nvPicPr>
          <p:cNvPr id="5" name="Content Placeholder 4" descr="A screenshot of a computer program&#10;&#10;Description automatically generated">
            <a:extLst>
              <a:ext uri="{FF2B5EF4-FFF2-40B4-BE49-F238E27FC236}">
                <a16:creationId xmlns:a16="http://schemas.microsoft.com/office/drawing/2014/main" id="{7B6107C9-BE68-F09D-1AC8-8990424C35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206" y="1858423"/>
            <a:ext cx="4920470" cy="4059237"/>
          </a:xfrm>
        </p:spPr>
      </p:pic>
      <p:sp>
        <p:nvSpPr>
          <p:cNvPr id="6" name="TextBox 5">
            <a:extLst>
              <a:ext uri="{FF2B5EF4-FFF2-40B4-BE49-F238E27FC236}">
                <a16:creationId xmlns:a16="http://schemas.microsoft.com/office/drawing/2014/main" id="{55F8FC76-6604-0680-FABA-C72C857F7888}"/>
              </a:ext>
            </a:extLst>
          </p:cNvPr>
          <p:cNvSpPr txBox="1"/>
          <p:nvPr/>
        </p:nvSpPr>
        <p:spPr>
          <a:xfrm>
            <a:off x="6381345" y="1858423"/>
            <a:ext cx="4737370" cy="3416320"/>
          </a:xfrm>
          <a:prstGeom prst="rect">
            <a:avLst/>
          </a:prstGeom>
          <a:noFill/>
        </p:spPr>
        <p:txBody>
          <a:bodyPr wrap="square" rtlCol="0">
            <a:spAutoFit/>
          </a:bodyPr>
          <a:lstStyle/>
          <a:p>
            <a:r>
              <a:rPr lang="en-US" b="0" i="0">
                <a:solidFill>
                  <a:srgbClr val="F3F3F3"/>
                </a:solidFill>
                <a:effectLst/>
                <a:latin typeface="-apple-system"/>
              </a:rPr>
              <a:t>Linear regression is used for predicting the dependent variable based on independent variables, providing insights into how one variable affects another. Its simplicity and interpretability make it easy to understand, with coefficients indicating the strength and direction of relationships. Performance metrics like Mean Squared Error (MSE) and R² Score help assess the model's accuracy. Additionally, linear regression serves as a foundation for more complex statistical methods and machine learning models.</a:t>
            </a:r>
            <a:endParaRPr lang="en-US" dirty="0"/>
          </a:p>
        </p:txBody>
      </p:sp>
    </p:spTree>
    <p:extLst>
      <p:ext uri="{BB962C8B-B14F-4D97-AF65-F5344CB8AC3E}">
        <p14:creationId xmlns:p14="http://schemas.microsoft.com/office/powerpoint/2010/main" val="475337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22</TotalTime>
  <Words>541</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Calisto MT</vt:lpstr>
      <vt:lpstr>Wingdings 2</vt:lpstr>
      <vt:lpstr>Slate</vt:lpstr>
      <vt:lpstr>FINAL PROJECT</vt:lpstr>
      <vt:lpstr>MY PROJECT</vt:lpstr>
      <vt:lpstr>EXCEL SPREADSHEET</vt:lpstr>
      <vt:lpstr>PowerPoint Presentation</vt:lpstr>
      <vt:lpstr>PowerPoint Presentation</vt:lpstr>
      <vt:lpstr>HISTOGRAM</vt:lpstr>
      <vt:lpstr>BOXPLOT</vt:lpstr>
      <vt:lpstr>CORRELATION HEATMAP</vt:lpstr>
      <vt:lpstr>LINEAR REGRESSION</vt:lpstr>
      <vt:lpstr>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Meriç Utku Sokat</dc:creator>
  <cp:lastModifiedBy>Meriç Utku Sokat</cp:lastModifiedBy>
  <cp:revision>1</cp:revision>
  <dcterms:created xsi:type="dcterms:W3CDTF">2024-10-29T10:27:47Z</dcterms:created>
  <dcterms:modified xsi:type="dcterms:W3CDTF">2024-10-29T10:50:10Z</dcterms:modified>
</cp:coreProperties>
</file>