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8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lmanac.com/communications/cm02a90001-90899.php" TargetMode="External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hyperlink" Target="https://foursquare.com/" TargetMode="External"/><Relationship Id="rId4" Type="http://schemas.openxmlformats.org/officeDocument/2006/relationships/hyperlink" Target="https://nestinginnashville.com/buying-a-home-in-nashville/zip-code-map/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9.svg"/><Relationship Id="rId2" Type="http://schemas.openxmlformats.org/officeDocument/2006/relationships/image" Target="../media/image14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8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almanac.com/communications/cm02a90001-90899.php" TargetMode="External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hyperlink" Target="https://foursquare.com/" TargetMode="External"/><Relationship Id="rId4" Type="http://schemas.openxmlformats.org/officeDocument/2006/relationships/hyperlink" Target="https://nestinginnashville.com/buying-a-home-in-nashville/zip-code-map/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6.svg"/><Relationship Id="rId1" Type="http://schemas.openxmlformats.org/officeDocument/2006/relationships/image" Target="../media/image28.png"/><Relationship Id="rId6" Type="http://schemas.openxmlformats.org/officeDocument/2006/relationships/image" Target="../media/image38.svg"/><Relationship Id="rId5" Type="http://schemas.openxmlformats.org/officeDocument/2006/relationships/image" Target="../media/image32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C47B4-C56A-407C-B524-C724BCC0384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AF7E5C-6A26-425C-8A0D-F34AC0A54ED3}">
      <dgm:prSet/>
      <dgm:spPr/>
      <dgm:t>
        <a:bodyPr/>
        <a:lstStyle/>
        <a:p>
          <a:r>
            <a:rPr lang="en-US" dirty="0"/>
            <a:t>If you move from LA to Nashville, which neighborhood might you want to live in?</a:t>
          </a:r>
        </a:p>
      </dgm:t>
    </dgm:pt>
    <dgm:pt modelId="{CFF30A08-26EB-4054-925C-BFB2030675DC}" type="parTrans" cxnId="{6484D3EF-8DEF-4E43-8D41-CACB4672993C}">
      <dgm:prSet/>
      <dgm:spPr/>
      <dgm:t>
        <a:bodyPr/>
        <a:lstStyle/>
        <a:p>
          <a:endParaRPr lang="en-US"/>
        </a:p>
      </dgm:t>
    </dgm:pt>
    <dgm:pt modelId="{09855333-694E-4A30-97F3-4521DA17D6C8}" type="sibTrans" cxnId="{6484D3EF-8DEF-4E43-8D41-CACB4672993C}">
      <dgm:prSet phldrT="01"/>
      <dgm:spPr/>
      <dgm:t>
        <a:bodyPr/>
        <a:lstStyle/>
        <a:p>
          <a:r>
            <a:rPr lang="en-US" dirty="0"/>
            <a:t>Problem: </a:t>
          </a:r>
        </a:p>
      </dgm:t>
    </dgm:pt>
    <dgm:pt modelId="{40B5EC63-695C-49BD-80F1-0165DC961CFB}">
      <dgm:prSet/>
      <dgm:spPr/>
      <dgm:t>
        <a:bodyPr/>
        <a:lstStyle/>
        <a:p>
          <a:r>
            <a:rPr lang="en-US" dirty="0"/>
            <a:t>Journalist/blogger wanting to give people information to help them make choices. </a:t>
          </a:r>
        </a:p>
        <a:p>
          <a:r>
            <a:rPr lang="en-US" dirty="0"/>
            <a:t>The end user would be someone moving from LA to Nashville.</a:t>
          </a:r>
        </a:p>
      </dgm:t>
    </dgm:pt>
    <dgm:pt modelId="{29E24029-2FD5-40F3-B348-68FC41CAB17D}" type="parTrans" cxnId="{99547DFE-2415-492E-AF56-920412D4BBE2}">
      <dgm:prSet/>
      <dgm:spPr/>
      <dgm:t>
        <a:bodyPr/>
        <a:lstStyle/>
        <a:p>
          <a:endParaRPr lang="en-US"/>
        </a:p>
      </dgm:t>
    </dgm:pt>
    <dgm:pt modelId="{D7AA8FBC-9D8B-4FBC-9A94-3F3069D5E424}" type="sibTrans" cxnId="{99547DFE-2415-492E-AF56-920412D4BBE2}">
      <dgm:prSet phldrT="02"/>
      <dgm:spPr/>
      <dgm:t>
        <a:bodyPr/>
        <a:lstStyle/>
        <a:p>
          <a:r>
            <a:rPr lang="en-US" dirty="0"/>
            <a:t>Target audience:</a:t>
          </a:r>
        </a:p>
      </dgm:t>
    </dgm:pt>
    <dgm:pt modelId="{B490B4FA-6645-4F81-BB70-F21619E4DE3C}" type="pres">
      <dgm:prSet presAssocID="{303C47B4-C56A-407C-B524-C724BCC03844}" presName="Name0" presStyleCnt="0">
        <dgm:presLayoutVars>
          <dgm:animLvl val="lvl"/>
          <dgm:resizeHandles val="exact"/>
        </dgm:presLayoutVars>
      </dgm:prSet>
      <dgm:spPr/>
    </dgm:pt>
    <dgm:pt modelId="{B7F733B5-659B-413B-B44D-4B8BD871833B}" type="pres">
      <dgm:prSet presAssocID="{C5AF7E5C-6A26-425C-8A0D-F34AC0A54ED3}" presName="compositeNode" presStyleCnt="0">
        <dgm:presLayoutVars>
          <dgm:bulletEnabled val="1"/>
        </dgm:presLayoutVars>
      </dgm:prSet>
      <dgm:spPr/>
    </dgm:pt>
    <dgm:pt modelId="{FED8D1AB-FDF2-447F-AC4C-EF13FB55CF90}" type="pres">
      <dgm:prSet presAssocID="{C5AF7E5C-6A26-425C-8A0D-F34AC0A54ED3}" presName="bgRect" presStyleLbl="alignNode1" presStyleIdx="0" presStyleCnt="2"/>
      <dgm:spPr/>
    </dgm:pt>
    <dgm:pt modelId="{86644B0C-DBDA-49E2-A5C9-6D49D8C172F7}" type="pres">
      <dgm:prSet presAssocID="{09855333-694E-4A30-97F3-4521DA17D6C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CB8EF3FB-A79F-4656-BAFE-A24A789AE5F2}" type="pres">
      <dgm:prSet presAssocID="{C5AF7E5C-6A26-425C-8A0D-F34AC0A54ED3}" presName="nodeRect" presStyleLbl="alignNode1" presStyleIdx="0" presStyleCnt="2">
        <dgm:presLayoutVars>
          <dgm:bulletEnabled val="1"/>
        </dgm:presLayoutVars>
      </dgm:prSet>
      <dgm:spPr/>
    </dgm:pt>
    <dgm:pt modelId="{88B3BA1C-2513-4782-91A6-A980D26633F5}" type="pres">
      <dgm:prSet presAssocID="{09855333-694E-4A30-97F3-4521DA17D6C8}" presName="sibTrans" presStyleCnt="0"/>
      <dgm:spPr/>
    </dgm:pt>
    <dgm:pt modelId="{A52B53CD-5B51-4954-9730-CDD13CA3B209}" type="pres">
      <dgm:prSet presAssocID="{40B5EC63-695C-49BD-80F1-0165DC961CFB}" presName="compositeNode" presStyleCnt="0">
        <dgm:presLayoutVars>
          <dgm:bulletEnabled val="1"/>
        </dgm:presLayoutVars>
      </dgm:prSet>
      <dgm:spPr/>
    </dgm:pt>
    <dgm:pt modelId="{A3D03199-CD62-4DB1-9D4F-D1E8CAC85252}" type="pres">
      <dgm:prSet presAssocID="{40B5EC63-695C-49BD-80F1-0165DC961CFB}" presName="bgRect" presStyleLbl="alignNode1" presStyleIdx="1" presStyleCnt="2"/>
      <dgm:spPr/>
    </dgm:pt>
    <dgm:pt modelId="{EBFCD994-BF2F-4967-BD62-BC15A1D0D757}" type="pres">
      <dgm:prSet presAssocID="{D7AA8FBC-9D8B-4FBC-9A94-3F3069D5E42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B21EE87-9B32-4134-A5D8-CDCA4A8D0DE0}" type="pres">
      <dgm:prSet presAssocID="{40B5EC63-695C-49BD-80F1-0165DC961CF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86AA04C-DEB9-41A3-BF50-B135661ECAA0}" type="presOf" srcId="{09855333-694E-4A30-97F3-4521DA17D6C8}" destId="{86644B0C-DBDA-49E2-A5C9-6D49D8C172F7}" srcOrd="0" destOrd="0" presId="urn:microsoft.com/office/officeart/2016/7/layout/LinearBlockProcessNumbered"/>
    <dgm:cxn modelId="{8FC59F71-4E22-43DC-8D18-81C059A117C4}" type="presOf" srcId="{C5AF7E5C-6A26-425C-8A0D-F34AC0A54ED3}" destId="{CB8EF3FB-A79F-4656-BAFE-A24A789AE5F2}" srcOrd="1" destOrd="0" presId="urn:microsoft.com/office/officeart/2016/7/layout/LinearBlockProcessNumbered"/>
    <dgm:cxn modelId="{9FE73F78-83ED-4660-B8F4-541704E4791B}" type="presOf" srcId="{D7AA8FBC-9D8B-4FBC-9A94-3F3069D5E424}" destId="{EBFCD994-BF2F-4967-BD62-BC15A1D0D757}" srcOrd="0" destOrd="0" presId="urn:microsoft.com/office/officeart/2016/7/layout/LinearBlockProcessNumbered"/>
    <dgm:cxn modelId="{7C161B9A-56C1-41EF-8FAD-2DC1096D5B75}" type="presOf" srcId="{40B5EC63-695C-49BD-80F1-0165DC961CFB}" destId="{BB21EE87-9B32-4134-A5D8-CDCA4A8D0DE0}" srcOrd="1" destOrd="0" presId="urn:microsoft.com/office/officeart/2016/7/layout/LinearBlockProcessNumbered"/>
    <dgm:cxn modelId="{EF3802CE-45E9-4DB4-84D1-18AE877888F3}" type="presOf" srcId="{C5AF7E5C-6A26-425C-8A0D-F34AC0A54ED3}" destId="{FED8D1AB-FDF2-447F-AC4C-EF13FB55CF90}" srcOrd="0" destOrd="0" presId="urn:microsoft.com/office/officeart/2016/7/layout/LinearBlockProcessNumbered"/>
    <dgm:cxn modelId="{3DB9A2DC-8953-4C32-B08A-A8F379D69783}" type="presOf" srcId="{40B5EC63-695C-49BD-80F1-0165DC961CFB}" destId="{A3D03199-CD62-4DB1-9D4F-D1E8CAC85252}" srcOrd="0" destOrd="0" presId="urn:microsoft.com/office/officeart/2016/7/layout/LinearBlockProcessNumbered"/>
    <dgm:cxn modelId="{2E71CDE8-371F-4B0D-B765-AFA747EC1D3A}" type="presOf" srcId="{303C47B4-C56A-407C-B524-C724BCC03844}" destId="{B490B4FA-6645-4F81-BB70-F21619E4DE3C}" srcOrd="0" destOrd="0" presId="urn:microsoft.com/office/officeart/2016/7/layout/LinearBlockProcessNumbered"/>
    <dgm:cxn modelId="{6484D3EF-8DEF-4E43-8D41-CACB4672993C}" srcId="{303C47B4-C56A-407C-B524-C724BCC03844}" destId="{C5AF7E5C-6A26-425C-8A0D-F34AC0A54ED3}" srcOrd="0" destOrd="0" parTransId="{CFF30A08-26EB-4054-925C-BFB2030675DC}" sibTransId="{09855333-694E-4A30-97F3-4521DA17D6C8}"/>
    <dgm:cxn modelId="{99547DFE-2415-492E-AF56-920412D4BBE2}" srcId="{303C47B4-C56A-407C-B524-C724BCC03844}" destId="{40B5EC63-695C-49BD-80F1-0165DC961CFB}" srcOrd="1" destOrd="0" parTransId="{29E24029-2FD5-40F3-B348-68FC41CAB17D}" sibTransId="{D7AA8FBC-9D8B-4FBC-9A94-3F3069D5E424}"/>
    <dgm:cxn modelId="{1CEAF216-2B11-49F6-A2CD-64E8B5EDC51E}" type="presParOf" srcId="{B490B4FA-6645-4F81-BB70-F21619E4DE3C}" destId="{B7F733B5-659B-413B-B44D-4B8BD871833B}" srcOrd="0" destOrd="0" presId="urn:microsoft.com/office/officeart/2016/7/layout/LinearBlockProcessNumbered"/>
    <dgm:cxn modelId="{9445A6A6-3893-4ED8-BB59-A0C69DB06FC6}" type="presParOf" srcId="{B7F733B5-659B-413B-B44D-4B8BD871833B}" destId="{FED8D1AB-FDF2-447F-AC4C-EF13FB55CF90}" srcOrd="0" destOrd="0" presId="urn:microsoft.com/office/officeart/2016/7/layout/LinearBlockProcessNumbered"/>
    <dgm:cxn modelId="{C1EF22C6-C891-43F4-B5D8-26AF1A4D897F}" type="presParOf" srcId="{B7F733B5-659B-413B-B44D-4B8BD871833B}" destId="{86644B0C-DBDA-49E2-A5C9-6D49D8C172F7}" srcOrd="1" destOrd="0" presId="urn:microsoft.com/office/officeart/2016/7/layout/LinearBlockProcessNumbered"/>
    <dgm:cxn modelId="{88E33317-3CA6-48C1-94EF-FF8076D00AA7}" type="presParOf" srcId="{B7F733B5-659B-413B-B44D-4B8BD871833B}" destId="{CB8EF3FB-A79F-4656-BAFE-A24A789AE5F2}" srcOrd="2" destOrd="0" presId="urn:microsoft.com/office/officeart/2016/7/layout/LinearBlockProcessNumbered"/>
    <dgm:cxn modelId="{7A6DBF22-9309-46FE-B48D-EDC8873EB2D0}" type="presParOf" srcId="{B490B4FA-6645-4F81-BB70-F21619E4DE3C}" destId="{88B3BA1C-2513-4782-91A6-A980D26633F5}" srcOrd="1" destOrd="0" presId="urn:microsoft.com/office/officeart/2016/7/layout/LinearBlockProcessNumbered"/>
    <dgm:cxn modelId="{9D12BBAB-9052-4F6B-BF89-AE4A8FC4E6F6}" type="presParOf" srcId="{B490B4FA-6645-4F81-BB70-F21619E4DE3C}" destId="{A52B53CD-5B51-4954-9730-CDD13CA3B209}" srcOrd="2" destOrd="0" presId="urn:microsoft.com/office/officeart/2016/7/layout/LinearBlockProcessNumbered"/>
    <dgm:cxn modelId="{A2BDA13E-4C0C-4E90-B10E-C829AD399546}" type="presParOf" srcId="{A52B53CD-5B51-4954-9730-CDD13CA3B209}" destId="{A3D03199-CD62-4DB1-9D4F-D1E8CAC85252}" srcOrd="0" destOrd="0" presId="urn:microsoft.com/office/officeart/2016/7/layout/LinearBlockProcessNumbered"/>
    <dgm:cxn modelId="{233EB7C0-05F8-4648-A374-5F96F21E3450}" type="presParOf" srcId="{A52B53CD-5B51-4954-9730-CDD13CA3B209}" destId="{EBFCD994-BF2F-4967-BD62-BC15A1D0D757}" srcOrd="1" destOrd="0" presId="urn:microsoft.com/office/officeart/2016/7/layout/LinearBlockProcessNumbered"/>
    <dgm:cxn modelId="{4723D98A-96C1-4BCE-9676-80D67C70CEB2}" type="presParOf" srcId="{A52B53CD-5B51-4954-9730-CDD13CA3B209}" destId="{BB21EE87-9B32-4134-A5D8-CDCA4A8D0DE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DF3D9-4FA0-44BA-9AF6-743DEAD5AB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3A47-0C12-435F-A191-88672B33EA0C}">
      <dgm:prSet custT="1"/>
      <dgm:spPr/>
      <dgm:t>
        <a:bodyPr/>
        <a:lstStyle/>
        <a:p>
          <a:r>
            <a:rPr lang="en-US" sz="1400"/>
            <a:t>I live in Nashville and there are </a:t>
          </a:r>
          <a:r>
            <a:rPr lang="en-US" sz="1400" b="1"/>
            <a:t>lots of people relocating from LA to Nashville</a:t>
          </a:r>
          <a:r>
            <a:rPr lang="en-US" sz="1400"/>
            <a:t>. </a:t>
          </a:r>
        </a:p>
      </dgm:t>
    </dgm:pt>
    <dgm:pt modelId="{A7720BBD-6F63-4542-A63E-7AC9844FAC8B}" type="parTrans" cxnId="{F1D274F0-73E6-445D-AB8F-505D8F5A7BA4}">
      <dgm:prSet/>
      <dgm:spPr/>
      <dgm:t>
        <a:bodyPr/>
        <a:lstStyle/>
        <a:p>
          <a:endParaRPr lang="en-US" sz="2400"/>
        </a:p>
      </dgm:t>
    </dgm:pt>
    <dgm:pt modelId="{C5DEDA50-B6F5-4329-A22B-C8EC13E6477B}" type="sibTrans" cxnId="{F1D274F0-73E6-445D-AB8F-505D8F5A7BA4}">
      <dgm:prSet/>
      <dgm:spPr/>
      <dgm:t>
        <a:bodyPr/>
        <a:lstStyle/>
        <a:p>
          <a:endParaRPr lang="en-US" sz="2400"/>
        </a:p>
      </dgm:t>
    </dgm:pt>
    <dgm:pt modelId="{160AC4F7-5986-4909-8EA6-F5F807DBB0E8}">
      <dgm:prSet custT="1"/>
      <dgm:spPr/>
      <dgm:t>
        <a:bodyPr/>
        <a:lstStyle/>
        <a:p>
          <a:r>
            <a:rPr lang="en-US" sz="1400"/>
            <a:t>Some common themes for moving seem to be for more </a:t>
          </a:r>
          <a:r>
            <a:rPr lang="en-US" sz="1400" b="1"/>
            <a:t>affordable housing</a:t>
          </a:r>
          <a:r>
            <a:rPr lang="en-US" sz="1400"/>
            <a:t>, to escape the </a:t>
          </a:r>
          <a:r>
            <a:rPr lang="en-US" sz="1400" b="1"/>
            <a:t>traffic</a:t>
          </a:r>
          <a:r>
            <a:rPr lang="en-US" sz="1400"/>
            <a:t> and enjoy the vibrant </a:t>
          </a:r>
          <a:r>
            <a:rPr lang="en-US" sz="1400" b="1"/>
            <a:t>music scene</a:t>
          </a:r>
          <a:r>
            <a:rPr lang="en-US" sz="1400"/>
            <a:t>. </a:t>
          </a:r>
        </a:p>
      </dgm:t>
    </dgm:pt>
    <dgm:pt modelId="{C2D46024-5FF7-4AA6-B7F7-9CBF3C4B25EC}" type="parTrans" cxnId="{FA7864D9-9FFC-4E9C-A607-B16780ECA437}">
      <dgm:prSet/>
      <dgm:spPr/>
      <dgm:t>
        <a:bodyPr/>
        <a:lstStyle/>
        <a:p>
          <a:endParaRPr lang="en-US" sz="2400"/>
        </a:p>
      </dgm:t>
    </dgm:pt>
    <dgm:pt modelId="{DA0BA61D-EF1E-44AC-924E-61008C069486}" type="sibTrans" cxnId="{FA7864D9-9FFC-4E9C-A607-B16780ECA437}">
      <dgm:prSet/>
      <dgm:spPr/>
      <dgm:t>
        <a:bodyPr/>
        <a:lstStyle/>
        <a:p>
          <a:endParaRPr lang="en-US" sz="2400"/>
        </a:p>
      </dgm:t>
    </dgm:pt>
    <dgm:pt modelId="{1425E0B6-E4C9-47DE-9C2A-D55528F364E4}">
      <dgm:prSet custT="1"/>
      <dgm:spPr/>
      <dgm:t>
        <a:bodyPr/>
        <a:lstStyle/>
        <a:p>
          <a:r>
            <a:rPr lang="en-US" sz="1400"/>
            <a:t>When you first arrive it can be </a:t>
          </a:r>
          <a:r>
            <a:rPr lang="en-US" sz="1400" b="1"/>
            <a:t>hard to work out which area to live in</a:t>
          </a:r>
          <a:r>
            <a:rPr lang="en-US" sz="1400"/>
            <a:t>. </a:t>
          </a:r>
        </a:p>
      </dgm:t>
    </dgm:pt>
    <dgm:pt modelId="{FAE28BF4-7916-477E-BB48-3D3EBF750C49}" type="parTrans" cxnId="{A7F39EBB-E23C-4012-9973-DE8C63849DF6}">
      <dgm:prSet/>
      <dgm:spPr/>
      <dgm:t>
        <a:bodyPr/>
        <a:lstStyle/>
        <a:p>
          <a:endParaRPr lang="en-US" sz="2400"/>
        </a:p>
      </dgm:t>
    </dgm:pt>
    <dgm:pt modelId="{4CD2B14F-AFB7-45BB-B30B-60EA23B5EF41}" type="sibTrans" cxnId="{A7F39EBB-E23C-4012-9973-DE8C63849DF6}">
      <dgm:prSet/>
      <dgm:spPr/>
      <dgm:t>
        <a:bodyPr/>
        <a:lstStyle/>
        <a:p>
          <a:endParaRPr lang="en-US" sz="2400"/>
        </a:p>
      </dgm:t>
    </dgm:pt>
    <dgm:pt modelId="{58FBAF21-E328-4F6D-9F57-7599EE421E27}">
      <dgm:prSet custT="1"/>
      <dgm:spPr/>
      <dgm:t>
        <a:bodyPr/>
        <a:lstStyle/>
        <a:p>
          <a:r>
            <a:rPr lang="en-US" sz="1400"/>
            <a:t>This project aims to identify the </a:t>
          </a:r>
          <a:r>
            <a:rPr lang="en-US" sz="1400" b="1"/>
            <a:t>most closely paralleled neighborhoods </a:t>
          </a:r>
          <a:r>
            <a:rPr lang="en-US" sz="1400"/>
            <a:t>between LA and Nashville in order to suggest where new people might want to look for accommodation.</a:t>
          </a:r>
        </a:p>
      </dgm:t>
    </dgm:pt>
    <dgm:pt modelId="{673A6948-14D8-42B6-BA91-E67891BE897C}" type="parTrans" cxnId="{A9D95192-EB0B-4835-B790-EE69E616725C}">
      <dgm:prSet/>
      <dgm:spPr/>
      <dgm:t>
        <a:bodyPr/>
        <a:lstStyle/>
        <a:p>
          <a:endParaRPr lang="en-US" sz="2400"/>
        </a:p>
      </dgm:t>
    </dgm:pt>
    <dgm:pt modelId="{B4EBDFA0-6C1B-4221-888B-116AE4006ECA}" type="sibTrans" cxnId="{A9D95192-EB0B-4835-B790-EE69E616725C}">
      <dgm:prSet/>
      <dgm:spPr/>
      <dgm:t>
        <a:bodyPr/>
        <a:lstStyle/>
        <a:p>
          <a:endParaRPr lang="en-US" sz="2400"/>
        </a:p>
      </dgm:t>
    </dgm:pt>
    <dgm:pt modelId="{11C4C377-3D46-46E6-8529-2FB208920869}">
      <dgm:prSet custT="1"/>
      <dgm:spPr/>
      <dgm:t>
        <a:bodyPr/>
        <a:lstStyle/>
        <a:p>
          <a:r>
            <a:rPr lang="en-US" sz="1400"/>
            <a:t>Using </a:t>
          </a:r>
          <a:r>
            <a:rPr lang="en-US" sz="1400" b="1"/>
            <a:t>Foursquare data </a:t>
          </a:r>
          <a:r>
            <a:rPr lang="en-US" sz="1400"/>
            <a:t>about which businesses and amenities are in each neighborhood I hope to find areas which have a similar mixture. </a:t>
          </a:r>
        </a:p>
      </dgm:t>
    </dgm:pt>
    <dgm:pt modelId="{1FFF5FBB-E99C-4820-BAD1-3AC22A93B3E6}" type="parTrans" cxnId="{70CA2019-6848-43B5-A2B6-5346BDFC77D9}">
      <dgm:prSet/>
      <dgm:spPr/>
      <dgm:t>
        <a:bodyPr/>
        <a:lstStyle/>
        <a:p>
          <a:endParaRPr lang="en-US" sz="2400"/>
        </a:p>
      </dgm:t>
    </dgm:pt>
    <dgm:pt modelId="{5F787320-4EE6-456C-B7AD-37E83EFB8E05}" type="sibTrans" cxnId="{70CA2019-6848-43B5-A2B6-5346BDFC77D9}">
      <dgm:prSet/>
      <dgm:spPr/>
      <dgm:t>
        <a:bodyPr/>
        <a:lstStyle/>
        <a:p>
          <a:endParaRPr lang="en-US" sz="2400"/>
        </a:p>
      </dgm:t>
    </dgm:pt>
    <dgm:pt modelId="{A6F3C01F-EC8D-4B87-AA24-3729BEB93849}">
      <dgm:prSet custT="1"/>
      <dgm:spPr/>
      <dgm:t>
        <a:bodyPr/>
        <a:lstStyle/>
        <a:p>
          <a:r>
            <a:rPr lang="en-US" sz="1400"/>
            <a:t>Then adding house price data to see how </a:t>
          </a:r>
          <a:r>
            <a:rPr lang="en-US" sz="1400" b="1"/>
            <a:t>affordable</a:t>
          </a:r>
          <a:r>
            <a:rPr lang="en-US" sz="1400"/>
            <a:t> the equivalent neighborhood is.</a:t>
          </a:r>
        </a:p>
      </dgm:t>
    </dgm:pt>
    <dgm:pt modelId="{281D85DD-7161-4BD9-BA29-B0C73F7E0DC5}" type="parTrans" cxnId="{CD740860-CBAA-4232-816D-C0F4886AE0E2}">
      <dgm:prSet/>
      <dgm:spPr/>
      <dgm:t>
        <a:bodyPr/>
        <a:lstStyle/>
        <a:p>
          <a:endParaRPr lang="en-US" sz="2400"/>
        </a:p>
      </dgm:t>
    </dgm:pt>
    <dgm:pt modelId="{17C0F67D-BAAC-45D7-8C7A-F39FAF510F9F}" type="sibTrans" cxnId="{CD740860-CBAA-4232-816D-C0F4886AE0E2}">
      <dgm:prSet/>
      <dgm:spPr/>
      <dgm:t>
        <a:bodyPr/>
        <a:lstStyle/>
        <a:p>
          <a:endParaRPr lang="en-US" sz="2400"/>
        </a:p>
      </dgm:t>
    </dgm:pt>
    <dgm:pt modelId="{80589B3D-D55E-4FE8-85C0-2397D3FA6964}" type="pres">
      <dgm:prSet presAssocID="{28EDF3D9-4FA0-44BA-9AF6-743DEAD5AB27}" presName="root" presStyleCnt="0">
        <dgm:presLayoutVars>
          <dgm:dir/>
          <dgm:resizeHandles val="exact"/>
        </dgm:presLayoutVars>
      </dgm:prSet>
      <dgm:spPr/>
    </dgm:pt>
    <dgm:pt modelId="{0652139A-F0B7-4FB1-9A21-B0254D7ACD89}" type="pres">
      <dgm:prSet presAssocID="{28EDF3D9-4FA0-44BA-9AF6-743DEAD5AB27}" presName="container" presStyleCnt="0">
        <dgm:presLayoutVars>
          <dgm:dir/>
          <dgm:resizeHandles val="exact"/>
        </dgm:presLayoutVars>
      </dgm:prSet>
      <dgm:spPr/>
    </dgm:pt>
    <dgm:pt modelId="{38F2919A-3501-4E96-8DFC-388EB1EB9B96}" type="pres">
      <dgm:prSet presAssocID="{88193A47-0C12-435F-A191-88672B33EA0C}" presName="compNode" presStyleCnt="0"/>
      <dgm:spPr/>
    </dgm:pt>
    <dgm:pt modelId="{2E0D7499-348D-42B3-9FB5-3C096A5CF358}" type="pres">
      <dgm:prSet presAssocID="{88193A47-0C12-435F-A191-88672B33EA0C}" presName="iconBgRect" presStyleLbl="bgShp" presStyleIdx="0" presStyleCnt="6"/>
      <dgm:spPr/>
    </dgm:pt>
    <dgm:pt modelId="{795FC747-113E-4DE4-8875-88841ED1639A}" type="pres">
      <dgm:prSet presAssocID="{88193A47-0C12-435F-A191-88672B33EA0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90322E3-EB84-42CB-847B-1EA1C01B7F12}" type="pres">
      <dgm:prSet presAssocID="{88193A47-0C12-435F-A191-88672B33EA0C}" presName="spaceRect" presStyleCnt="0"/>
      <dgm:spPr/>
    </dgm:pt>
    <dgm:pt modelId="{2528C5FF-AD4E-4BCC-B071-D62C3B4E3660}" type="pres">
      <dgm:prSet presAssocID="{88193A47-0C12-435F-A191-88672B33EA0C}" presName="textRect" presStyleLbl="revTx" presStyleIdx="0" presStyleCnt="6">
        <dgm:presLayoutVars>
          <dgm:chMax val="1"/>
          <dgm:chPref val="1"/>
        </dgm:presLayoutVars>
      </dgm:prSet>
      <dgm:spPr/>
    </dgm:pt>
    <dgm:pt modelId="{67B2A760-D7AC-4B8E-B06F-D34D8763D1AD}" type="pres">
      <dgm:prSet presAssocID="{C5DEDA50-B6F5-4329-A22B-C8EC13E6477B}" presName="sibTrans" presStyleLbl="sibTrans2D1" presStyleIdx="0" presStyleCnt="0"/>
      <dgm:spPr/>
    </dgm:pt>
    <dgm:pt modelId="{F6AAA074-1B17-450B-86FF-3703B72FA54E}" type="pres">
      <dgm:prSet presAssocID="{160AC4F7-5986-4909-8EA6-F5F807DBB0E8}" presName="compNode" presStyleCnt="0"/>
      <dgm:spPr/>
    </dgm:pt>
    <dgm:pt modelId="{C34F83C2-2959-40D8-96CC-9AAC817B0E3E}" type="pres">
      <dgm:prSet presAssocID="{160AC4F7-5986-4909-8EA6-F5F807DBB0E8}" presName="iconBgRect" presStyleLbl="bgShp" presStyleIdx="1" presStyleCnt="6"/>
      <dgm:spPr/>
    </dgm:pt>
    <dgm:pt modelId="{47EE1ECE-53B3-4D2D-93C0-8C421A05AB60}" type="pres">
      <dgm:prSet presAssocID="{160AC4F7-5986-4909-8EA6-F5F807DBB0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67F90450-9762-4813-92BB-D9286C55F9AB}" type="pres">
      <dgm:prSet presAssocID="{160AC4F7-5986-4909-8EA6-F5F807DBB0E8}" presName="spaceRect" presStyleCnt="0"/>
      <dgm:spPr/>
    </dgm:pt>
    <dgm:pt modelId="{4ACEBEAA-A0C1-4DD7-BAC0-C94628C83653}" type="pres">
      <dgm:prSet presAssocID="{160AC4F7-5986-4909-8EA6-F5F807DBB0E8}" presName="textRect" presStyleLbl="revTx" presStyleIdx="1" presStyleCnt="6">
        <dgm:presLayoutVars>
          <dgm:chMax val="1"/>
          <dgm:chPref val="1"/>
        </dgm:presLayoutVars>
      </dgm:prSet>
      <dgm:spPr/>
    </dgm:pt>
    <dgm:pt modelId="{2C1D8A53-7545-4178-A46F-EE8BBD018BA8}" type="pres">
      <dgm:prSet presAssocID="{DA0BA61D-EF1E-44AC-924E-61008C069486}" presName="sibTrans" presStyleLbl="sibTrans2D1" presStyleIdx="0" presStyleCnt="0"/>
      <dgm:spPr/>
    </dgm:pt>
    <dgm:pt modelId="{19394E58-CEC2-4A29-A075-A36DF4D6F648}" type="pres">
      <dgm:prSet presAssocID="{1425E0B6-E4C9-47DE-9C2A-D55528F364E4}" presName="compNode" presStyleCnt="0"/>
      <dgm:spPr/>
    </dgm:pt>
    <dgm:pt modelId="{D821BDC1-434D-4BE2-9353-5B520F29D474}" type="pres">
      <dgm:prSet presAssocID="{1425E0B6-E4C9-47DE-9C2A-D55528F364E4}" presName="iconBgRect" presStyleLbl="bgShp" presStyleIdx="2" presStyleCnt="6"/>
      <dgm:spPr/>
    </dgm:pt>
    <dgm:pt modelId="{C133A1D4-DE51-4B01-A975-74E032FCF7A5}" type="pres">
      <dgm:prSet presAssocID="{1425E0B6-E4C9-47DE-9C2A-D55528F364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F10E77C9-9432-429D-8288-266128DB26F7}" type="pres">
      <dgm:prSet presAssocID="{1425E0B6-E4C9-47DE-9C2A-D55528F364E4}" presName="spaceRect" presStyleCnt="0"/>
      <dgm:spPr/>
    </dgm:pt>
    <dgm:pt modelId="{E4EE939C-2961-4583-8CCE-863B19BA0A79}" type="pres">
      <dgm:prSet presAssocID="{1425E0B6-E4C9-47DE-9C2A-D55528F364E4}" presName="textRect" presStyleLbl="revTx" presStyleIdx="2" presStyleCnt="6">
        <dgm:presLayoutVars>
          <dgm:chMax val="1"/>
          <dgm:chPref val="1"/>
        </dgm:presLayoutVars>
      </dgm:prSet>
      <dgm:spPr/>
    </dgm:pt>
    <dgm:pt modelId="{C14810BF-6ECA-430D-9CBD-54AA1AD76C0C}" type="pres">
      <dgm:prSet presAssocID="{4CD2B14F-AFB7-45BB-B30B-60EA23B5EF41}" presName="sibTrans" presStyleLbl="sibTrans2D1" presStyleIdx="0" presStyleCnt="0"/>
      <dgm:spPr/>
    </dgm:pt>
    <dgm:pt modelId="{7F00A369-9984-4375-A3DE-060605D88A98}" type="pres">
      <dgm:prSet presAssocID="{58FBAF21-E328-4F6D-9F57-7599EE421E27}" presName="compNode" presStyleCnt="0"/>
      <dgm:spPr/>
    </dgm:pt>
    <dgm:pt modelId="{4B07155E-3AB8-412A-8205-6EB5BB1B6BF0}" type="pres">
      <dgm:prSet presAssocID="{58FBAF21-E328-4F6D-9F57-7599EE421E27}" presName="iconBgRect" presStyleLbl="bgShp" presStyleIdx="3" presStyleCnt="6"/>
      <dgm:spPr/>
    </dgm:pt>
    <dgm:pt modelId="{50DFFE61-0975-4D7B-9DCE-341F36E53D31}" type="pres">
      <dgm:prSet presAssocID="{58FBAF21-E328-4F6D-9F57-7599EE421E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DE9F584-42E4-4824-B49B-3ADCE6DDBF71}" type="pres">
      <dgm:prSet presAssocID="{58FBAF21-E328-4F6D-9F57-7599EE421E27}" presName="spaceRect" presStyleCnt="0"/>
      <dgm:spPr/>
    </dgm:pt>
    <dgm:pt modelId="{385535E9-880F-447E-B98B-CECFCC333B07}" type="pres">
      <dgm:prSet presAssocID="{58FBAF21-E328-4F6D-9F57-7599EE421E27}" presName="textRect" presStyleLbl="revTx" presStyleIdx="3" presStyleCnt="6">
        <dgm:presLayoutVars>
          <dgm:chMax val="1"/>
          <dgm:chPref val="1"/>
        </dgm:presLayoutVars>
      </dgm:prSet>
      <dgm:spPr/>
    </dgm:pt>
    <dgm:pt modelId="{547389A8-3DF2-4941-9D55-C4AC84AA939B}" type="pres">
      <dgm:prSet presAssocID="{B4EBDFA0-6C1B-4221-888B-116AE4006ECA}" presName="sibTrans" presStyleLbl="sibTrans2D1" presStyleIdx="0" presStyleCnt="0"/>
      <dgm:spPr/>
    </dgm:pt>
    <dgm:pt modelId="{3DC14BF1-7AD6-419E-9C94-BC78E35C6BE5}" type="pres">
      <dgm:prSet presAssocID="{11C4C377-3D46-46E6-8529-2FB208920869}" presName="compNode" presStyleCnt="0"/>
      <dgm:spPr/>
    </dgm:pt>
    <dgm:pt modelId="{ECA5F230-829D-42E2-9D20-7E4E2EECCCCC}" type="pres">
      <dgm:prSet presAssocID="{11C4C377-3D46-46E6-8529-2FB208920869}" presName="iconBgRect" presStyleLbl="bgShp" presStyleIdx="4" presStyleCnt="6"/>
      <dgm:spPr/>
    </dgm:pt>
    <dgm:pt modelId="{FEDD29BE-86A0-47A2-B164-1ED01200AB4E}" type="pres">
      <dgm:prSet presAssocID="{11C4C377-3D46-46E6-8529-2FB2089208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9426B03-BBDB-4211-885A-FFB53CC287CE}" type="pres">
      <dgm:prSet presAssocID="{11C4C377-3D46-46E6-8529-2FB208920869}" presName="spaceRect" presStyleCnt="0"/>
      <dgm:spPr/>
    </dgm:pt>
    <dgm:pt modelId="{FF7DFA40-1882-40A5-B2BA-EEEFC6B74491}" type="pres">
      <dgm:prSet presAssocID="{11C4C377-3D46-46E6-8529-2FB208920869}" presName="textRect" presStyleLbl="revTx" presStyleIdx="4" presStyleCnt="6">
        <dgm:presLayoutVars>
          <dgm:chMax val="1"/>
          <dgm:chPref val="1"/>
        </dgm:presLayoutVars>
      </dgm:prSet>
      <dgm:spPr/>
    </dgm:pt>
    <dgm:pt modelId="{438C6A46-B629-4EBD-B7D3-C7E54C8145EE}" type="pres">
      <dgm:prSet presAssocID="{5F787320-4EE6-456C-B7AD-37E83EFB8E05}" presName="sibTrans" presStyleLbl="sibTrans2D1" presStyleIdx="0" presStyleCnt="0"/>
      <dgm:spPr/>
    </dgm:pt>
    <dgm:pt modelId="{3CF14016-D146-46C4-848B-42ED3FBA56B5}" type="pres">
      <dgm:prSet presAssocID="{A6F3C01F-EC8D-4B87-AA24-3729BEB93849}" presName="compNode" presStyleCnt="0"/>
      <dgm:spPr/>
    </dgm:pt>
    <dgm:pt modelId="{BDE8C21D-1F66-4872-8DA6-C4619A487981}" type="pres">
      <dgm:prSet presAssocID="{A6F3C01F-EC8D-4B87-AA24-3729BEB93849}" presName="iconBgRect" presStyleLbl="bgShp" presStyleIdx="5" presStyleCnt="6"/>
      <dgm:spPr/>
    </dgm:pt>
    <dgm:pt modelId="{ECF9A031-FBBF-4E39-93C3-7BDC559AB090}" type="pres">
      <dgm:prSet presAssocID="{A6F3C01F-EC8D-4B87-AA24-3729BEB9384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5CBF960-555F-4314-A6F3-F039793287BF}" type="pres">
      <dgm:prSet presAssocID="{A6F3C01F-EC8D-4B87-AA24-3729BEB93849}" presName="spaceRect" presStyleCnt="0"/>
      <dgm:spPr/>
    </dgm:pt>
    <dgm:pt modelId="{EC334EA8-B369-436D-A242-E161BC7F5A7E}" type="pres">
      <dgm:prSet presAssocID="{A6F3C01F-EC8D-4B87-AA24-3729BEB9384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947D01-66B4-4281-B7E3-6584DEC96554}" type="presOf" srcId="{B4EBDFA0-6C1B-4221-888B-116AE4006ECA}" destId="{547389A8-3DF2-4941-9D55-C4AC84AA939B}" srcOrd="0" destOrd="0" presId="urn:microsoft.com/office/officeart/2018/2/layout/IconCircleList"/>
    <dgm:cxn modelId="{CE099A13-93DC-4066-B260-ECC909637E21}" type="presOf" srcId="{160AC4F7-5986-4909-8EA6-F5F807DBB0E8}" destId="{4ACEBEAA-A0C1-4DD7-BAC0-C94628C83653}" srcOrd="0" destOrd="0" presId="urn:microsoft.com/office/officeart/2018/2/layout/IconCircleList"/>
    <dgm:cxn modelId="{70CA2019-6848-43B5-A2B6-5346BDFC77D9}" srcId="{28EDF3D9-4FA0-44BA-9AF6-743DEAD5AB27}" destId="{11C4C377-3D46-46E6-8529-2FB208920869}" srcOrd="4" destOrd="0" parTransId="{1FFF5FBB-E99C-4820-BAD1-3AC22A93B3E6}" sibTransId="{5F787320-4EE6-456C-B7AD-37E83EFB8E05}"/>
    <dgm:cxn modelId="{753B6B1D-D51B-4187-8449-36407D4116C2}" type="presOf" srcId="{C5DEDA50-B6F5-4329-A22B-C8EC13E6477B}" destId="{67B2A760-D7AC-4B8E-B06F-D34D8763D1AD}" srcOrd="0" destOrd="0" presId="urn:microsoft.com/office/officeart/2018/2/layout/IconCircleList"/>
    <dgm:cxn modelId="{95B9482C-4788-42E8-8CA0-88804B734A20}" type="presOf" srcId="{88193A47-0C12-435F-A191-88672B33EA0C}" destId="{2528C5FF-AD4E-4BCC-B071-D62C3B4E3660}" srcOrd="0" destOrd="0" presId="urn:microsoft.com/office/officeart/2018/2/layout/IconCircleList"/>
    <dgm:cxn modelId="{709D7137-6293-4CB0-AFE0-0372DD6BE32B}" type="presOf" srcId="{28EDF3D9-4FA0-44BA-9AF6-743DEAD5AB27}" destId="{80589B3D-D55E-4FE8-85C0-2397D3FA6964}" srcOrd="0" destOrd="0" presId="urn:microsoft.com/office/officeart/2018/2/layout/IconCircleList"/>
    <dgm:cxn modelId="{E22E4340-698A-4350-8039-52A65EFE8C1B}" type="presOf" srcId="{1425E0B6-E4C9-47DE-9C2A-D55528F364E4}" destId="{E4EE939C-2961-4583-8CCE-863B19BA0A79}" srcOrd="0" destOrd="0" presId="urn:microsoft.com/office/officeart/2018/2/layout/IconCircleList"/>
    <dgm:cxn modelId="{CD740860-CBAA-4232-816D-C0F4886AE0E2}" srcId="{28EDF3D9-4FA0-44BA-9AF6-743DEAD5AB27}" destId="{A6F3C01F-EC8D-4B87-AA24-3729BEB93849}" srcOrd="5" destOrd="0" parTransId="{281D85DD-7161-4BD9-BA29-B0C73F7E0DC5}" sibTransId="{17C0F67D-BAAC-45D7-8C7A-F39FAF510F9F}"/>
    <dgm:cxn modelId="{0C084C60-245D-45B1-8858-586447EB3914}" type="presOf" srcId="{DA0BA61D-EF1E-44AC-924E-61008C069486}" destId="{2C1D8A53-7545-4178-A46F-EE8BBD018BA8}" srcOrd="0" destOrd="0" presId="urn:microsoft.com/office/officeart/2018/2/layout/IconCircleList"/>
    <dgm:cxn modelId="{B514C281-69F2-4871-B639-AE720F9C564E}" type="presOf" srcId="{A6F3C01F-EC8D-4B87-AA24-3729BEB93849}" destId="{EC334EA8-B369-436D-A242-E161BC7F5A7E}" srcOrd="0" destOrd="0" presId="urn:microsoft.com/office/officeart/2018/2/layout/IconCircleList"/>
    <dgm:cxn modelId="{A9D95192-EB0B-4835-B790-EE69E616725C}" srcId="{28EDF3D9-4FA0-44BA-9AF6-743DEAD5AB27}" destId="{58FBAF21-E328-4F6D-9F57-7599EE421E27}" srcOrd="3" destOrd="0" parTransId="{673A6948-14D8-42B6-BA91-E67891BE897C}" sibTransId="{B4EBDFA0-6C1B-4221-888B-116AE4006ECA}"/>
    <dgm:cxn modelId="{221389AF-0D29-4593-A409-F3EF9E8B8B83}" type="presOf" srcId="{58FBAF21-E328-4F6D-9F57-7599EE421E27}" destId="{385535E9-880F-447E-B98B-CECFCC333B07}" srcOrd="0" destOrd="0" presId="urn:microsoft.com/office/officeart/2018/2/layout/IconCircleList"/>
    <dgm:cxn modelId="{67D5CEB2-071A-4A76-9C37-0395A8A558AF}" type="presOf" srcId="{5F787320-4EE6-456C-B7AD-37E83EFB8E05}" destId="{438C6A46-B629-4EBD-B7D3-C7E54C8145EE}" srcOrd="0" destOrd="0" presId="urn:microsoft.com/office/officeart/2018/2/layout/IconCircleList"/>
    <dgm:cxn modelId="{A7F39EBB-E23C-4012-9973-DE8C63849DF6}" srcId="{28EDF3D9-4FA0-44BA-9AF6-743DEAD5AB27}" destId="{1425E0B6-E4C9-47DE-9C2A-D55528F364E4}" srcOrd="2" destOrd="0" parTransId="{FAE28BF4-7916-477E-BB48-3D3EBF750C49}" sibTransId="{4CD2B14F-AFB7-45BB-B30B-60EA23B5EF41}"/>
    <dgm:cxn modelId="{B45C77BE-519E-4393-A9B9-6CFCD6F1C0A9}" type="presOf" srcId="{4CD2B14F-AFB7-45BB-B30B-60EA23B5EF41}" destId="{C14810BF-6ECA-430D-9CBD-54AA1AD76C0C}" srcOrd="0" destOrd="0" presId="urn:microsoft.com/office/officeart/2018/2/layout/IconCircleList"/>
    <dgm:cxn modelId="{0165A4CE-8643-4F48-9ED9-2F675E83B468}" type="presOf" srcId="{11C4C377-3D46-46E6-8529-2FB208920869}" destId="{FF7DFA40-1882-40A5-B2BA-EEEFC6B74491}" srcOrd="0" destOrd="0" presId="urn:microsoft.com/office/officeart/2018/2/layout/IconCircleList"/>
    <dgm:cxn modelId="{FA7864D9-9FFC-4E9C-A607-B16780ECA437}" srcId="{28EDF3D9-4FA0-44BA-9AF6-743DEAD5AB27}" destId="{160AC4F7-5986-4909-8EA6-F5F807DBB0E8}" srcOrd="1" destOrd="0" parTransId="{C2D46024-5FF7-4AA6-B7F7-9CBF3C4B25EC}" sibTransId="{DA0BA61D-EF1E-44AC-924E-61008C069486}"/>
    <dgm:cxn modelId="{F1D274F0-73E6-445D-AB8F-505D8F5A7BA4}" srcId="{28EDF3D9-4FA0-44BA-9AF6-743DEAD5AB27}" destId="{88193A47-0C12-435F-A191-88672B33EA0C}" srcOrd="0" destOrd="0" parTransId="{A7720BBD-6F63-4542-A63E-7AC9844FAC8B}" sibTransId="{C5DEDA50-B6F5-4329-A22B-C8EC13E6477B}"/>
    <dgm:cxn modelId="{477ABE73-B059-42B9-B121-81616699E7DC}" type="presParOf" srcId="{80589B3D-D55E-4FE8-85C0-2397D3FA6964}" destId="{0652139A-F0B7-4FB1-9A21-B0254D7ACD89}" srcOrd="0" destOrd="0" presId="urn:microsoft.com/office/officeart/2018/2/layout/IconCircleList"/>
    <dgm:cxn modelId="{3754D94C-8662-4312-B62C-52F4E3AC6E82}" type="presParOf" srcId="{0652139A-F0B7-4FB1-9A21-B0254D7ACD89}" destId="{38F2919A-3501-4E96-8DFC-388EB1EB9B96}" srcOrd="0" destOrd="0" presId="urn:microsoft.com/office/officeart/2018/2/layout/IconCircleList"/>
    <dgm:cxn modelId="{C6F2E1E0-7CC0-450A-852E-64C57A41D9FC}" type="presParOf" srcId="{38F2919A-3501-4E96-8DFC-388EB1EB9B96}" destId="{2E0D7499-348D-42B3-9FB5-3C096A5CF358}" srcOrd="0" destOrd="0" presId="urn:microsoft.com/office/officeart/2018/2/layout/IconCircleList"/>
    <dgm:cxn modelId="{0CF0DF78-014C-4889-A309-E36E6701DD32}" type="presParOf" srcId="{38F2919A-3501-4E96-8DFC-388EB1EB9B96}" destId="{795FC747-113E-4DE4-8875-88841ED1639A}" srcOrd="1" destOrd="0" presId="urn:microsoft.com/office/officeart/2018/2/layout/IconCircleList"/>
    <dgm:cxn modelId="{8F0CD55C-22F8-4A1C-A4A2-FCD3FC0E65CB}" type="presParOf" srcId="{38F2919A-3501-4E96-8DFC-388EB1EB9B96}" destId="{890322E3-EB84-42CB-847B-1EA1C01B7F12}" srcOrd="2" destOrd="0" presId="urn:microsoft.com/office/officeart/2018/2/layout/IconCircleList"/>
    <dgm:cxn modelId="{9028EC1E-3A4A-4BB5-91BD-3CDD276AF111}" type="presParOf" srcId="{38F2919A-3501-4E96-8DFC-388EB1EB9B96}" destId="{2528C5FF-AD4E-4BCC-B071-D62C3B4E3660}" srcOrd="3" destOrd="0" presId="urn:microsoft.com/office/officeart/2018/2/layout/IconCircleList"/>
    <dgm:cxn modelId="{26E2BB05-AF4A-41D1-B4F4-9C7E37EBAC24}" type="presParOf" srcId="{0652139A-F0B7-4FB1-9A21-B0254D7ACD89}" destId="{67B2A760-D7AC-4B8E-B06F-D34D8763D1AD}" srcOrd="1" destOrd="0" presId="urn:microsoft.com/office/officeart/2018/2/layout/IconCircleList"/>
    <dgm:cxn modelId="{84BD5704-896C-4776-A1E5-94397FA2630D}" type="presParOf" srcId="{0652139A-F0B7-4FB1-9A21-B0254D7ACD89}" destId="{F6AAA074-1B17-450B-86FF-3703B72FA54E}" srcOrd="2" destOrd="0" presId="urn:microsoft.com/office/officeart/2018/2/layout/IconCircleList"/>
    <dgm:cxn modelId="{7518D958-E8A1-4485-BA01-807933D68F63}" type="presParOf" srcId="{F6AAA074-1B17-450B-86FF-3703B72FA54E}" destId="{C34F83C2-2959-40D8-96CC-9AAC817B0E3E}" srcOrd="0" destOrd="0" presId="urn:microsoft.com/office/officeart/2018/2/layout/IconCircleList"/>
    <dgm:cxn modelId="{FB791D3E-4BA9-40B9-BBAE-ED55A84E1145}" type="presParOf" srcId="{F6AAA074-1B17-450B-86FF-3703B72FA54E}" destId="{47EE1ECE-53B3-4D2D-93C0-8C421A05AB60}" srcOrd="1" destOrd="0" presId="urn:microsoft.com/office/officeart/2018/2/layout/IconCircleList"/>
    <dgm:cxn modelId="{F9840931-E234-499C-AF7B-8F7DB8D10C49}" type="presParOf" srcId="{F6AAA074-1B17-450B-86FF-3703B72FA54E}" destId="{67F90450-9762-4813-92BB-D9286C55F9AB}" srcOrd="2" destOrd="0" presId="urn:microsoft.com/office/officeart/2018/2/layout/IconCircleList"/>
    <dgm:cxn modelId="{1BC4BBE1-489A-44CE-BA86-9A354D9EF6D4}" type="presParOf" srcId="{F6AAA074-1B17-450B-86FF-3703B72FA54E}" destId="{4ACEBEAA-A0C1-4DD7-BAC0-C94628C83653}" srcOrd="3" destOrd="0" presId="urn:microsoft.com/office/officeart/2018/2/layout/IconCircleList"/>
    <dgm:cxn modelId="{8843B69E-270B-457D-AE8A-528FA81B5E9C}" type="presParOf" srcId="{0652139A-F0B7-4FB1-9A21-B0254D7ACD89}" destId="{2C1D8A53-7545-4178-A46F-EE8BBD018BA8}" srcOrd="3" destOrd="0" presId="urn:microsoft.com/office/officeart/2018/2/layout/IconCircleList"/>
    <dgm:cxn modelId="{918EE8CF-B2D4-4331-B15B-22DF571401DA}" type="presParOf" srcId="{0652139A-F0B7-4FB1-9A21-B0254D7ACD89}" destId="{19394E58-CEC2-4A29-A075-A36DF4D6F648}" srcOrd="4" destOrd="0" presId="urn:microsoft.com/office/officeart/2018/2/layout/IconCircleList"/>
    <dgm:cxn modelId="{80691183-2D9F-4E07-87D5-BFCB7012E582}" type="presParOf" srcId="{19394E58-CEC2-4A29-A075-A36DF4D6F648}" destId="{D821BDC1-434D-4BE2-9353-5B520F29D474}" srcOrd="0" destOrd="0" presId="urn:microsoft.com/office/officeart/2018/2/layout/IconCircleList"/>
    <dgm:cxn modelId="{D47587C2-E1D2-4EC2-B519-C65EB36DDD32}" type="presParOf" srcId="{19394E58-CEC2-4A29-A075-A36DF4D6F648}" destId="{C133A1D4-DE51-4B01-A975-74E032FCF7A5}" srcOrd="1" destOrd="0" presId="urn:microsoft.com/office/officeart/2018/2/layout/IconCircleList"/>
    <dgm:cxn modelId="{208A4713-5095-4625-B25A-96F847A52C2B}" type="presParOf" srcId="{19394E58-CEC2-4A29-A075-A36DF4D6F648}" destId="{F10E77C9-9432-429D-8288-266128DB26F7}" srcOrd="2" destOrd="0" presId="urn:microsoft.com/office/officeart/2018/2/layout/IconCircleList"/>
    <dgm:cxn modelId="{31FD6491-3E42-4797-BEDA-D6E714FCD9ED}" type="presParOf" srcId="{19394E58-CEC2-4A29-A075-A36DF4D6F648}" destId="{E4EE939C-2961-4583-8CCE-863B19BA0A79}" srcOrd="3" destOrd="0" presId="urn:microsoft.com/office/officeart/2018/2/layout/IconCircleList"/>
    <dgm:cxn modelId="{2781A80A-8046-4B07-8DD4-78D5EF490CC4}" type="presParOf" srcId="{0652139A-F0B7-4FB1-9A21-B0254D7ACD89}" destId="{C14810BF-6ECA-430D-9CBD-54AA1AD76C0C}" srcOrd="5" destOrd="0" presId="urn:microsoft.com/office/officeart/2018/2/layout/IconCircleList"/>
    <dgm:cxn modelId="{FD520D90-E5A1-4AF0-8DDF-4422921464CD}" type="presParOf" srcId="{0652139A-F0B7-4FB1-9A21-B0254D7ACD89}" destId="{7F00A369-9984-4375-A3DE-060605D88A98}" srcOrd="6" destOrd="0" presId="urn:microsoft.com/office/officeart/2018/2/layout/IconCircleList"/>
    <dgm:cxn modelId="{884DE559-AF32-4D43-8E76-36DF0B218951}" type="presParOf" srcId="{7F00A369-9984-4375-A3DE-060605D88A98}" destId="{4B07155E-3AB8-412A-8205-6EB5BB1B6BF0}" srcOrd="0" destOrd="0" presId="urn:microsoft.com/office/officeart/2018/2/layout/IconCircleList"/>
    <dgm:cxn modelId="{B1FB2FC7-28BD-4054-9CB7-6CBFC32AF469}" type="presParOf" srcId="{7F00A369-9984-4375-A3DE-060605D88A98}" destId="{50DFFE61-0975-4D7B-9DCE-341F36E53D31}" srcOrd="1" destOrd="0" presId="urn:microsoft.com/office/officeart/2018/2/layout/IconCircleList"/>
    <dgm:cxn modelId="{6EC3F63F-5031-47B2-8C90-D236B26A0D0E}" type="presParOf" srcId="{7F00A369-9984-4375-A3DE-060605D88A98}" destId="{8DE9F584-42E4-4824-B49B-3ADCE6DDBF71}" srcOrd="2" destOrd="0" presId="urn:microsoft.com/office/officeart/2018/2/layout/IconCircleList"/>
    <dgm:cxn modelId="{2704E0E9-BEAD-440D-913D-B27FF45FC662}" type="presParOf" srcId="{7F00A369-9984-4375-A3DE-060605D88A98}" destId="{385535E9-880F-447E-B98B-CECFCC333B07}" srcOrd="3" destOrd="0" presId="urn:microsoft.com/office/officeart/2018/2/layout/IconCircleList"/>
    <dgm:cxn modelId="{2F93E0BC-C63B-4D71-917E-F3C22CACFCF4}" type="presParOf" srcId="{0652139A-F0B7-4FB1-9A21-B0254D7ACD89}" destId="{547389A8-3DF2-4941-9D55-C4AC84AA939B}" srcOrd="7" destOrd="0" presId="urn:microsoft.com/office/officeart/2018/2/layout/IconCircleList"/>
    <dgm:cxn modelId="{262ABB78-9D43-4DFC-BD1B-755D0659502D}" type="presParOf" srcId="{0652139A-F0B7-4FB1-9A21-B0254D7ACD89}" destId="{3DC14BF1-7AD6-419E-9C94-BC78E35C6BE5}" srcOrd="8" destOrd="0" presId="urn:microsoft.com/office/officeart/2018/2/layout/IconCircleList"/>
    <dgm:cxn modelId="{7E49B3A3-FFD4-45A2-85B5-945869854431}" type="presParOf" srcId="{3DC14BF1-7AD6-419E-9C94-BC78E35C6BE5}" destId="{ECA5F230-829D-42E2-9D20-7E4E2EECCCCC}" srcOrd="0" destOrd="0" presId="urn:microsoft.com/office/officeart/2018/2/layout/IconCircleList"/>
    <dgm:cxn modelId="{724FBA56-BDDA-4DAD-9922-ED863BD5B65C}" type="presParOf" srcId="{3DC14BF1-7AD6-419E-9C94-BC78E35C6BE5}" destId="{FEDD29BE-86A0-47A2-B164-1ED01200AB4E}" srcOrd="1" destOrd="0" presId="urn:microsoft.com/office/officeart/2018/2/layout/IconCircleList"/>
    <dgm:cxn modelId="{91970258-A534-4FE5-AC01-31847F8E4E66}" type="presParOf" srcId="{3DC14BF1-7AD6-419E-9C94-BC78E35C6BE5}" destId="{C9426B03-BBDB-4211-885A-FFB53CC287CE}" srcOrd="2" destOrd="0" presId="urn:microsoft.com/office/officeart/2018/2/layout/IconCircleList"/>
    <dgm:cxn modelId="{15ECFEE6-DD73-4D55-A929-60E8408205BC}" type="presParOf" srcId="{3DC14BF1-7AD6-419E-9C94-BC78E35C6BE5}" destId="{FF7DFA40-1882-40A5-B2BA-EEEFC6B74491}" srcOrd="3" destOrd="0" presId="urn:microsoft.com/office/officeart/2018/2/layout/IconCircleList"/>
    <dgm:cxn modelId="{5378541C-0872-4886-AA35-1C9ED02C6D77}" type="presParOf" srcId="{0652139A-F0B7-4FB1-9A21-B0254D7ACD89}" destId="{438C6A46-B629-4EBD-B7D3-C7E54C8145EE}" srcOrd="9" destOrd="0" presId="urn:microsoft.com/office/officeart/2018/2/layout/IconCircleList"/>
    <dgm:cxn modelId="{58F402DA-EFD8-43F0-AE57-01245D54E905}" type="presParOf" srcId="{0652139A-F0B7-4FB1-9A21-B0254D7ACD89}" destId="{3CF14016-D146-46C4-848B-42ED3FBA56B5}" srcOrd="10" destOrd="0" presId="urn:microsoft.com/office/officeart/2018/2/layout/IconCircleList"/>
    <dgm:cxn modelId="{BB0F91A0-ED78-4BDE-8C5A-ED5846D9AEAC}" type="presParOf" srcId="{3CF14016-D146-46C4-848B-42ED3FBA56B5}" destId="{BDE8C21D-1F66-4872-8DA6-C4619A487981}" srcOrd="0" destOrd="0" presId="urn:microsoft.com/office/officeart/2018/2/layout/IconCircleList"/>
    <dgm:cxn modelId="{CFB0CE02-83EB-4F02-A13F-D208C73C8791}" type="presParOf" srcId="{3CF14016-D146-46C4-848B-42ED3FBA56B5}" destId="{ECF9A031-FBBF-4E39-93C3-7BDC559AB090}" srcOrd="1" destOrd="0" presId="urn:microsoft.com/office/officeart/2018/2/layout/IconCircleList"/>
    <dgm:cxn modelId="{BC0D0ED8-E3A8-4C4E-A9A5-C1AAE35CC013}" type="presParOf" srcId="{3CF14016-D146-46C4-848B-42ED3FBA56B5}" destId="{15CBF960-555F-4314-A6F3-F039793287BF}" srcOrd="2" destOrd="0" presId="urn:microsoft.com/office/officeart/2018/2/layout/IconCircleList"/>
    <dgm:cxn modelId="{A5240718-C777-4807-ABD6-B65F8D936E4F}" type="presParOf" srcId="{3CF14016-D146-46C4-848B-42ED3FBA56B5}" destId="{EC334EA8-B369-436D-A242-E161BC7F5A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41D06-C8DB-4A4E-AF1A-7CB9BD6523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9E900D-4897-4419-BFCB-92A7D15AD4B2}">
      <dgm:prSet/>
      <dgm:spPr/>
      <dgm:t>
        <a:bodyPr/>
        <a:lstStyle/>
        <a:p>
          <a:pPr algn="ctr"/>
          <a:r>
            <a:rPr lang="en-US"/>
            <a:t>The data sources for this project were:</a:t>
          </a:r>
        </a:p>
      </dgm:t>
    </dgm:pt>
    <dgm:pt modelId="{ABCBFF20-108B-4B30-9D1C-03A773B5D46A}" type="parTrans" cxnId="{C29733D6-56C4-4762-AC00-C19CEC9F9881}">
      <dgm:prSet/>
      <dgm:spPr/>
      <dgm:t>
        <a:bodyPr/>
        <a:lstStyle/>
        <a:p>
          <a:endParaRPr lang="en-US"/>
        </a:p>
      </dgm:t>
    </dgm:pt>
    <dgm:pt modelId="{FDC3CE6E-C94B-4633-9CA4-773982186A55}" type="sibTrans" cxnId="{C29733D6-56C4-4762-AC00-C19CEC9F9881}">
      <dgm:prSet/>
      <dgm:spPr/>
      <dgm:t>
        <a:bodyPr/>
        <a:lstStyle/>
        <a:p>
          <a:endParaRPr lang="en-US"/>
        </a:p>
      </dgm:t>
    </dgm:pt>
    <dgm:pt modelId="{A390B122-A348-4B3B-BA2F-D73244CE860D}">
      <dgm:prSet/>
      <dgm:spPr/>
      <dgm:t>
        <a:bodyPr/>
        <a:lstStyle/>
        <a:p>
          <a:r>
            <a:rPr lang="en-US" dirty="0"/>
            <a:t>Foursquare data </a:t>
          </a:r>
          <a:r>
            <a:rPr lang="en-US" u="sng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https://foursquare.com/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8C2BC3C8-3B11-42C5-B087-952CF174D2A0}" type="parTrans" cxnId="{A7DA7F9D-93CF-4B79-9217-37CE3D4F7FA7}">
      <dgm:prSet/>
      <dgm:spPr/>
      <dgm:t>
        <a:bodyPr/>
        <a:lstStyle/>
        <a:p>
          <a:endParaRPr lang="en-US"/>
        </a:p>
      </dgm:t>
    </dgm:pt>
    <dgm:pt modelId="{9C2C8419-0491-47A8-AB17-F81A5D8DE5DA}" type="sibTrans" cxnId="{A7DA7F9D-93CF-4B79-9217-37CE3D4F7FA7}">
      <dgm:prSet/>
      <dgm:spPr/>
      <dgm:t>
        <a:bodyPr/>
        <a:lstStyle/>
        <a:p>
          <a:endParaRPr lang="en-US"/>
        </a:p>
      </dgm:t>
    </dgm:pt>
    <dgm:pt modelId="{7E394D2B-7FC7-4409-B590-9DB337225BF4}">
      <dgm:prSet/>
      <dgm:spPr/>
      <dgm:t>
        <a:bodyPr/>
        <a:lstStyle/>
        <a:p>
          <a:r>
            <a:rPr lang="en-US" dirty="0"/>
            <a:t>Zillow data </a:t>
          </a:r>
          <a:r>
            <a:rPr lang="en-US" u="sng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https://www.zillow.com/research/data/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048C0B01-E512-4D69-BE71-F4DB9393C60B}" type="parTrans" cxnId="{C49A1EB0-FE97-4F60-B705-A00E66AEB3A0}">
      <dgm:prSet/>
      <dgm:spPr/>
      <dgm:t>
        <a:bodyPr/>
        <a:lstStyle/>
        <a:p>
          <a:endParaRPr lang="en-US"/>
        </a:p>
      </dgm:t>
    </dgm:pt>
    <dgm:pt modelId="{BEE23547-3BBB-4E7E-985D-8DDCC03CA659}" type="sibTrans" cxnId="{C49A1EB0-FE97-4F60-B705-A00E66AEB3A0}">
      <dgm:prSet/>
      <dgm:spPr/>
      <dgm:t>
        <a:bodyPr/>
        <a:lstStyle/>
        <a:p>
          <a:endParaRPr lang="en-US"/>
        </a:p>
      </dgm:t>
    </dgm:pt>
    <dgm:pt modelId="{19541634-80DD-4E56-9D63-EF9436B22BEC}">
      <dgm:prSet/>
      <dgm:spPr/>
      <dgm:t>
        <a:bodyPr/>
        <a:lstStyle/>
        <a:p>
          <a:r>
            <a:rPr lang="en-US" dirty="0"/>
            <a:t>The names of neighborhoods in LA were scraped from </a:t>
          </a:r>
          <a:r>
            <a:rPr lang="en-US" u="sng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http://www.laalmanac.com/communications/cm02a90001-90899.php</a:t>
          </a:r>
          <a:r>
            <a:rPr lang="en-US" dirty="0">
              <a:solidFill>
                <a:schemeClr val="accent6">
                  <a:lumMod val="50000"/>
                </a:schemeClr>
              </a:solidFill>
            </a:rPr>
            <a:t> </a:t>
          </a:r>
        </a:p>
      </dgm:t>
    </dgm:pt>
    <dgm:pt modelId="{7761FF53-13CA-446E-9910-39F76159EA5C}" type="parTrans" cxnId="{C8EC826C-F686-4994-9CFC-1B3608FA8CA9}">
      <dgm:prSet/>
      <dgm:spPr/>
      <dgm:t>
        <a:bodyPr/>
        <a:lstStyle/>
        <a:p>
          <a:endParaRPr lang="en-US"/>
        </a:p>
      </dgm:t>
    </dgm:pt>
    <dgm:pt modelId="{AC8E6589-50A9-4BF8-AB65-3301324986BF}" type="sibTrans" cxnId="{C8EC826C-F686-4994-9CFC-1B3608FA8CA9}">
      <dgm:prSet/>
      <dgm:spPr/>
      <dgm:t>
        <a:bodyPr/>
        <a:lstStyle/>
        <a:p>
          <a:endParaRPr lang="en-US"/>
        </a:p>
      </dgm:t>
    </dgm:pt>
    <dgm:pt modelId="{ABDA432C-8A61-4168-8D1B-64D2CD2195B0}">
      <dgm:prSet/>
      <dgm:spPr/>
      <dgm:t>
        <a:bodyPr/>
        <a:lstStyle/>
        <a:p>
          <a:r>
            <a:rPr lang="en-US" dirty="0"/>
            <a:t>The names of Nashville neighborhoods were extracted from </a:t>
          </a:r>
          <a:r>
            <a:rPr lang="en-US" u="sng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https://nestinginnashville.com/buying-a-home-in-nashville/zip-code-map/</a:t>
          </a:r>
          <a:endParaRPr 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50EAFE62-5F80-4AF2-9823-3FE07DCA0CD3}" type="parTrans" cxnId="{44F92A6C-EB59-45ED-A1FB-BB8F12DFD2DD}">
      <dgm:prSet/>
      <dgm:spPr/>
      <dgm:t>
        <a:bodyPr/>
        <a:lstStyle/>
        <a:p>
          <a:endParaRPr lang="en-US"/>
        </a:p>
      </dgm:t>
    </dgm:pt>
    <dgm:pt modelId="{D2260956-9EEA-4FD9-9263-D7EC2CB41D91}" type="sibTrans" cxnId="{44F92A6C-EB59-45ED-A1FB-BB8F12DFD2DD}">
      <dgm:prSet/>
      <dgm:spPr/>
      <dgm:t>
        <a:bodyPr/>
        <a:lstStyle/>
        <a:p>
          <a:endParaRPr lang="en-US"/>
        </a:p>
      </dgm:t>
    </dgm:pt>
    <dgm:pt modelId="{7F3F4935-4384-4EA6-8BDF-891285D3F58B}" type="pres">
      <dgm:prSet presAssocID="{CFC41D06-C8DB-4A4E-AF1A-7CB9BD652304}" presName="linear" presStyleCnt="0">
        <dgm:presLayoutVars>
          <dgm:animLvl val="lvl"/>
          <dgm:resizeHandles val="exact"/>
        </dgm:presLayoutVars>
      </dgm:prSet>
      <dgm:spPr/>
    </dgm:pt>
    <dgm:pt modelId="{B7C82F5D-B985-4308-80F4-1A3E20B09D6E}" type="pres">
      <dgm:prSet presAssocID="{399E900D-4897-4419-BFCB-92A7D15AD4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735EE5-0E1E-40A4-9842-EB069162812C}" type="pres">
      <dgm:prSet presAssocID="{FDC3CE6E-C94B-4633-9CA4-773982186A55}" presName="spacer" presStyleCnt="0"/>
      <dgm:spPr/>
    </dgm:pt>
    <dgm:pt modelId="{0812EDA6-3D54-47A8-A8D7-30B0EF95CE48}" type="pres">
      <dgm:prSet presAssocID="{A390B122-A348-4B3B-BA2F-D73244CE86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C8B3F7-A817-4F5D-BCC6-03DF99D084EA}" type="pres">
      <dgm:prSet presAssocID="{9C2C8419-0491-47A8-AB17-F81A5D8DE5DA}" presName="spacer" presStyleCnt="0"/>
      <dgm:spPr/>
    </dgm:pt>
    <dgm:pt modelId="{5158535E-AA72-47E6-903D-372BE5C85474}" type="pres">
      <dgm:prSet presAssocID="{7E394D2B-7FC7-4409-B590-9DB337225B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A04321-EF34-462F-A8C9-72A73BA8F198}" type="pres">
      <dgm:prSet presAssocID="{BEE23547-3BBB-4E7E-985D-8DDCC03CA659}" presName="spacer" presStyleCnt="0"/>
      <dgm:spPr/>
    </dgm:pt>
    <dgm:pt modelId="{7B0AECF3-7456-47F4-97E2-EF03E8BAFF5D}" type="pres">
      <dgm:prSet presAssocID="{19541634-80DD-4E56-9D63-EF9436B22B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590665-6D00-40B5-8AA7-6B898DD95C6F}" type="pres">
      <dgm:prSet presAssocID="{AC8E6589-50A9-4BF8-AB65-3301324986BF}" presName="spacer" presStyleCnt="0"/>
      <dgm:spPr/>
    </dgm:pt>
    <dgm:pt modelId="{D529DA58-A3D2-48A9-B64F-2AA6FE42FDF5}" type="pres">
      <dgm:prSet presAssocID="{ABDA432C-8A61-4168-8D1B-64D2CD2195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A9D10B-01C7-47EB-9F6B-94C43796CC53}" type="presOf" srcId="{399E900D-4897-4419-BFCB-92A7D15AD4B2}" destId="{B7C82F5D-B985-4308-80F4-1A3E20B09D6E}" srcOrd="0" destOrd="0" presId="urn:microsoft.com/office/officeart/2005/8/layout/vList2"/>
    <dgm:cxn modelId="{34F80415-DF54-447B-B723-6C08D39CD403}" type="presOf" srcId="{A390B122-A348-4B3B-BA2F-D73244CE860D}" destId="{0812EDA6-3D54-47A8-A8D7-30B0EF95CE48}" srcOrd="0" destOrd="0" presId="urn:microsoft.com/office/officeart/2005/8/layout/vList2"/>
    <dgm:cxn modelId="{DB995A39-D722-4B32-AAB5-9E0A1D09448E}" type="presOf" srcId="{19541634-80DD-4E56-9D63-EF9436B22BEC}" destId="{7B0AECF3-7456-47F4-97E2-EF03E8BAFF5D}" srcOrd="0" destOrd="0" presId="urn:microsoft.com/office/officeart/2005/8/layout/vList2"/>
    <dgm:cxn modelId="{D771FF40-4C8E-41AA-807C-BE5751A028B2}" type="presOf" srcId="{CFC41D06-C8DB-4A4E-AF1A-7CB9BD652304}" destId="{7F3F4935-4384-4EA6-8BDF-891285D3F58B}" srcOrd="0" destOrd="0" presId="urn:microsoft.com/office/officeart/2005/8/layout/vList2"/>
    <dgm:cxn modelId="{141A1D48-50C1-41B4-9457-2A9C68219C38}" type="presOf" srcId="{ABDA432C-8A61-4168-8D1B-64D2CD2195B0}" destId="{D529DA58-A3D2-48A9-B64F-2AA6FE42FDF5}" srcOrd="0" destOrd="0" presId="urn:microsoft.com/office/officeart/2005/8/layout/vList2"/>
    <dgm:cxn modelId="{44F92A6C-EB59-45ED-A1FB-BB8F12DFD2DD}" srcId="{CFC41D06-C8DB-4A4E-AF1A-7CB9BD652304}" destId="{ABDA432C-8A61-4168-8D1B-64D2CD2195B0}" srcOrd="4" destOrd="0" parTransId="{50EAFE62-5F80-4AF2-9823-3FE07DCA0CD3}" sibTransId="{D2260956-9EEA-4FD9-9263-D7EC2CB41D91}"/>
    <dgm:cxn modelId="{C8EC826C-F686-4994-9CFC-1B3608FA8CA9}" srcId="{CFC41D06-C8DB-4A4E-AF1A-7CB9BD652304}" destId="{19541634-80DD-4E56-9D63-EF9436B22BEC}" srcOrd="3" destOrd="0" parTransId="{7761FF53-13CA-446E-9910-39F76159EA5C}" sibTransId="{AC8E6589-50A9-4BF8-AB65-3301324986BF}"/>
    <dgm:cxn modelId="{A7DA7F9D-93CF-4B79-9217-37CE3D4F7FA7}" srcId="{CFC41D06-C8DB-4A4E-AF1A-7CB9BD652304}" destId="{A390B122-A348-4B3B-BA2F-D73244CE860D}" srcOrd="1" destOrd="0" parTransId="{8C2BC3C8-3B11-42C5-B087-952CF174D2A0}" sibTransId="{9C2C8419-0491-47A8-AB17-F81A5D8DE5DA}"/>
    <dgm:cxn modelId="{C49A1EB0-FE97-4F60-B705-A00E66AEB3A0}" srcId="{CFC41D06-C8DB-4A4E-AF1A-7CB9BD652304}" destId="{7E394D2B-7FC7-4409-B590-9DB337225BF4}" srcOrd="2" destOrd="0" parTransId="{048C0B01-E512-4D69-BE71-F4DB9393C60B}" sibTransId="{BEE23547-3BBB-4E7E-985D-8DDCC03CA659}"/>
    <dgm:cxn modelId="{580C7CBC-1DB7-4990-9AA4-57CF985D284B}" type="presOf" srcId="{7E394D2B-7FC7-4409-B590-9DB337225BF4}" destId="{5158535E-AA72-47E6-903D-372BE5C85474}" srcOrd="0" destOrd="0" presId="urn:microsoft.com/office/officeart/2005/8/layout/vList2"/>
    <dgm:cxn modelId="{C29733D6-56C4-4762-AC00-C19CEC9F9881}" srcId="{CFC41D06-C8DB-4A4E-AF1A-7CB9BD652304}" destId="{399E900D-4897-4419-BFCB-92A7D15AD4B2}" srcOrd="0" destOrd="0" parTransId="{ABCBFF20-108B-4B30-9D1C-03A773B5D46A}" sibTransId="{FDC3CE6E-C94B-4633-9CA4-773982186A55}"/>
    <dgm:cxn modelId="{ED742137-7223-4D00-B604-B9BBF9499D90}" type="presParOf" srcId="{7F3F4935-4384-4EA6-8BDF-891285D3F58B}" destId="{B7C82F5D-B985-4308-80F4-1A3E20B09D6E}" srcOrd="0" destOrd="0" presId="urn:microsoft.com/office/officeart/2005/8/layout/vList2"/>
    <dgm:cxn modelId="{6EDFE053-1C38-4ED3-AE3D-1D17F5D30299}" type="presParOf" srcId="{7F3F4935-4384-4EA6-8BDF-891285D3F58B}" destId="{C0735EE5-0E1E-40A4-9842-EB069162812C}" srcOrd="1" destOrd="0" presId="urn:microsoft.com/office/officeart/2005/8/layout/vList2"/>
    <dgm:cxn modelId="{D080EE94-32F6-431E-82A4-1E16E6755435}" type="presParOf" srcId="{7F3F4935-4384-4EA6-8BDF-891285D3F58B}" destId="{0812EDA6-3D54-47A8-A8D7-30B0EF95CE48}" srcOrd="2" destOrd="0" presId="urn:microsoft.com/office/officeart/2005/8/layout/vList2"/>
    <dgm:cxn modelId="{49715D99-140E-4FD4-8129-131B1A430322}" type="presParOf" srcId="{7F3F4935-4384-4EA6-8BDF-891285D3F58B}" destId="{0AC8B3F7-A817-4F5D-BCC6-03DF99D084EA}" srcOrd="3" destOrd="0" presId="urn:microsoft.com/office/officeart/2005/8/layout/vList2"/>
    <dgm:cxn modelId="{C18FDE6F-EF5F-4830-A18F-8880172B0689}" type="presParOf" srcId="{7F3F4935-4384-4EA6-8BDF-891285D3F58B}" destId="{5158535E-AA72-47E6-903D-372BE5C85474}" srcOrd="4" destOrd="0" presId="urn:microsoft.com/office/officeart/2005/8/layout/vList2"/>
    <dgm:cxn modelId="{2E6ADE01-0C18-41C0-A2A5-C1D518497559}" type="presParOf" srcId="{7F3F4935-4384-4EA6-8BDF-891285D3F58B}" destId="{67A04321-EF34-462F-A8C9-72A73BA8F198}" srcOrd="5" destOrd="0" presId="urn:microsoft.com/office/officeart/2005/8/layout/vList2"/>
    <dgm:cxn modelId="{82463BB1-6FBA-48B8-A0D5-334B8B6B2E4D}" type="presParOf" srcId="{7F3F4935-4384-4EA6-8BDF-891285D3F58B}" destId="{7B0AECF3-7456-47F4-97E2-EF03E8BAFF5D}" srcOrd="6" destOrd="0" presId="urn:microsoft.com/office/officeart/2005/8/layout/vList2"/>
    <dgm:cxn modelId="{EE070CEB-84FF-4E37-A94F-1E780E48508E}" type="presParOf" srcId="{7F3F4935-4384-4EA6-8BDF-891285D3F58B}" destId="{35590665-6D00-40B5-8AA7-6B898DD95C6F}" srcOrd="7" destOrd="0" presId="urn:microsoft.com/office/officeart/2005/8/layout/vList2"/>
    <dgm:cxn modelId="{7EBD420B-002E-41DB-8F31-FE3F63265938}" type="presParOf" srcId="{7F3F4935-4384-4EA6-8BDF-891285D3F58B}" destId="{D529DA58-A3D2-48A9-B64F-2AA6FE42FD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9A8AB-CEFD-469E-B927-08A36AC9544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F41E76-CD41-4406-A352-79666E29CF0B}">
      <dgm:prSet/>
      <dgm:spPr/>
      <dgm:t>
        <a:bodyPr/>
        <a:lstStyle/>
        <a:p>
          <a:r>
            <a:rPr lang="en-US"/>
            <a:t>It is of course </a:t>
          </a:r>
          <a:r>
            <a:rPr lang="en-US" b="1"/>
            <a:t>hard to parallel neighborhoods </a:t>
          </a:r>
          <a:r>
            <a:rPr lang="en-US"/>
            <a:t>across cities to find their twin. And the sheer ratio of </a:t>
          </a:r>
          <a:r>
            <a:rPr lang="en-US" b="1"/>
            <a:t>LA to Nashville neighborhoods (7:1) </a:t>
          </a:r>
          <a:r>
            <a:rPr lang="en-US"/>
            <a:t>means there is </a:t>
          </a:r>
          <a:r>
            <a:rPr lang="en-US" b="1"/>
            <a:t>more diversity in LA </a:t>
          </a:r>
          <a:r>
            <a:rPr lang="en-US"/>
            <a:t>which is unmatched in Nashville.</a:t>
          </a:r>
        </a:p>
      </dgm:t>
    </dgm:pt>
    <dgm:pt modelId="{5B4DF68F-181D-4582-A5CC-B16F5B664A6A}" type="parTrans" cxnId="{BFA7DAA9-88D3-46E3-B46D-4E95B97A2F49}">
      <dgm:prSet/>
      <dgm:spPr/>
      <dgm:t>
        <a:bodyPr/>
        <a:lstStyle/>
        <a:p>
          <a:endParaRPr lang="en-US"/>
        </a:p>
      </dgm:t>
    </dgm:pt>
    <dgm:pt modelId="{B41AA6EC-E74E-4A9E-A93A-D14A2E743622}" type="sibTrans" cxnId="{BFA7DAA9-88D3-46E3-B46D-4E95B97A2F49}">
      <dgm:prSet/>
      <dgm:spPr/>
      <dgm:t>
        <a:bodyPr/>
        <a:lstStyle/>
        <a:p>
          <a:endParaRPr lang="en-US"/>
        </a:p>
      </dgm:t>
    </dgm:pt>
    <dgm:pt modelId="{0B9301BF-A4C7-4730-92C6-966F8A5E24D9}">
      <dgm:prSet/>
      <dgm:spPr/>
      <dgm:t>
        <a:bodyPr/>
        <a:lstStyle/>
        <a:p>
          <a:r>
            <a:rPr lang="en-US"/>
            <a:t>Nevertheless, there are some </a:t>
          </a:r>
          <a:r>
            <a:rPr lang="en-US" b="1"/>
            <a:t>neighborhoods </a:t>
          </a:r>
          <a:r>
            <a:rPr lang="en-US"/>
            <a:t>that have a close degree of </a:t>
          </a:r>
          <a:r>
            <a:rPr lang="en-US" b="1"/>
            <a:t>affinity</a:t>
          </a:r>
          <a:r>
            <a:rPr lang="en-US"/>
            <a:t>, such as LA and Nashville’s downtowns, Green Hills and downtown Santa Monica, Lower East Nashville and the 90021 area.</a:t>
          </a:r>
        </a:p>
      </dgm:t>
    </dgm:pt>
    <dgm:pt modelId="{608EAF97-F843-4BC3-B926-06B026E493E9}" type="parTrans" cxnId="{FDB60C1C-1341-4C22-8B15-ACA670FD0A9B}">
      <dgm:prSet/>
      <dgm:spPr/>
      <dgm:t>
        <a:bodyPr/>
        <a:lstStyle/>
        <a:p>
          <a:endParaRPr lang="en-US"/>
        </a:p>
      </dgm:t>
    </dgm:pt>
    <dgm:pt modelId="{6C765F15-03EE-4077-BAA1-E145B7653411}" type="sibTrans" cxnId="{FDB60C1C-1341-4C22-8B15-ACA670FD0A9B}">
      <dgm:prSet/>
      <dgm:spPr/>
      <dgm:t>
        <a:bodyPr/>
        <a:lstStyle/>
        <a:p>
          <a:endParaRPr lang="en-US"/>
        </a:p>
      </dgm:t>
    </dgm:pt>
    <dgm:pt modelId="{C847C6B7-DB17-4F19-A17C-B54884FFB50E}" type="pres">
      <dgm:prSet presAssocID="{A6B9A8AB-CEFD-469E-B927-08A36AC95445}" presName="linear" presStyleCnt="0">
        <dgm:presLayoutVars>
          <dgm:animLvl val="lvl"/>
          <dgm:resizeHandles val="exact"/>
        </dgm:presLayoutVars>
      </dgm:prSet>
      <dgm:spPr/>
    </dgm:pt>
    <dgm:pt modelId="{BAC56709-2AC1-4C6D-8684-706721A6CAB7}" type="pres">
      <dgm:prSet presAssocID="{D7F41E76-CD41-4406-A352-79666E29C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3D0934-2248-4D9A-A24F-09BB8281C329}" type="pres">
      <dgm:prSet presAssocID="{B41AA6EC-E74E-4A9E-A93A-D14A2E743622}" presName="spacer" presStyleCnt="0"/>
      <dgm:spPr/>
    </dgm:pt>
    <dgm:pt modelId="{9AB29955-CEB2-4250-BBE1-64B45B383BE9}" type="pres">
      <dgm:prSet presAssocID="{0B9301BF-A4C7-4730-92C6-966F8A5E24D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126E19-4204-4631-9F59-A2566129C94E}" type="presOf" srcId="{A6B9A8AB-CEFD-469E-B927-08A36AC95445}" destId="{C847C6B7-DB17-4F19-A17C-B54884FFB50E}" srcOrd="0" destOrd="0" presId="urn:microsoft.com/office/officeart/2005/8/layout/vList2"/>
    <dgm:cxn modelId="{FDB60C1C-1341-4C22-8B15-ACA670FD0A9B}" srcId="{A6B9A8AB-CEFD-469E-B927-08A36AC95445}" destId="{0B9301BF-A4C7-4730-92C6-966F8A5E24D9}" srcOrd="1" destOrd="0" parTransId="{608EAF97-F843-4BC3-B926-06B026E493E9}" sibTransId="{6C765F15-03EE-4077-BAA1-E145B7653411}"/>
    <dgm:cxn modelId="{69F28275-C2AD-4434-A3D4-F2EB2F9FEF83}" type="presOf" srcId="{0B9301BF-A4C7-4730-92C6-966F8A5E24D9}" destId="{9AB29955-CEB2-4250-BBE1-64B45B383BE9}" srcOrd="0" destOrd="0" presId="urn:microsoft.com/office/officeart/2005/8/layout/vList2"/>
    <dgm:cxn modelId="{BFA7DAA9-88D3-46E3-B46D-4E95B97A2F49}" srcId="{A6B9A8AB-CEFD-469E-B927-08A36AC95445}" destId="{D7F41E76-CD41-4406-A352-79666E29CF0B}" srcOrd="0" destOrd="0" parTransId="{5B4DF68F-181D-4582-A5CC-B16F5B664A6A}" sibTransId="{B41AA6EC-E74E-4A9E-A93A-D14A2E743622}"/>
    <dgm:cxn modelId="{0B6ACED6-F300-4157-BC90-1DBFF15DD382}" type="presOf" srcId="{D7F41E76-CD41-4406-A352-79666E29CF0B}" destId="{BAC56709-2AC1-4C6D-8684-706721A6CAB7}" srcOrd="0" destOrd="0" presId="urn:microsoft.com/office/officeart/2005/8/layout/vList2"/>
    <dgm:cxn modelId="{27D392D1-A924-45E5-A3A7-26CA8D369912}" type="presParOf" srcId="{C847C6B7-DB17-4F19-A17C-B54884FFB50E}" destId="{BAC56709-2AC1-4C6D-8684-706721A6CAB7}" srcOrd="0" destOrd="0" presId="urn:microsoft.com/office/officeart/2005/8/layout/vList2"/>
    <dgm:cxn modelId="{5CAE1EF8-10CA-4C77-A23B-18E65D645234}" type="presParOf" srcId="{C847C6B7-DB17-4F19-A17C-B54884FFB50E}" destId="{DB3D0934-2248-4D9A-A24F-09BB8281C329}" srcOrd="1" destOrd="0" presId="urn:microsoft.com/office/officeart/2005/8/layout/vList2"/>
    <dgm:cxn modelId="{50580303-4F7B-481A-915B-6617D3491BDE}" type="presParOf" srcId="{C847C6B7-DB17-4F19-A17C-B54884FFB50E}" destId="{9AB29955-CEB2-4250-BBE1-64B45B383BE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2FB77-0C71-4805-9BF4-FCF1D76148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D5C0D7-4FB0-4D91-9DB1-9F8E74566D52}">
      <dgm:prSet/>
      <dgm:spPr/>
      <dgm:t>
        <a:bodyPr/>
        <a:lstStyle/>
        <a:p>
          <a:pPr>
            <a:defRPr cap="all"/>
          </a:pPr>
          <a:r>
            <a:rPr lang="en-US"/>
            <a:t>For music: Nashville’s Downtown areas, Music Row and 12 south</a:t>
          </a:r>
        </a:p>
      </dgm:t>
    </dgm:pt>
    <dgm:pt modelId="{EF26EEC4-F2C7-42AE-B396-92919E6E89A8}" type="parTrans" cxnId="{595BF04A-3182-42B6-B023-3E1780055880}">
      <dgm:prSet/>
      <dgm:spPr/>
      <dgm:t>
        <a:bodyPr/>
        <a:lstStyle/>
        <a:p>
          <a:endParaRPr lang="en-US"/>
        </a:p>
      </dgm:t>
    </dgm:pt>
    <dgm:pt modelId="{8740E1A3-650A-4D52-8F09-FBD1572BA0FB}" type="sibTrans" cxnId="{595BF04A-3182-42B6-B023-3E1780055880}">
      <dgm:prSet/>
      <dgm:spPr/>
      <dgm:t>
        <a:bodyPr/>
        <a:lstStyle/>
        <a:p>
          <a:endParaRPr lang="en-US"/>
        </a:p>
      </dgm:t>
    </dgm:pt>
    <dgm:pt modelId="{547E7A97-F05B-42E2-B08C-EAAD3A7F2261}">
      <dgm:prSet/>
      <dgm:spPr/>
      <dgm:t>
        <a:bodyPr/>
        <a:lstStyle/>
        <a:p>
          <a:pPr>
            <a:defRPr cap="all"/>
          </a:pPr>
          <a:r>
            <a:rPr lang="en-US"/>
            <a:t>For traffic: ANYWHERE!</a:t>
          </a:r>
        </a:p>
      </dgm:t>
    </dgm:pt>
    <dgm:pt modelId="{97573B0E-1D93-46B0-AC18-24CDBAEDD933}" type="parTrans" cxnId="{F9E323A0-123A-40F6-8E33-CF4D17F9FA73}">
      <dgm:prSet/>
      <dgm:spPr/>
      <dgm:t>
        <a:bodyPr/>
        <a:lstStyle/>
        <a:p>
          <a:endParaRPr lang="en-US"/>
        </a:p>
      </dgm:t>
    </dgm:pt>
    <dgm:pt modelId="{A4F650BF-FEF8-4F6C-8447-47469CA9A85F}" type="sibTrans" cxnId="{F9E323A0-123A-40F6-8E33-CF4D17F9FA73}">
      <dgm:prSet/>
      <dgm:spPr/>
      <dgm:t>
        <a:bodyPr/>
        <a:lstStyle/>
        <a:p>
          <a:endParaRPr lang="en-US"/>
        </a:p>
      </dgm:t>
    </dgm:pt>
    <dgm:pt modelId="{CCBC4491-8DE4-49C4-967A-87D35BEBAAFC}">
      <dgm:prSet/>
      <dgm:spPr/>
      <dgm:t>
        <a:bodyPr/>
        <a:lstStyle/>
        <a:p>
          <a:pPr>
            <a:defRPr cap="all"/>
          </a:pPr>
          <a:r>
            <a:rPr lang="en-US"/>
            <a:t>For affordability: Anywhere, except maybe these zip codes: 37215, 37027, 37205, 37204, 37212, 37220</a:t>
          </a:r>
        </a:p>
      </dgm:t>
    </dgm:pt>
    <dgm:pt modelId="{D357FE8A-148B-41F9-9B33-C9C7862D6A61}" type="parTrans" cxnId="{C148DA36-444B-4C1C-8E9D-061FA0AFC4A7}">
      <dgm:prSet/>
      <dgm:spPr/>
      <dgm:t>
        <a:bodyPr/>
        <a:lstStyle/>
        <a:p>
          <a:endParaRPr lang="en-US"/>
        </a:p>
      </dgm:t>
    </dgm:pt>
    <dgm:pt modelId="{A69CB536-C310-4A05-8D5A-16D786353AFC}" type="sibTrans" cxnId="{C148DA36-444B-4C1C-8E9D-061FA0AFC4A7}">
      <dgm:prSet/>
      <dgm:spPr/>
      <dgm:t>
        <a:bodyPr/>
        <a:lstStyle/>
        <a:p>
          <a:endParaRPr lang="en-US"/>
        </a:p>
      </dgm:t>
    </dgm:pt>
    <dgm:pt modelId="{3D066CE4-114D-47BB-BBB3-E05A39AEBCDF}">
      <dgm:prSet/>
      <dgm:spPr/>
      <dgm:t>
        <a:bodyPr/>
        <a:lstStyle/>
        <a:p>
          <a:pPr>
            <a:defRPr cap="all"/>
          </a:pPr>
          <a:r>
            <a:rPr lang="en-US"/>
            <a:t>For similarity: See dendrogram</a:t>
          </a:r>
        </a:p>
      </dgm:t>
    </dgm:pt>
    <dgm:pt modelId="{B0E10A39-85E7-4203-B0FF-AEF0686E3C51}" type="parTrans" cxnId="{21F64C78-C7BC-498E-8ABF-37ABB0544AD9}">
      <dgm:prSet/>
      <dgm:spPr/>
      <dgm:t>
        <a:bodyPr/>
        <a:lstStyle/>
        <a:p>
          <a:endParaRPr lang="en-US"/>
        </a:p>
      </dgm:t>
    </dgm:pt>
    <dgm:pt modelId="{FD343821-F42F-4526-A513-1188241E2C99}" type="sibTrans" cxnId="{21F64C78-C7BC-498E-8ABF-37ABB0544AD9}">
      <dgm:prSet/>
      <dgm:spPr/>
      <dgm:t>
        <a:bodyPr/>
        <a:lstStyle/>
        <a:p>
          <a:endParaRPr lang="en-US"/>
        </a:p>
      </dgm:t>
    </dgm:pt>
    <dgm:pt modelId="{330E5DD0-07D5-46D7-ABCD-8B783784327E}" type="pres">
      <dgm:prSet presAssocID="{9E92FB77-0C71-4805-9BF4-FCF1D761480A}" presName="root" presStyleCnt="0">
        <dgm:presLayoutVars>
          <dgm:dir/>
          <dgm:resizeHandles val="exact"/>
        </dgm:presLayoutVars>
      </dgm:prSet>
      <dgm:spPr/>
    </dgm:pt>
    <dgm:pt modelId="{F22E42D6-6837-41D7-8068-07B4DC55EF87}" type="pres">
      <dgm:prSet presAssocID="{0FD5C0D7-4FB0-4D91-9DB1-9F8E74566D52}" presName="compNode" presStyleCnt="0"/>
      <dgm:spPr/>
    </dgm:pt>
    <dgm:pt modelId="{B6B6846F-9A64-4264-B329-C2E17D10D854}" type="pres">
      <dgm:prSet presAssocID="{0FD5C0D7-4FB0-4D91-9DB1-9F8E74566D52}" presName="iconBgRect" presStyleLbl="bgShp" presStyleIdx="0" presStyleCnt="4"/>
      <dgm:spPr/>
    </dgm:pt>
    <dgm:pt modelId="{0201B3C6-AE93-4C7E-AEA2-E2B1DA895C1E}" type="pres">
      <dgm:prSet presAssocID="{0FD5C0D7-4FB0-4D91-9DB1-9F8E74566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8006AEA4-53D1-4D65-8434-AB424DD90843}" type="pres">
      <dgm:prSet presAssocID="{0FD5C0D7-4FB0-4D91-9DB1-9F8E74566D52}" presName="spaceRect" presStyleCnt="0"/>
      <dgm:spPr/>
    </dgm:pt>
    <dgm:pt modelId="{46F27691-4BDE-444F-A9B1-5FD8F0EA4EFA}" type="pres">
      <dgm:prSet presAssocID="{0FD5C0D7-4FB0-4D91-9DB1-9F8E74566D52}" presName="textRect" presStyleLbl="revTx" presStyleIdx="0" presStyleCnt="4">
        <dgm:presLayoutVars>
          <dgm:chMax val="1"/>
          <dgm:chPref val="1"/>
        </dgm:presLayoutVars>
      </dgm:prSet>
      <dgm:spPr/>
    </dgm:pt>
    <dgm:pt modelId="{8EE41A34-6287-4EBE-963E-799D440A0546}" type="pres">
      <dgm:prSet presAssocID="{8740E1A3-650A-4D52-8F09-FBD1572BA0FB}" presName="sibTrans" presStyleCnt="0"/>
      <dgm:spPr/>
    </dgm:pt>
    <dgm:pt modelId="{4506B176-EF12-44E6-9445-E69D11916D3E}" type="pres">
      <dgm:prSet presAssocID="{547E7A97-F05B-42E2-B08C-EAAD3A7F2261}" presName="compNode" presStyleCnt="0"/>
      <dgm:spPr/>
    </dgm:pt>
    <dgm:pt modelId="{F2A6AB8D-4A48-4D09-9117-7BCBF05984E8}" type="pres">
      <dgm:prSet presAssocID="{547E7A97-F05B-42E2-B08C-EAAD3A7F2261}" presName="iconBgRect" presStyleLbl="bgShp" presStyleIdx="1" presStyleCnt="4"/>
      <dgm:spPr/>
    </dgm:pt>
    <dgm:pt modelId="{F2D8A6CA-0AD5-455F-8A2C-7CE157F3A71D}" type="pres">
      <dgm:prSet presAssocID="{547E7A97-F05B-42E2-B08C-EAAD3A7F22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077EE32-692F-442E-9114-45F938E2C27A}" type="pres">
      <dgm:prSet presAssocID="{547E7A97-F05B-42E2-B08C-EAAD3A7F2261}" presName="spaceRect" presStyleCnt="0"/>
      <dgm:spPr/>
    </dgm:pt>
    <dgm:pt modelId="{87BC7671-0726-4703-8EFD-A825EE95CDAF}" type="pres">
      <dgm:prSet presAssocID="{547E7A97-F05B-42E2-B08C-EAAD3A7F2261}" presName="textRect" presStyleLbl="revTx" presStyleIdx="1" presStyleCnt="4">
        <dgm:presLayoutVars>
          <dgm:chMax val="1"/>
          <dgm:chPref val="1"/>
        </dgm:presLayoutVars>
      </dgm:prSet>
      <dgm:spPr/>
    </dgm:pt>
    <dgm:pt modelId="{7C2930C4-FC30-4F95-873F-018584E2E3B1}" type="pres">
      <dgm:prSet presAssocID="{A4F650BF-FEF8-4F6C-8447-47469CA9A85F}" presName="sibTrans" presStyleCnt="0"/>
      <dgm:spPr/>
    </dgm:pt>
    <dgm:pt modelId="{4843E995-773C-4F42-B456-D9F72303CF1E}" type="pres">
      <dgm:prSet presAssocID="{CCBC4491-8DE4-49C4-967A-87D35BEBAAFC}" presName="compNode" presStyleCnt="0"/>
      <dgm:spPr/>
    </dgm:pt>
    <dgm:pt modelId="{1840547C-FEAB-4964-9454-8C6758A077D7}" type="pres">
      <dgm:prSet presAssocID="{CCBC4491-8DE4-49C4-967A-87D35BEBAAFC}" presName="iconBgRect" presStyleLbl="bgShp" presStyleIdx="2" presStyleCnt="4"/>
      <dgm:spPr/>
    </dgm:pt>
    <dgm:pt modelId="{CB23AFC0-7066-4869-9C39-CDD0F4FCAA71}" type="pres">
      <dgm:prSet presAssocID="{CCBC4491-8DE4-49C4-967A-87D35BEBA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4B1A99E-39CF-4AFE-BE2D-764E4B7FD18F}" type="pres">
      <dgm:prSet presAssocID="{CCBC4491-8DE4-49C4-967A-87D35BEBAAFC}" presName="spaceRect" presStyleCnt="0"/>
      <dgm:spPr/>
    </dgm:pt>
    <dgm:pt modelId="{CA663C29-F62C-4448-B74C-3512945BCB4F}" type="pres">
      <dgm:prSet presAssocID="{CCBC4491-8DE4-49C4-967A-87D35BEBAAFC}" presName="textRect" presStyleLbl="revTx" presStyleIdx="2" presStyleCnt="4">
        <dgm:presLayoutVars>
          <dgm:chMax val="1"/>
          <dgm:chPref val="1"/>
        </dgm:presLayoutVars>
      </dgm:prSet>
      <dgm:spPr/>
    </dgm:pt>
    <dgm:pt modelId="{0DA25EAB-EB55-4BD6-B5B7-A233DC11D6BE}" type="pres">
      <dgm:prSet presAssocID="{A69CB536-C310-4A05-8D5A-16D786353AFC}" presName="sibTrans" presStyleCnt="0"/>
      <dgm:spPr/>
    </dgm:pt>
    <dgm:pt modelId="{8F20BD4E-6974-48EA-81A1-4A86FA8543BD}" type="pres">
      <dgm:prSet presAssocID="{3D066CE4-114D-47BB-BBB3-E05A39AEBCDF}" presName="compNode" presStyleCnt="0"/>
      <dgm:spPr/>
    </dgm:pt>
    <dgm:pt modelId="{29ACA6B1-7D60-4877-A8AF-081D6424013F}" type="pres">
      <dgm:prSet presAssocID="{3D066CE4-114D-47BB-BBB3-E05A39AEBCDF}" presName="iconBgRect" presStyleLbl="bgShp" presStyleIdx="3" presStyleCnt="4"/>
      <dgm:spPr/>
    </dgm:pt>
    <dgm:pt modelId="{E4C8B0D1-676A-4C3C-8EE7-99C481491D68}" type="pres">
      <dgm:prSet presAssocID="{3D066CE4-114D-47BB-BBB3-E05A39AEBC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41EC337-9F88-433D-BEE5-843F4C793A39}" type="pres">
      <dgm:prSet presAssocID="{3D066CE4-114D-47BB-BBB3-E05A39AEBCDF}" presName="spaceRect" presStyleCnt="0"/>
      <dgm:spPr/>
    </dgm:pt>
    <dgm:pt modelId="{92BCE238-FEA3-4B28-AC5E-C113F15BE62B}" type="pres">
      <dgm:prSet presAssocID="{3D066CE4-114D-47BB-BBB3-E05A39AEBC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48DA36-444B-4C1C-8E9D-061FA0AFC4A7}" srcId="{9E92FB77-0C71-4805-9BF4-FCF1D761480A}" destId="{CCBC4491-8DE4-49C4-967A-87D35BEBAAFC}" srcOrd="2" destOrd="0" parTransId="{D357FE8A-148B-41F9-9B33-C9C7862D6A61}" sibTransId="{A69CB536-C310-4A05-8D5A-16D786353AFC}"/>
    <dgm:cxn modelId="{00491D5B-EC12-439D-8A87-C5CA41615DF6}" type="presOf" srcId="{CCBC4491-8DE4-49C4-967A-87D35BEBAAFC}" destId="{CA663C29-F62C-4448-B74C-3512945BCB4F}" srcOrd="0" destOrd="0" presId="urn:microsoft.com/office/officeart/2018/5/layout/IconCircleLabelList"/>
    <dgm:cxn modelId="{595BF04A-3182-42B6-B023-3E1780055880}" srcId="{9E92FB77-0C71-4805-9BF4-FCF1D761480A}" destId="{0FD5C0D7-4FB0-4D91-9DB1-9F8E74566D52}" srcOrd="0" destOrd="0" parTransId="{EF26EEC4-F2C7-42AE-B396-92919E6E89A8}" sibTransId="{8740E1A3-650A-4D52-8F09-FBD1572BA0FB}"/>
    <dgm:cxn modelId="{21F64C78-C7BC-498E-8ABF-37ABB0544AD9}" srcId="{9E92FB77-0C71-4805-9BF4-FCF1D761480A}" destId="{3D066CE4-114D-47BB-BBB3-E05A39AEBCDF}" srcOrd="3" destOrd="0" parTransId="{B0E10A39-85E7-4203-B0FF-AEF0686E3C51}" sibTransId="{FD343821-F42F-4526-A513-1188241E2C99}"/>
    <dgm:cxn modelId="{E21EF57D-EF9E-4291-A495-2EEBD642D3BB}" type="presOf" srcId="{547E7A97-F05B-42E2-B08C-EAAD3A7F2261}" destId="{87BC7671-0726-4703-8EFD-A825EE95CDAF}" srcOrd="0" destOrd="0" presId="urn:microsoft.com/office/officeart/2018/5/layout/IconCircleLabelList"/>
    <dgm:cxn modelId="{F17DF792-56B8-4B56-8F2B-7F19E7AE154F}" type="presOf" srcId="{9E92FB77-0C71-4805-9BF4-FCF1D761480A}" destId="{330E5DD0-07D5-46D7-ABCD-8B783784327E}" srcOrd="0" destOrd="0" presId="urn:microsoft.com/office/officeart/2018/5/layout/IconCircleLabelList"/>
    <dgm:cxn modelId="{F9E323A0-123A-40F6-8E33-CF4D17F9FA73}" srcId="{9E92FB77-0C71-4805-9BF4-FCF1D761480A}" destId="{547E7A97-F05B-42E2-B08C-EAAD3A7F2261}" srcOrd="1" destOrd="0" parTransId="{97573B0E-1D93-46B0-AC18-24CDBAEDD933}" sibTransId="{A4F650BF-FEF8-4F6C-8447-47469CA9A85F}"/>
    <dgm:cxn modelId="{834A6DB4-D2ED-4E8D-9D21-CB3D2A8A65F7}" type="presOf" srcId="{0FD5C0D7-4FB0-4D91-9DB1-9F8E74566D52}" destId="{46F27691-4BDE-444F-A9B1-5FD8F0EA4EFA}" srcOrd="0" destOrd="0" presId="urn:microsoft.com/office/officeart/2018/5/layout/IconCircleLabelList"/>
    <dgm:cxn modelId="{0C2B1AEF-0ADF-49C4-909C-F4BF8FC211A0}" type="presOf" srcId="{3D066CE4-114D-47BB-BBB3-E05A39AEBCDF}" destId="{92BCE238-FEA3-4B28-AC5E-C113F15BE62B}" srcOrd="0" destOrd="0" presId="urn:microsoft.com/office/officeart/2018/5/layout/IconCircleLabelList"/>
    <dgm:cxn modelId="{57E7B75A-2A3D-4C31-9A66-B91BF063D3AF}" type="presParOf" srcId="{330E5DD0-07D5-46D7-ABCD-8B783784327E}" destId="{F22E42D6-6837-41D7-8068-07B4DC55EF87}" srcOrd="0" destOrd="0" presId="urn:microsoft.com/office/officeart/2018/5/layout/IconCircleLabelList"/>
    <dgm:cxn modelId="{311F82E5-7937-4A1C-A4BE-B52EB1DE6510}" type="presParOf" srcId="{F22E42D6-6837-41D7-8068-07B4DC55EF87}" destId="{B6B6846F-9A64-4264-B329-C2E17D10D854}" srcOrd="0" destOrd="0" presId="urn:microsoft.com/office/officeart/2018/5/layout/IconCircleLabelList"/>
    <dgm:cxn modelId="{DBEB56D5-0495-412B-8715-45188992952F}" type="presParOf" srcId="{F22E42D6-6837-41D7-8068-07B4DC55EF87}" destId="{0201B3C6-AE93-4C7E-AEA2-E2B1DA895C1E}" srcOrd="1" destOrd="0" presId="urn:microsoft.com/office/officeart/2018/5/layout/IconCircleLabelList"/>
    <dgm:cxn modelId="{47E90683-0D7F-49C5-911B-3AF3DE4136A8}" type="presParOf" srcId="{F22E42D6-6837-41D7-8068-07B4DC55EF87}" destId="{8006AEA4-53D1-4D65-8434-AB424DD90843}" srcOrd="2" destOrd="0" presId="urn:microsoft.com/office/officeart/2018/5/layout/IconCircleLabelList"/>
    <dgm:cxn modelId="{CC2CA890-0C6F-478C-9EC9-F06BF9E2AB85}" type="presParOf" srcId="{F22E42D6-6837-41D7-8068-07B4DC55EF87}" destId="{46F27691-4BDE-444F-A9B1-5FD8F0EA4EFA}" srcOrd="3" destOrd="0" presId="urn:microsoft.com/office/officeart/2018/5/layout/IconCircleLabelList"/>
    <dgm:cxn modelId="{5832D3AE-46C0-49F9-B608-5D9DB1B1A6D4}" type="presParOf" srcId="{330E5DD0-07D5-46D7-ABCD-8B783784327E}" destId="{8EE41A34-6287-4EBE-963E-799D440A0546}" srcOrd="1" destOrd="0" presId="urn:microsoft.com/office/officeart/2018/5/layout/IconCircleLabelList"/>
    <dgm:cxn modelId="{1B325218-3019-4BEA-9B04-1BA3432AD46A}" type="presParOf" srcId="{330E5DD0-07D5-46D7-ABCD-8B783784327E}" destId="{4506B176-EF12-44E6-9445-E69D11916D3E}" srcOrd="2" destOrd="0" presId="urn:microsoft.com/office/officeart/2018/5/layout/IconCircleLabelList"/>
    <dgm:cxn modelId="{3A726131-F1BC-4797-AC65-3FB7ABFD3E3E}" type="presParOf" srcId="{4506B176-EF12-44E6-9445-E69D11916D3E}" destId="{F2A6AB8D-4A48-4D09-9117-7BCBF05984E8}" srcOrd="0" destOrd="0" presId="urn:microsoft.com/office/officeart/2018/5/layout/IconCircleLabelList"/>
    <dgm:cxn modelId="{6DE932F4-A9EB-4AE9-924A-51E3055E5F45}" type="presParOf" srcId="{4506B176-EF12-44E6-9445-E69D11916D3E}" destId="{F2D8A6CA-0AD5-455F-8A2C-7CE157F3A71D}" srcOrd="1" destOrd="0" presId="urn:microsoft.com/office/officeart/2018/5/layout/IconCircleLabelList"/>
    <dgm:cxn modelId="{542BF13F-3456-4D7F-8EC3-A0FA372A09C8}" type="presParOf" srcId="{4506B176-EF12-44E6-9445-E69D11916D3E}" destId="{E077EE32-692F-442E-9114-45F938E2C27A}" srcOrd="2" destOrd="0" presId="urn:microsoft.com/office/officeart/2018/5/layout/IconCircleLabelList"/>
    <dgm:cxn modelId="{2B6325A5-9572-4473-8503-5E7D6E8997F3}" type="presParOf" srcId="{4506B176-EF12-44E6-9445-E69D11916D3E}" destId="{87BC7671-0726-4703-8EFD-A825EE95CDAF}" srcOrd="3" destOrd="0" presId="urn:microsoft.com/office/officeart/2018/5/layout/IconCircleLabelList"/>
    <dgm:cxn modelId="{07ED5074-E517-4545-A942-A5146F0EEFD3}" type="presParOf" srcId="{330E5DD0-07D5-46D7-ABCD-8B783784327E}" destId="{7C2930C4-FC30-4F95-873F-018584E2E3B1}" srcOrd="3" destOrd="0" presId="urn:microsoft.com/office/officeart/2018/5/layout/IconCircleLabelList"/>
    <dgm:cxn modelId="{B7C0A6D3-3A20-4074-8B70-1FA7F5A941B1}" type="presParOf" srcId="{330E5DD0-07D5-46D7-ABCD-8B783784327E}" destId="{4843E995-773C-4F42-B456-D9F72303CF1E}" srcOrd="4" destOrd="0" presId="urn:microsoft.com/office/officeart/2018/5/layout/IconCircleLabelList"/>
    <dgm:cxn modelId="{396608CA-C62F-4426-A1AF-9B2E5842C3DA}" type="presParOf" srcId="{4843E995-773C-4F42-B456-D9F72303CF1E}" destId="{1840547C-FEAB-4964-9454-8C6758A077D7}" srcOrd="0" destOrd="0" presId="urn:microsoft.com/office/officeart/2018/5/layout/IconCircleLabelList"/>
    <dgm:cxn modelId="{F087C244-96F0-4BA3-A32F-0AA1AEBC82CC}" type="presParOf" srcId="{4843E995-773C-4F42-B456-D9F72303CF1E}" destId="{CB23AFC0-7066-4869-9C39-CDD0F4FCAA71}" srcOrd="1" destOrd="0" presId="urn:microsoft.com/office/officeart/2018/5/layout/IconCircleLabelList"/>
    <dgm:cxn modelId="{4D9F8612-A88A-495A-8852-B2BA7A0CFA19}" type="presParOf" srcId="{4843E995-773C-4F42-B456-D9F72303CF1E}" destId="{C4B1A99E-39CF-4AFE-BE2D-764E4B7FD18F}" srcOrd="2" destOrd="0" presId="urn:microsoft.com/office/officeart/2018/5/layout/IconCircleLabelList"/>
    <dgm:cxn modelId="{41F7FB01-CEAE-465A-9A72-5F989690814F}" type="presParOf" srcId="{4843E995-773C-4F42-B456-D9F72303CF1E}" destId="{CA663C29-F62C-4448-B74C-3512945BCB4F}" srcOrd="3" destOrd="0" presId="urn:microsoft.com/office/officeart/2018/5/layout/IconCircleLabelList"/>
    <dgm:cxn modelId="{3162581D-3256-4769-9F83-0C9D4CD2A911}" type="presParOf" srcId="{330E5DD0-07D5-46D7-ABCD-8B783784327E}" destId="{0DA25EAB-EB55-4BD6-B5B7-A233DC11D6BE}" srcOrd="5" destOrd="0" presId="urn:microsoft.com/office/officeart/2018/5/layout/IconCircleLabelList"/>
    <dgm:cxn modelId="{FC18CE24-92BD-48A4-8C13-1EBFA2009E9A}" type="presParOf" srcId="{330E5DD0-07D5-46D7-ABCD-8B783784327E}" destId="{8F20BD4E-6974-48EA-81A1-4A86FA8543BD}" srcOrd="6" destOrd="0" presId="urn:microsoft.com/office/officeart/2018/5/layout/IconCircleLabelList"/>
    <dgm:cxn modelId="{4362E03C-8399-4159-8095-33C8911719CF}" type="presParOf" srcId="{8F20BD4E-6974-48EA-81A1-4A86FA8543BD}" destId="{29ACA6B1-7D60-4877-A8AF-081D6424013F}" srcOrd="0" destOrd="0" presId="urn:microsoft.com/office/officeart/2018/5/layout/IconCircleLabelList"/>
    <dgm:cxn modelId="{9E693D98-A31E-4638-AC00-F17CA85AD006}" type="presParOf" srcId="{8F20BD4E-6974-48EA-81A1-4A86FA8543BD}" destId="{E4C8B0D1-676A-4C3C-8EE7-99C481491D68}" srcOrd="1" destOrd="0" presId="urn:microsoft.com/office/officeart/2018/5/layout/IconCircleLabelList"/>
    <dgm:cxn modelId="{B93ABA9A-7608-4D9F-A380-003B7E2EE2E2}" type="presParOf" srcId="{8F20BD4E-6974-48EA-81A1-4A86FA8543BD}" destId="{341EC337-9F88-433D-BEE5-843F4C793A39}" srcOrd="2" destOrd="0" presId="urn:microsoft.com/office/officeart/2018/5/layout/IconCircleLabelList"/>
    <dgm:cxn modelId="{A8B092BB-93B2-4A13-B52C-2B4A692D7C21}" type="presParOf" srcId="{8F20BD4E-6974-48EA-81A1-4A86FA8543BD}" destId="{92BCE238-FEA3-4B28-AC5E-C113F15BE6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D1AB-FDF2-447F-AC4C-EF13FB55CF90}">
      <dsp:nvSpPr>
        <dsp:cNvPr id="0" name=""/>
        <dsp:cNvSpPr/>
      </dsp:nvSpPr>
      <dsp:spPr>
        <a:xfrm>
          <a:off x="3143" y="0"/>
          <a:ext cx="4832746" cy="37860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 you move from LA to Nashville, which neighborhood might you want to live in?</a:t>
          </a:r>
        </a:p>
      </dsp:txBody>
      <dsp:txXfrm>
        <a:off x="3143" y="1514431"/>
        <a:ext cx="4832746" cy="2271648"/>
      </dsp:txXfrm>
    </dsp:sp>
    <dsp:sp modelId="{86644B0C-DBDA-49E2-A5C9-6D49D8C172F7}">
      <dsp:nvSpPr>
        <dsp:cNvPr id="0" name=""/>
        <dsp:cNvSpPr/>
      </dsp:nvSpPr>
      <dsp:spPr>
        <a:xfrm>
          <a:off x="3143" y="0"/>
          <a:ext cx="4832746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Problem: </a:t>
          </a:r>
        </a:p>
      </dsp:txBody>
      <dsp:txXfrm>
        <a:off x="3143" y="0"/>
        <a:ext cx="4832746" cy="1514432"/>
      </dsp:txXfrm>
    </dsp:sp>
    <dsp:sp modelId="{A3D03199-CD62-4DB1-9D4F-D1E8CAC85252}">
      <dsp:nvSpPr>
        <dsp:cNvPr id="0" name=""/>
        <dsp:cNvSpPr/>
      </dsp:nvSpPr>
      <dsp:spPr>
        <a:xfrm>
          <a:off x="5222509" y="0"/>
          <a:ext cx="4832746" cy="3786080"/>
        </a:xfrm>
        <a:prstGeom prst="rect">
          <a:avLst/>
        </a:prstGeom>
        <a:solidFill>
          <a:schemeClr val="accent5">
            <a:hueOff val="1555486"/>
            <a:satOff val="-100"/>
            <a:lumOff val="1176"/>
            <a:alphaOff val="0"/>
          </a:schemeClr>
        </a:solidFill>
        <a:ln w="15875" cap="flat" cmpd="sng" algn="ctr">
          <a:solidFill>
            <a:schemeClr val="accent5">
              <a:hueOff val="1555486"/>
              <a:satOff val="-100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Journalist/blogger wanting to give people information to help them make choices.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end user would be someone moving from LA to Nashville.</a:t>
          </a:r>
        </a:p>
      </dsp:txBody>
      <dsp:txXfrm>
        <a:off x="5222509" y="1514431"/>
        <a:ext cx="4832746" cy="2271648"/>
      </dsp:txXfrm>
    </dsp:sp>
    <dsp:sp modelId="{EBFCD994-BF2F-4967-BD62-BC15A1D0D757}">
      <dsp:nvSpPr>
        <dsp:cNvPr id="0" name=""/>
        <dsp:cNvSpPr/>
      </dsp:nvSpPr>
      <dsp:spPr>
        <a:xfrm>
          <a:off x="5222509" y="0"/>
          <a:ext cx="4832746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Target audience:</a:t>
          </a:r>
        </a:p>
      </dsp:txBody>
      <dsp:txXfrm>
        <a:off x="5222509" y="0"/>
        <a:ext cx="4832746" cy="1514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D7499-348D-42B3-9FB5-3C096A5CF358}">
      <dsp:nvSpPr>
        <dsp:cNvPr id="0" name=""/>
        <dsp:cNvSpPr/>
      </dsp:nvSpPr>
      <dsp:spPr>
        <a:xfrm>
          <a:off x="344932" y="759090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FC747-113E-4DE4-8875-88841ED1639A}">
      <dsp:nvSpPr>
        <dsp:cNvPr id="0" name=""/>
        <dsp:cNvSpPr/>
      </dsp:nvSpPr>
      <dsp:spPr>
        <a:xfrm>
          <a:off x="51548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8C5FF-AD4E-4BCC-B071-D62C3B4E3660}">
      <dsp:nvSpPr>
        <dsp:cNvPr id="0" name=""/>
        <dsp:cNvSpPr/>
      </dsp:nvSpPr>
      <dsp:spPr>
        <a:xfrm>
          <a:off x="1331094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live in Nashville and there are </a:t>
          </a:r>
          <a:r>
            <a:rPr lang="en-US" sz="1400" b="1" kern="1200"/>
            <a:t>lots of people relocating from LA to Nashville</a:t>
          </a:r>
          <a:r>
            <a:rPr lang="en-US" sz="1400" kern="1200"/>
            <a:t>. </a:t>
          </a:r>
        </a:p>
      </dsp:txBody>
      <dsp:txXfrm>
        <a:off x="1331094" y="759090"/>
        <a:ext cx="1914313" cy="812133"/>
      </dsp:txXfrm>
    </dsp:sp>
    <dsp:sp modelId="{C34F83C2-2959-40D8-96CC-9AAC817B0E3E}">
      <dsp:nvSpPr>
        <dsp:cNvPr id="0" name=""/>
        <dsp:cNvSpPr/>
      </dsp:nvSpPr>
      <dsp:spPr>
        <a:xfrm>
          <a:off x="3578962" y="759090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1ECE-53B3-4D2D-93C0-8C421A05AB60}">
      <dsp:nvSpPr>
        <dsp:cNvPr id="0" name=""/>
        <dsp:cNvSpPr/>
      </dsp:nvSpPr>
      <dsp:spPr>
        <a:xfrm>
          <a:off x="374951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BEAA-A0C1-4DD7-BAC0-C94628C83653}">
      <dsp:nvSpPr>
        <dsp:cNvPr id="0" name=""/>
        <dsp:cNvSpPr/>
      </dsp:nvSpPr>
      <dsp:spPr>
        <a:xfrm>
          <a:off x="456512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Some common themes for moving seem to be for more </a:t>
          </a:r>
          <a:r>
            <a:rPr lang="en-US" sz="1400" b="1" kern="1200"/>
            <a:t>affordable housing</a:t>
          </a:r>
          <a:r>
            <a:rPr lang="en-US" sz="1400" kern="1200"/>
            <a:t>, to escape the </a:t>
          </a:r>
          <a:r>
            <a:rPr lang="en-US" sz="1400" b="1" kern="1200"/>
            <a:t>traffic</a:t>
          </a:r>
          <a:r>
            <a:rPr lang="en-US" sz="1400" kern="1200"/>
            <a:t> and enjoy the vibrant </a:t>
          </a:r>
          <a:r>
            <a:rPr lang="en-US" sz="1400" b="1" kern="1200"/>
            <a:t>music scene</a:t>
          </a:r>
          <a:r>
            <a:rPr lang="en-US" sz="1400" kern="1200"/>
            <a:t>. </a:t>
          </a:r>
        </a:p>
      </dsp:txBody>
      <dsp:txXfrm>
        <a:off x="4565123" y="759090"/>
        <a:ext cx="1914313" cy="812133"/>
      </dsp:txXfrm>
    </dsp:sp>
    <dsp:sp modelId="{D821BDC1-434D-4BE2-9353-5B520F29D474}">
      <dsp:nvSpPr>
        <dsp:cNvPr id="0" name=""/>
        <dsp:cNvSpPr/>
      </dsp:nvSpPr>
      <dsp:spPr>
        <a:xfrm>
          <a:off x="6812992" y="759090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3A1D4-DE51-4B01-A975-74E032FCF7A5}">
      <dsp:nvSpPr>
        <dsp:cNvPr id="0" name=""/>
        <dsp:cNvSpPr/>
      </dsp:nvSpPr>
      <dsp:spPr>
        <a:xfrm>
          <a:off x="6983540" y="929638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E939C-2961-4583-8CCE-863B19BA0A79}">
      <dsp:nvSpPr>
        <dsp:cNvPr id="0" name=""/>
        <dsp:cNvSpPr/>
      </dsp:nvSpPr>
      <dsp:spPr>
        <a:xfrm>
          <a:off x="7799153" y="7590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you first arrive it can be </a:t>
          </a:r>
          <a:r>
            <a:rPr lang="en-US" sz="1400" b="1" kern="1200"/>
            <a:t>hard to work out which area to live in</a:t>
          </a:r>
          <a:r>
            <a:rPr lang="en-US" sz="1400" kern="1200"/>
            <a:t>. </a:t>
          </a:r>
        </a:p>
      </dsp:txBody>
      <dsp:txXfrm>
        <a:off x="7799153" y="759090"/>
        <a:ext cx="1914313" cy="812133"/>
      </dsp:txXfrm>
    </dsp:sp>
    <dsp:sp modelId="{4B07155E-3AB8-412A-8205-6EB5BB1B6BF0}">
      <dsp:nvSpPr>
        <dsp:cNvPr id="0" name=""/>
        <dsp:cNvSpPr/>
      </dsp:nvSpPr>
      <dsp:spPr>
        <a:xfrm>
          <a:off x="344932" y="2214856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FFE61-0975-4D7B-9DCE-341F36E53D31}">
      <dsp:nvSpPr>
        <dsp:cNvPr id="0" name=""/>
        <dsp:cNvSpPr/>
      </dsp:nvSpPr>
      <dsp:spPr>
        <a:xfrm>
          <a:off x="51548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35E9-880F-447E-B98B-CECFCC333B07}">
      <dsp:nvSpPr>
        <dsp:cNvPr id="0" name=""/>
        <dsp:cNvSpPr/>
      </dsp:nvSpPr>
      <dsp:spPr>
        <a:xfrm>
          <a:off x="1331094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project aims to identify the </a:t>
          </a:r>
          <a:r>
            <a:rPr lang="en-US" sz="1400" b="1" kern="1200"/>
            <a:t>most closely paralleled neighborhoods </a:t>
          </a:r>
          <a:r>
            <a:rPr lang="en-US" sz="1400" kern="1200"/>
            <a:t>between LA and Nashville in order to suggest where new people might want to look for accommodation.</a:t>
          </a:r>
        </a:p>
      </dsp:txBody>
      <dsp:txXfrm>
        <a:off x="1331094" y="2214856"/>
        <a:ext cx="1914313" cy="812133"/>
      </dsp:txXfrm>
    </dsp:sp>
    <dsp:sp modelId="{ECA5F230-829D-42E2-9D20-7E4E2EECCCCC}">
      <dsp:nvSpPr>
        <dsp:cNvPr id="0" name=""/>
        <dsp:cNvSpPr/>
      </dsp:nvSpPr>
      <dsp:spPr>
        <a:xfrm>
          <a:off x="3578962" y="2214856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D29BE-86A0-47A2-B164-1ED01200AB4E}">
      <dsp:nvSpPr>
        <dsp:cNvPr id="0" name=""/>
        <dsp:cNvSpPr/>
      </dsp:nvSpPr>
      <dsp:spPr>
        <a:xfrm>
          <a:off x="374951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DFA40-1882-40A5-B2BA-EEEFC6B74491}">
      <dsp:nvSpPr>
        <dsp:cNvPr id="0" name=""/>
        <dsp:cNvSpPr/>
      </dsp:nvSpPr>
      <dsp:spPr>
        <a:xfrm>
          <a:off x="456512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</a:t>
          </a:r>
          <a:r>
            <a:rPr lang="en-US" sz="1400" b="1" kern="1200"/>
            <a:t>Foursquare data </a:t>
          </a:r>
          <a:r>
            <a:rPr lang="en-US" sz="1400" kern="1200"/>
            <a:t>about which businesses and amenities are in each neighborhood I hope to find areas which have a similar mixture. </a:t>
          </a:r>
        </a:p>
      </dsp:txBody>
      <dsp:txXfrm>
        <a:off x="4565123" y="2214856"/>
        <a:ext cx="1914313" cy="812133"/>
      </dsp:txXfrm>
    </dsp:sp>
    <dsp:sp modelId="{BDE8C21D-1F66-4872-8DA6-C4619A487981}">
      <dsp:nvSpPr>
        <dsp:cNvPr id="0" name=""/>
        <dsp:cNvSpPr/>
      </dsp:nvSpPr>
      <dsp:spPr>
        <a:xfrm>
          <a:off x="6812992" y="2214856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9A031-FBBF-4E39-93C3-7BDC559AB090}">
      <dsp:nvSpPr>
        <dsp:cNvPr id="0" name=""/>
        <dsp:cNvSpPr/>
      </dsp:nvSpPr>
      <dsp:spPr>
        <a:xfrm>
          <a:off x="6983540" y="2385404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34EA8-B369-436D-A242-E161BC7F5A7E}">
      <dsp:nvSpPr>
        <dsp:cNvPr id="0" name=""/>
        <dsp:cNvSpPr/>
      </dsp:nvSpPr>
      <dsp:spPr>
        <a:xfrm>
          <a:off x="7799153" y="221485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adding house price data to see how </a:t>
          </a:r>
          <a:r>
            <a:rPr lang="en-US" sz="1400" b="1" kern="1200"/>
            <a:t>affordable</a:t>
          </a:r>
          <a:r>
            <a:rPr lang="en-US" sz="1400" kern="1200"/>
            <a:t> the equivalent neighborhood is.</a:t>
          </a:r>
        </a:p>
      </dsp:txBody>
      <dsp:txXfrm>
        <a:off x="7799153" y="2214856"/>
        <a:ext cx="1914313" cy="81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82F5D-B985-4308-80F4-1A3E20B09D6E}">
      <dsp:nvSpPr>
        <dsp:cNvPr id="0" name=""/>
        <dsp:cNvSpPr/>
      </dsp:nvSpPr>
      <dsp:spPr>
        <a:xfrm>
          <a:off x="0" y="80913"/>
          <a:ext cx="6797675" cy="105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sources for this project were:</a:t>
          </a:r>
        </a:p>
      </dsp:txBody>
      <dsp:txXfrm>
        <a:off x="51444" y="132357"/>
        <a:ext cx="6694787" cy="950952"/>
      </dsp:txXfrm>
    </dsp:sp>
    <dsp:sp modelId="{0812EDA6-3D54-47A8-A8D7-30B0EF95CE48}">
      <dsp:nvSpPr>
        <dsp:cNvPr id="0" name=""/>
        <dsp:cNvSpPr/>
      </dsp:nvSpPr>
      <dsp:spPr>
        <a:xfrm>
          <a:off x="0" y="1189474"/>
          <a:ext cx="6797675" cy="1053840"/>
        </a:xfrm>
        <a:prstGeom prst="roundRect">
          <a:avLst/>
        </a:prstGeom>
        <a:solidFill>
          <a:schemeClr val="accent2">
            <a:hueOff val="375850"/>
            <a:satOff val="-3008"/>
            <a:lumOff val="-9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Foursquare data </a:t>
          </a:r>
          <a:r>
            <a:rPr lang="en-US" sz="1900" u="sng" kern="1200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https://foursquare.com/</a:t>
          </a:r>
          <a:endParaRPr lang="en-US" sz="19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1444" y="1240918"/>
        <a:ext cx="6694787" cy="950952"/>
      </dsp:txXfrm>
    </dsp:sp>
    <dsp:sp modelId="{5158535E-AA72-47E6-903D-372BE5C85474}">
      <dsp:nvSpPr>
        <dsp:cNvPr id="0" name=""/>
        <dsp:cNvSpPr/>
      </dsp:nvSpPr>
      <dsp:spPr>
        <a:xfrm>
          <a:off x="0" y="2298035"/>
          <a:ext cx="6797675" cy="1053840"/>
        </a:xfrm>
        <a:prstGeom prst="roundRect">
          <a:avLst/>
        </a:prstGeom>
        <a:solidFill>
          <a:schemeClr val="accent2">
            <a:hueOff val="751700"/>
            <a:satOff val="-6015"/>
            <a:lumOff val="-1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Zillow data </a:t>
          </a:r>
          <a:r>
            <a:rPr lang="en-US" sz="1900" u="sng" kern="1200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https://www.zillow.com/research/data/</a:t>
          </a:r>
          <a:endParaRPr lang="en-US" sz="19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1444" y="2349479"/>
        <a:ext cx="6694787" cy="950952"/>
      </dsp:txXfrm>
    </dsp:sp>
    <dsp:sp modelId="{7B0AECF3-7456-47F4-97E2-EF03E8BAFF5D}">
      <dsp:nvSpPr>
        <dsp:cNvPr id="0" name=""/>
        <dsp:cNvSpPr/>
      </dsp:nvSpPr>
      <dsp:spPr>
        <a:xfrm>
          <a:off x="0" y="3406596"/>
          <a:ext cx="6797675" cy="1053840"/>
        </a:xfrm>
        <a:prstGeom prst="roundRect">
          <a:avLst/>
        </a:prstGeom>
        <a:solidFill>
          <a:schemeClr val="accent2">
            <a:hueOff val="1127551"/>
            <a:satOff val="-9023"/>
            <a:lumOff val="-27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names of neighborhoods in LA were scraped from </a:t>
          </a:r>
          <a:r>
            <a:rPr lang="en-US" sz="1900" u="sng" kern="1200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http://www.laalmanac.com/communications/cm02a90001-90899.php</a:t>
          </a:r>
          <a:r>
            <a:rPr lang="en-US" sz="1900" kern="1200" dirty="0">
              <a:solidFill>
                <a:schemeClr val="accent6">
                  <a:lumMod val="50000"/>
                </a:schemeClr>
              </a:solidFill>
            </a:rPr>
            <a:t> </a:t>
          </a:r>
        </a:p>
      </dsp:txBody>
      <dsp:txXfrm>
        <a:off x="51444" y="3458040"/>
        <a:ext cx="6694787" cy="950952"/>
      </dsp:txXfrm>
    </dsp:sp>
    <dsp:sp modelId="{D529DA58-A3D2-48A9-B64F-2AA6FE42FDF5}">
      <dsp:nvSpPr>
        <dsp:cNvPr id="0" name=""/>
        <dsp:cNvSpPr/>
      </dsp:nvSpPr>
      <dsp:spPr>
        <a:xfrm>
          <a:off x="0" y="4515157"/>
          <a:ext cx="6797675" cy="1053840"/>
        </a:xfrm>
        <a:prstGeom prst="roundRect">
          <a:avLst/>
        </a:prstGeom>
        <a:solidFill>
          <a:schemeClr val="accent2">
            <a:hueOff val="1503401"/>
            <a:satOff val="-12031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names of Nashville neighborhoods were extracted from </a:t>
          </a:r>
          <a:r>
            <a:rPr lang="en-US" sz="1900" u="sng" kern="1200" dirty="0">
              <a:solidFill>
                <a:schemeClr val="accent6">
                  <a:lumMod val="50000"/>
                </a:schemeClr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https://nestinginnashville.com/buying-a-home-in-nashville/zip-code-map/</a:t>
          </a:r>
          <a:endParaRPr lang="en-US" sz="19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1444" y="4566601"/>
        <a:ext cx="6694787" cy="950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56709-2AC1-4C6D-8684-706721A6CAB7}">
      <dsp:nvSpPr>
        <dsp:cNvPr id="0" name=""/>
        <dsp:cNvSpPr/>
      </dsp:nvSpPr>
      <dsp:spPr>
        <a:xfrm>
          <a:off x="0" y="448416"/>
          <a:ext cx="6797675" cy="2337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is of course </a:t>
          </a:r>
          <a:r>
            <a:rPr lang="en-US" sz="2700" b="1" kern="1200"/>
            <a:t>hard to parallel neighborhoods </a:t>
          </a:r>
          <a:r>
            <a:rPr lang="en-US" sz="2700" kern="1200"/>
            <a:t>across cities to find their twin. And the sheer ratio of </a:t>
          </a:r>
          <a:r>
            <a:rPr lang="en-US" sz="2700" b="1" kern="1200"/>
            <a:t>LA to Nashville neighborhoods (7:1) </a:t>
          </a:r>
          <a:r>
            <a:rPr lang="en-US" sz="2700" kern="1200"/>
            <a:t>means there is </a:t>
          </a:r>
          <a:r>
            <a:rPr lang="en-US" sz="2700" b="1" kern="1200"/>
            <a:t>more diversity in LA </a:t>
          </a:r>
          <a:r>
            <a:rPr lang="en-US" sz="2700" kern="1200"/>
            <a:t>which is unmatched in Nashville.</a:t>
          </a:r>
        </a:p>
      </dsp:txBody>
      <dsp:txXfrm>
        <a:off x="114115" y="562531"/>
        <a:ext cx="6569445" cy="2109430"/>
      </dsp:txXfrm>
    </dsp:sp>
    <dsp:sp modelId="{9AB29955-CEB2-4250-BBE1-64B45B383BE9}">
      <dsp:nvSpPr>
        <dsp:cNvPr id="0" name=""/>
        <dsp:cNvSpPr/>
      </dsp:nvSpPr>
      <dsp:spPr>
        <a:xfrm>
          <a:off x="0" y="2863836"/>
          <a:ext cx="6797675" cy="23376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Nevertheless, there are some </a:t>
          </a:r>
          <a:r>
            <a:rPr lang="en-US" sz="2700" b="1" kern="1200"/>
            <a:t>neighborhoods </a:t>
          </a:r>
          <a:r>
            <a:rPr lang="en-US" sz="2700" kern="1200"/>
            <a:t>that have a close degree of </a:t>
          </a:r>
          <a:r>
            <a:rPr lang="en-US" sz="2700" b="1" kern="1200"/>
            <a:t>affinity</a:t>
          </a:r>
          <a:r>
            <a:rPr lang="en-US" sz="2700" kern="1200"/>
            <a:t>, such as LA and Nashville’s downtowns, Green Hills and downtown Santa Monica, Lower East Nashville and the 90021 area.</a:t>
          </a:r>
        </a:p>
      </dsp:txBody>
      <dsp:txXfrm>
        <a:off x="114115" y="2977951"/>
        <a:ext cx="6569445" cy="210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6846F-9A64-4264-B329-C2E17D10D85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1B3C6-AE93-4C7E-AEA2-E2B1DA895C1E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27691-4BDE-444F-A9B1-5FD8F0EA4EF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For music: Nashville’s Downtown areas, Music Row and 12 south</a:t>
          </a:r>
        </a:p>
      </dsp:txBody>
      <dsp:txXfrm>
        <a:off x="372805" y="2356270"/>
        <a:ext cx="2058075" cy="720000"/>
      </dsp:txXfrm>
    </dsp:sp>
    <dsp:sp modelId="{F2A6AB8D-4A48-4D09-9117-7BCBF05984E8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8A6CA-0AD5-455F-8A2C-7CE157F3A71D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C7671-0726-4703-8EFD-A825EE95CDAF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For traffic: ANYWHERE!</a:t>
          </a:r>
        </a:p>
      </dsp:txBody>
      <dsp:txXfrm>
        <a:off x="2791043" y="2356270"/>
        <a:ext cx="2058075" cy="720000"/>
      </dsp:txXfrm>
    </dsp:sp>
    <dsp:sp modelId="{1840547C-FEAB-4964-9454-8C6758A077D7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3AFC0-7066-4869-9C39-CDD0F4FCAA71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63C29-F62C-4448-B74C-3512945BCB4F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For affordability: Anywhere, except maybe these zip codes: 37215, 37027, 37205, 37204, 37212, 37220</a:t>
          </a:r>
        </a:p>
      </dsp:txBody>
      <dsp:txXfrm>
        <a:off x="5209281" y="2356270"/>
        <a:ext cx="2058075" cy="720000"/>
      </dsp:txXfrm>
    </dsp:sp>
    <dsp:sp modelId="{29ACA6B1-7D60-4877-A8AF-081D6424013F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8B0D1-676A-4C3C-8EE7-99C481491D68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CE238-FEA3-4B28-AC5E-C113F15BE6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For similarity: See dendrogram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848B5-05C9-4D34-8861-9B35FE5B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If you move from LA to Nashville, which neighborhood might you want to live in?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0C7F6-C227-45A5-96B3-E72A81FE9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Coursera Capstone Project for IBM Data Science Professional Qualification</a:t>
            </a:r>
          </a:p>
          <a:p>
            <a:r>
              <a:rPr lang="en-US" sz="1800">
                <a:solidFill>
                  <a:srgbClr val="FFFFFF"/>
                </a:solidFill>
              </a:rPr>
              <a:t>By Meriel O’Conor</a:t>
            </a:r>
          </a:p>
          <a:p>
            <a:r>
              <a:rPr lang="en-US" sz="1800">
                <a:solidFill>
                  <a:srgbClr val="FFFFFF"/>
                </a:solidFill>
              </a:rPr>
              <a:t>November 2019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A close up of a metal pole&#10;&#10;Description automatically generated">
            <a:extLst>
              <a:ext uri="{FF2B5EF4-FFF2-40B4-BE49-F238E27FC236}">
                <a16:creationId xmlns:a16="http://schemas.microsoft.com/office/drawing/2014/main" id="{174621BB-3896-4EFB-9B93-FE4DF8DF5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5" r="2694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2D82-B611-4D9C-90EF-BEB44EB7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by neighborhood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0AD6B0-224B-4B53-B56D-B62EA50202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0335" y="2637484"/>
            <a:ext cx="4375264" cy="3041374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973611-048C-4DAF-8EE2-DA4C3C26CD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9" t="31572" b="-677"/>
          <a:stretch/>
        </p:blipFill>
        <p:spPr>
          <a:xfrm rot="16200000">
            <a:off x="6537213" y="1447219"/>
            <a:ext cx="3032267" cy="565496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8D8096-CA85-4C46-8705-95037F326A2E}"/>
              </a:ext>
            </a:extLst>
          </p:cNvPr>
          <p:cNvSpPr/>
          <p:nvPr/>
        </p:nvSpPr>
        <p:spPr>
          <a:xfrm>
            <a:off x="2082373" y="1970539"/>
            <a:ext cx="2056282" cy="788029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39E7A-DE73-4D45-AA10-C27EF172F522}"/>
              </a:ext>
            </a:extLst>
          </p:cNvPr>
          <p:cNvCxnSpPr/>
          <p:nvPr/>
        </p:nvCxnSpPr>
        <p:spPr>
          <a:xfrm>
            <a:off x="4138655" y="1970539"/>
            <a:ext cx="1087209" cy="78802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0E59D7-CB90-454B-81D4-D213F3F9DC36}"/>
              </a:ext>
            </a:extLst>
          </p:cNvPr>
          <p:cNvCxnSpPr>
            <a:cxnSpLocks/>
          </p:cNvCxnSpPr>
          <p:nvPr/>
        </p:nvCxnSpPr>
        <p:spPr>
          <a:xfrm>
            <a:off x="4138654" y="2758567"/>
            <a:ext cx="1087210" cy="30322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83E6A-DE2D-47BA-AC0B-2BB118EB75C7}"/>
              </a:ext>
            </a:extLst>
          </p:cNvPr>
          <p:cNvSpPr txBox="1"/>
          <p:nvPr/>
        </p:nvSpPr>
        <p:spPr>
          <a:xfrm>
            <a:off x="5375461" y="2340722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of bar chart</a:t>
            </a:r>
          </a:p>
        </p:txBody>
      </p:sp>
    </p:spTree>
    <p:extLst>
      <p:ext uri="{BB962C8B-B14F-4D97-AF65-F5344CB8AC3E}">
        <p14:creationId xmlns:p14="http://schemas.microsoft.com/office/powerpoint/2010/main" val="245681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1B0-2BEE-44B1-96A5-73F2F80E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D5899-A7B1-4649-84DD-CC52C31875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73" y="2131349"/>
            <a:ext cx="3008630" cy="376078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ACDB37-7206-473D-8F4C-22904578E8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90" y="2131349"/>
            <a:ext cx="2428875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98119-D057-4C00-BE7A-A14D137B51E7}"/>
              </a:ext>
            </a:extLst>
          </p:cNvPr>
          <p:cNvSpPr txBox="1"/>
          <p:nvPr/>
        </p:nvSpPr>
        <p:spPr>
          <a:xfrm>
            <a:off x="6938043" y="5763838"/>
            <a:ext cx="267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*Mean for LA only</a:t>
            </a:r>
          </a:p>
        </p:txBody>
      </p:sp>
    </p:spTree>
    <p:extLst>
      <p:ext uri="{BB962C8B-B14F-4D97-AF65-F5344CB8AC3E}">
        <p14:creationId xmlns:p14="http://schemas.microsoft.com/office/powerpoint/2010/main" val="18891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FA80-A815-4A9B-8ABE-564B1C2D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Areas where most common venue is hotel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5A1EA-2981-478B-8874-E8DC65EF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782306"/>
              </p:ext>
            </p:extLst>
          </p:nvPr>
        </p:nvGraphicFramePr>
        <p:xfrm>
          <a:off x="1497550" y="2098515"/>
          <a:ext cx="9257234" cy="3786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6278">
                  <a:extLst>
                    <a:ext uri="{9D8B030D-6E8A-4147-A177-3AD203B41FA5}">
                      <a16:colId xmlns:a16="http://schemas.microsoft.com/office/drawing/2014/main" val="3346970668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1033900729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304252274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3310885909"/>
                    </a:ext>
                  </a:extLst>
                </a:gridCol>
                <a:gridCol w="733032">
                  <a:extLst>
                    <a:ext uri="{9D8B030D-6E8A-4147-A177-3AD203B41FA5}">
                      <a16:colId xmlns:a16="http://schemas.microsoft.com/office/drawing/2014/main" val="305826494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987963050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3928238439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1441229105"/>
                    </a:ext>
                  </a:extLst>
                </a:gridCol>
                <a:gridCol w="725258">
                  <a:extLst>
                    <a:ext uri="{9D8B030D-6E8A-4147-A177-3AD203B41FA5}">
                      <a16:colId xmlns:a16="http://schemas.microsoft.com/office/drawing/2014/main" val="2458008495"/>
                    </a:ext>
                  </a:extLst>
                </a:gridCol>
                <a:gridCol w="771664">
                  <a:extLst>
                    <a:ext uri="{9D8B030D-6E8A-4147-A177-3AD203B41FA5}">
                      <a16:colId xmlns:a16="http://schemas.microsoft.com/office/drawing/2014/main" val="730413530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1184533449"/>
                    </a:ext>
                  </a:extLst>
                </a:gridCol>
              </a:tblGrid>
              <a:tr h="466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Neighborhood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1st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2nd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3rd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10th Most Common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1067908259"/>
                  </a:ext>
                </a:extLst>
              </a:tr>
              <a:tr h="319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Beverly Hills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Boutique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Italian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Park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Sushi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Steakhouse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Cafe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Clothing Store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2925111524"/>
                  </a:ext>
                </a:extLst>
              </a:tr>
              <a:tr h="319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El Segundo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Sandwich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Pizza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Airport Lounge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Airport Service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Burger Joint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Beach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3297432038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Los Angeles (Dowtown Fashion District, South Park-South)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 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Sushi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Taco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Theater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Beer Bar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470908946"/>
                  </a:ext>
                </a:extLst>
              </a:tr>
              <a:tr h="319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Los Angeles (Hollywood)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Lounge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Pizza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Nightclub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Burger Joint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Gym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Music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271007590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Los Angeles (Hollywood), West Hollywood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Gym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Burger Joint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Vegetarian / Vegan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Japanese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Clothing Store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Comedy Club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 Bar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3125542680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Los Angeles (Hollywood, Melrose), West Hollywood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Gym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Clothing Store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New 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Burger Joint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French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Cafe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Vegetarian / Vegan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Sushi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2159160142"/>
                  </a:ext>
                </a:extLst>
              </a:tr>
              <a:tr h="3194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Nashville: Donelson / Airport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Sandwich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Fast Food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Pizza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Gas Station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Automotive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Pharmacy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Discount Store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2797069838"/>
                  </a:ext>
                </a:extLst>
              </a:tr>
              <a:tr h="6423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Nashville: Music Row / Edgehill / Vandy / West End Circle / Downtown (western) / The Gulch / Wedgewood Houston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Hotel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Pizza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Music Venue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American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Mexican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Coffee Shop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Burger Joint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Taco Place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Sushi Restaurant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Bar</a:t>
                      </a:r>
                      <a:endParaRPr lang="en-US" sz="9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21" marR="34421" marT="0" marB="0"/>
                </a:tc>
                <a:extLst>
                  <a:ext uri="{0D108BD9-81ED-4DB2-BD59-A6C34878D82A}">
                    <a16:rowId xmlns:a16="http://schemas.microsoft.com/office/drawing/2014/main" val="310184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53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9C6-30F3-4779-BA0B-242D6228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areas similar to South Nashville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1E77F-5008-4E30-948D-E0523A8F88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873153"/>
            <a:ext cx="10058400" cy="22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553-1669-4CC6-8761-4985F5A8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Nashville music zones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14CCB1-2E9C-43E3-95C8-D6C9F80DB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78542"/>
              </p:ext>
            </p:extLst>
          </p:nvPr>
        </p:nvGraphicFramePr>
        <p:xfrm>
          <a:off x="1096963" y="2106633"/>
          <a:ext cx="10058402" cy="376986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5909843">
                  <a:extLst>
                    <a:ext uri="{9D8B030D-6E8A-4147-A177-3AD203B41FA5}">
                      <a16:colId xmlns:a16="http://schemas.microsoft.com/office/drawing/2014/main" val="866970734"/>
                    </a:ext>
                  </a:extLst>
                </a:gridCol>
                <a:gridCol w="2698727">
                  <a:extLst>
                    <a:ext uri="{9D8B030D-6E8A-4147-A177-3AD203B41FA5}">
                      <a16:colId xmlns:a16="http://schemas.microsoft.com/office/drawing/2014/main" val="2824945048"/>
                    </a:ext>
                  </a:extLst>
                </a:gridCol>
                <a:gridCol w="1449832">
                  <a:extLst>
                    <a:ext uri="{9D8B030D-6E8A-4147-A177-3AD203B41FA5}">
                      <a16:colId xmlns:a16="http://schemas.microsoft.com/office/drawing/2014/main" val="3539705948"/>
                    </a:ext>
                  </a:extLst>
                </a:gridCol>
              </a:tblGrid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Neighborhood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Venue Category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630360214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Live On The Green Music Festival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000744451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Bourbon Street Blues and Boogie Bar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84910762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Ryman Auditorium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30045024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Redneck Riviera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428510111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Stage on Broadway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585585751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B.B. King's Blues Club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407188030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Ascend Amphitheater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3423307817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Row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4167828503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Station Inn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601141167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High Watt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411330887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Exit/In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666241052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Cannery Ballroom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19685294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Carter Vintage Guitars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Store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464710523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Edgehill / Vandy / West End Circle / Downtown (western) / The Gulch / Wedgewood Houston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Ryman Auditorium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622414302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12 South / Belmont / Lipscomb / Green Hills / Oak Hill / Edgehill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Blackbird Studio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3709925904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12 South / Belmont / Lipscomb / Green Hills / Oak Hill / Edgehill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Guitar Center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Store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3610451318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12 South / Belmont / Lipscomb / Green Hills / Oak Hill / Edgehill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Corner Music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Store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471038696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12 South / Belmont / Lipscomb / Green Hills / Oak Hill / Edgehill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Fork's Drum Closet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Store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707200867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Vanderbilt / Hillsboro Village / Belmont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Row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3822783056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Vanderbilt / Hillsboro Village / Belmont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Musicians Corner @ Centennial Park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262182529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Music Row / Vanderbilt / Hillsboro Village / Belmont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Exit/In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00588682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Live On The Green Music Festival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513491944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Bourbon Street Blues and Boogie Bar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1977935761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Ryman Auditorium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90275769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The Stage on Broadway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250744689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Redneck Riviera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517702895"/>
                  </a:ext>
                </a:extLst>
              </a:tr>
              <a:tr h="13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Downtown / Central Business District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B.B. King's Blues Club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Music Venue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6" marR="4666" marT="0" marB="0"/>
                </a:tc>
                <a:extLst>
                  <a:ext uri="{0D108BD9-81ED-4DB2-BD59-A6C34878D82A}">
                    <a16:rowId xmlns:a16="http://schemas.microsoft.com/office/drawing/2014/main" val="286317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04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557CB-A8E6-496D-B5E5-C1E5D2B9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B7B71-CEED-4076-900F-7D82E6BA3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5286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0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31D8-EA60-4765-A399-06F5E3D3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Where should I move?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2AB6E2-76F7-4D79-9CEF-74FACF1C0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837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727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D82-F502-4D62-A083-6DF9B4FC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Bonus visual: LA venue word cloud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903CE8-81DD-4303-839A-BEDD57B6FB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83" y="2108200"/>
            <a:ext cx="7399959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1E33-7722-4ABC-B7FC-EC802EF2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visual: Nashville venue 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BE557-EF77-4DA2-AFB7-E2E917C4F1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189" y="2108200"/>
            <a:ext cx="738994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21B0-D5C5-4321-A7D6-FEE026DC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EA8EB8-511E-450F-AAD4-BA96033B8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185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75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9FE9-8AC6-4B9B-BB5C-1B8FAA9B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on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D8335-73C3-47A2-B978-AC70F5AEE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678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52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E22E7-5420-4EF7-A6AA-6B180837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F5EDB0-E2A6-4895-8085-A4EE3A4B9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0578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8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F0CF5-38D4-43D6-A270-CC003BBC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1C6E-4419-493A-AD2B-CA22FE5E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Data on </a:t>
            </a:r>
            <a:r>
              <a:rPr lang="en-US" sz="1500" b="1" dirty="0">
                <a:solidFill>
                  <a:srgbClr val="FFFFFF"/>
                </a:solidFill>
              </a:rPr>
              <a:t>LA neighborhoods </a:t>
            </a:r>
            <a:r>
              <a:rPr lang="en-US" sz="1500" dirty="0">
                <a:solidFill>
                  <a:srgbClr val="FFFFFF"/>
                </a:solidFill>
              </a:rPr>
              <a:t>was </a:t>
            </a:r>
            <a:r>
              <a:rPr lang="en-US" sz="1500" b="1" dirty="0">
                <a:solidFill>
                  <a:srgbClr val="FFFFFF"/>
                </a:solidFill>
              </a:rPr>
              <a:t>parsed </a:t>
            </a:r>
            <a:r>
              <a:rPr lang="en-US" sz="1500" dirty="0">
                <a:solidFill>
                  <a:srgbClr val="FFFFFF"/>
                </a:solidFill>
              </a:rPr>
              <a:t>using BeautifulSoup4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Zip codes that were later discovered to have </a:t>
            </a:r>
            <a:r>
              <a:rPr lang="en-US" sz="1500" b="1" dirty="0">
                <a:solidFill>
                  <a:srgbClr val="FFFFFF"/>
                </a:solidFill>
              </a:rPr>
              <a:t>little value</a:t>
            </a:r>
            <a:r>
              <a:rPr lang="en-US" sz="1500" dirty="0">
                <a:solidFill>
                  <a:srgbClr val="FFFFFF"/>
                </a:solidFill>
              </a:rPr>
              <a:t>, including PO Boxes, where retroactively </a:t>
            </a:r>
            <a:r>
              <a:rPr lang="en-US" sz="1500" b="1" dirty="0">
                <a:solidFill>
                  <a:srgbClr val="FFFFFF"/>
                </a:solidFill>
              </a:rPr>
              <a:t>removed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Latitudes and Longitudes </a:t>
            </a:r>
            <a:r>
              <a:rPr lang="en-US" sz="1500" dirty="0">
                <a:solidFill>
                  <a:srgbClr val="FFFFFF"/>
                </a:solidFill>
              </a:rPr>
              <a:t>of each neighborhood were imported using </a:t>
            </a:r>
            <a:r>
              <a:rPr lang="en-US" sz="1500" dirty="0" err="1">
                <a:solidFill>
                  <a:srgbClr val="FFFFFF"/>
                </a:solidFill>
              </a:rPr>
              <a:t>pgeocode</a:t>
            </a:r>
            <a:endParaRPr lang="en-US" sz="1500" dirty="0">
              <a:solidFill>
                <a:srgbClr val="FFFFFF"/>
              </a:solidFill>
            </a:endParaRP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LA neighborhoods were </a:t>
            </a:r>
            <a:r>
              <a:rPr lang="en-US" sz="1500" b="1" dirty="0">
                <a:solidFill>
                  <a:srgbClr val="FFFFFF"/>
                </a:solidFill>
              </a:rPr>
              <a:t>mapped</a:t>
            </a:r>
            <a:r>
              <a:rPr lang="en-US" sz="1500" dirty="0">
                <a:solidFill>
                  <a:srgbClr val="FFFFFF"/>
                </a:solidFill>
              </a:rPr>
              <a:t> using Folium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LA venues </a:t>
            </a:r>
            <a:r>
              <a:rPr lang="en-US" sz="1500" dirty="0">
                <a:solidFill>
                  <a:srgbClr val="FFFFFF"/>
                </a:solidFill>
              </a:rPr>
              <a:t>were extracted using the </a:t>
            </a:r>
            <a:r>
              <a:rPr lang="en-US" sz="1500" b="1" dirty="0">
                <a:solidFill>
                  <a:srgbClr val="FFFFFF"/>
                </a:solidFill>
              </a:rPr>
              <a:t>Foursquare</a:t>
            </a:r>
            <a:r>
              <a:rPr lang="en-US" sz="1500" dirty="0">
                <a:solidFill>
                  <a:srgbClr val="FFFFFF"/>
                </a:solidFill>
              </a:rPr>
              <a:t> API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The venue information was </a:t>
            </a:r>
            <a:r>
              <a:rPr lang="en-US" sz="1500" b="1" dirty="0">
                <a:solidFill>
                  <a:srgbClr val="FFFFFF"/>
                </a:solidFill>
              </a:rPr>
              <a:t>one hot encoded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A </a:t>
            </a:r>
            <a:r>
              <a:rPr lang="en-US" sz="1500" b="1" dirty="0">
                <a:solidFill>
                  <a:srgbClr val="FFFFFF"/>
                </a:solidFill>
              </a:rPr>
              <a:t>dendrogram</a:t>
            </a:r>
            <a:r>
              <a:rPr lang="en-US" sz="1500" dirty="0">
                <a:solidFill>
                  <a:srgbClr val="FFFFFF"/>
                </a:solidFill>
              </a:rPr>
              <a:t> was produced by creating a linkage matrix using </a:t>
            </a:r>
            <a:r>
              <a:rPr lang="en-US" sz="1500" dirty="0" err="1">
                <a:solidFill>
                  <a:srgbClr val="FFFFFF"/>
                </a:solidFill>
              </a:rPr>
              <a:t>scipy’s</a:t>
            </a:r>
            <a:r>
              <a:rPr lang="en-US" sz="1500" dirty="0">
                <a:solidFill>
                  <a:srgbClr val="FFFFFF"/>
                </a:solidFill>
              </a:rPr>
              <a:t> cluster package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4A69268B-4028-47CD-A31E-29310ED2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F0CF5-38D4-43D6-A270-CC003BBC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1C6E-4419-493A-AD2B-CA22FE5E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Nashville neighborhood </a:t>
            </a:r>
            <a:r>
              <a:rPr lang="en-US" sz="1600" dirty="0">
                <a:solidFill>
                  <a:schemeClr val="bg1"/>
                </a:solidFill>
              </a:rPr>
              <a:t>data was </a:t>
            </a:r>
            <a:r>
              <a:rPr lang="en-US" sz="1600" b="1" dirty="0">
                <a:solidFill>
                  <a:schemeClr val="bg1"/>
                </a:solidFill>
              </a:rPr>
              <a:t>extracted 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This data was </a:t>
            </a:r>
            <a:r>
              <a:rPr lang="en-US" sz="1600" b="1" dirty="0">
                <a:solidFill>
                  <a:schemeClr val="bg1"/>
                </a:solidFill>
              </a:rPr>
              <a:t>edited in excel </a:t>
            </a:r>
            <a:r>
              <a:rPr lang="en-US" sz="1600" dirty="0">
                <a:solidFill>
                  <a:schemeClr val="bg1"/>
                </a:solidFill>
              </a:rPr>
              <a:t>and reuploaded as an array which was then converted to a data frame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b="1" dirty="0">
                <a:solidFill>
                  <a:schemeClr val="bg1"/>
                </a:solidFill>
              </a:rPr>
              <a:t>Steps 3-7 were then repeated for the Nashville data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The one hot encoded tables for </a:t>
            </a:r>
            <a:r>
              <a:rPr lang="en-US" sz="1600" b="1" dirty="0">
                <a:solidFill>
                  <a:schemeClr val="bg1"/>
                </a:solidFill>
              </a:rPr>
              <a:t>LA and Nashville</a:t>
            </a:r>
            <a:r>
              <a:rPr lang="en-US" sz="1600" dirty="0">
                <a:solidFill>
                  <a:schemeClr val="bg1"/>
                </a:solidFill>
              </a:rPr>
              <a:t> were </a:t>
            </a:r>
            <a:r>
              <a:rPr lang="en-US" sz="1600" b="1" dirty="0">
                <a:solidFill>
                  <a:schemeClr val="bg1"/>
                </a:solidFill>
              </a:rPr>
              <a:t>joined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b="1" dirty="0">
                <a:solidFill>
                  <a:schemeClr val="bg1"/>
                </a:solidFill>
              </a:rPr>
              <a:t>combined dendrogram </a:t>
            </a:r>
            <a:r>
              <a:rPr lang="en-US" sz="1600" dirty="0">
                <a:solidFill>
                  <a:schemeClr val="bg1"/>
                </a:solidFill>
              </a:rPr>
              <a:t>for LA and Nashville was created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b="1" dirty="0">
                <a:solidFill>
                  <a:schemeClr val="bg1"/>
                </a:solidFill>
              </a:rPr>
              <a:t>House price data </a:t>
            </a:r>
            <a:r>
              <a:rPr lang="en-US" sz="1600" dirty="0">
                <a:solidFill>
                  <a:schemeClr val="bg1"/>
                </a:solidFill>
              </a:rPr>
              <a:t>was extracted from Zillow and saved as a CSV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dirty="0">
                <a:solidFill>
                  <a:schemeClr val="bg1"/>
                </a:solidFill>
              </a:rPr>
              <a:t>The CSV was uploaded and </a:t>
            </a:r>
            <a:r>
              <a:rPr lang="en-US" sz="1600" b="1" dirty="0">
                <a:solidFill>
                  <a:schemeClr val="bg1"/>
                </a:solidFill>
              </a:rPr>
              <a:t>combined with the geographical data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 startAt="8"/>
            </a:pPr>
            <a:r>
              <a:rPr lang="en-US" sz="1600" b="1" dirty="0">
                <a:solidFill>
                  <a:schemeClr val="bg1"/>
                </a:solidFill>
              </a:rPr>
              <a:t>Median house price by neighborhood </a:t>
            </a:r>
            <a:r>
              <a:rPr lang="en-US" sz="1600" dirty="0">
                <a:solidFill>
                  <a:schemeClr val="bg1"/>
                </a:solidFill>
              </a:rPr>
              <a:t>was plotted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4A69268B-4028-47CD-A31E-29310ED2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6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D4CB3-BA73-4739-B0E0-3295D39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Map of LA Neighborhoods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59E7D-928B-4C61-BF1B-DB34C41951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2" r="19033" b="1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145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91F89-A994-436B-8253-8DE273D3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Map of Nashville Neighborhoods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BF308-A25B-405B-A6CC-B0FD2F2294E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0" r="9859" b="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7F5E-27F7-4620-963F-A022C36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of LA and Nashville Neighborhoods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6F55D-2C16-4392-9033-A50F2C18FA93}"/>
              </a:ext>
            </a:extLst>
          </p:cNvPr>
          <p:cNvGrpSpPr>
            <a:grpSpLocks noChangeAspect="1"/>
          </p:cNvGrpSpPr>
          <p:nvPr/>
        </p:nvGrpSpPr>
        <p:grpSpPr>
          <a:xfrm>
            <a:off x="1097280" y="2128750"/>
            <a:ext cx="3028892" cy="4035745"/>
            <a:chOff x="0" y="0"/>
            <a:chExt cx="6800215" cy="9067165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2B587CD-762F-4DFE-BE3F-D01E4FAD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133475" y="1133475"/>
              <a:ext cx="9067165" cy="680021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9CD51-8D4E-42BF-B02D-98173752F033}"/>
                </a:ext>
              </a:extLst>
            </p:cNvPr>
            <p:cNvSpPr/>
            <p:nvPr/>
          </p:nvSpPr>
          <p:spPr>
            <a:xfrm>
              <a:off x="4472853" y="1265279"/>
              <a:ext cx="1433830" cy="116205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C91A44-B2D2-4622-A6BA-CFC0F352E247}"/>
                </a:ext>
              </a:extLst>
            </p:cNvPr>
            <p:cNvSpPr/>
            <p:nvPr/>
          </p:nvSpPr>
          <p:spPr>
            <a:xfrm>
              <a:off x="4472853" y="2500313"/>
              <a:ext cx="935990" cy="160655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BA540D-BC2F-4EA5-97E0-0A687562E57F}"/>
                </a:ext>
              </a:extLst>
            </p:cNvPr>
            <p:cNvSpPr/>
            <p:nvPr/>
          </p:nvSpPr>
          <p:spPr>
            <a:xfrm>
              <a:off x="4472853" y="30245"/>
              <a:ext cx="1014095" cy="6096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54B709-99FB-41C0-B602-AA24DFFA7F2A}"/>
                </a:ext>
              </a:extLst>
            </p:cNvPr>
            <p:cNvSpPr/>
            <p:nvPr/>
          </p:nvSpPr>
          <p:spPr>
            <a:xfrm>
              <a:off x="4472853" y="3889726"/>
              <a:ext cx="1030605" cy="542925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2A4A55-D30F-4113-B26E-AF3EF38994E9}"/>
                </a:ext>
              </a:extLst>
            </p:cNvPr>
            <p:cNvSpPr/>
            <p:nvPr/>
          </p:nvSpPr>
          <p:spPr>
            <a:xfrm>
              <a:off x="4472853" y="3402837"/>
              <a:ext cx="864235" cy="16129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D53059-C286-4DAC-B137-4D4A7508D236}"/>
                </a:ext>
              </a:extLst>
            </p:cNvPr>
            <p:cNvSpPr/>
            <p:nvPr/>
          </p:nvSpPr>
          <p:spPr>
            <a:xfrm>
              <a:off x="4472853" y="4542869"/>
              <a:ext cx="1219200" cy="6096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2DFA2F-927F-4950-B104-65EBDADBAF90}"/>
                </a:ext>
              </a:extLst>
            </p:cNvPr>
            <p:cNvSpPr/>
            <p:nvPr/>
          </p:nvSpPr>
          <p:spPr>
            <a:xfrm>
              <a:off x="4472853" y="398380"/>
              <a:ext cx="2216150" cy="21590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C04532-F9AC-438D-8E92-5FADAEF329A1}"/>
                </a:ext>
              </a:extLst>
            </p:cNvPr>
            <p:cNvSpPr/>
            <p:nvPr/>
          </p:nvSpPr>
          <p:spPr>
            <a:xfrm>
              <a:off x="4472853" y="3628469"/>
              <a:ext cx="648335" cy="6604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7F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2D09-51BD-4E47-B12D-80ACF9AF4E59}"/>
              </a:ext>
            </a:extLst>
          </p:cNvPr>
          <p:cNvGrpSpPr>
            <a:grpSpLocks noChangeAspect="1"/>
          </p:cNvGrpSpPr>
          <p:nvPr/>
        </p:nvGrpSpPr>
        <p:grpSpPr>
          <a:xfrm>
            <a:off x="5720442" y="2486871"/>
            <a:ext cx="5069474" cy="3229656"/>
            <a:chOff x="3371595" y="2955986"/>
            <a:chExt cx="3186289" cy="2031363"/>
          </a:xfrm>
        </p:grpSpPr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21E0054-F128-4E69-871F-6981FE7437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96" t="49581" r="32601" b="3564"/>
            <a:stretch/>
          </p:blipFill>
          <p:spPr>
            <a:xfrm rot="16200000">
              <a:off x="3949058" y="2378523"/>
              <a:ext cx="2031363" cy="3186289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2FBB41-5C64-4258-8116-C4357776D48F}"/>
                </a:ext>
              </a:extLst>
            </p:cNvPr>
            <p:cNvSpPr/>
            <p:nvPr/>
          </p:nvSpPr>
          <p:spPr>
            <a:xfrm>
              <a:off x="4472853" y="3889726"/>
              <a:ext cx="1030605" cy="542925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9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3E5FF7-8804-4B6E-AEE4-BBBFD8BBB03F}"/>
                </a:ext>
              </a:extLst>
            </p:cNvPr>
            <p:cNvSpPr/>
            <p:nvPr/>
          </p:nvSpPr>
          <p:spPr>
            <a:xfrm>
              <a:off x="4472853" y="3402837"/>
              <a:ext cx="864235" cy="16129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9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FFC9B8-59AF-43FA-88E1-6D81EEE2D1BC}"/>
                </a:ext>
              </a:extLst>
            </p:cNvPr>
            <p:cNvSpPr/>
            <p:nvPr/>
          </p:nvSpPr>
          <p:spPr>
            <a:xfrm>
              <a:off x="4472853" y="4542869"/>
              <a:ext cx="1219200" cy="6096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9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F3EE17-7BA1-464A-BAE3-80472E317A13}"/>
                </a:ext>
              </a:extLst>
            </p:cNvPr>
            <p:cNvSpPr/>
            <p:nvPr/>
          </p:nvSpPr>
          <p:spPr>
            <a:xfrm>
              <a:off x="4472853" y="3628469"/>
              <a:ext cx="648335" cy="66040"/>
            </a:xfrm>
            <a:prstGeom prst="rect">
              <a:avLst/>
            </a:prstGeom>
            <a:solidFill>
              <a:srgbClr val="FF7F00">
                <a:alpha val="30196"/>
              </a:srgbClr>
            </a:solidFill>
            <a:ln w="6350">
              <a:solidFill>
                <a:srgbClr val="FF9A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8C4C9E4-ED8F-4D1E-9B98-888B7001A86B}"/>
              </a:ext>
            </a:extLst>
          </p:cNvPr>
          <p:cNvSpPr/>
          <p:nvPr/>
        </p:nvSpPr>
        <p:spPr>
          <a:xfrm>
            <a:off x="2743200" y="3453752"/>
            <a:ext cx="1299621" cy="86803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715C-7B09-444F-B696-35B5EAEB56B1}"/>
              </a:ext>
            </a:extLst>
          </p:cNvPr>
          <p:cNvSpPr txBox="1"/>
          <p:nvPr/>
        </p:nvSpPr>
        <p:spPr>
          <a:xfrm>
            <a:off x="5720442" y="2066390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of dendrogram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2DC2DD-1101-44B2-BC93-2CACA2A9643A}"/>
              </a:ext>
            </a:extLst>
          </p:cNvPr>
          <p:cNvCxnSpPr/>
          <p:nvPr/>
        </p:nvCxnSpPr>
        <p:spPr>
          <a:xfrm>
            <a:off x="4042821" y="4321791"/>
            <a:ext cx="1677621" cy="139473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457B19-6CE8-4BE1-B8D7-65C90E694CC6}"/>
              </a:ext>
            </a:extLst>
          </p:cNvPr>
          <p:cNvCxnSpPr>
            <a:cxnSpLocks/>
          </p:cNvCxnSpPr>
          <p:nvPr/>
        </p:nvCxnSpPr>
        <p:spPr>
          <a:xfrm flipV="1">
            <a:off x="4042821" y="2486870"/>
            <a:ext cx="1677621" cy="9668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076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A3620"/>
      </a:dk2>
      <a:lt2>
        <a:srgbClr val="E2E5E8"/>
      </a:lt2>
      <a:accent1>
        <a:srgbClr val="C39790"/>
      </a:accent1>
      <a:accent2>
        <a:srgbClr val="B89D7B"/>
      </a:accent2>
      <a:accent3>
        <a:srgbClr val="A4A37C"/>
      </a:accent3>
      <a:accent4>
        <a:srgbClr val="76ACA3"/>
      </a:accent4>
      <a:accent5>
        <a:srgbClr val="7BA9B8"/>
      </a:accent5>
      <a:accent6>
        <a:srgbClr val="7F92BA"/>
      </a:accent6>
      <a:hlink>
        <a:srgbClr val="6383A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Widescreen</PresentationFormat>
  <Paragraphs>244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RetrospectVTI</vt:lpstr>
      <vt:lpstr>If you move from LA to Nashville, which neighborhood might you want to live in?</vt:lpstr>
      <vt:lpstr>Introduction</vt:lpstr>
      <vt:lpstr>Background on problem</vt:lpstr>
      <vt:lpstr>Data</vt:lpstr>
      <vt:lpstr>Methodology</vt:lpstr>
      <vt:lpstr>Methodology</vt:lpstr>
      <vt:lpstr>Map of LA Neighborhoods</vt:lpstr>
      <vt:lpstr>Map of Nashville Neighborhoods</vt:lpstr>
      <vt:lpstr>Dendrogram of LA and Nashville Neighborhoods</vt:lpstr>
      <vt:lpstr>House price by neighborhood</vt:lpstr>
      <vt:lpstr>Case studies</vt:lpstr>
      <vt:lpstr>Areas where most common venue is hotel</vt:lpstr>
      <vt:lpstr>Heatmap of areas similar to South Nashville</vt:lpstr>
      <vt:lpstr>Nashville music zones</vt:lpstr>
      <vt:lpstr>Conclusion</vt:lpstr>
      <vt:lpstr>Where should I move?</vt:lpstr>
      <vt:lpstr>Bonus visual: LA venue word cloud</vt:lpstr>
      <vt:lpstr>Bonus visual: Nashville venue word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move from LA to Nashville, which neighborhood might you want to live in?</dc:title>
  <dc:creator>OConor, Meriel</dc:creator>
  <cp:lastModifiedBy>OConor, Meriel</cp:lastModifiedBy>
  <cp:revision>1</cp:revision>
  <dcterms:created xsi:type="dcterms:W3CDTF">2019-11-18T20:27:21Z</dcterms:created>
  <dcterms:modified xsi:type="dcterms:W3CDTF">2019-11-18T20:29:07Z</dcterms:modified>
</cp:coreProperties>
</file>